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Playfair Display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CC6502-DEB3-4A66-AFDE-F5347123856D}">
  <a:tblStyle styleId="{51CC6502-DEB3-4A66-AFDE-F5347123856D}"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PlayfairDisplayMedium-bold.fntdata"/><Relationship Id="rId10" Type="http://schemas.openxmlformats.org/officeDocument/2006/relationships/slide" Target="slides/slide5.xml"/><Relationship Id="rId21" Type="http://schemas.openxmlformats.org/officeDocument/2006/relationships/font" Target="fonts/PlayfairDisplayMedium-regular.fntdata"/><Relationship Id="rId13" Type="http://schemas.openxmlformats.org/officeDocument/2006/relationships/slide" Target="slides/slide8.xml"/><Relationship Id="rId24" Type="http://schemas.openxmlformats.org/officeDocument/2006/relationships/font" Target="fonts/PlayfairDisplayMedium-boldItalic.fntdata"/><Relationship Id="rId12" Type="http://schemas.openxmlformats.org/officeDocument/2006/relationships/slide" Target="slides/slide7.xml"/><Relationship Id="rId23" Type="http://schemas.openxmlformats.org/officeDocument/2006/relationships/font" Target="fonts/PlayfairDisplayMedium-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c874e57c3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dc874e57c3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c874e57c3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2dc874e57c3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c874e57c3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g2dc874e57c3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c874e57c3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g2dc874e57c3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c874e57c3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g2dc874e57c3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050877" y="1322386"/>
            <a:ext cx="10363200" cy="14700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00"/>
              </a:spcBef>
              <a:spcAft>
                <a:spcPts val="0"/>
              </a:spcAft>
              <a:buClr>
                <a:srgbClr val="17365D"/>
              </a:buClr>
              <a:buSzPts val="2000"/>
              <a:buNone/>
              <a:defRPr b="1" sz="2000">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6" name="Google Shape;16;p2"/>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 type="body"/>
          </p:nvPr>
        </p:nvSpPr>
        <p:spPr>
          <a:xfrm rot="5400000">
            <a:off x="3670302" y="-1714500"/>
            <a:ext cx="4952997"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p11"/>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285038" y="1828804"/>
            <a:ext cx="5851525" cy="2743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 type="body"/>
          </p:nvPr>
        </p:nvSpPr>
        <p:spPr>
          <a:xfrm rot="5400000">
            <a:off x="1697038" y="-812796"/>
            <a:ext cx="5851525" cy="8026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12"/>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a:solidFill>
                  <a:schemeClr val="dk1"/>
                </a:solidFill>
              </a:defRPr>
            </a:lvl1pPr>
            <a:lvl2pPr indent="-355600" lvl="1" marL="914400" algn="l">
              <a:lnSpc>
                <a:spcPct val="100000"/>
              </a:lnSpc>
              <a:spcBef>
                <a:spcPts val="400"/>
              </a:spcBef>
              <a:spcAft>
                <a:spcPts val="0"/>
              </a:spcAft>
              <a:buClr>
                <a:schemeClr val="dk1"/>
              </a:buClr>
              <a:buSzPts val="2000"/>
              <a:buChar char="–"/>
              <a:defRPr>
                <a:solidFill>
                  <a:schemeClr val="dk1"/>
                </a:solidFill>
              </a:defRPr>
            </a:lvl2pPr>
            <a:lvl3pPr indent="-342900" lvl="2" marL="1371600" algn="l">
              <a:lnSpc>
                <a:spcPct val="100000"/>
              </a:lnSpc>
              <a:spcBef>
                <a:spcPts val="360"/>
              </a:spcBef>
              <a:spcAft>
                <a:spcPts val="0"/>
              </a:spcAft>
              <a:buClr>
                <a:schemeClr val="dk1"/>
              </a:buClr>
              <a:buSzPts val="1800"/>
              <a:buChar char="•"/>
              <a:defRPr>
                <a:solidFill>
                  <a:schemeClr val="dk1"/>
                </a:solidFill>
              </a:defRPr>
            </a:lvl3pPr>
            <a:lvl4pPr indent="-330200" lvl="3" marL="1828800" algn="l">
              <a:lnSpc>
                <a:spcPct val="100000"/>
              </a:lnSpc>
              <a:spcBef>
                <a:spcPts val="320"/>
              </a:spcBef>
              <a:spcAft>
                <a:spcPts val="0"/>
              </a:spcAft>
              <a:buClr>
                <a:schemeClr val="dk1"/>
              </a:buClr>
              <a:buSzPts val="1600"/>
              <a:buChar char="–"/>
              <a:defRPr>
                <a:solidFill>
                  <a:schemeClr val="dk1"/>
                </a:solidFill>
              </a:defRPr>
            </a:lvl4pPr>
            <a:lvl5pPr indent="-330200" lvl="4" marL="2286000" algn="l">
              <a:lnSpc>
                <a:spcPct val="100000"/>
              </a:lnSpc>
              <a:spcBef>
                <a:spcPts val="320"/>
              </a:spcBef>
              <a:spcAft>
                <a:spcPts val="0"/>
              </a:spcAft>
              <a:buClr>
                <a:schemeClr val="dk1"/>
              </a:buClr>
              <a:buSzPts val="160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4"/>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5"/>
          <p:cNvSpPr txBox="1"/>
          <p:nvPr>
            <p:ph type="title"/>
          </p:nvPr>
        </p:nvSpPr>
        <p:spPr>
          <a:xfrm>
            <a:off x="963084" y="4406903"/>
            <a:ext cx="103632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0000"/>
              </a:buClr>
              <a:buSzPts val="4000"/>
              <a:buFont typeface="Verdana"/>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2" name="Google Shape;32;p5"/>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6"/>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 type="body"/>
          </p:nvPr>
        </p:nvSpPr>
        <p:spPr>
          <a:xfrm>
            <a:off x="609600" y="1600203"/>
            <a:ext cx="53848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8" name="Google Shape;38;p6"/>
          <p:cNvSpPr txBox="1"/>
          <p:nvPr>
            <p:ph idx="2" type="body"/>
          </p:nvPr>
        </p:nvSpPr>
        <p:spPr>
          <a:xfrm>
            <a:off x="6197600" y="1600203"/>
            <a:ext cx="53848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9" name="Google Shape;39;p6"/>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7"/>
          <p:cNvSpPr txBox="1"/>
          <p:nvPr>
            <p:ph type="title"/>
          </p:nvPr>
        </p:nvSpPr>
        <p:spPr>
          <a:xfrm>
            <a:off x="859368" y="304800"/>
            <a:ext cx="10668000" cy="4873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7"/>
          <p:cNvSpPr txBox="1"/>
          <p:nvPr>
            <p:ph idx="3" type="body"/>
          </p:nvPr>
        </p:nvSpPr>
        <p:spPr>
          <a:xfrm>
            <a:off x="6193369"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7"/>
          <p:cNvSpPr txBox="1"/>
          <p:nvPr>
            <p:ph idx="4" type="body"/>
          </p:nvPr>
        </p:nvSpPr>
        <p:spPr>
          <a:xfrm>
            <a:off x="6193369"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7"/>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3860800" y="274638"/>
            <a:ext cx="7721600" cy="4873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pic>
        <p:nvPicPr>
          <p:cNvPr descr="C:\Users\AMMU\Desktop\Border.png" id="56" name="Google Shape;56;p8"/>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09602" y="273050"/>
            <a:ext cx="4011084"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766733" y="273053"/>
            <a:ext cx="6815667"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0" name="Google Shape;60;p9"/>
          <p:cNvSpPr txBox="1"/>
          <p:nvPr>
            <p:ph idx="2" type="body"/>
          </p:nvPr>
        </p:nvSpPr>
        <p:spPr>
          <a:xfrm>
            <a:off x="609602" y="1435103"/>
            <a:ext cx="4011084"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1" name="Google Shape;61;p9"/>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2389717" y="612775"/>
            <a:ext cx="7315200" cy="4114800"/>
          </a:xfrm>
          <a:prstGeom prst="rect">
            <a:avLst/>
          </a:prstGeom>
          <a:noFill/>
          <a:ln>
            <a:noFill/>
          </a:ln>
        </p:spPr>
      </p:sp>
      <p:sp>
        <p:nvSpPr>
          <p:cNvPr id="67" name="Google Shape;67;p1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8" name="Google Shape;68;p10"/>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cap="flat" cmpd="thickThin" w="57150">
            <a:solidFill>
              <a:schemeClr val="dk1"/>
            </a:solidFill>
            <a:prstDash val="solid"/>
            <a:round/>
            <a:headEnd len="sm" w="sm" type="none"/>
            <a:tailEnd len="sm" w="sm" type="none"/>
          </a:ln>
        </p:spPr>
      </p:cxnSp>
      <p:pic>
        <p:nvPicPr>
          <p:cNvPr id="12" name="Google Shape;12;p1"/>
          <p:cNvPicPr preferRelativeResize="0"/>
          <p:nvPr/>
        </p:nvPicPr>
        <p:blipFill rotWithShape="1">
          <a:blip r:embed="rId1">
            <a:alphaModFix/>
          </a:blip>
          <a:srcRect b="18045" l="0" r="0" t="0"/>
          <a:stretch/>
        </p:blipFill>
        <p:spPr>
          <a:xfrm>
            <a:off x="0" y="5991366"/>
            <a:ext cx="12192000"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790475" y="1069100"/>
            <a:ext cx="10676700" cy="1814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GB"/>
              <a:t>    </a:t>
            </a:r>
            <a:r>
              <a:rPr lang="en-GB" sz="2400"/>
              <a:t>          DATA VISUALIZATION FOR COVID DATASET</a:t>
            </a:r>
            <a:endParaRPr sz="2400"/>
          </a:p>
        </p:txBody>
      </p:sp>
      <p:sp>
        <p:nvSpPr>
          <p:cNvPr id="88" name="Google Shape;88;p13"/>
          <p:cNvSpPr txBox="1"/>
          <p:nvPr>
            <p:ph idx="1" type="subTitle"/>
          </p:nvPr>
        </p:nvSpPr>
        <p:spPr>
          <a:xfrm>
            <a:off x="69425" y="2331500"/>
            <a:ext cx="12192000" cy="552300"/>
          </a:xfrm>
          <a:prstGeom prst="rect">
            <a:avLst/>
          </a:prstGeom>
          <a:noFill/>
          <a:ln>
            <a:noFill/>
          </a:ln>
        </p:spPr>
        <p:txBody>
          <a:bodyPr anchorCtr="0" anchor="ctr" bIns="45700" lIns="91425" spcFirstLastPara="1" rIns="91425" wrap="square" tIns="45700">
            <a:normAutofit fontScale="40000" lnSpcReduction="20000"/>
          </a:bodyPr>
          <a:lstStyle/>
          <a:p>
            <a:pPr indent="0" lvl="0" marL="0" rtl="0" algn="l">
              <a:lnSpc>
                <a:spcPct val="100000"/>
              </a:lnSpc>
              <a:spcBef>
                <a:spcPts val="0"/>
              </a:spcBef>
              <a:spcAft>
                <a:spcPts val="0"/>
              </a:spcAft>
              <a:buClr>
                <a:srgbClr val="17365D"/>
              </a:buClr>
              <a:buSzPct val="34870"/>
              <a:buNone/>
            </a:pPr>
            <a:r>
              <a:rPr lang="en-GB" sz="5735"/>
              <a:t>                                                     </a:t>
            </a:r>
            <a:r>
              <a:rPr lang="en-GB" sz="5735"/>
              <a:t>  8ISE2</a:t>
            </a:r>
            <a:endParaRPr sz="5735"/>
          </a:p>
          <a:p>
            <a:pPr indent="0" lvl="0" marL="0" rtl="0" algn="l">
              <a:lnSpc>
                <a:spcPct val="100000"/>
              </a:lnSpc>
              <a:spcBef>
                <a:spcPts val="400"/>
              </a:spcBef>
              <a:spcAft>
                <a:spcPts val="0"/>
              </a:spcAft>
              <a:buClr>
                <a:srgbClr val="17365D"/>
              </a:buClr>
              <a:buSzPct val="100000"/>
              <a:buNone/>
            </a:pPr>
            <a:r>
              <a:t/>
            </a:r>
            <a:endParaRPr/>
          </a:p>
        </p:txBody>
      </p:sp>
      <p:graphicFrame>
        <p:nvGraphicFramePr>
          <p:cNvPr id="89" name="Google Shape;89;p13"/>
          <p:cNvGraphicFramePr/>
          <p:nvPr/>
        </p:nvGraphicFramePr>
        <p:xfrm>
          <a:off x="630904" y="3274141"/>
          <a:ext cx="3000000" cy="3000000"/>
        </p:xfrm>
        <a:graphic>
          <a:graphicData uri="http://schemas.openxmlformats.org/drawingml/2006/table">
            <a:tbl>
              <a:tblPr bandRow="1" firstRow="1">
                <a:noFill/>
                <a:tableStyleId>{51CC6502-DEB3-4A66-AFDE-F5347123856D}</a:tableStyleId>
              </a:tblPr>
              <a:tblGrid>
                <a:gridCol w="2085000"/>
                <a:gridCol w="3333675"/>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GB"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GB" sz="1800" u="none" cap="none" strike="noStrike">
                          <a:solidFill>
                            <a:srgbClr val="17365D"/>
                          </a:solidFill>
                        </a:rPr>
                        <a:t>Student Name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GB" sz="1800" u="none" cap="none" strike="noStrike"/>
                        <a:t>20201ISE00</a:t>
                      </a:r>
                      <a:r>
                        <a:rPr lang="en-GB" sz="1800"/>
                        <a:t>91</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GB" sz="1800"/>
                        <a:t>            Tushar Tiwari</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GB" sz="1800" u="none" cap="none" strike="noStrike"/>
                        <a:t>20201ISE00</a:t>
                      </a:r>
                      <a:r>
                        <a:rPr lang="en-GB" sz="1800"/>
                        <a:t>92</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GB" sz="1800"/>
                        <a:t>  Aiyaan Hasan</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GB" sz="1800" u="none" cap="none" strike="noStrike"/>
                        <a:t>20</a:t>
                      </a:r>
                      <a:r>
                        <a:rPr lang="en-GB" sz="1800"/>
                        <a:t>191ISE9002</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GB" sz="1800"/>
                        <a:t>Abu Sufiyan</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0" name="Google Shape;90;p13"/>
          <p:cNvSpPr txBox="1"/>
          <p:nvPr/>
        </p:nvSpPr>
        <p:spPr>
          <a:xfrm>
            <a:off x="6454800" y="3274150"/>
            <a:ext cx="5514300" cy="24909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Verdana"/>
              <a:ea typeface="Verdana"/>
              <a:cs typeface="Verdana"/>
              <a:sym typeface="Verdana"/>
            </a:endParaRPr>
          </a:p>
          <a:p>
            <a:pPr indent="0" lvl="0" marL="0" marR="0" rtl="0" algn="l">
              <a:lnSpc>
                <a:spcPct val="100000"/>
              </a:lnSpc>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Ms. </a:t>
            </a:r>
            <a:r>
              <a:rPr b="1" lang="en-GB" sz="1700">
                <a:solidFill>
                  <a:srgbClr val="17365D"/>
                </a:solidFill>
                <a:latin typeface="Verdana"/>
                <a:ea typeface="Verdana"/>
                <a:cs typeface="Verdana"/>
                <a:sym typeface="Verdana"/>
              </a:rPr>
              <a:t>Poornima S </a:t>
            </a:r>
            <a:r>
              <a:rPr lang="en-GB"/>
              <a:t> </a:t>
            </a:r>
            <a:r>
              <a:rPr b="1" lang="en-GB" sz="1700">
                <a:solidFill>
                  <a:schemeClr val="dk2"/>
                </a:solidFill>
                <a:latin typeface="Verdana"/>
                <a:ea typeface="Verdana"/>
                <a:cs typeface="Verdana"/>
                <a:sym typeface="Verdana"/>
              </a:rPr>
              <a:t>Ast.</a:t>
            </a:r>
            <a:r>
              <a:rPr b="1" i="0" lang="en-GB" sz="1700" u="none" cap="none" strike="noStrike">
                <a:solidFill>
                  <a:srgbClr val="17365D"/>
                </a:solidFill>
                <a:latin typeface="Verdana"/>
                <a:ea typeface="Verdana"/>
                <a:cs typeface="Verdana"/>
                <a:sym typeface="Verdana"/>
              </a:rPr>
              <a:t>Professor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School of Computer Science &amp; Engineering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Presidency University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Verdana"/>
              <a:ea typeface="Verdana"/>
              <a:cs typeface="Verdana"/>
              <a:sym typeface="Verdana"/>
            </a:endParaRPr>
          </a:p>
        </p:txBody>
      </p:sp>
      <p:sp>
        <p:nvSpPr>
          <p:cNvPr id="91" name="Google Shape;91;p13"/>
          <p:cNvSpPr txBox="1"/>
          <p:nvPr/>
        </p:nvSpPr>
        <p:spPr>
          <a:xfrm>
            <a:off x="3971397" y="272564"/>
            <a:ext cx="3970500" cy="5523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lnSpc>
                <a:spcPct val="100000"/>
              </a:lnSpc>
              <a:spcBef>
                <a:spcPts val="0"/>
              </a:spcBef>
              <a:spcAft>
                <a:spcPts val="0"/>
              </a:spcAft>
              <a:buClr>
                <a:srgbClr val="17365D"/>
              </a:buClr>
              <a:buSzPct val="100000"/>
              <a:buFont typeface="Arial"/>
              <a:buNone/>
            </a:pPr>
            <a:r>
              <a:rPr b="1" lang="en-GB" sz="2000">
                <a:solidFill>
                  <a:schemeClr val="dk2"/>
                </a:solidFill>
                <a:latin typeface="Verdana"/>
                <a:ea typeface="Verdana"/>
                <a:cs typeface="Verdana"/>
                <a:sym typeface="Verdana"/>
              </a:rPr>
              <a:t>CSE 2026_DHV</a:t>
            </a:r>
            <a:endParaRPr b="1" i="0" sz="2000" u="none" cap="none" strike="noStrike">
              <a:solidFill>
                <a:schemeClr val="dk2"/>
              </a:solidFill>
              <a:latin typeface="Verdana"/>
              <a:ea typeface="Verdana"/>
              <a:cs typeface="Verdana"/>
              <a:sym typeface="Verdana"/>
            </a:endParaRPr>
          </a:p>
          <a:p>
            <a:pPr indent="0" lvl="0" marL="0" marR="0" rtl="0" algn="l">
              <a:lnSpc>
                <a:spcPct val="100000"/>
              </a:lnSpc>
              <a:spcBef>
                <a:spcPts val="310"/>
              </a:spcBef>
              <a:spcAft>
                <a:spcPts val="0"/>
              </a:spcAft>
              <a:buClr>
                <a:srgbClr val="17365D"/>
              </a:buClr>
              <a:buSzPct val="100000"/>
              <a:buFont typeface="Arial"/>
              <a:buNone/>
            </a:pPr>
            <a:r>
              <a:rPr b="1" lang="en-GB" sz="2000">
                <a:solidFill>
                  <a:srgbClr val="17365D"/>
                </a:solidFill>
                <a:latin typeface="Verdana"/>
                <a:ea typeface="Verdana"/>
                <a:cs typeface="Verdana"/>
                <a:sym typeface="Verdana"/>
              </a:rPr>
              <a:t>                  </a:t>
            </a:r>
            <a:r>
              <a:rPr b="1" i="0" lang="en-GB" sz="2000" u="none" cap="none" strike="noStrike">
                <a:solidFill>
                  <a:srgbClr val="17365D"/>
                </a:solidFill>
                <a:latin typeface="Verdana"/>
                <a:ea typeface="Verdana"/>
                <a:cs typeface="Verdana"/>
                <a:sym typeface="Verdana"/>
              </a:rPr>
              <a:t>Review-1</a:t>
            </a:r>
            <a:endParaRPr b="1" i="0" sz="2000" u="none" cap="none" strike="noStrike">
              <a:solidFill>
                <a:srgbClr val="17365D"/>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nvSpPr>
        <p:spPr>
          <a:xfrm>
            <a:off x="900400" y="347725"/>
            <a:ext cx="5766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rgbClr val="17365D"/>
                </a:solidFill>
                <a:latin typeface="Verdana"/>
                <a:ea typeface="Verdana"/>
                <a:cs typeface="Verdana"/>
                <a:sym typeface="Verdana"/>
              </a:rPr>
              <a:t>Architecture</a:t>
            </a:r>
            <a:endParaRPr b="1" i="0" sz="2400" u="none" cap="none" strike="noStrike">
              <a:solidFill>
                <a:srgbClr val="17365D"/>
              </a:solidFill>
              <a:latin typeface="Verdana"/>
              <a:ea typeface="Verdana"/>
              <a:cs typeface="Verdana"/>
              <a:sym typeface="Verdana"/>
            </a:endParaRPr>
          </a:p>
        </p:txBody>
      </p:sp>
      <p:sp>
        <p:nvSpPr>
          <p:cNvPr id="145" name="Google Shape;145;p22"/>
          <p:cNvSpPr txBox="1"/>
          <p:nvPr/>
        </p:nvSpPr>
        <p:spPr>
          <a:xfrm>
            <a:off x="787275" y="1067125"/>
            <a:ext cx="11163600" cy="595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100">
                <a:solidFill>
                  <a:schemeClr val="dk1"/>
                </a:solidFill>
                <a:latin typeface="Verdana"/>
                <a:ea typeface="Verdana"/>
                <a:cs typeface="Verdana"/>
                <a:sym typeface="Verdana"/>
              </a:rPr>
              <a:t>3. Visualization Design and Storytelling:</a:t>
            </a:r>
            <a:endParaRPr b="1" sz="1100">
              <a:solidFill>
                <a:schemeClr val="dk1"/>
              </a:solidFill>
              <a:latin typeface="Verdana"/>
              <a:ea typeface="Verdana"/>
              <a:cs typeface="Verdana"/>
              <a:sym typeface="Verdana"/>
            </a:endParaRPr>
          </a:p>
          <a:p>
            <a:pPr indent="-298450" lvl="0" marL="457200" rtl="0" algn="l">
              <a:lnSpc>
                <a:spcPct val="115000"/>
              </a:lnSpc>
              <a:spcBef>
                <a:spcPts val="1200"/>
              </a:spcBef>
              <a:spcAft>
                <a:spcPts val="0"/>
              </a:spcAft>
              <a:buClr>
                <a:schemeClr val="dk1"/>
              </a:buClr>
              <a:buSzPts val="1100"/>
              <a:buFont typeface="Verdana"/>
              <a:buChar char="●"/>
            </a:pPr>
            <a:r>
              <a:rPr b="1" lang="en-GB" sz="1100">
                <a:solidFill>
                  <a:schemeClr val="dk1"/>
                </a:solidFill>
                <a:latin typeface="Verdana"/>
                <a:ea typeface="Verdana"/>
                <a:cs typeface="Verdana"/>
                <a:sym typeface="Verdana"/>
              </a:rPr>
              <a:t>Choosing the Right Chart Type:</a:t>
            </a:r>
            <a:endParaRPr b="1"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Line charts for trends</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Bar charts for comparisons</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Pie charts for proportions (use with caution)</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Maps for geographic distribution</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Heatmaps for correlations</a:t>
            </a:r>
            <a:endParaRPr sz="11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b="1" lang="en-GB" sz="1100">
                <a:solidFill>
                  <a:schemeClr val="dk1"/>
                </a:solidFill>
                <a:latin typeface="Verdana"/>
                <a:ea typeface="Verdana"/>
                <a:cs typeface="Verdana"/>
                <a:sym typeface="Verdana"/>
              </a:rPr>
              <a:t>Customization and Annotations:</a:t>
            </a:r>
            <a:endParaRPr b="1"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Clear titles, labels, and legends</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Consistent color palettes</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Annotations to highlight key findings</a:t>
            </a:r>
            <a:endParaRPr sz="11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b="1" lang="en-GB" sz="1100">
                <a:solidFill>
                  <a:schemeClr val="dk1"/>
                </a:solidFill>
                <a:latin typeface="Verdana"/>
                <a:ea typeface="Verdana"/>
                <a:cs typeface="Verdana"/>
                <a:sym typeface="Verdana"/>
              </a:rPr>
              <a:t>Interactive Dashboards (Optional):</a:t>
            </a:r>
            <a:endParaRPr b="1"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Allow users to explore the data dynamically</a:t>
            </a:r>
            <a:endParaRPr sz="11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rPr b="1" lang="en-GB" sz="1100">
                <a:solidFill>
                  <a:schemeClr val="dk1"/>
                </a:solidFill>
                <a:latin typeface="Verdana"/>
                <a:ea typeface="Verdana"/>
                <a:cs typeface="Verdana"/>
                <a:sym typeface="Verdana"/>
              </a:rPr>
              <a:t>4. Deployment and Communication:</a:t>
            </a:r>
            <a:endParaRPr b="1" sz="1100">
              <a:solidFill>
                <a:schemeClr val="dk1"/>
              </a:solidFill>
              <a:latin typeface="Verdana"/>
              <a:ea typeface="Verdana"/>
              <a:cs typeface="Verdana"/>
              <a:sym typeface="Verdana"/>
            </a:endParaRPr>
          </a:p>
          <a:p>
            <a:pPr indent="-298450" lvl="0" marL="457200" rtl="0" algn="l">
              <a:lnSpc>
                <a:spcPct val="115000"/>
              </a:lnSpc>
              <a:spcBef>
                <a:spcPts val="1200"/>
              </a:spcBef>
              <a:spcAft>
                <a:spcPts val="0"/>
              </a:spcAft>
              <a:buClr>
                <a:schemeClr val="dk1"/>
              </a:buClr>
              <a:buSzPts val="1100"/>
              <a:buFont typeface="Verdana"/>
              <a:buChar char="●"/>
            </a:pPr>
            <a:r>
              <a:rPr b="1" lang="en-GB" sz="1100">
                <a:solidFill>
                  <a:schemeClr val="dk1"/>
                </a:solidFill>
                <a:latin typeface="Verdana"/>
                <a:ea typeface="Verdana"/>
                <a:cs typeface="Verdana"/>
                <a:sym typeface="Verdana"/>
              </a:rPr>
              <a:t>Sharing Insights:</a:t>
            </a:r>
            <a:endParaRPr b="1"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Static images (e.g., PNG, JPG)</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Interactive dashboards (web-based platforms)</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Reports and presentations</a:t>
            </a:r>
            <a:endParaRPr sz="11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b="1" lang="en-GB" sz="1100">
                <a:solidFill>
                  <a:schemeClr val="dk1"/>
                </a:solidFill>
                <a:latin typeface="Verdana"/>
                <a:ea typeface="Verdana"/>
                <a:cs typeface="Verdana"/>
                <a:sym typeface="Verdana"/>
              </a:rPr>
              <a:t>Effective Communication:</a:t>
            </a:r>
            <a:endParaRPr b="1"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Focus on the story the data tells</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Use clear and concise language</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Consider your audience's technical background</a:t>
            </a:r>
            <a:endParaRPr sz="11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t/>
            </a:r>
            <a:endParaRPr sz="11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t/>
            </a:r>
            <a:endParaRPr sz="1100">
              <a:solidFill>
                <a:schemeClr val="dk1"/>
              </a:solidFill>
              <a:latin typeface="Verdana"/>
              <a:ea typeface="Verdana"/>
              <a:cs typeface="Verdana"/>
              <a:sym typeface="Verdana"/>
            </a:endParaRPr>
          </a:p>
          <a:p>
            <a:pPr indent="0" lvl="0" marL="0" rtl="0" algn="l">
              <a:spcBef>
                <a:spcPts val="1200"/>
              </a:spcBef>
              <a:spcAft>
                <a:spcPts val="0"/>
              </a:spcAft>
              <a:buNone/>
            </a:pPr>
            <a:r>
              <a:t/>
            </a:r>
            <a:endParaRPr b="1" sz="1100">
              <a:solidFill>
                <a:schemeClr val="dk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idx="1" type="body"/>
          </p:nvPr>
        </p:nvSpPr>
        <p:spPr>
          <a:xfrm>
            <a:off x="812800" y="1143000"/>
            <a:ext cx="10890000" cy="49530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None/>
            </a:pPr>
            <a:r>
              <a:rPr lang="en-GB" sz="2000"/>
              <a:t>Scatter Plot of Confirmed Cases vs. Deaths: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2000"/>
              <a:t>Purpose: Illustrates the relationship between confirmed COVID-19 cases and deaths across various countries.</a:t>
            </a:r>
            <a:endParaRPr sz="2000"/>
          </a:p>
          <a:p>
            <a:pPr indent="0" lvl="0" marL="0" rtl="0" algn="l">
              <a:spcBef>
                <a:spcPts val="0"/>
              </a:spcBef>
              <a:spcAft>
                <a:spcPts val="0"/>
              </a:spcAft>
              <a:buNone/>
            </a:pPr>
            <a:r>
              <a:rPr lang="en-GB" sz="2000"/>
              <a:t>Findings: By plotting confirmed cases on the x-axis and deaths on the y-axis, the scatter plot highlights which countries have higher or lower mortality rates relative to their number of confirmed cases. Using a logarithmic scale for both axes helps to visualize data across a wide range of values.</a:t>
            </a:r>
            <a:endParaRPr sz="2000"/>
          </a:p>
          <a:p>
            <a:pPr indent="0" lvl="0" marL="0" rtl="0" algn="l">
              <a:spcBef>
                <a:spcPts val="0"/>
              </a:spcBef>
              <a:spcAft>
                <a:spcPts val="0"/>
              </a:spcAft>
              <a:buNone/>
            </a:pPr>
            <a:r>
              <a:rPr lang="en-GB" sz="2000"/>
              <a:t>Trends Over Time: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2000"/>
              <a:t>Confirmed Cases Trend: Shows the cumulative number of confirmed cases over time, providing insights into the growth rate of the pandemic.</a:t>
            </a:r>
            <a:endParaRPr sz="2000"/>
          </a:p>
          <a:p>
            <a:pPr indent="0" lvl="0" marL="0" rtl="0" algn="l">
              <a:spcBef>
                <a:spcPts val="0"/>
              </a:spcBef>
              <a:spcAft>
                <a:spcPts val="0"/>
              </a:spcAft>
              <a:buNone/>
            </a:pPr>
            <a:r>
              <a:rPr lang="en-GB" sz="2000"/>
              <a:t>Deaths Trend: Similarly, plots the cumulative deaths over time, which can be compared to the trend in confirmed cases to understand the mortality trend.</a:t>
            </a:r>
            <a:endParaRPr sz="2000"/>
          </a:p>
          <a:p>
            <a:pPr indent="0" lvl="0" marL="0" rtl="0" algn="l">
              <a:spcBef>
                <a:spcPts val="0"/>
              </a:spcBef>
              <a:spcAft>
                <a:spcPts val="0"/>
              </a:spcAft>
              <a:buNone/>
            </a:pPr>
            <a:r>
              <a:rPr lang="en-GB" sz="2000"/>
              <a:t>Bar Plots of Total Cases by Country:</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2000"/>
              <a:t>Confirmed Cases: Highlights the top 10 countries with the highest number of confirmed cases, facilitating comparison among the most affected countries.</a:t>
            </a:r>
            <a:endParaRPr sz="2000"/>
          </a:p>
          <a:p>
            <a:pPr indent="0" lvl="0" marL="0" rtl="0" algn="l">
              <a:spcBef>
                <a:spcPts val="0"/>
              </a:spcBef>
              <a:spcAft>
                <a:spcPts val="0"/>
              </a:spcAft>
              <a:buNone/>
            </a:pPr>
            <a:r>
              <a:rPr lang="en-GB" sz="2000"/>
              <a:t>Deaths: Displays the top 10 countries with the highest number of deaths, which helps in identifying regions with the highest mortality.</a:t>
            </a:r>
            <a:endParaRPr sz="2000"/>
          </a:p>
          <a:p>
            <a:pPr indent="0" lvl="0" marL="0" rtl="0" algn="l">
              <a:spcBef>
                <a:spcPts val="0"/>
              </a:spcBef>
              <a:spcAft>
                <a:spcPts val="0"/>
              </a:spcAft>
              <a:buNone/>
            </a:pPr>
            <a:r>
              <a:rPr lang="en-GB" sz="2000"/>
              <a:t>Heatmaps: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2000"/>
              <a:t>Purpose: Visualize the spread of confirmed cases, deaths, and recoveries across different countries over time.</a:t>
            </a:r>
            <a:endParaRPr sz="2000"/>
          </a:p>
          <a:p>
            <a:pPr indent="0" lvl="0" marL="0" rtl="0" algn="l">
              <a:spcBef>
                <a:spcPts val="0"/>
              </a:spcBef>
              <a:spcAft>
                <a:spcPts val="0"/>
              </a:spcAft>
              <a:buNone/>
            </a:pPr>
            <a:r>
              <a:rPr lang="en-GB" sz="2000"/>
              <a:t>Findings: Heatmaps reveal the intensity and distribution of the pandemic, making it easy to spot surges in cases or recoveries in specific countries.</a:t>
            </a:r>
            <a:endParaRPr sz="2000"/>
          </a:p>
          <a:p>
            <a:pPr indent="0" lvl="0" marL="0" rtl="0" algn="l">
              <a:spcBef>
                <a:spcPts val="0"/>
              </a:spcBef>
              <a:spcAft>
                <a:spcPts val="0"/>
              </a:spcAft>
              <a:buNone/>
            </a:pPr>
            <a:r>
              <a:rPr lang="en-GB" sz="2000"/>
              <a:t>Pie Charts: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2000"/>
              <a:t>Proportion of Cases and Deaths by Country: Show the percentage distribution of total confirmed cases and deaths among the top 10 countries, providing a quick overview of the global distribution.</a:t>
            </a:r>
            <a:endParaRPr sz="2000"/>
          </a:p>
          <a:p>
            <a:pPr indent="0" lvl="0" marL="0" rtl="0" algn="l">
              <a:spcBef>
                <a:spcPts val="0"/>
              </a:spcBef>
              <a:spcAft>
                <a:spcPts val="0"/>
              </a:spcAft>
              <a:buNone/>
            </a:pPr>
            <a:r>
              <a:rPr lang="en-GB" sz="2000"/>
              <a:t>These visualization techniques collectively enable a comprehensive understanding of the COVID-19 pandemic by distilling complex datasets into accessible visual formats. They help in identifying key trends, patterns, and outliers, supporting data-driven decision-making and enhanced communication of critical information​ (Health Infobase Canada)​​ (Tableau)​.</a:t>
            </a:r>
            <a:endParaRPr sz="2000"/>
          </a:p>
          <a:p>
            <a:pPr indent="0" lvl="0" marL="0" rtl="0" algn="l">
              <a:lnSpc>
                <a:spcPct val="100000"/>
              </a:lnSpc>
              <a:spcBef>
                <a:spcPts val="0"/>
              </a:spcBef>
              <a:spcAft>
                <a:spcPts val="0"/>
              </a:spcAft>
              <a:buNone/>
            </a:pPr>
            <a:r>
              <a:t/>
            </a:r>
            <a:endParaRPr sz="2000"/>
          </a:p>
        </p:txBody>
      </p:sp>
      <p:sp>
        <p:nvSpPr>
          <p:cNvPr id="151" name="Google Shape;151;p23"/>
          <p:cNvSpPr txBox="1"/>
          <p:nvPr>
            <p:ph type="title"/>
          </p:nvPr>
        </p:nvSpPr>
        <p:spPr>
          <a:xfrm>
            <a:off x="7366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GB"/>
              <a:t>Result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idx="1" type="body"/>
          </p:nvPr>
        </p:nvSpPr>
        <p:spPr>
          <a:xfrm>
            <a:off x="812800" y="1143000"/>
            <a:ext cx="6555600" cy="4953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t/>
            </a:r>
            <a:endParaRPr sz="2000"/>
          </a:p>
        </p:txBody>
      </p:sp>
      <p:sp>
        <p:nvSpPr>
          <p:cNvPr id="157" name="Google Shape;157;p24"/>
          <p:cNvSpPr txBox="1"/>
          <p:nvPr>
            <p:ph type="title"/>
          </p:nvPr>
        </p:nvSpPr>
        <p:spPr>
          <a:xfrm>
            <a:off x="7366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GB"/>
              <a:t>Result</a:t>
            </a:r>
            <a:endParaRPr/>
          </a:p>
        </p:txBody>
      </p:sp>
      <p:pic>
        <p:nvPicPr>
          <p:cNvPr id="158" name="Google Shape;158;p24"/>
          <p:cNvPicPr preferRelativeResize="0"/>
          <p:nvPr/>
        </p:nvPicPr>
        <p:blipFill>
          <a:blip r:embed="rId3">
            <a:alphaModFix/>
          </a:blip>
          <a:stretch>
            <a:fillRect/>
          </a:stretch>
        </p:blipFill>
        <p:spPr>
          <a:xfrm>
            <a:off x="736600" y="1143000"/>
            <a:ext cx="6631800" cy="4860050"/>
          </a:xfrm>
          <a:prstGeom prst="rect">
            <a:avLst/>
          </a:prstGeom>
          <a:noFill/>
          <a:ln>
            <a:noFill/>
          </a:ln>
        </p:spPr>
      </p:pic>
      <p:pic>
        <p:nvPicPr>
          <p:cNvPr id="159" name="Google Shape;159;p24"/>
          <p:cNvPicPr preferRelativeResize="0"/>
          <p:nvPr/>
        </p:nvPicPr>
        <p:blipFill>
          <a:blip r:embed="rId4">
            <a:alphaModFix/>
          </a:blip>
          <a:stretch>
            <a:fillRect/>
          </a:stretch>
        </p:blipFill>
        <p:spPr>
          <a:xfrm>
            <a:off x="7459300" y="1142999"/>
            <a:ext cx="4518799" cy="4953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idx="1" type="body"/>
          </p:nvPr>
        </p:nvSpPr>
        <p:spPr>
          <a:xfrm>
            <a:off x="812800" y="1143000"/>
            <a:ext cx="6555600" cy="4953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t/>
            </a:r>
            <a:endParaRPr sz="2000"/>
          </a:p>
        </p:txBody>
      </p:sp>
      <p:sp>
        <p:nvSpPr>
          <p:cNvPr id="165" name="Google Shape;165;p25"/>
          <p:cNvSpPr txBox="1"/>
          <p:nvPr>
            <p:ph type="title"/>
          </p:nvPr>
        </p:nvSpPr>
        <p:spPr>
          <a:xfrm>
            <a:off x="7366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GB"/>
              <a:t>Result</a:t>
            </a:r>
            <a:endParaRPr/>
          </a:p>
        </p:txBody>
      </p:sp>
      <p:pic>
        <p:nvPicPr>
          <p:cNvPr id="166" name="Google Shape;166;p25"/>
          <p:cNvPicPr preferRelativeResize="0"/>
          <p:nvPr/>
        </p:nvPicPr>
        <p:blipFill>
          <a:blip r:embed="rId3">
            <a:alphaModFix/>
          </a:blip>
          <a:stretch>
            <a:fillRect/>
          </a:stretch>
        </p:blipFill>
        <p:spPr>
          <a:xfrm>
            <a:off x="812800" y="1143000"/>
            <a:ext cx="6555600" cy="4953000"/>
          </a:xfrm>
          <a:prstGeom prst="rect">
            <a:avLst/>
          </a:prstGeom>
          <a:noFill/>
          <a:ln>
            <a:noFill/>
          </a:ln>
        </p:spPr>
      </p:pic>
      <p:pic>
        <p:nvPicPr>
          <p:cNvPr id="167" name="Google Shape;167;p25"/>
          <p:cNvPicPr preferRelativeResize="0"/>
          <p:nvPr/>
        </p:nvPicPr>
        <p:blipFill>
          <a:blip r:embed="rId4">
            <a:alphaModFix/>
          </a:blip>
          <a:stretch>
            <a:fillRect/>
          </a:stretch>
        </p:blipFill>
        <p:spPr>
          <a:xfrm>
            <a:off x="6830325" y="1143000"/>
            <a:ext cx="5361675" cy="495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GB"/>
              <a:t>Conclusion</a:t>
            </a:r>
            <a:endParaRPr/>
          </a:p>
        </p:txBody>
      </p:sp>
      <p:sp>
        <p:nvSpPr>
          <p:cNvPr id="173" name="Google Shape;173;p26"/>
          <p:cNvSpPr txBox="1"/>
          <p:nvPr>
            <p:ph idx="1" type="body"/>
          </p:nvPr>
        </p:nvSpPr>
        <p:spPr>
          <a:xfrm>
            <a:off x="812800" y="952500"/>
            <a:ext cx="10617300" cy="4953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en-GB" sz="1700"/>
              <a:t>Data visualization techniques act as a bridge between raw COVID-19 data and actionable insights. Here's how they effectively wrap up the analysis:</a:t>
            </a:r>
            <a:endParaRPr sz="1700"/>
          </a:p>
          <a:p>
            <a:pPr indent="0" lvl="0" marL="0" rtl="0" algn="l">
              <a:lnSpc>
                <a:spcPct val="115000"/>
              </a:lnSpc>
              <a:spcBef>
                <a:spcPts val="0"/>
              </a:spcBef>
              <a:spcAft>
                <a:spcPts val="0"/>
              </a:spcAft>
              <a:buClr>
                <a:schemeClr val="dk1"/>
              </a:buClr>
              <a:buSzPts val="1100"/>
              <a:buNone/>
            </a:pPr>
            <a:r>
              <a:t/>
            </a:r>
            <a:endParaRPr sz="1700"/>
          </a:p>
          <a:p>
            <a:pPr indent="0" lvl="0" marL="0" rtl="0" algn="l">
              <a:lnSpc>
                <a:spcPct val="115000"/>
              </a:lnSpc>
              <a:spcBef>
                <a:spcPts val="0"/>
              </a:spcBef>
              <a:spcAft>
                <a:spcPts val="0"/>
              </a:spcAft>
              <a:buClr>
                <a:schemeClr val="dk1"/>
              </a:buClr>
              <a:buSzPts val="1100"/>
              <a:buNone/>
            </a:pPr>
            <a:r>
              <a:rPr lang="en-GB" sz="1700"/>
              <a:t>Condensed Knowledge: By presenting COVID-19 data visually, these techniques distill extensive datasets into understandable formats. This enables viewers to quickly grasp key takeaways, such as trends in confirmed cases, deaths, and recoveries.</a:t>
            </a:r>
            <a:endParaRPr sz="1700"/>
          </a:p>
          <a:p>
            <a:pPr indent="0" lvl="0" marL="0" rtl="0" algn="l">
              <a:lnSpc>
                <a:spcPct val="115000"/>
              </a:lnSpc>
              <a:spcBef>
                <a:spcPts val="0"/>
              </a:spcBef>
              <a:spcAft>
                <a:spcPts val="0"/>
              </a:spcAft>
              <a:buClr>
                <a:schemeClr val="dk1"/>
              </a:buClr>
              <a:buSzPts val="1100"/>
              <a:buNone/>
            </a:pPr>
            <a:r>
              <a:rPr lang="en-GB" sz="1700"/>
              <a:t>Data-Driven Decisions: By uncovering trends, patterns, and outliers in the pandemic's progression, these techniques empower informed decision-making. They help identify potential issues and opportunities, such as hotspots or successful interventions, within the data.</a:t>
            </a:r>
            <a:endParaRPr sz="1700"/>
          </a:p>
          <a:p>
            <a:pPr indent="0" lvl="0" marL="0" rtl="0" algn="l">
              <a:lnSpc>
                <a:spcPct val="115000"/>
              </a:lnSpc>
              <a:spcBef>
                <a:spcPts val="0"/>
              </a:spcBef>
              <a:spcAft>
                <a:spcPts val="0"/>
              </a:spcAft>
              <a:buClr>
                <a:schemeClr val="dk1"/>
              </a:buClr>
              <a:buSzPts val="1100"/>
              <a:buNone/>
            </a:pPr>
            <a:r>
              <a:rPr lang="en-GB" sz="1700"/>
              <a:t>Enhanced Communication: Visualizations break down language barriers and simplify complex COVID-19 data. They present information in a universally understood manner, making the data accessible to a broader audience, including policymakers, healthcare professionals, and the general public.</a:t>
            </a:r>
            <a:endParaRPr sz="1700"/>
          </a:p>
          <a:p>
            <a:pPr indent="0" lvl="0" marL="0" rtl="0" algn="l">
              <a:lnSpc>
                <a:spcPct val="115000"/>
              </a:lnSpc>
              <a:spcBef>
                <a:spcPts val="0"/>
              </a:spcBef>
              <a:spcAft>
                <a:spcPts val="0"/>
              </a:spcAft>
              <a:buClr>
                <a:schemeClr val="dk1"/>
              </a:buClr>
              <a:buSzPts val="1100"/>
              <a:buFont typeface="Arial"/>
              <a:buNone/>
            </a:pPr>
            <a:r>
              <a:t/>
            </a:r>
            <a:endParaRPr sz="1700"/>
          </a:p>
          <a:p>
            <a:pPr indent="0" lvl="0" marL="0" rtl="0" algn="l">
              <a:lnSpc>
                <a:spcPct val="115000"/>
              </a:lnSpc>
              <a:spcBef>
                <a:spcPts val="0"/>
              </a:spcBef>
              <a:spcAft>
                <a:spcPts val="0"/>
              </a:spcAft>
              <a:buClr>
                <a:schemeClr val="dk1"/>
              </a:buClr>
              <a:buSzPts val="2400"/>
              <a:buNone/>
            </a:pPr>
            <a:r>
              <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None/>
            </a:pPr>
            <a:r>
              <a:t/>
            </a:r>
            <a:endParaRPr sz="4400"/>
          </a:p>
          <a:p>
            <a:pPr indent="0" lvl="0" marL="0" rtl="0" algn="ctr">
              <a:lnSpc>
                <a:spcPct val="100000"/>
              </a:lnSpc>
              <a:spcBef>
                <a:spcPts val="880"/>
              </a:spcBef>
              <a:spcAft>
                <a:spcPts val="0"/>
              </a:spcAft>
              <a:buClr>
                <a:schemeClr val="dk1"/>
              </a:buClr>
              <a:buSzPts val="4400"/>
              <a:buNone/>
            </a:pPr>
            <a:r>
              <a:t/>
            </a:r>
            <a:endParaRPr sz="4400"/>
          </a:p>
          <a:p>
            <a:pPr indent="0" lvl="0" marL="0" rtl="0" algn="ctr">
              <a:lnSpc>
                <a:spcPct val="100000"/>
              </a:lnSpc>
              <a:spcBef>
                <a:spcPts val="1200"/>
              </a:spcBef>
              <a:spcAft>
                <a:spcPts val="0"/>
              </a:spcAft>
              <a:buClr>
                <a:schemeClr val="dk1"/>
              </a:buClr>
              <a:buSzPts val="6000"/>
              <a:buNone/>
            </a:pPr>
            <a:r>
              <a:rPr lang="en-GB"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GB"/>
              <a:t>Abstract</a:t>
            </a:r>
            <a:endParaRPr/>
          </a:p>
        </p:txBody>
      </p:sp>
      <p:sp>
        <p:nvSpPr>
          <p:cNvPr id="97" name="Google Shape;97;p14"/>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800"/>
              </a:spcBef>
              <a:spcAft>
                <a:spcPts val="0"/>
              </a:spcAft>
              <a:buClr>
                <a:schemeClr val="dk1"/>
              </a:buClr>
              <a:buSzPts val="2400"/>
              <a:buNone/>
            </a:pPr>
            <a:r>
              <a:rPr b="1" lang="en-GB" sz="1700"/>
              <a:t>This report explores the application of data visualization techniques to the COVID-19 dataset, aiming to transform raw pandemic data into actionable insights. Utilizing Python's data manipulation and visualization libraries—Pandas and Matplotlib—we present a series of visualizations that highlight the progression and impact of COVID-19 across various countries. Key visualizations include line plots to display trends over time, bar charts to compare the total number of cases and deaths among the top affected nations, heatmaps to illustrate the intensity and temporal distribution of cases, and scatter plots to explore the relationship between confirmed cases and deaths. These visual tools not only simplify the interpretation of complex datasets but also enhance communication, enabling a broader audience to comprehend the pandemic's dynamics. By revealing trends, patterns, and outliers, these techniques empower informed decision-making and provide a comprehensive understanding of the COVID-19 pandemic, facilitating better responses and strategies to mitigate its effects.</a:t>
            </a:r>
            <a:endParaRPr b="1" sz="17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GB"/>
              <a:t>Introduction</a:t>
            </a:r>
            <a:endParaRPr/>
          </a:p>
        </p:txBody>
      </p:sp>
      <p:sp>
        <p:nvSpPr>
          <p:cNvPr id="103" name="Google Shape;103;p15"/>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Autofit/>
          </a:bodyPr>
          <a:lstStyle/>
          <a:p>
            <a:pPr indent="457200" lvl="0" marL="457200" rtl="0" algn="just">
              <a:lnSpc>
                <a:spcPct val="115000"/>
              </a:lnSpc>
              <a:spcBef>
                <a:spcPts val="800"/>
              </a:spcBef>
              <a:spcAft>
                <a:spcPts val="0"/>
              </a:spcAft>
              <a:buSzPts val="2400"/>
              <a:buNone/>
            </a:pPr>
            <a:r>
              <a:t/>
            </a:r>
            <a:endParaRPr sz="1900"/>
          </a:p>
          <a:p>
            <a:pPr indent="0" lvl="0" marL="0" rtl="0" algn="just">
              <a:spcBef>
                <a:spcPts val="800"/>
              </a:spcBef>
              <a:spcAft>
                <a:spcPts val="0"/>
              </a:spcAft>
              <a:buClr>
                <a:schemeClr val="dk1"/>
              </a:buClr>
              <a:buSzPts val="1100"/>
              <a:buNone/>
            </a:pPr>
            <a:r>
              <a:rPr lang="en-GB" sz="1900"/>
              <a:t>This report provides a comprehensive analysis of the COVID-19 pandemic using data visualization techniques. By leveraging Python's data manipulation and visualization libraries—Pandas, Matplotlib, and Seaborn—we present clear and insightful visualizations of confirmed cases, deaths, and recoveries from various countries. The primary goals are to uncover trends, compare impacts across countries, and visualize the pandemic's progression.</a:t>
            </a:r>
            <a:endParaRPr sz="1900"/>
          </a:p>
          <a:p>
            <a:pPr indent="0" lvl="0" marL="0" rtl="0" algn="just">
              <a:spcBef>
                <a:spcPts val="800"/>
              </a:spcBef>
              <a:spcAft>
                <a:spcPts val="0"/>
              </a:spcAft>
              <a:buClr>
                <a:schemeClr val="dk1"/>
              </a:buClr>
              <a:buSzPts val="1100"/>
              <a:buNone/>
            </a:pPr>
            <a:r>
              <a:t/>
            </a:r>
            <a:endParaRPr sz="1900"/>
          </a:p>
          <a:p>
            <a:pPr indent="0" lvl="0" marL="0" rtl="0" algn="just">
              <a:spcBef>
                <a:spcPts val="800"/>
              </a:spcBef>
              <a:spcAft>
                <a:spcPts val="0"/>
              </a:spcAft>
              <a:buClr>
                <a:schemeClr val="dk1"/>
              </a:buClr>
              <a:buSzPts val="1100"/>
              <a:buNone/>
            </a:pPr>
            <a:r>
              <a:rPr lang="en-GB" sz="1900"/>
              <a:t>Key visualization techniques employed include line plots to show trends over time, bar charts to compare total cases and deaths among the top 10 affected countries, heatmaps to illustrate the intensity and temporal distribution of cases, and pie charts to represent the proportion of cases and deaths by country. Data handling involves cleaning, aggregating, and transforming the data to ensure accurate and meaningful insights. This analysis aims to provide a detailed understanding of the COVID-19 pandemic's spread and impact globally, aiding in better comprehension and decision-making.</a:t>
            </a:r>
            <a:endParaRPr sz="1900"/>
          </a:p>
          <a:p>
            <a:pPr indent="0" lvl="0" marL="0" rtl="0" algn="just">
              <a:lnSpc>
                <a:spcPct val="100000"/>
              </a:lnSpc>
              <a:spcBef>
                <a:spcPts val="800"/>
              </a:spcBef>
              <a:spcAft>
                <a:spcPts val="0"/>
              </a:spcAft>
              <a:buClr>
                <a:schemeClr val="dk1"/>
              </a:buClr>
              <a:buSzPts val="2400"/>
              <a:buNone/>
            </a:pPr>
            <a:r>
              <a:t/>
            </a:r>
            <a:endParaRPr sz="21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GB"/>
              <a:t>Libraries</a:t>
            </a:r>
            <a:endParaRPr/>
          </a:p>
        </p:txBody>
      </p:sp>
      <p:sp>
        <p:nvSpPr>
          <p:cNvPr id="109" name="Google Shape;109;p16"/>
          <p:cNvSpPr txBox="1"/>
          <p:nvPr/>
        </p:nvSpPr>
        <p:spPr>
          <a:xfrm>
            <a:off x="295225" y="1620700"/>
            <a:ext cx="11547900" cy="3324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700">
                <a:latin typeface="Verdana"/>
                <a:ea typeface="Verdana"/>
                <a:cs typeface="Verdana"/>
                <a:sym typeface="Verdana"/>
              </a:rPr>
              <a:t>pandas (pd): Powerful tool for working with data tables, like spreadsheets on steroids. You can analyze, clean, and manipulate data easily.</a:t>
            </a:r>
            <a:endParaRPr sz="1700">
              <a:latin typeface="Verdana"/>
              <a:ea typeface="Verdana"/>
              <a:cs typeface="Verdana"/>
              <a:sym typeface="Verdana"/>
            </a:endParaRPr>
          </a:p>
          <a:p>
            <a:pPr indent="0" lvl="0" marL="0" rtl="0" algn="just">
              <a:spcBef>
                <a:spcPts val="0"/>
              </a:spcBef>
              <a:spcAft>
                <a:spcPts val="0"/>
              </a:spcAft>
              <a:buNone/>
            </a:pPr>
            <a:r>
              <a:t/>
            </a:r>
            <a:endParaRPr sz="1700">
              <a:latin typeface="Verdana"/>
              <a:ea typeface="Verdana"/>
              <a:cs typeface="Verdana"/>
              <a:sym typeface="Verdana"/>
            </a:endParaRPr>
          </a:p>
          <a:p>
            <a:pPr indent="0" lvl="0" marL="0" rtl="0" algn="just">
              <a:spcBef>
                <a:spcPts val="0"/>
              </a:spcBef>
              <a:spcAft>
                <a:spcPts val="0"/>
              </a:spcAft>
              <a:buNone/>
            </a:pPr>
            <a:r>
              <a:rPr lang="en-GB" sz="1700">
                <a:latin typeface="Verdana"/>
                <a:ea typeface="Verdana"/>
                <a:cs typeface="Verdana"/>
                <a:sym typeface="Verdana"/>
              </a:rPr>
              <a:t>matplotlib.pyplot (plt):  Lets you create charts and graphs to visualize your data. Think colorful pictures that tell stories from numbers.</a:t>
            </a:r>
            <a:endParaRPr sz="1700">
              <a:latin typeface="Verdana"/>
              <a:ea typeface="Verdana"/>
              <a:cs typeface="Verdana"/>
              <a:sym typeface="Verdana"/>
            </a:endParaRPr>
          </a:p>
          <a:p>
            <a:pPr indent="0" lvl="0" marL="0" rtl="0" algn="just">
              <a:spcBef>
                <a:spcPts val="0"/>
              </a:spcBef>
              <a:spcAft>
                <a:spcPts val="0"/>
              </a:spcAft>
              <a:buNone/>
            </a:pPr>
            <a:r>
              <a:t/>
            </a:r>
            <a:endParaRPr sz="1700">
              <a:latin typeface="Verdana"/>
              <a:ea typeface="Verdana"/>
              <a:cs typeface="Verdana"/>
              <a:sym typeface="Verdana"/>
            </a:endParaRPr>
          </a:p>
          <a:p>
            <a:pPr indent="0" lvl="0" marL="0" rtl="0" algn="just">
              <a:spcBef>
                <a:spcPts val="0"/>
              </a:spcBef>
              <a:spcAft>
                <a:spcPts val="0"/>
              </a:spcAft>
              <a:buNone/>
            </a:pPr>
            <a:r>
              <a:rPr lang="en-GB" sz="1700">
                <a:latin typeface="Verdana"/>
                <a:ea typeface="Verdana"/>
                <a:cs typeface="Verdana"/>
                <a:sym typeface="Verdana"/>
              </a:rPr>
              <a:t>seaborn (sns): Built on top of matplotlib, seaborn makes creating attractive and informative visualizations even easier. It's like having a designer for your data charts.</a:t>
            </a:r>
            <a:endParaRPr sz="1700">
              <a:latin typeface="Verdana"/>
              <a:ea typeface="Verdana"/>
              <a:cs typeface="Verdana"/>
              <a:sym typeface="Verdana"/>
            </a:endParaRPr>
          </a:p>
          <a:p>
            <a:pPr indent="0" lvl="0" marL="0" rtl="0" algn="just">
              <a:spcBef>
                <a:spcPts val="0"/>
              </a:spcBef>
              <a:spcAft>
                <a:spcPts val="0"/>
              </a:spcAft>
              <a:buNone/>
            </a:pPr>
            <a:r>
              <a:t/>
            </a:r>
            <a:endParaRPr sz="1700">
              <a:latin typeface="Verdana"/>
              <a:ea typeface="Verdana"/>
              <a:cs typeface="Verdana"/>
              <a:sym typeface="Verdana"/>
            </a:endParaRPr>
          </a:p>
          <a:p>
            <a:pPr indent="0" lvl="0" marL="0" rtl="0" algn="just">
              <a:spcBef>
                <a:spcPts val="0"/>
              </a:spcBef>
              <a:spcAft>
                <a:spcPts val="0"/>
              </a:spcAft>
              <a:buNone/>
            </a:pPr>
            <a:r>
              <a:rPr lang="en-GB" sz="1700">
                <a:latin typeface="Verdana"/>
                <a:ea typeface="Verdana"/>
                <a:cs typeface="Verdana"/>
                <a:sym typeface="Verdana"/>
              </a:rPr>
              <a:t>wordcloud (wordlcloud)  (Note: The actual library is called wordcloud, not wordlcloud): Creates artistic word clouds based on the frequency of words in your text data. Imagine a cloud where important words are bigger and less frequent ones are smaller.</a:t>
            </a:r>
            <a:endParaRPr sz="17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0" lang="en-GB" sz="2400">
                <a:solidFill>
                  <a:schemeClr val="dk1"/>
                </a:solidFill>
                <a:latin typeface="Playfair Display Medium"/>
                <a:ea typeface="Playfair Display Medium"/>
                <a:cs typeface="Playfair Display Medium"/>
                <a:sym typeface="Playfair Display Medium"/>
              </a:rPr>
              <a:t>Advantages of existing methods:</a:t>
            </a:r>
            <a:endParaRPr/>
          </a:p>
        </p:txBody>
      </p:sp>
      <p:sp>
        <p:nvSpPr>
          <p:cNvPr id="115" name="Google Shape;115;p17"/>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15000"/>
              </a:lnSpc>
              <a:spcBef>
                <a:spcPts val="0"/>
              </a:spcBef>
              <a:spcAft>
                <a:spcPts val="0"/>
              </a:spcAft>
              <a:buClr>
                <a:schemeClr val="dk1"/>
              </a:buClr>
              <a:buSzPct val="64705"/>
              <a:buFont typeface="Arial"/>
              <a:buNone/>
            </a:pPr>
            <a:r>
              <a:rPr lang="en-GB" sz="1700"/>
              <a:t>Enhanced Understanding: Visualizations convert complex data into understandable graphics, making it easier for viewers to grasp insights and trends.</a:t>
            </a:r>
            <a:endParaRPr sz="1700"/>
          </a:p>
          <a:p>
            <a:pPr indent="0" lvl="0" marL="0" rtl="0" algn="l">
              <a:lnSpc>
                <a:spcPct val="115000"/>
              </a:lnSpc>
              <a:spcBef>
                <a:spcPts val="0"/>
              </a:spcBef>
              <a:spcAft>
                <a:spcPts val="0"/>
              </a:spcAft>
              <a:buClr>
                <a:schemeClr val="dk1"/>
              </a:buClr>
              <a:buSzPct val="64705"/>
              <a:buFont typeface="Arial"/>
              <a:buNone/>
            </a:pPr>
            <a:r>
              <a:t/>
            </a:r>
            <a:endParaRPr sz="1700"/>
          </a:p>
          <a:p>
            <a:pPr indent="0" lvl="0" marL="0" rtl="0" algn="l">
              <a:lnSpc>
                <a:spcPct val="115000"/>
              </a:lnSpc>
              <a:spcBef>
                <a:spcPts val="0"/>
              </a:spcBef>
              <a:spcAft>
                <a:spcPts val="0"/>
              </a:spcAft>
              <a:buClr>
                <a:schemeClr val="dk1"/>
              </a:buClr>
              <a:buSzPct val="64705"/>
              <a:buFont typeface="Arial"/>
              <a:buNone/>
            </a:pPr>
            <a:r>
              <a:rPr lang="en-GB" sz="1700"/>
              <a:t>Better Decision-Making: By presenting data in a visually compelling way, these techniques aid stakeholders in making informed decisions based on clear evidence.</a:t>
            </a:r>
            <a:endParaRPr sz="1700"/>
          </a:p>
          <a:p>
            <a:pPr indent="0" lvl="0" marL="0" rtl="0" algn="l">
              <a:lnSpc>
                <a:spcPct val="115000"/>
              </a:lnSpc>
              <a:spcBef>
                <a:spcPts val="0"/>
              </a:spcBef>
              <a:spcAft>
                <a:spcPts val="0"/>
              </a:spcAft>
              <a:buClr>
                <a:schemeClr val="dk1"/>
              </a:buClr>
              <a:buSzPct val="64705"/>
              <a:buFont typeface="Arial"/>
              <a:buNone/>
            </a:pPr>
            <a:r>
              <a:t/>
            </a:r>
            <a:endParaRPr sz="1700"/>
          </a:p>
          <a:p>
            <a:pPr indent="0" lvl="0" marL="0" rtl="0" algn="l">
              <a:lnSpc>
                <a:spcPct val="115000"/>
              </a:lnSpc>
              <a:spcBef>
                <a:spcPts val="0"/>
              </a:spcBef>
              <a:spcAft>
                <a:spcPts val="0"/>
              </a:spcAft>
              <a:buClr>
                <a:schemeClr val="dk1"/>
              </a:buClr>
              <a:buSzPct val="64705"/>
              <a:buFont typeface="Arial"/>
              <a:buNone/>
            </a:pPr>
            <a:r>
              <a:rPr lang="en-GB" sz="1700"/>
              <a:t>Engagement: Visualizations are more engaging than raw data, capturing the audience's attention and facilitating deeper exploration of the data.</a:t>
            </a:r>
            <a:endParaRPr sz="1700"/>
          </a:p>
          <a:p>
            <a:pPr indent="0" lvl="0" marL="0" rtl="0" algn="l">
              <a:lnSpc>
                <a:spcPct val="115000"/>
              </a:lnSpc>
              <a:spcBef>
                <a:spcPts val="0"/>
              </a:spcBef>
              <a:spcAft>
                <a:spcPts val="0"/>
              </a:spcAft>
              <a:buClr>
                <a:schemeClr val="dk1"/>
              </a:buClr>
              <a:buSzPct val="64705"/>
              <a:buFont typeface="Arial"/>
              <a:buNone/>
            </a:pPr>
            <a:r>
              <a:t/>
            </a:r>
            <a:endParaRPr sz="1700"/>
          </a:p>
          <a:p>
            <a:pPr indent="0" lvl="0" marL="0" rtl="0" algn="l">
              <a:lnSpc>
                <a:spcPct val="115000"/>
              </a:lnSpc>
              <a:spcBef>
                <a:spcPts val="0"/>
              </a:spcBef>
              <a:spcAft>
                <a:spcPts val="0"/>
              </a:spcAft>
              <a:buClr>
                <a:schemeClr val="dk1"/>
              </a:buClr>
              <a:buSzPct val="64705"/>
              <a:buFont typeface="Arial"/>
              <a:buNone/>
            </a:pPr>
            <a:r>
              <a:rPr lang="en-GB" sz="1700"/>
              <a:t>Communication: They improve communication of findings, making it easier to share and explain results with diverse audiences, including those without technical backgrounds.</a:t>
            </a:r>
            <a:endParaRPr sz="1700"/>
          </a:p>
          <a:p>
            <a:pPr indent="0" lvl="0" marL="0" rtl="0" algn="l">
              <a:lnSpc>
                <a:spcPct val="115000"/>
              </a:lnSpc>
              <a:spcBef>
                <a:spcPts val="0"/>
              </a:spcBef>
              <a:spcAft>
                <a:spcPts val="0"/>
              </a:spcAft>
              <a:buClr>
                <a:schemeClr val="dk1"/>
              </a:buClr>
              <a:buSzPct val="64705"/>
              <a:buFont typeface="Arial"/>
              <a:buNone/>
            </a:pPr>
            <a:r>
              <a:t/>
            </a:r>
            <a:endParaRPr sz="1700"/>
          </a:p>
          <a:p>
            <a:pPr indent="0" lvl="0" marL="0" rtl="0" algn="l">
              <a:lnSpc>
                <a:spcPct val="115000"/>
              </a:lnSpc>
              <a:spcBef>
                <a:spcPts val="0"/>
              </a:spcBef>
              <a:spcAft>
                <a:spcPts val="0"/>
              </a:spcAft>
              <a:buClr>
                <a:schemeClr val="dk1"/>
              </a:buClr>
              <a:buSzPct val="61111"/>
              <a:buFont typeface="Arial"/>
              <a:buNone/>
            </a:pPr>
            <a:r>
              <a:rPr lang="en-GB" sz="1800"/>
              <a:t>User-Friendly: Data visualizations are often more accessible to a wider audience, including those without advanced analytical skills. They allow non-experts to understand complex datasets through intuitive graphics.</a:t>
            </a:r>
            <a:endParaRPr sz="1800"/>
          </a:p>
          <a:p>
            <a:pPr indent="0" lvl="0" marL="0" rtl="0" algn="l">
              <a:lnSpc>
                <a:spcPct val="115000"/>
              </a:lnSpc>
              <a:spcBef>
                <a:spcPts val="0"/>
              </a:spcBef>
              <a:spcAft>
                <a:spcPts val="0"/>
              </a:spcAft>
              <a:buClr>
                <a:schemeClr val="dk1"/>
              </a:buClr>
              <a:buSzPct val="61111"/>
              <a:buFont typeface="Arial"/>
              <a:buNone/>
            </a:pPr>
            <a:r>
              <a:t/>
            </a:r>
            <a:endParaRPr sz="1800"/>
          </a:p>
          <a:p>
            <a:pPr indent="0" lvl="0" marL="0" rtl="0" algn="l">
              <a:lnSpc>
                <a:spcPct val="115000"/>
              </a:lnSpc>
              <a:spcBef>
                <a:spcPts val="0"/>
              </a:spcBef>
              <a:spcAft>
                <a:spcPts val="0"/>
              </a:spcAft>
              <a:buClr>
                <a:schemeClr val="dk1"/>
              </a:buClr>
              <a:buSzPct val="61111"/>
              <a:buFont typeface="Arial"/>
              <a:buNone/>
            </a:pPr>
            <a:r>
              <a:rPr lang="en-GB" sz="1800"/>
              <a:t>Interactivity: Many visualization tools offer interactive elements, such as zooming, filtering, and clicking to reveal more details. This interactivity makes data exploration more engaging and informative.</a:t>
            </a:r>
            <a:endParaRPr sz="1800"/>
          </a:p>
          <a:p>
            <a:pPr indent="0" lvl="0" marL="0" rtl="0" algn="l">
              <a:lnSpc>
                <a:spcPct val="115000"/>
              </a:lnSpc>
              <a:spcBef>
                <a:spcPts val="0"/>
              </a:spcBef>
              <a:spcAft>
                <a:spcPts val="0"/>
              </a:spcAft>
              <a:buClr>
                <a:schemeClr val="dk1"/>
              </a:buClr>
              <a:buSzPct val="61111"/>
              <a:buFont typeface="Arial"/>
              <a:buNone/>
            </a:pPr>
            <a:r>
              <a:t/>
            </a:r>
            <a:endParaRPr sz="1800"/>
          </a:p>
          <a:p>
            <a:pPr indent="0" lvl="0" marL="0" rtl="0" algn="l">
              <a:lnSpc>
                <a:spcPct val="115000"/>
              </a:lnSpc>
              <a:spcBef>
                <a:spcPts val="0"/>
              </a:spcBef>
              <a:spcAft>
                <a:spcPts val="0"/>
              </a:spcAft>
              <a:buClr>
                <a:schemeClr val="dk1"/>
              </a:buClr>
              <a:buSzPct val="61110"/>
              <a:buFont typeface="Arial"/>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0" lang="en-GB" sz="2400">
                <a:solidFill>
                  <a:schemeClr val="dk1"/>
                </a:solidFill>
                <a:latin typeface="Playfair Display Medium"/>
                <a:ea typeface="Playfair Display Medium"/>
                <a:cs typeface="Playfair Display Medium"/>
                <a:sym typeface="Playfair Display Medium"/>
              </a:rPr>
              <a:t>Disadvantages of existing methods:</a:t>
            </a:r>
            <a:endParaRPr/>
          </a:p>
        </p:txBody>
      </p:sp>
      <p:sp>
        <p:nvSpPr>
          <p:cNvPr id="121" name="Google Shape;121;p18"/>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Potential for Misleading Interpretations</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Misrepresentation: Poor design choices, such as incorrect scaling, inappropriate chart types, or misleading color schemes, can distort the data and lead to incorrect interpretations.</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Over-Simplification: Visualizations might oversimplify complex data, omitting important details and nuances that are crucial for a complete understanding.</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Limited Detail</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Loss of Granularity: Aggregated data used in visualizations can lose important granular details, which might be necessary for thorough analysis.</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Context Omission: Visuals may lack contextual information, leading to misinterpretation of the data without the necessary background or explanatory notes.</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Requires Skill and Knowledge</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Design Skills: Effective data visualization requires knowledge of design principles and an understanding of which types of charts are appropriate for different data types.</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Technical Skills: Creating sophisticated visualizations often requires proficiency with specific software tools and programming languages, which might not be accessible to everyone.</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Cognitive Overload 	</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Complex Visuals: Overly complex or cluttered visualizations can overwhelm viewers, making it difficult to extract meaningful insights.</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Data Overload: Presenting too much information in a single visualization can confuse the audience and obscure key insights.</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Bias and Subjectivity</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Selection Bias: The choice of what data to include or exclude in a visualization can introduce bias, influencing the viewer's perception.</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Narrative Bias: The way data is presented can reflect the creator's subjective narrative, which may not always be objective or balanced.</a:t>
            </a:r>
            <a:endParaRPr>
              <a:latin typeface="Playfair Display Medium"/>
              <a:ea typeface="Playfair Display Medium"/>
              <a:cs typeface="Playfair Display Medium"/>
              <a:sym typeface="Playfair Display Medium"/>
            </a:endParaRPr>
          </a:p>
          <a:p>
            <a:pPr indent="0" lvl="0" marL="0" rtl="0" algn="l">
              <a:lnSpc>
                <a:spcPct val="100000"/>
              </a:lnSpc>
              <a:spcBef>
                <a:spcPts val="480"/>
              </a:spcBef>
              <a:spcAft>
                <a:spcPts val="0"/>
              </a:spcAft>
              <a:buSzPct val="142857"/>
              <a:buNone/>
            </a:pPr>
            <a:r>
              <a:t/>
            </a:r>
            <a:endParaRPr>
              <a:latin typeface="Playfair Display Medium"/>
              <a:ea typeface="Playfair Display Medium"/>
              <a:cs typeface="Playfair Display Medium"/>
              <a:sym typeface="Playfair Display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GB"/>
              <a:t>Proposed Method</a:t>
            </a:r>
            <a:endParaRPr/>
          </a:p>
        </p:txBody>
      </p:sp>
      <p:sp>
        <p:nvSpPr>
          <p:cNvPr id="127" name="Google Shape;127;p19"/>
          <p:cNvSpPr txBox="1"/>
          <p:nvPr>
            <p:ph idx="1" type="body"/>
          </p:nvPr>
        </p:nvSpPr>
        <p:spPr>
          <a:xfrm>
            <a:off x="812800" y="1050775"/>
            <a:ext cx="10668000" cy="5033100"/>
          </a:xfrm>
          <a:prstGeom prst="rect">
            <a:avLst/>
          </a:prstGeom>
          <a:noFill/>
          <a:ln>
            <a:noFill/>
          </a:ln>
        </p:spPr>
        <p:txBody>
          <a:bodyPr anchorCtr="0" anchor="t" bIns="45700" lIns="91425" spcFirstLastPara="1" rIns="91425" wrap="square" tIns="45700">
            <a:normAutofit fontScale="62500" lnSpcReduction="20000"/>
          </a:bodyPr>
          <a:lstStyle/>
          <a:p>
            <a:pPr indent="0" lvl="0" marL="457200" rtl="0" algn="l">
              <a:lnSpc>
                <a:spcPct val="115000"/>
              </a:lnSpc>
              <a:spcBef>
                <a:spcPts val="0"/>
              </a:spcBef>
              <a:spcAft>
                <a:spcPts val="0"/>
              </a:spcAft>
              <a:buClr>
                <a:schemeClr val="dk1"/>
              </a:buClr>
              <a:buSzPct val="55000"/>
              <a:buFont typeface="Arial"/>
              <a:buNone/>
            </a:pPr>
            <a:r>
              <a:rPr lang="en-GB" sz="2000"/>
              <a:t>Data Collection:</a:t>
            </a:r>
            <a:endParaRPr sz="2000"/>
          </a:p>
          <a:p>
            <a:pPr indent="0" lvl="0" marL="457200" rtl="0" algn="l">
              <a:lnSpc>
                <a:spcPct val="115000"/>
              </a:lnSpc>
              <a:spcBef>
                <a:spcPts val="0"/>
              </a:spcBef>
              <a:spcAft>
                <a:spcPts val="0"/>
              </a:spcAft>
              <a:buClr>
                <a:schemeClr val="dk1"/>
              </a:buClr>
              <a:buSzPct val="55000"/>
              <a:buFont typeface="Arial"/>
              <a:buNone/>
            </a:pPr>
            <a:r>
              <a:t/>
            </a:r>
            <a:endParaRPr sz="2000"/>
          </a:p>
          <a:p>
            <a:pPr indent="0" lvl="0" marL="457200" rtl="0" algn="l">
              <a:lnSpc>
                <a:spcPct val="115000"/>
              </a:lnSpc>
              <a:spcBef>
                <a:spcPts val="0"/>
              </a:spcBef>
              <a:spcAft>
                <a:spcPts val="0"/>
              </a:spcAft>
              <a:buClr>
                <a:schemeClr val="dk1"/>
              </a:buClr>
              <a:buSzPct val="55000"/>
              <a:buFont typeface="Arial"/>
              <a:buNone/>
            </a:pPr>
            <a:r>
              <a:rPr lang="en-GB" sz="2000"/>
              <a:t>Loaded COVID-19 datasets for confirmed cases, deaths, and recoveries using get_frame function.</a:t>
            </a:r>
            <a:endParaRPr sz="2000"/>
          </a:p>
          <a:p>
            <a:pPr indent="0" lvl="0" marL="457200" rtl="0" algn="l">
              <a:lnSpc>
                <a:spcPct val="115000"/>
              </a:lnSpc>
              <a:spcBef>
                <a:spcPts val="0"/>
              </a:spcBef>
              <a:spcAft>
                <a:spcPts val="0"/>
              </a:spcAft>
              <a:buClr>
                <a:schemeClr val="dk1"/>
              </a:buClr>
              <a:buSzPct val="55000"/>
              <a:buFont typeface="Arial"/>
              <a:buNone/>
            </a:pPr>
            <a:r>
              <a:rPr lang="en-GB" sz="2000"/>
              <a:t>Ensured datasets included comprehensive data by country and over time.</a:t>
            </a:r>
            <a:endParaRPr sz="2000"/>
          </a:p>
          <a:p>
            <a:pPr indent="0" lvl="0" marL="457200" rtl="0" algn="l">
              <a:lnSpc>
                <a:spcPct val="115000"/>
              </a:lnSpc>
              <a:spcBef>
                <a:spcPts val="0"/>
              </a:spcBef>
              <a:spcAft>
                <a:spcPts val="0"/>
              </a:spcAft>
              <a:buClr>
                <a:schemeClr val="dk1"/>
              </a:buClr>
              <a:buSzPct val="55000"/>
              <a:buFont typeface="Arial"/>
              <a:buNone/>
            </a:pPr>
            <a:r>
              <a:rPr lang="en-GB" sz="2000"/>
              <a:t>Data Preparation:</a:t>
            </a:r>
            <a:endParaRPr sz="2000"/>
          </a:p>
          <a:p>
            <a:pPr indent="0" lvl="0" marL="457200" rtl="0" algn="l">
              <a:lnSpc>
                <a:spcPct val="115000"/>
              </a:lnSpc>
              <a:spcBef>
                <a:spcPts val="0"/>
              </a:spcBef>
              <a:spcAft>
                <a:spcPts val="0"/>
              </a:spcAft>
              <a:buClr>
                <a:schemeClr val="dk1"/>
              </a:buClr>
              <a:buSzPct val="55000"/>
              <a:buFont typeface="Arial"/>
              <a:buNone/>
            </a:pPr>
            <a:r>
              <a:t/>
            </a:r>
            <a:endParaRPr sz="2000"/>
          </a:p>
          <a:p>
            <a:pPr indent="0" lvl="0" marL="457200" rtl="0" algn="l">
              <a:lnSpc>
                <a:spcPct val="115000"/>
              </a:lnSpc>
              <a:spcBef>
                <a:spcPts val="0"/>
              </a:spcBef>
              <a:spcAft>
                <a:spcPts val="0"/>
              </a:spcAft>
              <a:buClr>
                <a:schemeClr val="dk1"/>
              </a:buClr>
              <a:buSzPct val="55000"/>
              <a:buFont typeface="Arial"/>
              <a:buNone/>
            </a:pPr>
            <a:r>
              <a:rPr lang="en-GB" sz="2000"/>
              <a:t>Converted relevant columns to numeric types for accurate calculations.</a:t>
            </a:r>
            <a:endParaRPr sz="2000"/>
          </a:p>
          <a:p>
            <a:pPr indent="0" lvl="0" marL="457200" rtl="0" algn="l">
              <a:lnSpc>
                <a:spcPct val="115000"/>
              </a:lnSpc>
              <a:spcBef>
                <a:spcPts val="0"/>
              </a:spcBef>
              <a:spcAft>
                <a:spcPts val="0"/>
              </a:spcAft>
              <a:buClr>
                <a:schemeClr val="dk1"/>
              </a:buClr>
              <a:buSzPct val="55000"/>
              <a:buFont typeface="Arial"/>
              <a:buNone/>
            </a:pPr>
            <a:r>
              <a:rPr lang="en-GB" sz="2000"/>
              <a:t>Summed data across columns to get total cases, deaths, and recoveries.</a:t>
            </a:r>
            <a:endParaRPr sz="2000"/>
          </a:p>
          <a:p>
            <a:pPr indent="0" lvl="0" marL="457200" rtl="0" algn="l">
              <a:lnSpc>
                <a:spcPct val="115000"/>
              </a:lnSpc>
              <a:spcBef>
                <a:spcPts val="0"/>
              </a:spcBef>
              <a:spcAft>
                <a:spcPts val="0"/>
              </a:spcAft>
              <a:buClr>
                <a:schemeClr val="dk1"/>
              </a:buClr>
              <a:buSzPct val="55000"/>
              <a:buFont typeface="Arial"/>
              <a:buNone/>
            </a:pPr>
            <a:r>
              <a:rPr lang="en-GB" sz="2000"/>
              <a:t>Trend Analysis:</a:t>
            </a:r>
            <a:endParaRPr sz="2000"/>
          </a:p>
          <a:p>
            <a:pPr indent="0" lvl="0" marL="457200" rtl="0" algn="l">
              <a:lnSpc>
                <a:spcPct val="115000"/>
              </a:lnSpc>
              <a:spcBef>
                <a:spcPts val="0"/>
              </a:spcBef>
              <a:spcAft>
                <a:spcPts val="0"/>
              </a:spcAft>
              <a:buClr>
                <a:schemeClr val="dk1"/>
              </a:buClr>
              <a:buSzPct val="55000"/>
              <a:buFont typeface="Arial"/>
              <a:buNone/>
            </a:pPr>
            <a:r>
              <a:t/>
            </a:r>
            <a:endParaRPr sz="2000"/>
          </a:p>
          <a:p>
            <a:pPr indent="0" lvl="0" marL="457200" rtl="0" algn="l">
              <a:lnSpc>
                <a:spcPct val="115000"/>
              </a:lnSpc>
              <a:spcBef>
                <a:spcPts val="0"/>
              </a:spcBef>
              <a:spcAft>
                <a:spcPts val="0"/>
              </a:spcAft>
              <a:buClr>
                <a:schemeClr val="dk1"/>
              </a:buClr>
              <a:buSzPct val="55000"/>
              <a:buFont typeface="Arial"/>
              <a:buNone/>
            </a:pPr>
            <a:r>
              <a:rPr lang="en-GB" sz="2000"/>
              <a:t>Line Plots:</a:t>
            </a:r>
            <a:endParaRPr sz="2000"/>
          </a:p>
          <a:p>
            <a:pPr indent="0" lvl="0" marL="457200" rtl="0" algn="l">
              <a:lnSpc>
                <a:spcPct val="115000"/>
              </a:lnSpc>
              <a:spcBef>
                <a:spcPts val="0"/>
              </a:spcBef>
              <a:spcAft>
                <a:spcPts val="0"/>
              </a:spcAft>
              <a:buClr>
                <a:schemeClr val="dk1"/>
              </a:buClr>
              <a:buSzPct val="55000"/>
              <a:buFont typeface="Arial"/>
              <a:buNone/>
            </a:pPr>
            <a:r>
              <a:rPr lang="en-GB" sz="2000"/>
              <a:t>Plotted trends over time to visualize the progression of confirmed cases, deaths, and recoveries.</a:t>
            </a:r>
            <a:endParaRPr sz="2000"/>
          </a:p>
          <a:p>
            <a:pPr indent="0" lvl="0" marL="457200" rtl="0" algn="l">
              <a:lnSpc>
                <a:spcPct val="115000"/>
              </a:lnSpc>
              <a:spcBef>
                <a:spcPts val="0"/>
              </a:spcBef>
              <a:spcAft>
                <a:spcPts val="0"/>
              </a:spcAft>
              <a:buClr>
                <a:schemeClr val="dk1"/>
              </a:buClr>
              <a:buSzPct val="55000"/>
              <a:buFont typeface="Arial"/>
              <a:buNone/>
            </a:pPr>
            <a:r>
              <a:rPr lang="en-GB" sz="2000"/>
              <a:t>Highlighted temporal changes and overall trajectory of the pandemic.</a:t>
            </a:r>
            <a:endParaRPr sz="2000"/>
          </a:p>
          <a:p>
            <a:pPr indent="0" lvl="0" marL="457200" rtl="0" algn="l">
              <a:lnSpc>
                <a:spcPct val="115000"/>
              </a:lnSpc>
              <a:spcBef>
                <a:spcPts val="0"/>
              </a:spcBef>
              <a:spcAft>
                <a:spcPts val="0"/>
              </a:spcAft>
              <a:buClr>
                <a:schemeClr val="dk1"/>
              </a:buClr>
              <a:buSzPct val="55000"/>
              <a:buFont typeface="Arial"/>
              <a:buNone/>
            </a:pPr>
            <a:r>
              <a:rPr lang="en-GB" sz="2000"/>
              <a:t>Country Comparison:</a:t>
            </a:r>
            <a:endParaRPr sz="2000"/>
          </a:p>
          <a:p>
            <a:pPr indent="0" lvl="0" marL="457200" rtl="0" algn="l">
              <a:lnSpc>
                <a:spcPct val="115000"/>
              </a:lnSpc>
              <a:spcBef>
                <a:spcPts val="0"/>
              </a:spcBef>
              <a:spcAft>
                <a:spcPts val="0"/>
              </a:spcAft>
              <a:buClr>
                <a:schemeClr val="dk1"/>
              </a:buClr>
              <a:buSzPct val="55000"/>
              <a:buFont typeface="Arial"/>
              <a:buNone/>
            </a:pPr>
            <a:r>
              <a:t/>
            </a:r>
            <a:endParaRPr sz="2000"/>
          </a:p>
          <a:p>
            <a:pPr indent="0" lvl="0" marL="457200" rtl="0" algn="l">
              <a:lnSpc>
                <a:spcPct val="115000"/>
              </a:lnSpc>
              <a:spcBef>
                <a:spcPts val="0"/>
              </a:spcBef>
              <a:spcAft>
                <a:spcPts val="0"/>
              </a:spcAft>
              <a:buClr>
                <a:schemeClr val="dk1"/>
              </a:buClr>
              <a:buSzPct val="55000"/>
              <a:buFont typeface="Arial"/>
              <a:buNone/>
            </a:pPr>
            <a:r>
              <a:rPr lang="en-GB" sz="2000"/>
              <a:t>Bar Charts:</a:t>
            </a:r>
            <a:endParaRPr sz="2000"/>
          </a:p>
          <a:p>
            <a:pPr indent="0" lvl="0" marL="457200" rtl="0" algn="l">
              <a:lnSpc>
                <a:spcPct val="115000"/>
              </a:lnSpc>
              <a:spcBef>
                <a:spcPts val="0"/>
              </a:spcBef>
              <a:spcAft>
                <a:spcPts val="0"/>
              </a:spcAft>
              <a:buClr>
                <a:schemeClr val="dk1"/>
              </a:buClr>
              <a:buSzPct val="55000"/>
              <a:buFont typeface="Arial"/>
              <a:buNone/>
            </a:pPr>
            <a:r>
              <a:rPr lang="en-GB" sz="2000"/>
              <a:t>Grouped data by country and summed values to compare total cases, deaths, and recoveries.</a:t>
            </a:r>
            <a:endParaRPr sz="2000"/>
          </a:p>
          <a:p>
            <a:pPr indent="0" lvl="0" marL="457200" rtl="0" algn="l">
              <a:lnSpc>
                <a:spcPct val="115000"/>
              </a:lnSpc>
              <a:spcBef>
                <a:spcPts val="0"/>
              </a:spcBef>
              <a:spcAft>
                <a:spcPts val="0"/>
              </a:spcAft>
              <a:buClr>
                <a:schemeClr val="dk1"/>
              </a:buClr>
              <a:buSzPct val="55000"/>
              <a:buFont typeface="Arial"/>
              <a:buNone/>
            </a:pPr>
            <a:r>
              <a:rPr lang="en-GB" sz="2000"/>
              <a:t>Focused on the top 10 countries with the highest numbers for clear comparison.</a:t>
            </a:r>
            <a:endParaRPr sz="2000"/>
          </a:p>
          <a:p>
            <a:pPr indent="0" lvl="0" marL="457200" rtl="0" algn="l">
              <a:lnSpc>
                <a:spcPct val="115000"/>
              </a:lnSpc>
              <a:spcBef>
                <a:spcPts val="0"/>
              </a:spcBef>
              <a:spcAft>
                <a:spcPts val="0"/>
              </a:spcAft>
              <a:buClr>
                <a:schemeClr val="dk1"/>
              </a:buClr>
              <a:buSzPct val="55000"/>
              <a:buFont typeface="Arial"/>
              <a:buNone/>
            </a:pPr>
            <a:r>
              <a:rPr lang="en-GB" sz="2000"/>
              <a:t>Intensity Visualization:</a:t>
            </a:r>
            <a:endParaRPr sz="2000"/>
          </a:p>
          <a:p>
            <a:pPr indent="0" lvl="0" marL="457200" rtl="0" algn="l">
              <a:lnSpc>
                <a:spcPct val="115000"/>
              </a:lnSpc>
              <a:spcBef>
                <a:spcPts val="0"/>
              </a:spcBef>
              <a:spcAft>
                <a:spcPts val="0"/>
              </a:spcAft>
              <a:buClr>
                <a:schemeClr val="dk1"/>
              </a:buClr>
              <a:buSzPct val="55000"/>
              <a:buFont typeface="Arial"/>
              <a:buNone/>
            </a:pPr>
            <a:r>
              <a:t/>
            </a:r>
            <a:endParaRPr sz="2000"/>
          </a:p>
          <a:p>
            <a:pPr indent="0" lvl="0" marL="457200" rtl="0" algn="l">
              <a:lnSpc>
                <a:spcPct val="115000"/>
              </a:lnSpc>
              <a:spcBef>
                <a:spcPts val="0"/>
              </a:spcBef>
              <a:spcAft>
                <a:spcPts val="0"/>
              </a:spcAft>
              <a:buClr>
                <a:schemeClr val="dk1"/>
              </a:buClr>
              <a:buSzPct val="55000"/>
              <a:buFont typeface="Arial"/>
              <a:buNone/>
            </a:pPr>
            <a:r>
              <a:rPr lang="en-GB" sz="2000"/>
              <a:t>Heatmaps:</a:t>
            </a:r>
            <a:endParaRPr sz="2000"/>
          </a:p>
          <a:p>
            <a:pPr indent="0" lvl="0" marL="457200" rtl="0" algn="l">
              <a:lnSpc>
                <a:spcPct val="115000"/>
              </a:lnSpc>
              <a:spcBef>
                <a:spcPts val="0"/>
              </a:spcBef>
              <a:spcAft>
                <a:spcPts val="0"/>
              </a:spcAft>
              <a:buClr>
                <a:schemeClr val="dk1"/>
              </a:buClr>
              <a:buSzPct val="55000"/>
              <a:buFont typeface="Arial"/>
              <a:buNone/>
            </a:pPr>
            <a:r>
              <a:rPr lang="en-GB" sz="2000"/>
              <a:t>Filtered data to include only the top 10 countries.</a:t>
            </a:r>
            <a:endParaRPr sz="2000"/>
          </a:p>
          <a:p>
            <a:pPr indent="0" lvl="0" marL="457200" rtl="0" algn="l">
              <a:lnSpc>
                <a:spcPct val="115000"/>
              </a:lnSpc>
              <a:spcBef>
                <a:spcPts val="0"/>
              </a:spcBef>
              <a:spcAft>
                <a:spcPts val="0"/>
              </a:spcAft>
              <a:buClr>
                <a:schemeClr val="dk1"/>
              </a:buClr>
              <a:buSzPct val="55000"/>
              <a:buFont typeface="Arial"/>
              <a:buNone/>
            </a:pPr>
            <a:r>
              <a:rPr lang="en-GB" sz="2000"/>
              <a:t>Transposed and grouped data by country to visualize intensity and distribution over time.</a:t>
            </a:r>
            <a:endParaRPr sz="2000"/>
          </a:p>
          <a:p>
            <a:pPr indent="0" lvl="0" marL="457200" rtl="0" algn="l">
              <a:lnSpc>
                <a:spcPct val="115000"/>
              </a:lnSpc>
              <a:spcBef>
                <a:spcPts val="0"/>
              </a:spcBef>
              <a:spcAft>
                <a:spcPts val="0"/>
              </a:spcAft>
              <a:buClr>
                <a:schemeClr val="dk1"/>
              </a:buClr>
              <a:buSzPct val="55000"/>
              <a:buFont typeface="Arial"/>
              <a:buNone/>
            </a:pPr>
            <a:r>
              <a:rPr lang="en-GB" sz="2000"/>
              <a:t>Used color gradients to represent different levels of data concentration.</a:t>
            </a:r>
            <a:endParaRPr sz="2000"/>
          </a:p>
          <a:p>
            <a:pPr indent="0" lvl="0" marL="457200" rtl="0" algn="l">
              <a:lnSpc>
                <a:spcPct val="115000"/>
              </a:lnSpc>
              <a:spcBef>
                <a:spcPts val="0"/>
              </a:spcBef>
              <a:spcAft>
                <a:spcPts val="0"/>
              </a:spcAft>
              <a:buClr>
                <a:schemeClr val="dk1"/>
              </a:buClr>
              <a:buSzPct val="55000"/>
              <a:buFont typeface="Arial"/>
              <a:buNone/>
            </a:pPr>
            <a:r>
              <a:rPr lang="en-GB" sz="2000"/>
              <a:t>Proportional Analysis:</a:t>
            </a:r>
            <a:endParaRPr sz="2000"/>
          </a:p>
          <a:p>
            <a:pPr indent="0" lvl="0" marL="457200" rtl="0" algn="l">
              <a:lnSpc>
                <a:spcPct val="115000"/>
              </a:lnSpc>
              <a:spcBef>
                <a:spcPts val="0"/>
              </a:spcBef>
              <a:spcAft>
                <a:spcPts val="0"/>
              </a:spcAft>
              <a:buClr>
                <a:schemeClr val="dk1"/>
              </a:buClr>
              <a:buSzPct val="55000"/>
              <a:buFont typeface="Arial"/>
              <a:buNone/>
            </a:pPr>
            <a:r>
              <a:t/>
            </a:r>
            <a:endParaRPr sz="2000"/>
          </a:p>
          <a:p>
            <a:pPr indent="0" lvl="0" marL="457200" rtl="0" algn="l">
              <a:lnSpc>
                <a:spcPct val="115000"/>
              </a:lnSpc>
              <a:spcBef>
                <a:spcPts val="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GB"/>
              <a:t>Proposed Method cont.</a:t>
            </a:r>
            <a:endParaRPr/>
          </a:p>
        </p:txBody>
      </p:sp>
      <p:sp>
        <p:nvSpPr>
          <p:cNvPr id="133" name="Google Shape;133;p20"/>
          <p:cNvSpPr txBox="1"/>
          <p:nvPr>
            <p:ph idx="1" type="body"/>
          </p:nvPr>
        </p:nvSpPr>
        <p:spPr>
          <a:xfrm>
            <a:off x="812800" y="1050775"/>
            <a:ext cx="10668000" cy="5033100"/>
          </a:xfrm>
          <a:prstGeom prst="rect">
            <a:avLst/>
          </a:prstGeom>
          <a:noFill/>
          <a:ln>
            <a:noFill/>
          </a:ln>
        </p:spPr>
        <p:txBody>
          <a:bodyPr anchorCtr="0" anchor="t" bIns="45700" lIns="91425" spcFirstLastPara="1" rIns="91425" wrap="square" tIns="45700">
            <a:normAutofit/>
          </a:bodyPr>
          <a:lstStyle/>
          <a:p>
            <a:pPr indent="0" lvl="0" marL="457200" rtl="0" algn="l">
              <a:lnSpc>
                <a:spcPct val="115000"/>
              </a:lnSpc>
              <a:spcBef>
                <a:spcPts val="0"/>
              </a:spcBef>
              <a:spcAft>
                <a:spcPts val="0"/>
              </a:spcAft>
              <a:buClr>
                <a:schemeClr val="dk1"/>
              </a:buClr>
              <a:buSzPts val="1100"/>
              <a:buFont typeface="Arial"/>
              <a:buNone/>
            </a:pPr>
            <a:r>
              <a:t/>
            </a:r>
            <a:endParaRPr sz="1700"/>
          </a:p>
          <a:p>
            <a:pPr indent="0" lvl="0" marL="457200" rtl="0" algn="l">
              <a:lnSpc>
                <a:spcPct val="115000"/>
              </a:lnSpc>
              <a:spcBef>
                <a:spcPts val="0"/>
              </a:spcBef>
              <a:spcAft>
                <a:spcPts val="0"/>
              </a:spcAft>
              <a:buClr>
                <a:schemeClr val="dk1"/>
              </a:buClr>
              <a:buSzPts val="1100"/>
              <a:buFont typeface="Arial"/>
              <a:buNone/>
            </a:pPr>
            <a:r>
              <a:rPr lang="en-GB" sz="1700"/>
              <a:t>Pie Charts:</a:t>
            </a:r>
            <a:endParaRPr sz="1700"/>
          </a:p>
          <a:p>
            <a:pPr indent="0" lvl="0" marL="457200" rtl="0" algn="l">
              <a:lnSpc>
                <a:spcPct val="115000"/>
              </a:lnSpc>
              <a:spcBef>
                <a:spcPts val="0"/>
              </a:spcBef>
              <a:spcAft>
                <a:spcPts val="0"/>
              </a:spcAft>
              <a:buClr>
                <a:schemeClr val="dk1"/>
              </a:buClr>
              <a:buSzPts val="1100"/>
              <a:buFont typeface="Arial"/>
              <a:buNone/>
            </a:pPr>
            <a:r>
              <a:rPr lang="en-GB" sz="1700"/>
              <a:t>Summarized and sorted data to show the proportion of total cases and deaths by country.</a:t>
            </a:r>
            <a:endParaRPr sz="1700"/>
          </a:p>
          <a:p>
            <a:pPr indent="0" lvl="0" marL="457200" rtl="0" algn="l">
              <a:lnSpc>
                <a:spcPct val="115000"/>
              </a:lnSpc>
              <a:spcBef>
                <a:spcPts val="0"/>
              </a:spcBef>
              <a:spcAft>
                <a:spcPts val="0"/>
              </a:spcAft>
              <a:buClr>
                <a:schemeClr val="dk1"/>
              </a:buClr>
              <a:buSzPts val="1100"/>
              <a:buFont typeface="Arial"/>
              <a:buNone/>
            </a:pPr>
            <a:r>
              <a:rPr lang="en-GB" sz="1700"/>
              <a:t>Highlighted relative impact among the top 10 most affected countries.</a:t>
            </a:r>
            <a:endParaRPr sz="1700"/>
          </a:p>
          <a:p>
            <a:pPr indent="0" lvl="0" marL="457200" rtl="0" algn="l">
              <a:lnSpc>
                <a:spcPct val="115000"/>
              </a:lnSpc>
              <a:spcBef>
                <a:spcPts val="0"/>
              </a:spcBef>
              <a:spcAft>
                <a:spcPts val="0"/>
              </a:spcAft>
              <a:buClr>
                <a:schemeClr val="dk1"/>
              </a:buClr>
              <a:buSzPts val="1100"/>
              <a:buFont typeface="Arial"/>
              <a:buNone/>
            </a:pPr>
            <a:r>
              <a:rPr lang="en-GB" sz="1700"/>
              <a:t>Tools and Libraries:</a:t>
            </a:r>
            <a:endParaRPr sz="1700"/>
          </a:p>
          <a:p>
            <a:pPr indent="0" lvl="0" marL="457200" rtl="0" algn="l">
              <a:lnSpc>
                <a:spcPct val="115000"/>
              </a:lnSpc>
              <a:spcBef>
                <a:spcPts val="0"/>
              </a:spcBef>
              <a:spcAft>
                <a:spcPts val="0"/>
              </a:spcAft>
              <a:buClr>
                <a:schemeClr val="dk1"/>
              </a:buClr>
              <a:buSzPts val="1100"/>
              <a:buFont typeface="Arial"/>
              <a:buNone/>
            </a:pPr>
            <a:r>
              <a:t/>
            </a:r>
            <a:endParaRPr sz="1700"/>
          </a:p>
          <a:p>
            <a:pPr indent="0" lvl="0" marL="457200" rtl="0" algn="l">
              <a:lnSpc>
                <a:spcPct val="115000"/>
              </a:lnSpc>
              <a:spcBef>
                <a:spcPts val="0"/>
              </a:spcBef>
              <a:spcAft>
                <a:spcPts val="0"/>
              </a:spcAft>
              <a:buClr>
                <a:schemeClr val="dk1"/>
              </a:buClr>
              <a:buSzPts val="1100"/>
              <a:buFont typeface="Arial"/>
              <a:buNone/>
            </a:pPr>
            <a:r>
              <a:rPr lang="en-GB" sz="1700"/>
              <a:t>Utilized Pandas for data manipulation.</a:t>
            </a:r>
            <a:endParaRPr sz="1700"/>
          </a:p>
          <a:p>
            <a:pPr indent="0" lvl="0" marL="457200" rtl="0" algn="l">
              <a:lnSpc>
                <a:spcPct val="115000"/>
              </a:lnSpc>
              <a:spcBef>
                <a:spcPts val="0"/>
              </a:spcBef>
              <a:spcAft>
                <a:spcPts val="0"/>
              </a:spcAft>
              <a:buClr>
                <a:schemeClr val="dk1"/>
              </a:buClr>
              <a:buSzPts val="1100"/>
              <a:buFont typeface="Arial"/>
              <a:buNone/>
            </a:pPr>
            <a:r>
              <a:rPr lang="en-GB" sz="1700"/>
              <a:t>Employed Matplotlib and Seaborn for creating visualizations.</a:t>
            </a:r>
            <a:endParaRPr sz="1700"/>
          </a:p>
          <a:p>
            <a:pPr indent="0" lvl="0" marL="457200" rtl="0" algn="l">
              <a:lnSpc>
                <a:spcPct val="115000"/>
              </a:lnSpc>
              <a:spcBef>
                <a:spcPts val="0"/>
              </a:spcBef>
              <a:spcAft>
                <a:spcPts val="0"/>
              </a:spcAft>
              <a:buClr>
                <a:schemeClr val="dk1"/>
              </a:buClr>
              <a:buSzPts val="1100"/>
              <a:buFont typeface="Arial"/>
              <a:buNone/>
            </a:pPr>
            <a:r>
              <a:rPr lang="en-GB" sz="1700"/>
              <a:t>Objective:</a:t>
            </a:r>
            <a:endParaRPr sz="1700"/>
          </a:p>
          <a:p>
            <a:pPr indent="0" lvl="0" marL="457200" rtl="0" algn="l">
              <a:lnSpc>
                <a:spcPct val="115000"/>
              </a:lnSpc>
              <a:spcBef>
                <a:spcPts val="0"/>
              </a:spcBef>
              <a:spcAft>
                <a:spcPts val="0"/>
              </a:spcAft>
              <a:buClr>
                <a:schemeClr val="dk1"/>
              </a:buClr>
              <a:buSzPts val="1100"/>
              <a:buFont typeface="Arial"/>
              <a:buNone/>
            </a:pPr>
            <a:r>
              <a:t/>
            </a:r>
            <a:endParaRPr sz="1700"/>
          </a:p>
          <a:p>
            <a:pPr indent="0" lvl="0" marL="457200" rtl="0" algn="l">
              <a:lnSpc>
                <a:spcPct val="115000"/>
              </a:lnSpc>
              <a:spcBef>
                <a:spcPts val="0"/>
              </a:spcBef>
              <a:spcAft>
                <a:spcPts val="0"/>
              </a:spcAft>
              <a:buClr>
                <a:schemeClr val="dk1"/>
              </a:buClr>
              <a:buSzPts val="1100"/>
              <a:buFont typeface="Arial"/>
              <a:buNone/>
            </a:pPr>
            <a:r>
              <a:rPr lang="en-GB" sz="1700"/>
              <a:t>Provided clear, insightful visualizations to understand trends, make comparisons, and visualize the pandemic's impact, aiding in informed decision-making.</a:t>
            </a:r>
            <a:endParaRPr sz="1700"/>
          </a:p>
          <a:p>
            <a:pPr indent="0" lvl="0" marL="457200" rtl="0" algn="l">
              <a:lnSpc>
                <a:spcPct val="115000"/>
              </a:lnSpc>
              <a:spcBef>
                <a:spcPts val="0"/>
              </a:spcBef>
              <a:spcAft>
                <a:spcPts val="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nvSpPr>
        <p:spPr>
          <a:xfrm>
            <a:off x="900400" y="347725"/>
            <a:ext cx="5766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rgbClr val="17365D"/>
                </a:solidFill>
                <a:latin typeface="Verdana"/>
                <a:ea typeface="Verdana"/>
                <a:cs typeface="Verdana"/>
                <a:sym typeface="Verdana"/>
              </a:rPr>
              <a:t>Architecture</a:t>
            </a:r>
            <a:endParaRPr b="1" i="0" sz="2400" u="none" cap="none" strike="noStrike">
              <a:solidFill>
                <a:srgbClr val="17365D"/>
              </a:solidFill>
              <a:latin typeface="Verdana"/>
              <a:ea typeface="Verdana"/>
              <a:cs typeface="Verdana"/>
              <a:sym typeface="Verdana"/>
            </a:endParaRPr>
          </a:p>
        </p:txBody>
      </p:sp>
      <p:sp>
        <p:nvSpPr>
          <p:cNvPr id="139" name="Google Shape;139;p21"/>
          <p:cNvSpPr txBox="1"/>
          <p:nvPr/>
        </p:nvSpPr>
        <p:spPr>
          <a:xfrm>
            <a:off x="787275" y="1144025"/>
            <a:ext cx="10809900" cy="48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100">
                <a:solidFill>
                  <a:schemeClr val="dk1"/>
                </a:solidFill>
                <a:latin typeface="Verdana"/>
                <a:ea typeface="Verdana"/>
                <a:cs typeface="Verdana"/>
                <a:sym typeface="Verdana"/>
              </a:rPr>
              <a:t>Data Acquisition and Preprocessing:</a:t>
            </a:r>
            <a:endParaRPr b="1" sz="1100">
              <a:solidFill>
                <a:schemeClr val="dk1"/>
              </a:solidFill>
              <a:latin typeface="Verdana"/>
              <a:ea typeface="Verdana"/>
              <a:cs typeface="Verdana"/>
              <a:sym typeface="Verdana"/>
            </a:endParaRPr>
          </a:p>
          <a:p>
            <a:pPr indent="-298450" lvl="0" marL="457200" rtl="0" algn="l">
              <a:lnSpc>
                <a:spcPct val="115000"/>
              </a:lnSpc>
              <a:spcBef>
                <a:spcPts val="1200"/>
              </a:spcBef>
              <a:spcAft>
                <a:spcPts val="0"/>
              </a:spcAft>
              <a:buClr>
                <a:schemeClr val="dk1"/>
              </a:buClr>
              <a:buSzPts val="1100"/>
              <a:buFont typeface="Verdana"/>
              <a:buChar char="●"/>
            </a:pPr>
            <a:r>
              <a:rPr b="1" lang="en-GB" sz="1100">
                <a:solidFill>
                  <a:schemeClr val="dk1"/>
                </a:solidFill>
                <a:latin typeface="Verdana"/>
                <a:ea typeface="Verdana"/>
                <a:cs typeface="Verdana"/>
                <a:sym typeface="Verdana"/>
              </a:rPr>
              <a:t>Data Sources:</a:t>
            </a:r>
            <a:endParaRPr b="1"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Public health organizations (WHO, CDC)</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Research institutions</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News aggregators (with caution due to data quality)</a:t>
            </a:r>
            <a:endParaRPr sz="11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b="1" lang="en-GB" sz="1100">
                <a:solidFill>
                  <a:schemeClr val="dk1"/>
                </a:solidFill>
                <a:latin typeface="Verdana"/>
                <a:ea typeface="Verdana"/>
                <a:cs typeface="Verdana"/>
                <a:sym typeface="Verdana"/>
              </a:rPr>
              <a:t>Data Format:</a:t>
            </a:r>
            <a:endParaRPr b="1"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Typically in CSV, Excel, or JSON format</a:t>
            </a:r>
            <a:endParaRPr sz="11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b="1" lang="en-GB" sz="1100">
                <a:solidFill>
                  <a:schemeClr val="dk1"/>
                </a:solidFill>
                <a:latin typeface="Verdana"/>
                <a:ea typeface="Verdana"/>
                <a:cs typeface="Verdana"/>
                <a:sym typeface="Verdana"/>
              </a:rPr>
              <a:t>Preprocessing:</a:t>
            </a:r>
            <a:endParaRPr b="1"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Cleaning: Handling missing values, inconsistencies, and outliers.</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Transformation: Converting data types, creating new features (e.g., daily case rates).</a:t>
            </a:r>
            <a:endParaRPr sz="11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rPr b="1" lang="en-GB" sz="1100">
                <a:solidFill>
                  <a:schemeClr val="dk1"/>
                </a:solidFill>
                <a:latin typeface="Verdana"/>
                <a:ea typeface="Verdana"/>
                <a:cs typeface="Verdana"/>
                <a:sym typeface="Verdana"/>
              </a:rPr>
              <a:t>2. Data Exploration and Analysis:</a:t>
            </a:r>
            <a:endParaRPr b="1" sz="1100">
              <a:solidFill>
                <a:schemeClr val="dk1"/>
              </a:solidFill>
              <a:latin typeface="Verdana"/>
              <a:ea typeface="Verdana"/>
              <a:cs typeface="Verdana"/>
              <a:sym typeface="Verdana"/>
            </a:endParaRPr>
          </a:p>
          <a:p>
            <a:pPr indent="-298450" lvl="0" marL="457200" rtl="0" algn="l">
              <a:lnSpc>
                <a:spcPct val="115000"/>
              </a:lnSpc>
              <a:spcBef>
                <a:spcPts val="1200"/>
              </a:spcBef>
              <a:spcAft>
                <a:spcPts val="0"/>
              </a:spcAft>
              <a:buClr>
                <a:schemeClr val="dk1"/>
              </a:buClr>
              <a:buSzPts val="1100"/>
              <a:buFont typeface="Verdana"/>
              <a:buChar char="●"/>
            </a:pPr>
            <a:r>
              <a:rPr b="1" lang="en-GB" sz="1100">
                <a:solidFill>
                  <a:schemeClr val="dk1"/>
                </a:solidFill>
                <a:latin typeface="Verdana"/>
                <a:ea typeface="Verdana"/>
                <a:cs typeface="Verdana"/>
                <a:sym typeface="Verdana"/>
              </a:rPr>
              <a:t>Understanding the Data:</a:t>
            </a:r>
            <a:endParaRPr b="1"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Descriptive statistics (e.g., mean, median)</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Data visualizations for initial exploration (histograms, scatter plots)</a:t>
            </a:r>
            <a:endParaRPr sz="11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b="1" lang="en-GB" sz="1100">
                <a:solidFill>
                  <a:schemeClr val="dk1"/>
                </a:solidFill>
                <a:latin typeface="Verdana"/>
                <a:ea typeface="Verdana"/>
                <a:cs typeface="Verdana"/>
                <a:sym typeface="Verdana"/>
              </a:rPr>
              <a:t>Identifying Trends and Patterns:</a:t>
            </a:r>
            <a:endParaRPr b="1"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Time series analysis (line charts for cases over time)</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Geographic analysis (choropleth maps for cases by location)</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Correlations between variables (scatter plots with regression lines)</a:t>
            </a:r>
            <a:endParaRPr sz="11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t/>
            </a:r>
            <a:endParaRPr sz="1100">
              <a:solidFill>
                <a:schemeClr val="dk1"/>
              </a:solidFill>
              <a:latin typeface="Verdana"/>
              <a:ea typeface="Verdana"/>
              <a:cs typeface="Verdana"/>
              <a:sym typeface="Verdana"/>
            </a:endParaRPr>
          </a:p>
          <a:p>
            <a:pPr indent="0" lvl="0" marL="0" rtl="0" algn="l">
              <a:spcBef>
                <a:spcPts val="1200"/>
              </a:spcBef>
              <a:spcAft>
                <a:spcPts val="0"/>
              </a:spcAft>
              <a:buNone/>
            </a:pPr>
            <a:r>
              <a:t/>
            </a:r>
            <a:endParaRPr>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