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693400" cx="7569200"/>
  <p:notesSz cx="7569200" cy="10693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1: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9: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0: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11: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2: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3: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4: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c9829735d_0_1: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2dc9829735d_0_1: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c9829735d_0_36: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2dc9829735d_0_36: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5: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6: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3: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2: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4: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5: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6: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7: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c9829735d_0_10:notes"/>
          <p:cNvSpPr txBox="1"/>
          <p:nvPr>
            <p:ph idx="1" type="body"/>
          </p:nvPr>
        </p:nvSpPr>
        <p:spPr>
          <a:xfrm>
            <a:off x="756900" y="5079350"/>
            <a:ext cx="60555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dc9829735d_0_10:notes"/>
          <p:cNvSpPr/>
          <p:nvPr>
            <p:ph idx="2" type="sldImg"/>
          </p:nvPr>
        </p:nvSpPr>
        <p:spPr>
          <a:xfrm>
            <a:off x="1261775" y="802000"/>
            <a:ext cx="504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756900" y="5079350"/>
            <a:ext cx="605535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8:notes"/>
          <p:cNvSpPr/>
          <p:nvPr>
            <p:ph idx="2" type="sldImg"/>
          </p:nvPr>
        </p:nvSpPr>
        <p:spPr>
          <a:xfrm>
            <a:off x="1261775" y="802000"/>
            <a:ext cx="504637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3" name="Shape 13"/>
        <p:cNvGrpSpPr/>
        <p:nvPr/>
      </p:nvGrpSpPr>
      <p:grpSpPr>
        <a:xfrm>
          <a:off x="0" y="0"/>
          <a:ext cx="0" cy="0"/>
          <a:chOff x="0" y="0"/>
          <a:chExt cx="0" cy="0"/>
        </a:xfrm>
      </p:grpSpPr>
      <p:sp>
        <p:nvSpPr>
          <p:cNvPr id="14" name="Google Shape;14;p2"/>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567690" y="3314954"/>
            <a:ext cx="6433820" cy="22456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135380" y="5988304"/>
            <a:ext cx="5298440" cy="26733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
          <p:cNvSpPr txBox="1"/>
          <p:nvPr>
            <p:ph type="title"/>
          </p:nvPr>
        </p:nvSpPr>
        <p:spPr>
          <a:xfrm>
            <a:off x="378460" y="427736"/>
            <a:ext cx="6812280" cy="17109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378460" y="2459482"/>
            <a:ext cx="6812280"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4"/>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378460" y="427736"/>
            <a:ext cx="6812280" cy="17109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378460" y="2459482"/>
            <a:ext cx="3292602"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2" type="body"/>
          </p:nvPr>
        </p:nvSpPr>
        <p:spPr>
          <a:xfrm>
            <a:off x="3898138" y="2459482"/>
            <a:ext cx="3292602"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6"/>
          <p:cNvSpPr txBox="1"/>
          <p:nvPr>
            <p:ph type="title"/>
          </p:nvPr>
        </p:nvSpPr>
        <p:spPr>
          <a:xfrm>
            <a:off x="378460" y="427736"/>
            <a:ext cx="6812280" cy="17109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041400" y="654050"/>
            <a:ext cx="5676900" cy="0"/>
          </a:xfrm>
          <a:custGeom>
            <a:rect b="b" l="l" r="r" t="t"/>
            <a:pathLst>
              <a:path extrusionOk="0" h="120000" w="5676900">
                <a:moveTo>
                  <a:pt x="0" y="0"/>
                </a:moveTo>
                <a:lnTo>
                  <a:pt x="5676900"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p:nvPr/>
        </p:nvSpPr>
        <p:spPr>
          <a:xfrm>
            <a:off x="1041400" y="9531353"/>
            <a:ext cx="5676900" cy="0"/>
          </a:xfrm>
          <a:custGeom>
            <a:rect b="b" l="l" r="r" t="t"/>
            <a:pathLst>
              <a:path extrusionOk="0" h="120000" w="5676900">
                <a:moveTo>
                  <a:pt x="0" y="0"/>
                </a:moveTo>
                <a:lnTo>
                  <a:pt x="5676900"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txBox="1"/>
          <p:nvPr>
            <p:ph type="title"/>
          </p:nvPr>
        </p:nvSpPr>
        <p:spPr>
          <a:xfrm>
            <a:off x="378460" y="427736"/>
            <a:ext cx="6812280" cy="171094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378460" y="2459482"/>
            <a:ext cx="6812280" cy="705764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0" name="Google Shape;10;p1"/>
          <p:cNvSpPr txBox="1"/>
          <p:nvPr>
            <p:ph idx="11" type="ftr"/>
          </p:nvPr>
        </p:nvSpPr>
        <p:spPr>
          <a:xfrm>
            <a:off x="2573528" y="9944862"/>
            <a:ext cx="2422144" cy="53467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0" type="dt"/>
          </p:nvPr>
        </p:nvSpPr>
        <p:spPr>
          <a:xfrm>
            <a:off x="378460" y="9944862"/>
            <a:ext cx="1740916" cy="53467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lvl1pPr indent="0" lvl="0"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1pPr>
            <a:lvl2pPr indent="0" lvl="1"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2pPr>
            <a:lvl3pPr indent="0" lvl="2"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3pPr>
            <a:lvl4pPr indent="0" lvl="3"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4pPr>
            <a:lvl5pPr indent="0" lvl="4"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5pPr>
            <a:lvl6pPr indent="0" lvl="5"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6pPr>
            <a:lvl7pPr indent="0" lvl="6"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7pPr>
            <a:lvl8pPr indent="0" lvl="7"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8pPr>
            <a:lvl9pPr indent="0" lvl="8" marL="38100" marR="0" rtl="0" algn="l">
              <a:lnSpc>
                <a:spcPct val="117499"/>
              </a:lnSpc>
              <a:spcBef>
                <a:spcPts val="0"/>
              </a:spcBef>
              <a:spcAft>
                <a:spcPts val="0"/>
              </a:spcAft>
              <a:buClr>
                <a:srgbClr val="000000"/>
              </a:buClr>
              <a:buSzPts val="1200"/>
              <a:buFont typeface="Arial"/>
              <a:buNone/>
              <a:defRPr b="1" i="0" sz="1200" u="none" cap="none" strike="noStrike">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sp>
        <p:nvSpPr>
          <p:cNvPr id="45" name="Google Shape;45;p7"/>
          <p:cNvSpPr txBox="1"/>
          <p:nvPr/>
        </p:nvSpPr>
        <p:spPr>
          <a:xfrm>
            <a:off x="1817027" y="849591"/>
            <a:ext cx="4015104" cy="764540"/>
          </a:xfrm>
          <a:prstGeom prst="rect">
            <a:avLst/>
          </a:prstGeom>
          <a:noFill/>
          <a:ln>
            <a:noFill/>
          </a:ln>
        </p:spPr>
        <p:txBody>
          <a:bodyPr anchorCtr="0" anchor="t" bIns="0" lIns="0" spcFirstLastPara="1" rIns="0" wrap="square" tIns="12700">
            <a:spAutoFit/>
          </a:bodyPr>
          <a:lstStyle/>
          <a:p>
            <a:pPr indent="-835025" lvl="0" marL="847089" marR="5080" rtl="0" algn="l">
              <a:lnSpc>
                <a:spcPct val="1102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DATA VISUALIZATION WITH COVID DATASET</a:t>
            </a:r>
            <a:endParaRPr b="0" i="0" sz="2200" u="none" cap="none" strike="noStrike">
              <a:solidFill>
                <a:srgbClr val="000000"/>
              </a:solidFill>
              <a:latin typeface="Times New Roman"/>
              <a:ea typeface="Times New Roman"/>
              <a:cs typeface="Times New Roman"/>
              <a:sym typeface="Times New Roman"/>
            </a:endParaRPr>
          </a:p>
        </p:txBody>
      </p:sp>
      <p:sp>
        <p:nvSpPr>
          <p:cNvPr id="46" name="Google Shape;46;p7"/>
          <p:cNvSpPr txBox="1"/>
          <p:nvPr/>
        </p:nvSpPr>
        <p:spPr>
          <a:xfrm>
            <a:off x="1816492" y="2031124"/>
            <a:ext cx="3928800" cy="5076900"/>
          </a:xfrm>
          <a:prstGeom prst="rect">
            <a:avLst/>
          </a:prstGeom>
          <a:noFill/>
          <a:ln>
            <a:noFill/>
          </a:ln>
        </p:spPr>
        <p:txBody>
          <a:bodyPr anchorCtr="0" anchor="t" bIns="0" lIns="0" spcFirstLastPara="1" rIns="0" wrap="square" tIns="12700">
            <a:spAutoFit/>
          </a:bodyPr>
          <a:lstStyle/>
          <a:p>
            <a:pPr indent="0" lvl="0" marL="25527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A PROJECT REPORT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55"/>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255270" marR="0" rtl="0" algn="ctr">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Times New Roman"/>
                <a:ea typeface="Times New Roman"/>
                <a:cs typeface="Times New Roman"/>
                <a:sym typeface="Times New Roman"/>
              </a:rPr>
              <a:t>Submitted by,</a:t>
            </a:r>
            <a:endParaRPr b="0" i="0" sz="1400" u="none" cap="none" strike="noStrike">
              <a:solidFill>
                <a:srgbClr val="000000"/>
              </a:solidFill>
              <a:latin typeface="Times New Roman"/>
              <a:ea typeface="Times New Roman"/>
              <a:cs typeface="Times New Roman"/>
              <a:sym typeface="Times New Roman"/>
            </a:endParaRPr>
          </a:p>
          <a:p>
            <a:pPr indent="0" lvl="0" marL="598805" marR="335280" rtl="0" algn="ctr">
              <a:lnSpc>
                <a:spcPct val="110200"/>
              </a:lnSpc>
              <a:spcBef>
                <a:spcPts val="1535"/>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AIYAAN HASAN - 20201ISE009</a:t>
            </a:r>
            <a:r>
              <a:rPr b="1" i="0" lang="en-US" sz="1600" u="none" cap="none" strike="noStrike">
                <a:solidFill>
                  <a:srgbClr val="000000"/>
                </a:solidFill>
                <a:latin typeface="Times New Roman"/>
                <a:ea typeface="Times New Roman"/>
                <a:cs typeface="Times New Roman"/>
                <a:sym typeface="Times New Roman"/>
              </a:rPr>
              <a:t>2 </a:t>
            </a:r>
            <a:r>
              <a:rPr b="1" i="0" lang="en-US" sz="1600" u="none" cap="none" strike="noStrike">
                <a:solidFill>
                  <a:srgbClr val="000000"/>
                </a:solidFill>
                <a:latin typeface="Times New Roman"/>
                <a:ea typeface="Times New Roman"/>
                <a:cs typeface="Times New Roman"/>
                <a:sym typeface="Times New Roman"/>
              </a:rPr>
              <a:t>ABU SUFIYAN- </a:t>
            </a:r>
            <a:r>
              <a:rPr b="1" lang="en-US" sz="1600">
                <a:latin typeface="Times New Roman"/>
                <a:ea typeface="Times New Roman"/>
                <a:cs typeface="Times New Roman"/>
                <a:sym typeface="Times New Roman"/>
              </a:rPr>
              <a:t>20191ISE9002</a:t>
            </a:r>
            <a:endParaRPr b="0" i="0" sz="1600" u="none" cap="none" strike="noStrike">
              <a:solidFill>
                <a:srgbClr val="000000"/>
              </a:solidFill>
              <a:latin typeface="Times New Roman"/>
              <a:ea typeface="Times New Roman"/>
              <a:cs typeface="Times New Roman"/>
              <a:sym typeface="Times New Roman"/>
            </a:endParaRPr>
          </a:p>
          <a:p>
            <a:pPr indent="0" lvl="0" marL="255904" marR="0" rtl="0" algn="ctr">
              <a:lnSpc>
                <a:spcPct val="100000"/>
              </a:lnSpc>
              <a:spcBef>
                <a:spcPts val="195"/>
              </a:spcBef>
              <a:spcAft>
                <a:spcPts val="0"/>
              </a:spcAft>
              <a:buClr>
                <a:srgbClr val="000000"/>
              </a:buClr>
              <a:buSzPts val="1600"/>
              <a:buFont typeface="Arial"/>
              <a:buNone/>
            </a:pPr>
            <a:r>
              <a:rPr b="1" lang="en-US" sz="1600">
                <a:latin typeface="Times New Roman"/>
                <a:ea typeface="Times New Roman"/>
                <a:cs typeface="Times New Roman"/>
                <a:sym typeface="Times New Roman"/>
              </a:rPr>
              <a:t>  </a:t>
            </a:r>
            <a:r>
              <a:rPr b="1" i="0" lang="en-US" sz="1600" u="none" cap="none" strike="noStrike">
                <a:solidFill>
                  <a:srgbClr val="000000"/>
                </a:solidFill>
                <a:latin typeface="Times New Roman"/>
                <a:ea typeface="Times New Roman"/>
                <a:cs typeface="Times New Roman"/>
                <a:sym typeface="Times New Roman"/>
              </a:rPr>
              <a:t>TUSHAR TIWARI - 20201ISE0091</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76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Times New Roman"/>
                <a:ea typeface="Times New Roman"/>
                <a:cs typeface="Times New Roman"/>
                <a:sym typeface="Times New Roman"/>
              </a:rPr>
              <a:t>Under the guidance of,</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16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Ms. POORNIMA 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19"/>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Times New Roman"/>
                <a:ea typeface="Times New Roman"/>
                <a:cs typeface="Times New Roman"/>
                <a:sym typeface="Times New Roman"/>
              </a:rPr>
              <a:t>in partial fulfillment for the award of the degree of</a:t>
            </a:r>
            <a:endParaRPr b="0" i="0" sz="1400" u="none" cap="none" strike="noStrike">
              <a:solidFill>
                <a:srgbClr val="000000"/>
              </a:solidFill>
              <a:latin typeface="Times New Roman"/>
              <a:ea typeface="Times New Roman"/>
              <a:cs typeface="Times New Roman"/>
              <a:sym typeface="Times New Roman"/>
            </a:endParaRPr>
          </a:p>
          <a:p>
            <a:pPr indent="0" lvl="0" marL="27305" marR="0" rtl="0" algn="ctr">
              <a:lnSpc>
                <a:spcPct val="100000"/>
              </a:lnSpc>
              <a:spcBef>
                <a:spcPts val="155"/>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BACHELOR OF TECHNOLOGY</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59"/>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26669"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IN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6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INFORMATION SCIENCE AND ENGINEERING</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9"/>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55244"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At</a:t>
            </a:r>
            <a:endParaRPr b="0" i="0" sz="1400" u="none" cap="none" strike="noStrike">
              <a:solidFill>
                <a:srgbClr val="000000"/>
              </a:solidFill>
              <a:latin typeface="Times New Roman"/>
              <a:ea typeface="Times New Roman"/>
              <a:cs typeface="Times New Roman"/>
              <a:sym typeface="Times New Roman"/>
            </a:endParaRPr>
          </a:p>
        </p:txBody>
      </p:sp>
      <p:sp>
        <p:nvSpPr>
          <p:cNvPr id="47" name="Google Shape;47;p7"/>
          <p:cNvSpPr txBox="1"/>
          <p:nvPr/>
        </p:nvSpPr>
        <p:spPr>
          <a:xfrm>
            <a:off x="2462792" y="8701153"/>
            <a:ext cx="2673350" cy="831850"/>
          </a:xfrm>
          <a:prstGeom prst="rect">
            <a:avLst/>
          </a:prstGeom>
          <a:noFill/>
          <a:ln>
            <a:noFill/>
          </a:ln>
        </p:spPr>
        <p:txBody>
          <a:bodyPr anchorCtr="0" anchor="t" bIns="0" lIns="0" spcFirstLastPara="1" rIns="0" wrap="square" tIns="12700">
            <a:spAutoFit/>
          </a:bodyPr>
          <a:lstStyle/>
          <a:p>
            <a:pPr indent="0" lvl="0" marL="12700" marR="5080" rtl="0" algn="ctr">
              <a:lnSpc>
                <a:spcPct val="1102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PRESIDENCY UNIVERSITY BENGALURU</a:t>
            </a:r>
            <a:endParaRPr b="0" i="0" sz="1600" u="none" cap="none" strike="noStrike">
              <a:solidFill>
                <a:srgbClr val="000000"/>
              </a:solidFill>
              <a:latin typeface="Times New Roman"/>
              <a:ea typeface="Times New Roman"/>
              <a:cs typeface="Times New Roman"/>
              <a:sym typeface="Times New Roman"/>
            </a:endParaRPr>
          </a:p>
          <a:p>
            <a:pPr indent="0" lvl="0" marL="0" marR="24130" rtl="0" algn="ctr">
              <a:lnSpc>
                <a:spcPct val="100000"/>
              </a:lnSpc>
              <a:spcBef>
                <a:spcPts val="195"/>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JANUARY 2024</a:t>
            </a:r>
            <a:endParaRPr b="0" i="0" sz="1600" u="none" cap="none" strike="noStrike">
              <a:solidFill>
                <a:srgbClr val="000000"/>
              </a:solidFill>
              <a:latin typeface="Times New Roman"/>
              <a:ea typeface="Times New Roman"/>
              <a:cs typeface="Times New Roman"/>
              <a:sym typeface="Times New Roman"/>
            </a:endParaRPr>
          </a:p>
        </p:txBody>
      </p:sp>
      <p:pic>
        <p:nvPicPr>
          <p:cNvPr id="48" name="Google Shape;48;p7"/>
          <p:cNvPicPr preferRelativeResize="0"/>
          <p:nvPr/>
        </p:nvPicPr>
        <p:blipFill rotWithShape="1">
          <a:blip r:embed="rId3">
            <a:alphaModFix/>
          </a:blip>
          <a:srcRect b="0" l="0" r="0" t="0"/>
          <a:stretch/>
        </p:blipFill>
        <p:spPr>
          <a:xfrm>
            <a:off x="3057525" y="7398553"/>
            <a:ext cx="1438275" cy="1228721"/>
          </a:xfrm>
          <a:prstGeom prst="rect">
            <a:avLst/>
          </a:prstGeom>
          <a:noFill/>
          <a:ln>
            <a:noFill/>
          </a:ln>
        </p:spPr>
      </p:pic>
      <p:sp>
        <p:nvSpPr>
          <p:cNvPr id="49" name="Google Shape;49;p7"/>
          <p:cNvSpPr txBox="1"/>
          <p:nvPr/>
        </p:nvSpPr>
        <p:spPr>
          <a:xfrm>
            <a:off x="5183650" y="3246375"/>
            <a:ext cx="244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nvSpPr>
        <p:spPr>
          <a:xfrm>
            <a:off x="3439040" y="435229"/>
            <a:ext cx="3484800" cy="1253700"/>
          </a:xfrm>
          <a:prstGeom prst="rect">
            <a:avLst/>
          </a:prstGeom>
          <a:noFill/>
          <a:ln>
            <a:noFill/>
          </a:ln>
        </p:spPr>
        <p:txBody>
          <a:bodyPr anchorCtr="0" anchor="t" bIns="0" lIns="0" spcFirstLastPara="1" rIns="0" wrap="square" tIns="12700">
            <a:spAutoFit/>
          </a:bodyPr>
          <a:lstStyle/>
          <a:p>
            <a:pPr indent="0" lvl="0" marL="63944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35"/>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228854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CHAPTER-3</a:t>
            </a:r>
            <a:endParaRPr b="0" i="0" sz="1600" u="none" cap="none" strike="noStrike">
              <a:solidFill>
                <a:srgbClr val="000000"/>
              </a:solidFill>
              <a:latin typeface="Times New Roman"/>
              <a:ea typeface="Times New Roman"/>
              <a:cs typeface="Times New Roman"/>
              <a:sym typeface="Times New Roman"/>
            </a:endParaRPr>
          </a:p>
          <a:p>
            <a:pPr indent="0" lvl="0" marL="0" marR="228917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RESULTS</a:t>
            </a:r>
            <a:endParaRPr b="0" i="0" sz="1600" u="none" cap="none" strike="noStrike">
              <a:solidFill>
                <a:srgbClr val="000000"/>
              </a:solidFill>
              <a:latin typeface="Times New Roman"/>
              <a:ea typeface="Times New Roman"/>
              <a:cs typeface="Times New Roman"/>
              <a:sym typeface="Times New Roman"/>
            </a:endParaRPr>
          </a:p>
        </p:txBody>
      </p:sp>
      <p:sp>
        <p:nvSpPr>
          <p:cNvPr id="130" name="Google Shape;130;p16"/>
          <p:cNvSpPr txBox="1"/>
          <p:nvPr/>
        </p:nvSpPr>
        <p:spPr>
          <a:xfrm>
            <a:off x="1520943"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31" name="Google Shape;131;p16"/>
          <p:cNvSpPr txBox="1"/>
          <p:nvPr/>
        </p:nvSpPr>
        <p:spPr>
          <a:xfrm>
            <a:off x="3737300" y="8880800"/>
            <a:ext cx="402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a:t>
            </a:r>
            <a:endParaRPr b="0" i="0" sz="1800" u="none" cap="none" strike="noStrike">
              <a:solidFill>
                <a:srgbClr val="000000"/>
              </a:solidFill>
              <a:latin typeface="Calibri"/>
              <a:ea typeface="Calibri"/>
              <a:cs typeface="Calibri"/>
              <a:sym typeface="Calibri"/>
            </a:endParaRPr>
          </a:p>
        </p:txBody>
      </p:sp>
      <p:pic>
        <p:nvPicPr>
          <p:cNvPr id="132" name="Google Shape;132;p16"/>
          <p:cNvPicPr preferRelativeResize="0"/>
          <p:nvPr/>
        </p:nvPicPr>
        <p:blipFill rotWithShape="1">
          <a:blip r:embed="rId3">
            <a:alphaModFix/>
          </a:blip>
          <a:srcRect b="0" l="0" r="0" t="0"/>
          <a:stretch/>
        </p:blipFill>
        <p:spPr>
          <a:xfrm>
            <a:off x="707475" y="1688926"/>
            <a:ext cx="6619875" cy="3715325"/>
          </a:xfrm>
          <a:prstGeom prst="rect">
            <a:avLst/>
          </a:prstGeom>
          <a:noFill/>
          <a:ln>
            <a:noFill/>
          </a:ln>
        </p:spPr>
      </p:pic>
      <p:sp>
        <p:nvSpPr>
          <p:cNvPr id="133" name="Google Shape;133;p16"/>
          <p:cNvSpPr txBox="1"/>
          <p:nvPr/>
        </p:nvSpPr>
        <p:spPr>
          <a:xfrm>
            <a:off x="581700" y="5966725"/>
            <a:ext cx="6619800" cy="11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34" name="Google Shape;134;p16"/>
          <p:cNvSpPr txBox="1"/>
          <p:nvPr/>
        </p:nvSpPr>
        <p:spPr>
          <a:xfrm>
            <a:off x="479650" y="6017750"/>
            <a:ext cx="6619800" cy="188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The x-axis of the graph likely represents the total number of confirmed cases, while the y-axis shows the countries. Each bar on the graph likely represents the total number of confirmed cases for a particular country.By this graph we are getting to know that usa and brazil were the top two </a:t>
            </a:r>
            <a:r>
              <a:rPr lang="en-US" sz="1800">
                <a:latin typeface="Times New Roman"/>
                <a:ea typeface="Times New Roman"/>
                <a:cs typeface="Times New Roman"/>
                <a:sym typeface="Times New Roman"/>
              </a:rPr>
              <a:t>countries which were majorily effected by the coivd wave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nvSpPr>
        <p:spPr>
          <a:xfrm>
            <a:off x="3302965" y="435229"/>
            <a:ext cx="3484800" cy="1253700"/>
          </a:xfrm>
          <a:prstGeom prst="rect">
            <a:avLst/>
          </a:prstGeom>
          <a:noFill/>
          <a:ln>
            <a:noFill/>
          </a:ln>
        </p:spPr>
        <p:txBody>
          <a:bodyPr anchorCtr="0" anchor="t" bIns="0" lIns="0" spcFirstLastPara="1" rIns="0" wrap="square" tIns="12700">
            <a:spAutoFit/>
          </a:bodyPr>
          <a:lstStyle/>
          <a:p>
            <a:pPr indent="0" lvl="0" marL="63944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35"/>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228854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CHAPTER-3</a:t>
            </a:r>
            <a:endParaRPr b="0" i="0" sz="1600" u="none" cap="none" strike="noStrike">
              <a:solidFill>
                <a:srgbClr val="000000"/>
              </a:solidFill>
              <a:latin typeface="Times New Roman"/>
              <a:ea typeface="Times New Roman"/>
              <a:cs typeface="Times New Roman"/>
              <a:sym typeface="Times New Roman"/>
            </a:endParaRPr>
          </a:p>
          <a:p>
            <a:pPr indent="0" lvl="0" marL="0" marR="228917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RESULTS</a:t>
            </a:r>
            <a:endParaRPr b="0" i="0" sz="1600" u="none" cap="none" strike="noStrike">
              <a:solidFill>
                <a:srgbClr val="000000"/>
              </a:solidFill>
              <a:latin typeface="Times New Roman"/>
              <a:ea typeface="Times New Roman"/>
              <a:cs typeface="Times New Roman"/>
              <a:sym typeface="Times New Roman"/>
            </a:endParaRPr>
          </a:p>
        </p:txBody>
      </p:sp>
      <p:sp>
        <p:nvSpPr>
          <p:cNvPr id="140" name="Google Shape;140;p17"/>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41" name="Google Shape;141;p17"/>
          <p:cNvSpPr txBox="1"/>
          <p:nvPr/>
        </p:nvSpPr>
        <p:spPr>
          <a:xfrm>
            <a:off x="3601225" y="8880800"/>
            <a:ext cx="402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a:t>
            </a:r>
            <a:endParaRPr b="0" i="0" sz="1800" u="none" cap="none" strike="noStrike">
              <a:solidFill>
                <a:srgbClr val="000000"/>
              </a:solidFill>
              <a:latin typeface="Calibri"/>
              <a:ea typeface="Calibri"/>
              <a:cs typeface="Calibri"/>
              <a:sym typeface="Calibri"/>
            </a:endParaRPr>
          </a:p>
        </p:txBody>
      </p:sp>
      <p:pic>
        <p:nvPicPr>
          <p:cNvPr id="142" name="Google Shape;142;p17"/>
          <p:cNvPicPr preferRelativeResize="0"/>
          <p:nvPr/>
        </p:nvPicPr>
        <p:blipFill rotWithShape="1">
          <a:blip r:embed="rId3">
            <a:alphaModFix/>
          </a:blip>
          <a:srcRect b="0" l="0" r="0" t="0"/>
          <a:stretch/>
        </p:blipFill>
        <p:spPr>
          <a:xfrm>
            <a:off x="152400" y="1841329"/>
            <a:ext cx="7264399" cy="4814678"/>
          </a:xfrm>
          <a:prstGeom prst="rect">
            <a:avLst/>
          </a:prstGeom>
          <a:noFill/>
          <a:ln>
            <a:noFill/>
          </a:ln>
        </p:spPr>
      </p:pic>
      <p:sp>
        <p:nvSpPr>
          <p:cNvPr id="143" name="Google Shape;143;p17"/>
          <p:cNvSpPr txBox="1"/>
          <p:nvPr/>
        </p:nvSpPr>
        <p:spPr>
          <a:xfrm>
            <a:off x="3577250" y="10103575"/>
            <a:ext cx="4047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8</a:t>
            </a:r>
            <a:endParaRPr b="0" i="0" sz="1800" u="none" cap="none" strike="noStrike">
              <a:solidFill>
                <a:srgbClr val="000000"/>
              </a:solidFill>
              <a:latin typeface="Calibri"/>
              <a:ea typeface="Calibri"/>
              <a:cs typeface="Calibri"/>
              <a:sym typeface="Calibri"/>
            </a:endParaRPr>
          </a:p>
        </p:txBody>
      </p:sp>
      <p:sp>
        <p:nvSpPr>
          <p:cNvPr id="144" name="Google Shape;144;p17"/>
          <p:cNvSpPr txBox="1"/>
          <p:nvPr/>
        </p:nvSpPr>
        <p:spPr>
          <a:xfrm>
            <a:off x="666750" y="6803575"/>
            <a:ext cx="6565500" cy="376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x-axis likely represents dates, while the y-axis shows the countries. Each cell within the heatmap uses color to represent the number of deaths on a specific date in a particular country. Here's a breakdown of what the colors might represent:</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Darker colors</a:t>
            </a:r>
            <a:r>
              <a:rPr lang="en-US" sz="1800">
                <a:solidFill>
                  <a:schemeClr val="dk1"/>
                </a:solidFill>
                <a:latin typeface="Times New Roman"/>
                <a:ea typeface="Times New Roman"/>
                <a:cs typeface="Times New Roman"/>
                <a:sym typeface="Times New Roman"/>
              </a:rPr>
              <a:t> likely represent a higher number of deaths on that date in that country.</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Lighter colors</a:t>
            </a:r>
            <a:r>
              <a:rPr lang="en-US" sz="1800">
                <a:solidFill>
                  <a:schemeClr val="dk1"/>
                </a:solidFill>
                <a:latin typeface="Times New Roman"/>
                <a:ea typeface="Times New Roman"/>
                <a:cs typeface="Times New Roman"/>
                <a:sym typeface="Times New Roman"/>
              </a:rPr>
              <a:t> likely represent a lower number of deaths on that date in that country.</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nvSpPr>
        <p:spPr>
          <a:xfrm>
            <a:off x="3302965" y="435229"/>
            <a:ext cx="3484800" cy="1253700"/>
          </a:xfrm>
          <a:prstGeom prst="rect">
            <a:avLst/>
          </a:prstGeom>
          <a:noFill/>
          <a:ln>
            <a:noFill/>
          </a:ln>
        </p:spPr>
        <p:txBody>
          <a:bodyPr anchorCtr="0" anchor="t" bIns="0" lIns="0" spcFirstLastPara="1" rIns="0" wrap="square" tIns="12700">
            <a:spAutoFit/>
          </a:bodyPr>
          <a:lstStyle/>
          <a:p>
            <a:pPr indent="0" lvl="0" marL="63944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35"/>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228854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CHAPTER-3</a:t>
            </a:r>
            <a:endParaRPr b="0" i="0" sz="1600" u="none" cap="none" strike="noStrike">
              <a:solidFill>
                <a:srgbClr val="000000"/>
              </a:solidFill>
              <a:latin typeface="Times New Roman"/>
              <a:ea typeface="Times New Roman"/>
              <a:cs typeface="Times New Roman"/>
              <a:sym typeface="Times New Roman"/>
            </a:endParaRPr>
          </a:p>
          <a:p>
            <a:pPr indent="0" lvl="0" marL="0" marR="228917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RESULTS</a:t>
            </a:r>
            <a:endParaRPr b="0" i="0" sz="1600" u="none" cap="none" strike="noStrike">
              <a:solidFill>
                <a:srgbClr val="000000"/>
              </a:solidFill>
              <a:latin typeface="Times New Roman"/>
              <a:ea typeface="Times New Roman"/>
              <a:cs typeface="Times New Roman"/>
              <a:sym typeface="Times New Roman"/>
            </a:endParaRPr>
          </a:p>
        </p:txBody>
      </p:sp>
      <p:sp>
        <p:nvSpPr>
          <p:cNvPr id="150" name="Google Shape;150;p18"/>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pic>
        <p:nvPicPr>
          <p:cNvPr id="151" name="Google Shape;151;p18"/>
          <p:cNvPicPr preferRelativeResize="0"/>
          <p:nvPr/>
        </p:nvPicPr>
        <p:blipFill rotWithShape="1">
          <a:blip r:embed="rId3">
            <a:alphaModFix/>
          </a:blip>
          <a:srcRect b="0" l="0" r="0" t="0"/>
          <a:stretch/>
        </p:blipFill>
        <p:spPr>
          <a:xfrm>
            <a:off x="615875" y="2012925"/>
            <a:ext cx="5967800" cy="2990850"/>
          </a:xfrm>
          <a:prstGeom prst="rect">
            <a:avLst/>
          </a:prstGeom>
          <a:noFill/>
          <a:ln>
            <a:noFill/>
          </a:ln>
        </p:spPr>
      </p:pic>
      <p:sp>
        <p:nvSpPr>
          <p:cNvPr id="152" name="Google Shape;152;p18"/>
          <p:cNvSpPr txBox="1"/>
          <p:nvPr/>
        </p:nvSpPr>
        <p:spPr>
          <a:xfrm>
            <a:off x="3577250" y="9048625"/>
            <a:ext cx="4047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9</a:t>
            </a:r>
            <a:endParaRPr b="0" i="0" sz="1800" u="none" cap="none" strike="noStrike">
              <a:solidFill>
                <a:srgbClr val="000000"/>
              </a:solidFill>
              <a:latin typeface="Calibri"/>
              <a:ea typeface="Calibri"/>
              <a:cs typeface="Calibri"/>
              <a:sym typeface="Calibri"/>
            </a:endParaRPr>
          </a:p>
        </p:txBody>
      </p:sp>
      <p:sp>
        <p:nvSpPr>
          <p:cNvPr id="153" name="Google Shape;153;p18"/>
          <p:cNvSpPr txBox="1"/>
          <p:nvPr/>
        </p:nvSpPr>
        <p:spPr>
          <a:xfrm>
            <a:off x="853850" y="5449650"/>
            <a:ext cx="5967900" cy="239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A word cloud, also known as a tag cloud, is a visual representation of text data where the size of each word indicates its frequency or importance. If you're using a COVID-19 dataset, a word cloud can help you quickly identify the most common words or phrases in the dataset. So we have created a variable and stored </a:t>
            </a:r>
            <a:r>
              <a:rPr lang="en-US" sz="1800">
                <a:latin typeface="Times New Roman"/>
                <a:ea typeface="Times New Roman"/>
                <a:cs typeface="Times New Roman"/>
                <a:sym typeface="Times New Roman"/>
              </a:rPr>
              <a:t>enormous</a:t>
            </a:r>
            <a:r>
              <a:rPr lang="en-US" sz="1800">
                <a:latin typeface="Times New Roman"/>
                <a:ea typeface="Times New Roman"/>
                <a:cs typeface="Times New Roman"/>
                <a:sym typeface="Times New Roman"/>
              </a:rPr>
              <a:t> of words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nvSpPr>
        <p:spPr>
          <a:xfrm>
            <a:off x="3302965" y="435229"/>
            <a:ext cx="3484800" cy="1253700"/>
          </a:xfrm>
          <a:prstGeom prst="rect">
            <a:avLst/>
          </a:prstGeom>
          <a:noFill/>
          <a:ln>
            <a:noFill/>
          </a:ln>
        </p:spPr>
        <p:txBody>
          <a:bodyPr anchorCtr="0" anchor="t" bIns="0" lIns="0" spcFirstLastPara="1" rIns="0" wrap="square" tIns="12700">
            <a:spAutoFit/>
          </a:bodyPr>
          <a:lstStyle/>
          <a:p>
            <a:pPr indent="0" lvl="0" marL="63944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35"/>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228854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CHAPTER-3</a:t>
            </a:r>
            <a:endParaRPr b="0" i="0" sz="1600" u="none" cap="none" strike="noStrike">
              <a:solidFill>
                <a:srgbClr val="000000"/>
              </a:solidFill>
              <a:latin typeface="Times New Roman"/>
              <a:ea typeface="Times New Roman"/>
              <a:cs typeface="Times New Roman"/>
              <a:sym typeface="Times New Roman"/>
            </a:endParaRPr>
          </a:p>
          <a:p>
            <a:pPr indent="0" lvl="0" marL="0" marR="228917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RESULTS</a:t>
            </a:r>
            <a:endParaRPr b="0" i="0" sz="1600" u="none" cap="none" strike="noStrike">
              <a:solidFill>
                <a:srgbClr val="000000"/>
              </a:solidFill>
              <a:latin typeface="Times New Roman"/>
              <a:ea typeface="Times New Roman"/>
              <a:cs typeface="Times New Roman"/>
              <a:sym typeface="Times New Roman"/>
            </a:endParaRPr>
          </a:p>
        </p:txBody>
      </p:sp>
      <p:sp>
        <p:nvSpPr>
          <p:cNvPr id="159" name="Google Shape;159;p19"/>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pic>
        <p:nvPicPr>
          <p:cNvPr id="160" name="Google Shape;160;p19"/>
          <p:cNvPicPr preferRelativeResize="0"/>
          <p:nvPr/>
        </p:nvPicPr>
        <p:blipFill rotWithShape="1">
          <a:blip r:embed="rId3">
            <a:alphaModFix/>
          </a:blip>
          <a:srcRect b="0" l="0" r="0" t="0"/>
          <a:stretch/>
        </p:blipFill>
        <p:spPr>
          <a:xfrm>
            <a:off x="152400" y="1841329"/>
            <a:ext cx="7264402" cy="3534972"/>
          </a:xfrm>
          <a:prstGeom prst="rect">
            <a:avLst/>
          </a:prstGeom>
          <a:noFill/>
          <a:ln>
            <a:noFill/>
          </a:ln>
        </p:spPr>
      </p:pic>
      <p:pic>
        <p:nvPicPr>
          <p:cNvPr id="161" name="Google Shape;161;p19"/>
          <p:cNvPicPr preferRelativeResize="0"/>
          <p:nvPr/>
        </p:nvPicPr>
        <p:blipFill rotWithShape="1">
          <a:blip r:embed="rId4">
            <a:alphaModFix/>
          </a:blip>
          <a:srcRect b="0" l="0" r="0" t="0"/>
          <a:stretch/>
        </p:blipFill>
        <p:spPr>
          <a:xfrm>
            <a:off x="738075" y="5936301"/>
            <a:ext cx="6286500" cy="2581275"/>
          </a:xfrm>
          <a:prstGeom prst="rect">
            <a:avLst/>
          </a:prstGeom>
          <a:noFill/>
          <a:ln>
            <a:noFill/>
          </a:ln>
        </p:spPr>
      </p:pic>
      <p:sp>
        <p:nvSpPr>
          <p:cNvPr id="162" name="Google Shape;162;p19"/>
          <p:cNvSpPr txBox="1"/>
          <p:nvPr/>
        </p:nvSpPr>
        <p:spPr>
          <a:xfrm>
            <a:off x="3361475" y="8952725"/>
            <a:ext cx="4263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10</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nvSpPr>
        <p:spPr>
          <a:xfrm>
            <a:off x="3302965" y="435229"/>
            <a:ext cx="3484800" cy="1253700"/>
          </a:xfrm>
          <a:prstGeom prst="rect">
            <a:avLst/>
          </a:prstGeom>
          <a:noFill/>
          <a:ln>
            <a:noFill/>
          </a:ln>
        </p:spPr>
        <p:txBody>
          <a:bodyPr anchorCtr="0" anchor="t" bIns="0" lIns="0" spcFirstLastPara="1" rIns="0" wrap="square" tIns="12700">
            <a:spAutoFit/>
          </a:bodyPr>
          <a:lstStyle/>
          <a:p>
            <a:pPr indent="0" lvl="0" marL="63944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35"/>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228854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CHAPTER-3</a:t>
            </a:r>
            <a:endParaRPr b="0" i="0" sz="1600" u="none" cap="none" strike="noStrike">
              <a:solidFill>
                <a:srgbClr val="000000"/>
              </a:solidFill>
              <a:latin typeface="Times New Roman"/>
              <a:ea typeface="Times New Roman"/>
              <a:cs typeface="Times New Roman"/>
              <a:sym typeface="Times New Roman"/>
            </a:endParaRPr>
          </a:p>
          <a:p>
            <a:pPr indent="0" lvl="0" marL="0" marR="228917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RESULTS</a:t>
            </a:r>
            <a:endParaRPr b="0" i="0" sz="1600" u="none" cap="none" strike="noStrike">
              <a:solidFill>
                <a:srgbClr val="000000"/>
              </a:solidFill>
              <a:latin typeface="Times New Roman"/>
              <a:ea typeface="Times New Roman"/>
              <a:cs typeface="Times New Roman"/>
              <a:sym typeface="Times New Roman"/>
            </a:endParaRPr>
          </a:p>
        </p:txBody>
      </p:sp>
      <p:sp>
        <p:nvSpPr>
          <p:cNvPr id="168" name="Google Shape;168;p20"/>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69" name="Google Shape;169;p20"/>
          <p:cNvSpPr txBox="1"/>
          <p:nvPr/>
        </p:nvSpPr>
        <p:spPr>
          <a:xfrm>
            <a:off x="3601225" y="8880800"/>
            <a:ext cx="402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11</a:t>
            </a:r>
            <a:endParaRPr b="0" i="0" sz="1800" u="none" cap="none" strike="noStrike">
              <a:solidFill>
                <a:srgbClr val="000000"/>
              </a:solidFill>
              <a:latin typeface="Calibri"/>
              <a:ea typeface="Calibri"/>
              <a:cs typeface="Calibri"/>
              <a:sym typeface="Calibri"/>
            </a:endParaRPr>
          </a:p>
        </p:txBody>
      </p:sp>
      <p:pic>
        <p:nvPicPr>
          <p:cNvPr id="170" name="Google Shape;170;p20"/>
          <p:cNvPicPr preferRelativeResize="0"/>
          <p:nvPr/>
        </p:nvPicPr>
        <p:blipFill rotWithShape="1">
          <a:blip r:embed="rId3">
            <a:alphaModFix/>
          </a:blip>
          <a:srcRect b="0" l="0" r="0" t="0"/>
          <a:stretch/>
        </p:blipFill>
        <p:spPr>
          <a:xfrm>
            <a:off x="105450" y="1841325"/>
            <a:ext cx="7311352" cy="2468750"/>
          </a:xfrm>
          <a:prstGeom prst="rect">
            <a:avLst/>
          </a:prstGeom>
          <a:noFill/>
          <a:ln>
            <a:noFill/>
          </a:ln>
        </p:spPr>
      </p:pic>
      <p:sp>
        <p:nvSpPr>
          <p:cNvPr id="171" name="Google Shape;171;p20"/>
          <p:cNvSpPr txBox="1"/>
          <p:nvPr/>
        </p:nvSpPr>
        <p:spPr>
          <a:xfrm>
            <a:off x="342325" y="4939400"/>
            <a:ext cx="6837600" cy="287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Geospatial data refers to information linked to specific locations on Earth (or even other planets!). It combines two key elements:</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AutoNum type="arabicPeriod"/>
            </a:pPr>
            <a:r>
              <a:rPr b="1" lang="en-US" sz="1800">
                <a:solidFill>
                  <a:schemeClr val="dk1"/>
                </a:solidFill>
                <a:latin typeface="Times New Roman"/>
                <a:ea typeface="Times New Roman"/>
                <a:cs typeface="Times New Roman"/>
                <a:sym typeface="Times New Roman"/>
              </a:rPr>
              <a:t>Location:</a:t>
            </a:r>
            <a:r>
              <a:rPr lang="en-US" sz="1800">
                <a:solidFill>
                  <a:schemeClr val="dk1"/>
                </a:solidFill>
                <a:latin typeface="Times New Roman"/>
                <a:ea typeface="Times New Roman"/>
                <a:cs typeface="Times New Roman"/>
                <a:sym typeface="Times New Roman"/>
              </a:rPr>
              <a:t> This is usually indicated by coordinates (latitude and longitude) but can also be broader regions.</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AutoNum type="arabicPeriod"/>
            </a:pPr>
            <a:r>
              <a:rPr b="1" lang="en-US" sz="1800">
                <a:solidFill>
                  <a:schemeClr val="dk1"/>
                </a:solidFill>
                <a:latin typeface="Times New Roman"/>
                <a:ea typeface="Times New Roman"/>
                <a:cs typeface="Times New Roman"/>
                <a:sym typeface="Times New Roman"/>
              </a:rPr>
              <a:t>Data:</a:t>
            </a:r>
            <a:r>
              <a:rPr lang="en-US" sz="1800">
                <a:solidFill>
                  <a:schemeClr val="dk1"/>
                </a:solidFill>
                <a:latin typeface="Times New Roman"/>
                <a:ea typeface="Times New Roman"/>
                <a:cs typeface="Times New Roman"/>
                <a:sym typeface="Times New Roman"/>
              </a:rPr>
              <a:t> This can be anything with a geographic context, like weather patterns, population density, or COVID-19 cases.</a:t>
            </a:r>
            <a:endParaRPr sz="18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nvSpPr>
        <p:spPr>
          <a:xfrm>
            <a:off x="3302965" y="435229"/>
            <a:ext cx="3484800" cy="1253700"/>
          </a:xfrm>
          <a:prstGeom prst="rect">
            <a:avLst/>
          </a:prstGeom>
          <a:noFill/>
          <a:ln>
            <a:noFill/>
          </a:ln>
        </p:spPr>
        <p:txBody>
          <a:bodyPr anchorCtr="0" anchor="t" bIns="0" lIns="0" spcFirstLastPara="1" rIns="0" wrap="square" tIns="12700">
            <a:spAutoFit/>
          </a:bodyPr>
          <a:lstStyle/>
          <a:p>
            <a:pPr indent="0" lvl="0" marL="63944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35"/>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228854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CHAPTER-3</a:t>
            </a:r>
            <a:endParaRPr b="0" i="0" sz="1600" u="none" cap="none" strike="noStrike">
              <a:solidFill>
                <a:srgbClr val="000000"/>
              </a:solidFill>
              <a:latin typeface="Times New Roman"/>
              <a:ea typeface="Times New Roman"/>
              <a:cs typeface="Times New Roman"/>
              <a:sym typeface="Times New Roman"/>
            </a:endParaRPr>
          </a:p>
          <a:p>
            <a:pPr indent="0" lvl="0" marL="0" marR="228917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RESULTS</a:t>
            </a:r>
            <a:endParaRPr b="0" i="0" sz="1600" u="none" cap="none" strike="noStrike">
              <a:solidFill>
                <a:srgbClr val="000000"/>
              </a:solidFill>
              <a:latin typeface="Times New Roman"/>
              <a:ea typeface="Times New Roman"/>
              <a:cs typeface="Times New Roman"/>
              <a:sym typeface="Times New Roman"/>
            </a:endParaRPr>
          </a:p>
        </p:txBody>
      </p:sp>
      <p:sp>
        <p:nvSpPr>
          <p:cNvPr id="177" name="Google Shape;177;p21"/>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78" name="Google Shape;178;p21"/>
          <p:cNvSpPr txBox="1"/>
          <p:nvPr/>
        </p:nvSpPr>
        <p:spPr>
          <a:xfrm>
            <a:off x="3529300" y="9024650"/>
            <a:ext cx="409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12</a:t>
            </a:r>
            <a:endParaRPr b="0" i="0" sz="1800" u="none" cap="none" strike="noStrike">
              <a:solidFill>
                <a:srgbClr val="000000"/>
              </a:solidFill>
              <a:latin typeface="Calibri"/>
              <a:ea typeface="Calibri"/>
              <a:cs typeface="Calibri"/>
              <a:sym typeface="Calibri"/>
            </a:endParaRPr>
          </a:p>
        </p:txBody>
      </p:sp>
      <p:pic>
        <p:nvPicPr>
          <p:cNvPr id="179" name="Google Shape;179;p21"/>
          <p:cNvPicPr preferRelativeResize="0"/>
          <p:nvPr/>
        </p:nvPicPr>
        <p:blipFill>
          <a:blip r:embed="rId3">
            <a:alphaModFix/>
          </a:blip>
          <a:stretch>
            <a:fillRect/>
          </a:stretch>
        </p:blipFill>
        <p:spPr>
          <a:xfrm>
            <a:off x="2023950" y="1688926"/>
            <a:ext cx="3714750" cy="3025950"/>
          </a:xfrm>
          <a:prstGeom prst="rect">
            <a:avLst/>
          </a:prstGeom>
          <a:noFill/>
          <a:ln>
            <a:noFill/>
          </a:ln>
        </p:spPr>
      </p:pic>
      <p:sp>
        <p:nvSpPr>
          <p:cNvPr id="180" name="Google Shape;180;p21"/>
          <p:cNvSpPr txBox="1"/>
          <p:nvPr/>
        </p:nvSpPr>
        <p:spPr>
          <a:xfrm>
            <a:off x="173500" y="6172363"/>
            <a:ext cx="7075800" cy="141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This is the another type of data visualization type where the data the is </a:t>
            </a:r>
            <a:r>
              <a:rPr lang="en-US" sz="1800">
                <a:latin typeface="Times New Roman"/>
                <a:ea typeface="Times New Roman"/>
                <a:cs typeface="Times New Roman"/>
                <a:sym typeface="Times New Roman"/>
              </a:rPr>
              <a:t>represented</a:t>
            </a:r>
            <a:r>
              <a:rPr lang="en-US" sz="1800">
                <a:latin typeface="Times New Roman"/>
                <a:ea typeface="Times New Roman"/>
                <a:cs typeface="Times New Roman"/>
                <a:sym typeface="Times New Roman"/>
              </a:rPr>
              <a:t> in the pie chart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where we can see here the data is split in percentage format . Usa saw major rise in the  second wave of covid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nvSpPr>
        <p:spPr>
          <a:xfrm>
            <a:off x="3302965" y="435229"/>
            <a:ext cx="3484800" cy="1253700"/>
          </a:xfrm>
          <a:prstGeom prst="rect">
            <a:avLst/>
          </a:prstGeom>
          <a:noFill/>
          <a:ln>
            <a:noFill/>
          </a:ln>
        </p:spPr>
        <p:txBody>
          <a:bodyPr anchorCtr="0" anchor="t" bIns="0" lIns="0" spcFirstLastPara="1" rIns="0" wrap="square" tIns="12700">
            <a:spAutoFit/>
          </a:bodyPr>
          <a:lstStyle/>
          <a:p>
            <a:pPr indent="0" lvl="0" marL="63944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35"/>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228854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CHAPTER-3</a:t>
            </a:r>
            <a:endParaRPr b="0" i="0" sz="1600" u="none" cap="none" strike="noStrike">
              <a:solidFill>
                <a:srgbClr val="000000"/>
              </a:solidFill>
              <a:latin typeface="Times New Roman"/>
              <a:ea typeface="Times New Roman"/>
              <a:cs typeface="Times New Roman"/>
              <a:sym typeface="Times New Roman"/>
            </a:endParaRPr>
          </a:p>
          <a:p>
            <a:pPr indent="0" lvl="0" marL="0" marR="228917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RESULTS</a:t>
            </a:r>
            <a:endParaRPr b="0" i="0" sz="1600" u="none" cap="none" strike="noStrike">
              <a:solidFill>
                <a:srgbClr val="000000"/>
              </a:solidFill>
              <a:latin typeface="Times New Roman"/>
              <a:ea typeface="Times New Roman"/>
              <a:cs typeface="Times New Roman"/>
              <a:sym typeface="Times New Roman"/>
            </a:endParaRPr>
          </a:p>
        </p:txBody>
      </p:sp>
      <p:sp>
        <p:nvSpPr>
          <p:cNvPr id="186" name="Google Shape;186;p22"/>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87" name="Google Shape;187;p22"/>
          <p:cNvSpPr txBox="1"/>
          <p:nvPr/>
        </p:nvSpPr>
        <p:spPr>
          <a:xfrm>
            <a:off x="3529300" y="9024650"/>
            <a:ext cx="409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12</a:t>
            </a:r>
            <a:endParaRPr b="0" i="0" sz="1800" u="none" cap="none" strike="noStrike">
              <a:solidFill>
                <a:srgbClr val="000000"/>
              </a:solidFill>
              <a:latin typeface="Calibri"/>
              <a:ea typeface="Calibri"/>
              <a:cs typeface="Calibri"/>
              <a:sym typeface="Calibri"/>
            </a:endParaRPr>
          </a:p>
        </p:txBody>
      </p:sp>
      <p:pic>
        <p:nvPicPr>
          <p:cNvPr id="188" name="Google Shape;188;p22"/>
          <p:cNvPicPr preferRelativeResize="0"/>
          <p:nvPr/>
        </p:nvPicPr>
        <p:blipFill>
          <a:blip r:embed="rId3">
            <a:alphaModFix/>
          </a:blip>
          <a:stretch>
            <a:fillRect/>
          </a:stretch>
        </p:blipFill>
        <p:spPr>
          <a:xfrm>
            <a:off x="1735888" y="1876029"/>
            <a:ext cx="4097417" cy="2849121"/>
          </a:xfrm>
          <a:prstGeom prst="rect">
            <a:avLst/>
          </a:prstGeom>
          <a:noFill/>
          <a:ln>
            <a:noFill/>
          </a:ln>
        </p:spPr>
      </p:pic>
      <p:sp>
        <p:nvSpPr>
          <p:cNvPr id="189" name="Google Shape;189;p22"/>
          <p:cNvSpPr txBox="1"/>
          <p:nvPr/>
        </p:nvSpPr>
        <p:spPr>
          <a:xfrm>
            <a:off x="309575" y="5055050"/>
            <a:ext cx="70758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heatmap, a type of data visualization that uses color to represent the magnitude of data values in a matrix. Let's break down the components and what they signify:</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Rows (Y-axis):</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Each row corresponds to a date, as seen on the left side of the heatmap. The format appears to be YYYY-MM-DD, indicating the specific days.</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Columns (X-axis):</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Each column represents a different category or variable, labeled at the bottom of the heatmap. These categories might be specific metrics, activities, or other data points being tracked over time.</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Color Gradient:</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The colors range from light yellow to dark blue. This gradient represents the magnitude of the values, where lighter colors indicate lower values and darker colors (moving towards blue) indicate higher values.</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Color Bar (Legend):</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On the right side of the heatmap, there is a color bar that serves as a legend. It shows the scale of the values, indicating how the colors map to specific data values. The lowest value is near the light yellow, and the highest value is near the dark blue.</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Interpreting the Heatmap</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Date-Based Analysis:</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nvSpPr>
        <p:spPr>
          <a:xfrm>
            <a:off x="3302965" y="435229"/>
            <a:ext cx="3484800" cy="1253700"/>
          </a:xfrm>
          <a:prstGeom prst="rect">
            <a:avLst/>
          </a:prstGeom>
          <a:noFill/>
          <a:ln>
            <a:noFill/>
          </a:ln>
        </p:spPr>
        <p:txBody>
          <a:bodyPr anchorCtr="0" anchor="t" bIns="0" lIns="0" spcFirstLastPara="1" rIns="0" wrap="square" tIns="12700">
            <a:spAutoFit/>
          </a:bodyPr>
          <a:lstStyle/>
          <a:p>
            <a:pPr indent="0" lvl="0" marL="63944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35"/>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228854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CHAPTER-3</a:t>
            </a:r>
            <a:endParaRPr b="0" i="0" sz="1600" u="none" cap="none" strike="noStrike">
              <a:solidFill>
                <a:srgbClr val="000000"/>
              </a:solidFill>
              <a:latin typeface="Times New Roman"/>
              <a:ea typeface="Times New Roman"/>
              <a:cs typeface="Times New Roman"/>
              <a:sym typeface="Times New Roman"/>
            </a:endParaRPr>
          </a:p>
          <a:p>
            <a:pPr indent="0" lvl="0" marL="0" marR="228917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RESULTS</a:t>
            </a:r>
            <a:endParaRPr b="0" i="0" sz="1600" u="none" cap="none" strike="noStrike">
              <a:solidFill>
                <a:srgbClr val="000000"/>
              </a:solidFill>
              <a:latin typeface="Times New Roman"/>
              <a:ea typeface="Times New Roman"/>
              <a:cs typeface="Times New Roman"/>
              <a:sym typeface="Times New Roman"/>
            </a:endParaRPr>
          </a:p>
        </p:txBody>
      </p:sp>
      <p:sp>
        <p:nvSpPr>
          <p:cNvPr id="195" name="Google Shape;195;p23"/>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96" name="Google Shape;196;p23"/>
          <p:cNvSpPr txBox="1"/>
          <p:nvPr/>
        </p:nvSpPr>
        <p:spPr>
          <a:xfrm>
            <a:off x="3529300" y="9024650"/>
            <a:ext cx="409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12</a:t>
            </a:r>
            <a:endParaRPr b="0" i="0" sz="1800" u="none" cap="none" strike="noStrike">
              <a:solidFill>
                <a:srgbClr val="000000"/>
              </a:solidFill>
              <a:latin typeface="Calibri"/>
              <a:ea typeface="Calibri"/>
              <a:cs typeface="Calibri"/>
              <a:sym typeface="Calibri"/>
            </a:endParaRPr>
          </a:p>
        </p:txBody>
      </p:sp>
      <p:sp>
        <p:nvSpPr>
          <p:cNvPr id="197" name="Google Shape;197;p23"/>
          <p:cNvSpPr txBox="1"/>
          <p:nvPr/>
        </p:nvSpPr>
        <p:spPr>
          <a:xfrm>
            <a:off x="309575" y="5055050"/>
            <a:ext cx="7075800" cy="472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US" sz="1100">
                <a:solidFill>
                  <a:schemeClr val="dk1"/>
                </a:solidFill>
                <a:latin typeface="Times New Roman"/>
                <a:ea typeface="Times New Roman"/>
                <a:cs typeface="Times New Roman"/>
                <a:sym typeface="Times New Roman"/>
              </a:rPr>
              <a:t>A line graph, also called a line chart or line plot, is a visual representation of data that changes over time. It uses a series of connected data points plotted on two axes:</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1200"/>
              </a:spcBef>
              <a:spcAft>
                <a:spcPts val="0"/>
              </a:spcAft>
              <a:buClr>
                <a:schemeClr val="dk1"/>
              </a:buClr>
              <a:buSzPts val="1100"/>
              <a:buChar char="●"/>
            </a:pPr>
            <a:r>
              <a:rPr b="1" lang="en-US" sz="1100">
                <a:solidFill>
                  <a:schemeClr val="dk1"/>
                </a:solidFill>
                <a:latin typeface="Times New Roman"/>
                <a:ea typeface="Times New Roman"/>
                <a:cs typeface="Times New Roman"/>
                <a:sym typeface="Times New Roman"/>
              </a:rPr>
              <a:t>Horizontal axis (X-axis):</a:t>
            </a:r>
            <a:r>
              <a:rPr lang="en-US" sz="1100">
                <a:solidFill>
                  <a:schemeClr val="dk1"/>
                </a:solidFill>
                <a:latin typeface="Times New Roman"/>
                <a:ea typeface="Times New Roman"/>
                <a:cs typeface="Times New Roman"/>
                <a:sym typeface="Times New Roman"/>
              </a:rPr>
              <a:t> This axis typically represents time (days, weeks, months, years) but can also represent any other continuous variable.</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US" sz="1100">
                <a:solidFill>
                  <a:schemeClr val="dk1"/>
                </a:solidFill>
                <a:latin typeface="Times New Roman"/>
                <a:ea typeface="Times New Roman"/>
                <a:cs typeface="Times New Roman"/>
                <a:sym typeface="Times New Roman"/>
              </a:rPr>
              <a:t>Vertical axis (Y-axis):</a:t>
            </a:r>
            <a:r>
              <a:rPr lang="en-US" sz="1100">
                <a:solidFill>
                  <a:schemeClr val="dk1"/>
                </a:solidFill>
                <a:latin typeface="Times New Roman"/>
                <a:ea typeface="Times New Roman"/>
                <a:cs typeface="Times New Roman"/>
                <a:sym typeface="Times New Roman"/>
              </a:rPr>
              <a:t> This axis represents the values you're measuring, often numerical values.</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100">
                <a:solidFill>
                  <a:schemeClr val="dk1"/>
                </a:solidFill>
                <a:latin typeface="Times New Roman"/>
                <a:ea typeface="Times New Roman"/>
                <a:cs typeface="Times New Roman"/>
                <a:sym typeface="Times New Roman"/>
              </a:rPr>
              <a:t>Each data point on the graph is marked with a small symbol (circle, square, etc.) and connected to neighboring points by a line segment. This line helps visualize the trend or change in the data over time.</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100">
                <a:solidFill>
                  <a:schemeClr val="dk1"/>
                </a:solidFill>
                <a:latin typeface="Times New Roman"/>
                <a:ea typeface="Times New Roman"/>
                <a:cs typeface="Times New Roman"/>
                <a:sym typeface="Times New Roman"/>
              </a:rPr>
              <a:t>Here are some key features of line graphs:</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1200"/>
              </a:spcBef>
              <a:spcAft>
                <a:spcPts val="0"/>
              </a:spcAft>
              <a:buClr>
                <a:schemeClr val="dk1"/>
              </a:buClr>
              <a:buSzPts val="1100"/>
              <a:buChar char="●"/>
            </a:pPr>
            <a:r>
              <a:rPr b="1" lang="en-US" sz="1100">
                <a:solidFill>
                  <a:schemeClr val="dk1"/>
                </a:solidFill>
                <a:latin typeface="Times New Roman"/>
                <a:ea typeface="Times New Roman"/>
                <a:cs typeface="Times New Roman"/>
                <a:sym typeface="Times New Roman"/>
              </a:rPr>
              <a:t>Trends:</a:t>
            </a:r>
            <a:r>
              <a:rPr lang="en-US" sz="1100">
                <a:solidFill>
                  <a:schemeClr val="dk1"/>
                </a:solidFill>
                <a:latin typeface="Times New Roman"/>
                <a:ea typeface="Times New Roman"/>
                <a:cs typeface="Times New Roman"/>
                <a:sym typeface="Times New Roman"/>
              </a:rPr>
              <a:t> The slope of the line indicates the direction of the trend (increasing, decreasing, or flat). A steeper slope signifies a more rapid change.</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US" sz="1100">
                <a:solidFill>
                  <a:schemeClr val="dk1"/>
                </a:solidFill>
                <a:latin typeface="Times New Roman"/>
                <a:ea typeface="Times New Roman"/>
                <a:cs typeface="Times New Roman"/>
                <a:sym typeface="Times New Roman"/>
              </a:rPr>
              <a:t>Patterns:</a:t>
            </a:r>
            <a:r>
              <a:rPr lang="en-US" sz="1100">
                <a:solidFill>
                  <a:schemeClr val="dk1"/>
                </a:solidFill>
                <a:latin typeface="Times New Roman"/>
                <a:ea typeface="Times New Roman"/>
                <a:cs typeface="Times New Roman"/>
                <a:sym typeface="Times New Roman"/>
              </a:rPr>
              <a:t> Line graphs can reveal recurring patterns or cycles in the data.</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US" sz="1100">
                <a:solidFill>
                  <a:schemeClr val="dk1"/>
                </a:solidFill>
                <a:latin typeface="Times New Roman"/>
                <a:ea typeface="Times New Roman"/>
                <a:cs typeface="Times New Roman"/>
                <a:sym typeface="Times New Roman"/>
              </a:rPr>
              <a:t>Comparison:</a:t>
            </a:r>
            <a:r>
              <a:rPr lang="en-US" sz="1100">
                <a:solidFill>
                  <a:schemeClr val="dk1"/>
                </a:solidFill>
                <a:latin typeface="Times New Roman"/>
                <a:ea typeface="Times New Roman"/>
                <a:cs typeface="Times New Roman"/>
                <a:sym typeface="Times New Roman"/>
              </a:rPr>
              <a:t> You can use multiple lines on the same graph to compare trends between different variables.</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US" sz="1100">
                <a:solidFill>
                  <a:schemeClr val="dk1"/>
                </a:solidFill>
                <a:latin typeface="Times New Roman"/>
                <a:ea typeface="Times New Roman"/>
                <a:cs typeface="Times New Roman"/>
                <a:sym typeface="Times New Roman"/>
              </a:rPr>
              <a:t>Highlighting outliers:</a:t>
            </a:r>
            <a:r>
              <a:rPr lang="en-US" sz="1100">
                <a:solidFill>
                  <a:schemeClr val="dk1"/>
                </a:solidFill>
                <a:latin typeface="Times New Roman"/>
                <a:ea typeface="Times New Roman"/>
                <a:cs typeface="Times New Roman"/>
                <a:sym typeface="Times New Roman"/>
              </a:rPr>
              <a:t> Points that deviate significantly from the overall trend might be outliers and warrant further investigation.</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100">
                <a:solidFill>
                  <a:schemeClr val="dk1"/>
                </a:solidFill>
                <a:latin typeface="Times New Roman"/>
                <a:ea typeface="Times New Roman"/>
                <a:cs typeface="Times New Roman"/>
                <a:sym typeface="Times New Roman"/>
              </a:rPr>
              <a:t>Line graphs are useful for various applications, including:</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1200"/>
              </a:spcBef>
              <a:spcAft>
                <a:spcPts val="0"/>
              </a:spcAft>
              <a:buClr>
                <a:schemeClr val="dk1"/>
              </a:buClr>
              <a:buSzPts val="1100"/>
              <a:buChar char="●"/>
            </a:pPr>
            <a:r>
              <a:rPr b="1" lang="en-US" sz="1100">
                <a:solidFill>
                  <a:schemeClr val="dk1"/>
                </a:solidFill>
                <a:latin typeface="Times New Roman"/>
                <a:ea typeface="Times New Roman"/>
                <a:cs typeface="Times New Roman"/>
                <a:sym typeface="Times New Roman"/>
              </a:rPr>
              <a:t>Tracking growth:</a:t>
            </a:r>
            <a:r>
              <a:rPr lang="en-US" sz="1100">
                <a:solidFill>
                  <a:schemeClr val="dk1"/>
                </a:solidFill>
                <a:latin typeface="Times New Roman"/>
                <a:ea typeface="Times New Roman"/>
                <a:cs typeface="Times New Roman"/>
                <a:sym typeface="Times New Roman"/>
              </a:rPr>
              <a:t> Visualizing trends in sales figures, website traffic, or stock prices.</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b="1" lang="en-US" sz="1100">
                <a:solidFill>
                  <a:schemeClr val="dk1"/>
                </a:solidFill>
                <a:latin typeface="Times New Roman"/>
                <a:ea typeface="Times New Roman"/>
                <a:cs typeface="Times New Roman"/>
                <a:sym typeface="Times New Roman"/>
              </a:rPr>
              <a:t>Monitoring changes:</a:t>
            </a:r>
            <a:r>
              <a:rPr lang="en-US" sz="1100">
                <a:solidFill>
                  <a:schemeClr val="dk1"/>
                </a:solidFill>
                <a:latin typeface="Times New Roman"/>
                <a:ea typeface="Times New Roman"/>
                <a:cs typeface="Times New Roman"/>
                <a:sym typeface="Times New Roman"/>
              </a:rPr>
              <a:t> Observing fluctuations in temperature, air quality, or disease cases over time</a:t>
            </a:r>
            <a:r>
              <a:rPr lang="en-US" sz="1100">
                <a:solidFill>
                  <a:schemeClr val="dk1"/>
                </a:solidFill>
              </a:rPr>
              <a:t>.</a:t>
            </a:r>
            <a:endParaRPr sz="1100">
              <a:solidFill>
                <a:schemeClr val="dk1"/>
              </a:solidFill>
            </a:endParaRPr>
          </a:p>
          <a:p>
            <a:pPr indent="0" lvl="0" marL="0" rtl="0" algn="just">
              <a:spcBef>
                <a:spcPts val="1200"/>
              </a:spcBef>
              <a:spcAft>
                <a:spcPts val="0"/>
              </a:spcAft>
              <a:buNone/>
            </a:pPr>
            <a:r>
              <a:t/>
            </a:r>
            <a:endParaRPr sz="1000">
              <a:latin typeface="Times New Roman"/>
              <a:ea typeface="Times New Roman"/>
              <a:cs typeface="Times New Roman"/>
              <a:sym typeface="Times New Roman"/>
            </a:endParaRPr>
          </a:p>
        </p:txBody>
      </p:sp>
      <p:pic>
        <p:nvPicPr>
          <p:cNvPr id="198" name="Google Shape;198;p23"/>
          <p:cNvPicPr preferRelativeResize="0"/>
          <p:nvPr/>
        </p:nvPicPr>
        <p:blipFill>
          <a:blip r:embed="rId3">
            <a:alphaModFix/>
          </a:blip>
          <a:stretch>
            <a:fillRect/>
          </a:stretch>
        </p:blipFill>
        <p:spPr>
          <a:xfrm>
            <a:off x="2041088" y="1688929"/>
            <a:ext cx="3286125" cy="299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nvSpPr>
        <p:spPr>
          <a:xfrm>
            <a:off x="896395" y="435229"/>
            <a:ext cx="5891530" cy="7867650"/>
          </a:xfrm>
          <a:prstGeom prst="rect">
            <a:avLst/>
          </a:prstGeom>
          <a:noFill/>
          <a:ln>
            <a:noFill/>
          </a:ln>
        </p:spPr>
        <p:txBody>
          <a:bodyPr anchorCtr="0" anchor="t" bIns="0" lIns="0" spcFirstLastPara="1" rIns="0" wrap="square" tIns="12700">
            <a:spAutoFit/>
          </a:bodyPr>
          <a:lstStyle/>
          <a:p>
            <a:pPr indent="0" lvl="0" marL="304609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969"/>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101600" lvl="0" marL="2239645" marR="2266315" rtl="0" algn="ctr">
              <a:lnSpc>
                <a:spcPct val="1437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CHAPTER-4 CONCLUSION</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155"/>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12700" marR="140335"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In conclusion, our analysis provides valuable insights into the COVID-19 pandemic, shedding light on its global impact, spatial distribution, temporal dynamics, and key epidemiological trends. Through a systematic methodology encompassing data collection, preprocessing, analysis, and visualization, we have synthesized complex data into accessible and actionable insights, contributing to a deeper understanding of the pandemic and its implications.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32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Our findings highlight several key observations: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484505" lvl="0" marL="497205" marR="139700" rtl="0" algn="just">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Global Impact: The COVID-19 pandemic has had a profound impact on a global scale, with millions of confirmed cases and significant loss of life. The pandemic has strained healthcare systems, disrupted economies, and altered social norms, underscoring the need for coordinated and evidence-based response efforts.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Times New Roman"/>
              <a:buNone/>
            </a:pPr>
            <a:r>
              <a:t/>
            </a:r>
            <a:endParaRPr b="0" i="0" sz="1200" u="none" cap="none" strike="noStrike">
              <a:solidFill>
                <a:srgbClr val="000000"/>
              </a:solidFill>
              <a:latin typeface="Times New Roman"/>
              <a:ea typeface="Times New Roman"/>
              <a:cs typeface="Times New Roman"/>
              <a:sym typeface="Times New Roman"/>
            </a:endParaRPr>
          </a:p>
          <a:p>
            <a:pPr indent="-469265" lvl="0" marL="481965" marR="140335" rtl="0" algn="just">
              <a:lnSpc>
                <a:spcPct val="143700"/>
              </a:lnSpc>
              <a:spcBef>
                <a:spcPts val="5"/>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Spatial Distribution: Geospatial analysis reveals spatial disparities in the distribution of COVID-19 cases and fatalities, with certain regions experiencing higher burdens of disease than others. Hotspots and clusters of transmission can be identified, informing targeted interventions and resource allocation strategies.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85"/>
              </a:spcBef>
              <a:spcAft>
                <a:spcPts val="0"/>
              </a:spcAft>
              <a:buClr>
                <a:srgbClr val="000000"/>
              </a:buClr>
              <a:buSzPts val="1200"/>
              <a:buFont typeface="Times New Roman"/>
              <a:buNone/>
            </a:pPr>
            <a:r>
              <a:t/>
            </a:r>
            <a:endParaRPr b="0" i="0" sz="1200" u="none" cap="none" strike="noStrike">
              <a:solidFill>
                <a:srgbClr val="000000"/>
              </a:solidFill>
              <a:latin typeface="Times New Roman"/>
              <a:ea typeface="Times New Roman"/>
              <a:cs typeface="Times New Roman"/>
              <a:sym typeface="Times New Roman"/>
            </a:endParaRPr>
          </a:p>
          <a:p>
            <a:pPr indent="-508634" lvl="0" marL="521334" marR="140335" rtl="0" algn="just">
              <a:lnSpc>
                <a:spcPct val="143700"/>
              </a:lnSpc>
              <a:spcBef>
                <a:spcPts val="5"/>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Temporal Dynamics: Time-series analysis elucidates the temporal evolution of COVID-19 cases and deaths over time, highlighting trends, fluctuations, and seasonality in the data. Dynamic visualizations such as bar chart races provide a compelling narrative of the pandemic's trajectory, illustrating the effectiveness of containment measures and the emergence of new challenges.</a:t>
            </a:r>
            <a:endParaRPr b="0" i="0" sz="1200" u="none" cap="none" strike="noStrike">
              <a:solidFill>
                <a:srgbClr val="000000"/>
              </a:solidFill>
              <a:latin typeface="Times New Roman"/>
              <a:ea typeface="Times New Roman"/>
              <a:cs typeface="Times New Roman"/>
              <a:sym typeface="Times New Roman"/>
            </a:endParaRPr>
          </a:p>
        </p:txBody>
      </p:sp>
      <p:sp>
        <p:nvSpPr>
          <p:cNvPr id="204" name="Google Shape;204;p24"/>
          <p:cNvSpPr txBox="1"/>
          <p:nvPr/>
        </p:nvSpPr>
        <p:spPr>
          <a:xfrm>
            <a:off x="1384868" y="9553838"/>
            <a:ext cx="4992900" cy="1803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205" name="Google Shape;205;p24"/>
          <p:cNvSpPr txBox="1"/>
          <p:nvPr>
            <p:ph idx="12" type="sldNum"/>
          </p:nvPr>
        </p:nvSpPr>
        <p:spPr>
          <a:xfrm>
            <a:off x="6604324" y="9715021"/>
            <a:ext cx="165000" cy="194400"/>
          </a:xfrm>
          <a:prstGeom prst="rect">
            <a:avLst/>
          </a:prstGeom>
          <a:noFill/>
          <a:ln>
            <a:noFill/>
          </a:ln>
        </p:spPr>
        <p:txBody>
          <a:bodyPr anchorCtr="0" anchor="t" bIns="0" lIns="0" spcFirstLastPara="1" rIns="0" wrap="square" tIns="0">
            <a:spAutoFit/>
          </a:bodyPr>
          <a:lstStyle/>
          <a:p>
            <a:pPr indent="0" lvl="0" marL="38100" rtl="0" algn="l">
              <a:lnSpc>
                <a:spcPct val="117499"/>
              </a:lnSpc>
              <a:spcBef>
                <a:spcPts val="0"/>
              </a:spcBef>
              <a:spcAft>
                <a:spcPts val="0"/>
              </a:spcAft>
              <a:buSzPts val="1200"/>
              <a:buNone/>
            </a:pPr>
            <a:r>
              <a:rPr lang="en-US"/>
              <a:t>6</a:t>
            </a:r>
            <a:endParaRPr/>
          </a:p>
        </p:txBody>
      </p:sp>
      <p:sp>
        <p:nvSpPr>
          <p:cNvPr id="206" name="Google Shape;206;p24"/>
          <p:cNvSpPr txBox="1"/>
          <p:nvPr/>
        </p:nvSpPr>
        <p:spPr>
          <a:xfrm>
            <a:off x="3265575" y="8952725"/>
            <a:ext cx="4359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13</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nvSpPr>
        <p:spPr>
          <a:xfrm>
            <a:off x="3929811" y="435229"/>
            <a:ext cx="285813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p:txBody>
      </p:sp>
      <p:sp>
        <p:nvSpPr>
          <p:cNvPr id="212" name="Google Shape;212;p25"/>
          <p:cNvSpPr txBox="1"/>
          <p:nvPr/>
        </p:nvSpPr>
        <p:spPr>
          <a:xfrm>
            <a:off x="1384868" y="9553838"/>
            <a:ext cx="4993005" cy="18034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213" name="Google Shape;213;p25"/>
          <p:cNvSpPr txBox="1"/>
          <p:nvPr>
            <p:ph idx="12" type="sldNum"/>
          </p:nvPr>
        </p:nvSpPr>
        <p:spPr>
          <a:xfrm>
            <a:off x="6604324" y="9715021"/>
            <a:ext cx="165100" cy="194309"/>
          </a:xfrm>
          <a:prstGeom prst="rect">
            <a:avLst/>
          </a:prstGeom>
          <a:noFill/>
          <a:ln>
            <a:noFill/>
          </a:ln>
        </p:spPr>
        <p:txBody>
          <a:bodyPr anchorCtr="0" anchor="t" bIns="0" lIns="0" spcFirstLastPara="1" rIns="0" wrap="square" tIns="0">
            <a:spAutoFit/>
          </a:bodyPr>
          <a:lstStyle/>
          <a:p>
            <a:pPr indent="0" lvl="0" marL="38100" rtl="0" algn="l">
              <a:lnSpc>
                <a:spcPct val="117499"/>
              </a:lnSpc>
              <a:spcBef>
                <a:spcPts val="0"/>
              </a:spcBef>
              <a:spcAft>
                <a:spcPts val="0"/>
              </a:spcAft>
              <a:buSzPts val="1200"/>
              <a:buNone/>
            </a:pPr>
            <a:r>
              <a:rPr lang="en-US"/>
              <a:t>7</a:t>
            </a:r>
            <a:endParaRPr/>
          </a:p>
        </p:txBody>
      </p:sp>
      <p:sp>
        <p:nvSpPr>
          <p:cNvPr id="214" name="Google Shape;214;p25"/>
          <p:cNvSpPr txBox="1"/>
          <p:nvPr/>
        </p:nvSpPr>
        <p:spPr>
          <a:xfrm>
            <a:off x="910626" y="1029462"/>
            <a:ext cx="5795010" cy="7122795"/>
          </a:xfrm>
          <a:prstGeom prst="rect">
            <a:avLst/>
          </a:prstGeom>
          <a:noFill/>
          <a:ln>
            <a:noFill/>
          </a:ln>
        </p:spPr>
        <p:txBody>
          <a:bodyPr anchorCtr="0" anchor="t" bIns="0" lIns="0" spcFirstLastPara="1" rIns="0" wrap="square" tIns="12700">
            <a:spAutoFit/>
          </a:bodyPr>
          <a:lstStyle/>
          <a:p>
            <a:pPr indent="0" lvl="0" marL="12700" marR="5080"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4.	Epidemiological Trends: Comparative analysis of key epidemiological metrics, including mortality rate, infection rate, and case fatality rate, offers insights into the severity and transmissibility of the virus across different contexts. Understanding these trends is crucial for assessing the effectiveness of public health interventions and guiding future response efforts.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12700" marR="5080"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In light of these observations, it is evident that the COVID-19 pandemic represents a complex and multifaceted challenge requiring a coordinated and multifaceted response. While significant progress has been made in understanding the virus and developing vaccines and treatments, the battle against COVID-19 is far from over. Continued vigilance, collaboration, and innovation are essential to overcoming the pandemic and building resilience against future threats.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12700" marR="5715"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Moving forward, our analysis underscores the importance of data-driven decision-making and evidence-based policies in combating the pandemic. By leveraging the power of data visualization and analysis, we can better understand the dynamics of the pandemic, identify effective strategies for containment and mitigation, and ultimately safeguard public health and well-being.</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12700" marR="5080"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As we navigate the uncertain road ahead, let us remain steadfast in our commitment to solidarity, compassion, and resilience. Together, we can overcome the challenges posed by COVID-19 and emerge stronger and more united than ever before.</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12700" marR="5080"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In closing, we extend our gratitude to all frontline workers, healthcare professionals, researchers, and individuals who have tirelessly worked to combat the pandemic and support those affected by it. Your dedication and sacrifice inspire hope and resilience in the face of adversity.</a:t>
            </a:r>
            <a:endParaRPr b="0" i="0" sz="1200" u="none" cap="none" strike="noStrike">
              <a:solidFill>
                <a:srgbClr val="000000"/>
              </a:solidFill>
              <a:latin typeface="Times New Roman"/>
              <a:ea typeface="Times New Roman"/>
              <a:cs typeface="Times New Roman"/>
              <a:sym typeface="Times New Roman"/>
            </a:endParaRPr>
          </a:p>
        </p:txBody>
      </p:sp>
      <p:sp>
        <p:nvSpPr>
          <p:cNvPr id="215" name="Google Shape;215;p25"/>
          <p:cNvSpPr txBox="1"/>
          <p:nvPr/>
        </p:nvSpPr>
        <p:spPr>
          <a:xfrm>
            <a:off x="3313525" y="8952725"/>
            <a:ext cx="4311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14</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p8"/>
          <p:cNvSpPr txBox="1"/>
          <p:nvPr/>
        </p:nvSpPr>
        <p:spPr>
          <a:xfrm>
            <a:off x="3707000" y="10071965"/>
            <a:ext cx="158700" cy="180300"/>
          </a:xfrm>
          <a:prstGeom prst="rect">
            <a:avLst/>
          </a:prstGeom>
          <a:noFill/>
          <a:ln>
            <a:noFill/>
          </a:ln>
        </p:spPr>
        <p:txBody>
          <a:bodyPr anchorCtr="0" anchor="t" bIns="0" lIns="0" spcFirstLastPara="1" rIns="0" wrap="square" tIns="0">
            <a:spAutoFit/>
          </a:bodyPr>
          <a:lstStyle/>
          <a:p>
            <a:pPr indent="0" lvl="0" marL="381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8</a:t>
            </a:r>
            <a:endParaRPr b="0" i="0" sz="1100" u="none" cap="none" strike="noStrike">
              <a:solidFill>
                <a:srgbClr val="000000"/>
              </a:solidFill>
              <a:latin typeface="Times New Roman"/>
              <a:ea typeface="Times New Roman"/>
              <a:cs typeface="Times New Roman"/>
              <a:sym typeface="Times New Roman"/>
            </a:endParaRPr>
          </a:p>
        </p:txBody>
      </p:sp>
      <p:sp>
        <p:nvSpPr>
          <p:cNvPr id="55" name="Google Shape;55;p8"/>
          <p:cNvSpPr txBox="1"/>
          <p:nvPr/>
        </p:nvSpPr>
        <p:spPr>
          <a:xfrm>
            <a:off x="2694119" y="888209"/>
            <a:ext cx="2200800" cy="269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TABLE OF CONTENTS</a:t>
            </a:r>
            <a:endParaRPr b="0" i="0" sz="1600" u="none" cap="none" strike="noStrike">
              <a:solidFill>
                <a:srgbClr val="000000"/>
              </a:solidFill>
              <a:latin typeface="Times New Roman"/>
              <a:ea typeface="Times New Roman"/>
              <a:cs typeface="Times New Roman"/>
              <a:sym typeface="Times New Roman"/>
            </a:endParaRPr>
          </a:p>
        </p:txBody>
      </p:sp>
      <p:sp>
        <p:nvSpPr>
          <p:cNvPr id="56" name="Google Shape;56;p8"/>
          <p:cNvSpPr txBox="1"/>
          <p:nvPr/>
        </p:nvSpPr>
        <p:spPr>
          <a:xfrm>
            <a:off x="895858" y="1843855"/>
            <a:ext cx="1075800" cy="208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CHAPTER NO.</a:t>
            </a:r>
            <a:endParaRPr b="0" i="0" sz="1200" u="none" cap="none" strike="noStrike">
              <a:solidFill>
                <a:srgbClr val="000000"/>
              </a:solidFill>
              <a:latin typeface="Times New Roman"/>
              <a:ea typeface="Times New Roman"/>
              <a:cs typeface="Times New Roman"/>
              <a:sym typeface="Times New Roman"/>
            </a:endParaRPr>
          </a:p>
        </p:txBody>
      </p:sp>
      <p:sp>
        <p:nvSpPr>
          <p:cNvPr id="57" name="Google Shape;57;p8"/>
          <p:cNvSpPr txBox="1"/>
          <p:nvPr/>
        </p:nvSpPr>
        <p:spPr>
          <a:xfrm>
            <a:off x="3388133" y="1843855"/>
            <a:ext cx="491400" cy="208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TITLE</a:t>
            </a:r>
            <a:endParaRPr b="0" i="0" sz="1200" u="none" cap="none" strike="noStrike">
              <a:solidFill>
                <a:srgbClr val="000000"/>
              </a:solidFill>
              <a:latin typeface="Times New Roman"/>
              <a:ea typeface="Times New Roman"/>
              <a:cs typeface="Times New Roman"/>
              <a:sym typeface="Times New Roman"/>
            </a:endParaRPr>
          </a:p>
        </p:txBody>
      </p:sp>
      <p:sp>
        <p:nvSpPr>
          <p:cNvPr id="58" name="Google Shape;58;p8"/>
          <p:cNvSpPr txBox="1"/>
          <p:nvPr/>
        </p:nvSpPr>
        <p:spPr>
          <a:xfrm>
            <a:off x="5281971" y="1843855"/>
            <a:ext cx="742200" cy="208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PAGE NO.</a:t>
            </a:r>
            <a:endParaRPr b="0" i="0" sz="1200" u="none" cap="none" strike="noStrike">
              <a:solidFill>
                <a:srgbClr val="000000"/>
              </a:solidFill>
              <a:latin typeface="Times New Roman"/>
              <a:ea typeface="Times New Roman"/>
              <a:cs typeface="Times New Roman"/>
              <a:sym typeface="Times New Roman"/>
            </a:endParaRPr>
          </a:p>
        </p:txBody>
      </p:sp>
      <p:sp>
        <p:nvSpPr>
          <p:cNvPr id="59" name="Google Shape;59;p8"/>
          <p:cNvSpPr txBox="1"/>
          <p:nvPr/>
        </p:nvSpPr>
        <p:spPr>
          <a:xfrm>
            <a:off x="5616575" y="2186755"/>
            <a:ext cx="101700" cy="1974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60" name="Google Shape;60;p8"/>
          <p:cNvSpPr txBox="1"/>
          <p:nvPr/>
        </p:nvSpPr>
        <p:spPr>
          <a:xfrm>
            <a:off x="1368425" y="2525839"/>
            <a:ext cx="1398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p:txBody>
      </p:sp>
      <p:sp>
        <p:nvSpPr>
          <p:cNvPr id="61" name="Google Shape;61;p8"/>
          <p:cNvSpPr txBox="1"/>
          <p:nvPr/>
        </p:nvSpPr>
        <p:spPr>
          <a:xfrm>
            <a:off x="604225" y="2886750"/>
            <a:ext cx="7020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p:txBody>
      </p:sp>
      <p:sp>
        <p:nvSpPr>
          <p:cNvPr id="62" name="Google Shape;62;p8"/>
          <p:cNvSpPr txBox="1"/>
          <p:nvPr/>
        </p:nvSpPr>
        <p:spPr>
          <a:xfrm>
            <a:off x="1287500" y="2886750"/>
            <a:ext cx="491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8"/>
          <p:cNvSpPr txBox="1"/>
          <p:nvPr/>
        </p:nvSpPr>
        <p:spPr>
          <a:xfrm>
            <a:off x="1264400" y="2734125"/>
            <a:ext cx="491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8"/>
          <p:cNvSpPr txBox="1"/>
          <p:nvPr/>
        </p:nvSpPr>
        <p:spPr>
          <a:xfrm>
            <a:off x="3169650" y="2239375"/>
            <a:ext cx="4454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8"/>
          <p:cNvSpPr txBox="1"/>
          <p:nvPr/>
        </p:nvSpPr>
        <p:spPr>
          <a:xfrm>
            <a:off x="604200" y="2431200"/>
            <a:ext cx="702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                                         ABSTRACT                    1</a:t>
            </a:r>
            <a:endParaRPr b="0" i="0" sz="1800" u="none" cap="none" strike="noStrike">
              <a:solidFill>
                <a:srgbClr val="000000"/>
              </a:solidFill>
              <a:latin typeface="Calibri"/>
              <a:ea typeface="Calibri"/>
              <a:cs typeface="Calibri"/>
              <a:sym typeface="Calibri"/>
            </a:endParaRPr>
          </a:p>
        </p:txBody>
      </p:sp>
      <p:sp>
        <p:nvSpPr>
          <p:cNvPr id="66" name="Google Shape;66;p8"/>
          <p:cNvSpPr txBox="1"/>
          <p:nvPr/>
        </p:nvSpPr>
        <p:spPr>
          <a:xfrm>
            <a:off x="604050" y="3414225"/>
            <a:ext cx="702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                                       INTRODUCTION               2-3</a:t>
            </a:r>
            <a:endParaRPr b="0" i="0" sz="1800" u="none" cap="none" strike="noStrike">
              <a:solidFill>
                <a:srgbClr val="000000"/>
              </a:solidFill>
              <a:latin typeface="Calibri"/>
              <a:ea typeface="Calibri"/>
              <a:cs typeface="Calibri"/>
              <a:sym typeface="Calibri"/>
            </a:endParaRPr>
          </a:p>
        </p:txBody>
      </p:sp>
      <p:sp>
        <p:nvSpPr>
          <p:cNvPr id="67" name="Google Shape;67;p8"/>
          <p:cNvSpPr txBox="1"/>
          <p:nvPr/>
        </p:nvSpPr>
        <p:spPr>
          <a:xfrm>
            <a:off x="604025" y="4637000"/>
            <a:ext cx="702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                                      METHODOLOGY              4-5</a:t>
            </a:r>
            <a:endParaRPr b="0" i="0" sz="1800" u="none" cap="none" strike="noStrike">
              <a:solidFill>
                <a:srgbClr val="000000"/>
              </a:solidFill>
              <a:latin typeface="Calibri"/>
              <a:ea typeface="Calibri"/>
              <a:cs typeface="Calibri"/>
              <a:sym typeface="Calibri"/>
            </a:endParaRPr>
          </a:p>
        </p:txBody>
      </p:sp>
      <p:sp>
        <p:nvSpPr>
          <p:cNvPr id="68" name="Google Shape;68;p8"/>
          <p:cNvSpPr txBox="1"/>
          <p:nvPr/>
        </p:nvSpPr>
        <p:spPr>
          <a:xfrm>
            <a:off x="604275" y="5811850"/>
            <a:ext cx="702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                                         </a:t>
            </a:r>
            <a:r>
              <a:rPr lang="en-US" sz="1800">
                <a:latin typeface="Calibri"/>
                <a:ea typeface="Calibri"/>
                <a:cs typeface="Calibri"/>
                <a:sym typeface="Calibri"/>
              </a:rPr>
              <a:t>R</a:t>
            </a:r>
            <a:r>
              <a:rPr b="0" i="0" lang="en-US" sz="1800" u="none" cap="none" strike="noStrike">
                <a:solidFill>
                  <a:srgbClr val="000000"/>
                </a:solidFill>
                <a:latin typeface="Calibri"/>
                <a:ea typeface="Calibri"/>
                <a:cs typeface="Calibri"/>
                <a:sym typeface="Calibri"/>
              </a:rPr>
              <a:t>ESULT                         6-12</a:t>
            </a:r>
            <a:endParaRPr b="0" i="0" sz="1800" u="none" cap="none" strike="noStrike">
              <a:solidFill>
                <a:srgbClr val="000000"/>
              </a:solidFill>
              <a:latin typeface="Calibri"/>
              <a:ea typeface="Calibri"/>
              <a:cs typeface="Calibri"/>
              <a:sym typeface="Calibri"/>
            </a:endParaRPr>
          </a:p>
        </p:txBody>
      </p:sp>
      <p:sp>
        <p:nvSpPr>
          <p:cNvPr id="69" name="Google Shape;69;p8"/>
          <p:cNvSpPr txBox="1"/>
          <p:nvPr/>
        </p:nvSpPr>
        <p:spPr>
          <a:xfrm>
            <a:off x="604325" y="6842825"/>
            <a:ext cx="702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                                     CONCLUSION               13-14</a:t>
            </a:r>
            <a:endParaRPr b="0" i="0" sz="1800" u="none" cap="none" strike="noStrike">
              <a:solidFill>
                <a:srgbClr val="000000"/>
              </a:solidFill>
              <a:latin typeface="Calibri"/>
              <a:ea typeface="Calibri"/>
              <a:cs typeface="Calibri"/>
              <a:sym typeface="Calibri"/>
            </a:endParaRPr>
          </a:p>
        </p:txBody>
      </p:sp>
      <p:sp>
        <p:nvSpPr>
          <p:cNvPr id="70" name="Google Shape;70;p8"/>
          <p:cNvSpPr txBox="1"/>
          <p:nvPr/>
        </p:nvSpPr>
        <p:spPr>
          <a:xfrm>
            <a:off x="604250" y="7801875"/>
            <a:ext cx="702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8"/>
          <p:cNvSpPr txBox="1"/>
          <p:nvPr/>
        </p:nvSpPr>
        <p:spPr>
          <a:xfrm>
            <a:off x="5687175" y="2239375"/>
            <a:ext cx="1937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8"/>
          <p:cNvSpPr txBox="1"/>
          <p:nvPr/>
        </p:nvSpPr>
        <p:spPr>
          <a:xfrm>
            <a:off x="5519325" y="2718900"/>
            <a:ext cx="2105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9"/>
          <p:cNvSpPr txBox="1"/>
          <p:nvPr/>
        </p:nvSpPr>
        <p:spPr>
          <a:xfrm>
            <a:off x="673100" y="821517"/>
            <a:ext cx="6252210" cy="8733790"/>
          </a:xfrm>
          <a:prstGeom prst="rect">
            <a:avLst/>
          </a:prstGeom>
          <a:noFill/>
          <a:ln>
            <a:noFill/>
          </a:ln>
        </p:spPr>
        <p:txBody>
          <a:bodyPr anchorCtr="0" anchor="t" bIns="0" lIns="0" spcFirstLastPara="1" rIns="0" wrap="square" tIns="20955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ABSTRACT</a:t>
            </a:r>
            <a:endParaRPr b="0" i="0" sz="2200" u="none" cap="none" strike="noStrike">
              <a:solidFill>
                <a:srgbClr val="000000"/>
              </a:solidFill>
              <a:latin typeface="Times New Roman"/>
              <a:ea typeface="Times New Roman"/>
              <a:cs typeface="Times New Roman"/>
              <a:sym typeface="Times New Roman"/>
            </a:endParaRPr>
          </a:p>
          <a:p>
            <a:pPr indent="0" lvl="0" marL="12700" marR="5715" rtl="0" algn="just">
              <a:lnSpc>
                <a:spcPct val="143700"/>
              </a:lnSpc>
              <a:spcBef>
                <a:spcPts val="215"/>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COVID-19 pandemic, caused by the novel coronavirus SARS-CoV-2, has emerged as one of the most significant global crises in recent history, profoundly impacting public health, economies, and societies worldwide. As the pandemic continues to unfold, there is an urgent need for comprehensive analysis and visualization of its spread and effects to inform decision-making and response efforts.</a:t>
            </a:r>
            <a:endParaRPr b="0" i="0" sz="1200" u="none" cap="none" strike="noStrike">
              <a:solidFill>
                <a:srgbClr val="000000"/>
              </a:solidFill>
              <a:latin typeface="Times New Roman"/>
              <a:ea typeface="Times New Roman"/>
              <a:cs typeface="Times New Roman"/>
              <a:sym typeface="Times New Roman"/>
            </a:endParaRPr>
          </a:p>
          <a:p>
            <a:pPr indent="0" lvl="0" marL="12700" marR="5715"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In this project, we present a thorough examination of the COVID-19 pandemic using extensive data sourced from the Johns Hopkins University Center for Systems Science and Engineering (JHU CSSE). Our analysis employs sophisticated data visualization techniques to provide deep insights into various aspects of the pandemic, spanning epidemiological trends, geographical distribution, and temporal dynamics.</a:t>
            </a:r>
            <a:endParaRPr b="0" i="0" sz="1200" u="none" cap="none" strike="noStrike">
              <a:solidFill>
                <a:srgbClr val="000000"/>
              </a:solidFill>
              <a:latin typeface="Times New Roman"/>
              <a:ea typeface="Times New Roman"/>
              <a:cs typeface="Times New Roman"/>
              <a:sym typeface="Times New Roman"/>
            </a:endParaRPr>
          </a:p>
          <a:p>
            <a:pPr indent="0" lvl="0" marL="12700" marR="5080"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At the outset, we offer a comprehensive snapshot of the current state of the pandemic on a global scale, elucidating the total number of confirmed cases, deaths, and recoveries. By calculating key epidemiological  metrics  such  as  mortality  rate  and  infection  rate,  we  provide  a  nuanced understanding of the severity and transmissibility of the virus across different regions.</a:t>
            </a:r>
            <a:endParaRPr b="0" i="0" sz="1200" u="none" cap="none" strike="noStrike">
              <a:solidFill>
                <a:srgbClr val="000000"/>
              </a:solidFill>
              <a:latin typeface="Times New Roman"/>
              <a:ea typeface="Times New Roman"/>
              <a:cs typeface="Times New Roman"/>
              <a:sym typeface="Times New Roman"/>
            </a:endParaRPr>
          </a:p>
          <a:p>
            <a:pPr indent="0" lvl="0" marL="12700" marR="5715"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To gain insights into the spatial spread of COVID-19, we leverage geospatial visualizations to map the distribution of cases and fatalities across countries. By visually depicting hotspots and patterns of transmission, these visualizations highlight disparities in the impact of the pandemic and underscore the importance of targeted interventions and resource allocation.'</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12700" marR="5715"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Moreover, we conduct in-depth analyses of the top 10 worst-hit countries, examining the factors contributing to their disproportionate burden of cases and deaths. Through dynamic visualizations such as bar chart races, we track the evolution of COVID-19 cases and deaths over time, providing a compelling narrative of the pandemic's trajectory and the effectiveness of containment measures.</a:t>
            </a:r>
            <a:endParaRPr b="0" i="0" sz="1200" u="none" cap="none" strike="noStrike">
              <a:solidFill>
                <a:srgbClr val="000000"/>
              </a:solidFill>
              <a:latin typeface="Times New Roman"/>
              <a:ea typeface="Times New Roman"/>
              <a:cs typeface="Times New Roman"/>
              <a:sym typeface="Times New Roman"/>
            </a:endParaRPr>
          </a:p>
          <a:p>
            <a:pPr indent="0" lvl="0" marL="12700" marR="6350" rtl="0" algn="just">
              <a:lnSpc>
                <a:spcPct val="143700"/>
              </a:lnSpc>
              <a:spcBef>
                <a:spcPts val="5"/>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Additionally, we explore the temporal dynamics of COVID-19 through time-series analysis, identifying trends and patterns in case counts, mortality rates, and recovery rates. By visualizing these trends over time, we offer valuable insights into the effectiveness of public health interventions and the emergence of new challenges and opportunities in the fight against the pandemic.</a:t>
            </a:r>
            <a:endParaRPr b="0" i="0" sz="1200" u="none" cap="none" strike="noStrike">
              <a:solidFill>
                <a:srgbClr val="000000"/>
              </a:solidFill>
              <a:latin typeface="Times New Roman"/>
              <a:ea typeface="Times New Roman"/>
              <a:cs typeface="Times New Roman"/>
              <a:sym typeface="Times New Roman"/>
            </a:endParaRPr>
          </a:p>
          <a:p>
            <a:pPr indent="0" lvl="0" marL="12700" marR="5715"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Overall, our project contributes to a deeper understanding of the COVID-19 pandemic by leveraging data visualization techniques to synthesize complex information into accessible and actionable insights. By shedding light on the multifaceted dimensions of the pandemic, we aim to support informed decision-making, resource allocation, and policy development efforts to mitigate its impact and safeguard public health and well-being.</a:t>
            </a:r>
            <a:endParaRPr b="0" i="0" sz="1200" u="none" cap="none" strike="noStrike">
              <a:solidFill>
                <a:srgbClr val="000000"/>
              </a:solidFill>
              <a:latin typeface="Times New Roman"/>
              <a:ea typeface="Times New Roman"/>
              <a:cs typeface="Times New Roman"/>
              <a:sym typeface="Times New Roman"/>
            </a:endParaRPr>
          </a:p>
        </p:txBody>
      </p:sp>
      <p:sp>
        <p:nvSpPr>
          <p:cNvPr id="78" name="Google Shape;78;p9"/>
          <p:cNvSpPr txBox="1"/>
          <p:nvPr/>
        </p:nvSpPr>
        <p:spPr>
          <a:xfrm>
            <a:off x="3385450" y="10079600"/>
            <a:ext cx="4239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0"/>
          <p:cNvSpPr txBox="1"/>
          <p:nvPr/>
        </p:nvSpPr>
        <p:spPr>
          <a:xfrm>
            <a:off x="1028700" y="435229"/>
            <a:ext cx="5759450" cy="6679565"/>
          </a:xfrm>
          <a:prstGeom prst="rect">
            <a:avLst/>
          </a:prstGeom>
          <a:noFill/>
          <a:ln>
            <a:noFill/>
          </a:ln>
        </p:spPr>
        <p:txBody>
          <a:bodyPr anchorCtr="0" anchor="t" bIns="0" lIns="0" spcFirstLastPara="1" rIns="0" wrap="square" tIns="12700">
            <a:spAutoFit/>
          </a:bodyPr>
          <a:lstStyle/>
          <a:p>
            <a:pPr indent="0" lvl="0" marL="2913380"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4826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CHAPTER-1</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INTRODUCTION</a:t>
            </a:r>
            <a:endParaRPr b="0" i="0" sz="1600" u="none" cap="none" strike="noStrike">
              <a:solidFill>
                <a:srgbClr val="000000"/>
              </a:solidFill>
              <a:latin typeface="Times New Roman"/>
              <a:ea typeface="Times New Roman"/>
              <a:cs typeface="Times New Roman"/>
              <a:sym typeface="Times New Roman"/>
            </a:endParaRPr>
          </a:p>
          <a:p>
            <a:pPr indent="0" lvl="0" marL="12700" marR="23495" rtl="0" algn="just">
              <a:lnSpc>
                <a:spcPct val="143700"/>
              </a:lnSpc>
              <a:spcBef>
                <a:spcPts val="15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COVID-19 pandemic, caused by the novel coronavirus SARS-CoV-2, has sparked a global crisis of unprecedented proportions, profoundly affecting public health, economies, and societies worldwide. Since its emergence in late 2019, the virus has rapidly spread across continents, leading to millions of confirmed cases and significant loss of life. The pandemic has strained healthcare systems, disrupted supply chains, and triggered widespread social and economic upheaval, underscoring the urgent need for comprehensive analysis and response strategies to mitigate its impact.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12700" marR="23495" rtl="0" algn="l">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In response to the pandemic, governments, public health agencies, and researchers have mobilized to collect and analyze data on COVID-19 cases, deaths, and recoveries. One of the most widely used sources of data is the repository maintained by the Johns Hopkins University Center for Systems Science and Engineering (JHU CSSE), which provides up-to- date information on the global spread of the virus. Leveraging this wealth of data, researchers have  employed  advanced  data  visualization  techniques  to  glean  insights  into  the epidemiological characteristics, spatial distribution, and temporal evolution of the pandemic. In this context, our project aims to contribute to the ongoing efforts to understand and address the COVID-19 pandemic through a comprehensive analysis and visualization of key trends and patterns. By harnessing the power of data visualization, we seek to provide a nuanced understanding of the pandemic's dynamics, enabling policymakers, healthcare professionals, and the general public to make informed decisions and implement effective response strategies.</a:t>
            </a:r>
            <a:endParaRPr b="0" i="0" sz="1200" u="none" cap="none" strike="noStrike">
              <a:solidFill>
                <a:srgbClr val="000000"/>
              </a:solidFill>
              <a:latin typeface="Times New Roman"/>
              <a:ea typeface="Times New Roman"/>
              <a:cs typeface="Times New Roman"/>
              <a:sym typeface="Times New Roman"/>
            </a:endParaRPr>
          </a:p>
        </p:txBody>
      </p:sp>
      <p:sp>
        <p:nvSpPr>
          <p:cNvPr id="84" name="Google Shape;84;p10"/>
          <p:cNvSpPr txBox="1"/>
          <p:nvPr/>
        </p:nvSpPr>
        <p:spPr>
          <a:xfrm>
            <a:off x="1384868" y="9553838"/>
            <a:ext cx="4993005" cy="18034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85" name="Google Shape;85;p10"/>
          <p:cNvSpPr txBox="1"/>
          <p:nvPr/>
        </p:nvSpPr>
        <p:spPr>
          <a:xfrm>
            <a:off x="3481350" y="8281400"/>
            <a:ext cx="4143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1"/>
          <p:cNvSpPr txBox="1"/>
          <p:nvPr/>
        </p:nvSpPr>
        <p:spPr>
          <a:xfrm>
            <a:off x="1028700" y="435229"/>
            <a:ext cx="5759450" cy="6343650"/>
          </a:xfrm>
          <a:prstGeom prst="rect">
            <a:avLst/>
          </a:prstGeom>
          <a:noFill/>
          <a:ln>
            <a:noFill/>
          </a:ln>
        </p:spPr>
        <p:txBody>
          <a:bodyPr anchorCtr="0" anchor="t" bIns="0" lIns="0" spcFirstLastPara="1" rIns="0" wrap="square" tIns="12700">
            <a:spAutoFit/>
          </a:bodyPr>
          <a:lstStyle/>
          <a:p>
            <a:pPr indent="0" lvl="0" marL="2913380"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12700" marR="22860" rtl="0" algn="just">
              <a:lnSpc>
                <a:spcPct val="143700"/>
              </a:lnSpc>
              <a:spcBef>
                <a:spcPts val="5"/>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In this work, we present a detailed exploration of the COVID-19 pandemic using data sourced from the JHU CSSE repository. We employ a range of data visualization techniques to examine various aspects of the pandemic, including its global spread, regional disparities, and temporal trends. Our analysis encompasses the following key components:</a:t>
            </a:r>
            <a:endParaRPr b="0" i="0" sz="1200" u="none" cap="none" strike="noStrike">
              <a:solidFill>
                <a:srgbClr val="000000"/>
              </a:solidFill>
              <a:latin typeface="Times New Roman"/>
              <a:ea typeface="Times New Roman"/>
              <a:cs typeface="Times New Roman"/>
              <a:sym typeface="Times New Roman"/>
            </a:endParaRPr>
          </a:p>
          <a:p>
            <a:pPr indent="-203200" lvl="0" marL="342900" marR="422275" rtl="0" algn="l">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Current State of the Pandemic: We provide an overview of the current state of the pandemic globally, highlighting the total number of confirmed cases, deaths, and recoveries. By calculating key epidemiological metrics such as mortality rate and infection rate, we offer insights into the severity and transmissibility of the virus.</a:t>
            </a:r>
            <a:endParaRPr b="0" i="0" sz="1200" u="none" cap="none" strike="noStrike">
              <a:solidFill>
                <a:srgbClr val="000000"/>
              </a:solidFill>
              <a:latin typeface="Times New Roman"/>
              <a:ea typeface="Times New Roman"/>
              <a:cs typeface="Times New Roman"/>
              <a:sym typeface="Times New Roman"/>
            </a:endParaRPr>
          </a:p>
          <a:p>
            <a:pPr indent="-203200" lvl="0" marL="342900" marR="41910" rtl="0" algn="l">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Geospatial Distribution: We utilize geospatial visualizations to map the distribution of COVID-19 cases and fatalities across countries, identifying hotspots and patterns of transmission. These visualizations enable us to discern regional disparities in the impact of the pandemic and inform targeted response efforts.</a:t>
            </a:r>
            <a:endParaRPr b="0" i="0" sz="1200" u="none" cap="none" strike="noStrike">
              <a:solidFill>
                <a:srgbClr val="000000"/>
              </a:solidFill>
              <a:latin typeface="Times New Roman"/>
              <a:ea typeface="Times New Roman"/>
              <a:cs typeface="Times New Roman"/>
              <a:sym typeface="Times New Roman"/>
            </a:endParaRPr>
          </a:p>
          <a:p>
            <a:pPr indent="-203200" lvl="0" marL="342900" marR="41910" rtl="0" algn="l">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Temporal Dynamics: We conduct time-series analysis of COVID-19 cases and deaths, tracking their evolution over time and identifying trends and patterns. Through dynamic visualizations such as bar chart races, we provide a compelling narrative of the pandemic's trajectory and the effectiveness of containment measures.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12700" marR="22860" rtl="0" algn="just">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By synthesizing complex data into accessible and actionable insights, our project aims to contribute to a deeper understanding of the COVID-19 pandemic and support evidence-based decision-making and response efforts. Through collaboration and knowledge sharing, we can collectively navigate these unprecedented challenges and emerge stronger and more resilient in the face of future pandemics.</a:t>
            </a:r>
            <a:endParaRPr b="0" i="0" sz="1200" u="none" cap="none" strike="noStrike">
              <a:solidFill>
                <a:srgbClr val="000000"/>
              </a:solidFill>
              <a:latin typeface="Times New Roman"/>
              <a:ea typeface="Times New Roman"/>
              <a:cs typeface="Times New Roman"/>
              <a:sym typeface="Times New Roman"/>
            </a:endParaRPr>
          </a:p>
        </p:txBody>
      </p:sp>
      <p:sp>
        <p:nvSpPr>
          <p:cNvPr id="91" name="Google Shape;91;p11"/>
          <p:cNvSpPr txBox="1"/>
          <p:nvPr/>
        </p:nvSpPr>
        <p:spPr>
          <a:xfrm>
            <a:off x="1384868" y="9553838"/>
            <a:ext cx="4993005" cy="18034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92" name="Google Shape;92;p11"/>
          <p:cNvSpPr txBox="1"/>
          <p:nvPr/>
        </p:nvSpPr>
        <p:spPr>
          <a:xfrm>
            <a:off x="3409425" y="8329350"/>
            <a:ext cx="4215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2"/>
          <p:cNvSpPr txBox="1"/>
          <p:nvPr/>
        </p:nvSpPr>
        <p:spPr>
          <a:xfrm>
            <a:off x="1028700" y="435229"/>
            <a:ext cx="5759450" cy="7920990"/>
          </a:xfrm>
          <a:prstGeom prst="rect">
            <a:avLst/>
          </a:prstGeom>
          <a:noFill/>
          <a:ln>
            <a:noFill/>
          </a:ln>
        </p:spPr>
        <p:txBody>
          <a:bodyPr anchorCtr="0" anchor="t" bIns="0" lIns="0" spcFirstLastPara="1" rIns="0" wrap="square" tIns="12700">
            <a:spAutoFit/>
          </a:bodyPr>
          <a:lstStyle/>
          <a:p>
            <a:pPr indent="0" lvl="0" marL="2913380"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CHAPTER-2</a:t>
            </a:r>
            <a:endParaRPr b="0" i="0" sz="1600" u="none" cap="none" strike="noStrike">
              <a:solidFill>
                <a:srgbClr val="000000"/>
              </a:solidFill>
              <a:latin typeface="Times New Roman"/>
              <a:ea typeface="Times New Roman"/>
              <a:cs typeface="Times New Roman"/>
              <a:sym typeface="Times New Roman"/>
            </a:endParaRPr>
          </a:p>
          <a:p>
            <a:pPr indent="0" lvl="0" marL="0" marR="1079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METHODOLOGY</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155"/>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12700" marR="105410" rtl="0" algn="l">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Our methodology involves a systematic approach to data collection, preprocessing, analysis, and visualization to gain insights into various aspects of the COVID-19 pandemic. We outline the key steps below:</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203200" lvl="0" marL="342900" marR="46355" rtl="0" algn="l">
              <a:lnSpc>
                <a:spcPct val="143700"/>
              </a:lnSpc>
              <a:spcBef>
                <a:spcPts val="5"/>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Data Collection: We gather data from reliable sources, primarily the Johns Hopkins University Center for Systems Science and Engineering (JHU CSSE) repository. This repository provides comprehensive datasets on COVID-19 cases, deaths, and recoveries worldwide, updated on a daily basis. Additionally, we may incorporate data from other reputable sources to supplement our analysis.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85"/>
              </a:spcBef>
              <a:spcAft>
                <a:spcPts val="0"/>
              </a:spcAft>
              <a:buClr>
                <a:srgbClr val="000000"/>
              </a:buClr>
              <a:buSzPts val="1200"/>
              <a:buFont typeface="Times New Roman"/>
              <a:buNone/>
            </a:pPr>
            <a:r>
              <a:t/>
            </a:r>
            <a:endParaRPr b="0" i="0" sz="1200" u="none" cap="none" strike="noStrike">
              <a:solidFill>
                <a:srgbClr val="000000"/>
              </a:solidFill>
              <a:latin typeface="Times New Roman"/>
              <a:ea typeface="Times New Roman"/>
              <a:cs typeface="Times New Roman"/>
              <a:sym typeface="Times New Roman"/>
            </a:endParaRPr>
          </a:p>
          <a:p>
            <a:pPr indent="-203200" lvl="0" marL="342900" marR="168275" rtl="0" algn="l">
              <a:lnSpc>
                <a:spcPct val="143700"/>
              </a:lnSpc>
              <a:spcBef>
                <a:spcPts val="5"/>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Data Preprocessing: Before conducting analysis, we preprocess the raw data to ensure consistency, accuracy, and usability. This involves tasks such as handling missing values, standardizing data formats, and aggregating data at appropriate levels (e.g., country-level or regional-level). We also perform data cleaning and validation to identify and correct any anomalies or discrepancies in the dataset.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85"/>
              </a:spcBef>
              <a:spcAft>
                <a:spcPts val="0"/>
              </a:spcAft>
              <a:buClr>
                <a:srgbClr val="000000"/>
              </a:buClr>
              <a:buSzPts val="1200"/>
              <a:buFont typeface="Times New Roman"/>
              <a:buNone/>
            </a:pPr>
            <a:r>
              <a:t/>
            </a:r>
            <a:endParaRPr b="0" i="0" sz="1200" u="none" cap="none" strike="noStrike">
              <a:solidFill>
                <a:srgbClr val="000000"/>
              </a:solidFill>
              <a:latin typeface="Times New Roman"/>
              <a:ea typeface="Times New Roman"/>
              <a:cs typeface="Times New Roman"/>
              <a:sym typeface="Times New Roman"/>
            </a:endParaRPr>
          </a:p>
          <a:p>
            <a:pPr indent="-203200" lvl="0" marL="342900" marR="50165" rtl="0" algn="l">
              <a:lnSpc>
                <a:spcPct val="143700"/>
              </a:lnSpc>
              <a:spcBef>
                <a:spcPts val="5"/>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Exploratory Data Analysis (EDA): We conduct exploratory data analysis to gain an initial understanding of the dataset and identify potential trends, patterns, and outliers. This involves descriptive statistics, data visualization, and hypothesis testing to uncover insights and formulate research questions for further analysis.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90"/>
              </a:spcBef>
              <a:spcAft>
                <a:spcPts val="0"/>
              </a:spcAft>
              <a:buClr>
                <a:srgbClr val="000000"/>
              </a:buClr>
              <a:buSzPts val="1200"/>
              <a:buFont typeface="Times New Roman"/>
              <a:buNone/>
            </a:pPr>
            <a:r>
              <a:t/>
            </a:r>
            <a:endParaRPr b="0" i="0" sz="1200" u="none" cap="none" strike="noStrike">
              <a:solidFill>
                <a:srgbClr val="000000"/>
              </a:solidFill>
              <a:latin typeface="Times New Roman"/>
              <a:ea typeface="Times New Roman"/>
              <a:cs typeface="Times New Roman"/>
              <a:sym typeface="Times New Roman"/>
            </a:endParaRPr>
          </a:p>
          <a:p>
            <a:pPr indent="-203200" lvl="0" marL="342900" marR="46990" rtl="0" algn="l">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Descriptive Analysis: We perform descriptive analysis to summarize the key characteristics of the COVID-19 pandemic, including total cases, deaths, and recoveries globally and by region. This helps provide context and a baseline understanding of the pandemic's impact.</a:t>
            </a:r>
            <a:endParaRPr b="0" i="0" sz="1200" u="none" cap="none" strike="noStrike">
              <a:solidFill>
                <a:srgbClr val="000000"/>
              </a:solidFill>
              <a:latin typeface="Times New Roman"/>
              <a:ea typeface="Times New Roman"/>
              <a:cs typeface="Times New Roman"/>
              <a:sym typeface="Times New Roman"/>
            </a:endParaRPr>
          </a:p>
        </p:txBody>
      </p:sp>
      <p:sp>
        <p:nvSpPr>
          <p:cNvPr id="98" name="Google Shape;98;p12"/>
          <p:cNvSpPr txBox="1"/>
          <p:nvPr/>
        </p:nvSpPr>
        <p:spPr>
          <a:xfrm>
            <a:off x="1384868" y="9553838"/>
            <a:ext cx="4993005" cy="18034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99" name="Google Shape;99;p12"/>
          <p:cNvSpPr txBox="1"/>
          <p:nvPr/>
        </p:nvSpPr>
        <p:spPr>
          <a:xfrm>
            <a:off x="3721100" y="8976700"/>
            <a:ext cx="390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nvSpPr>
        <p:spPr>
          <a:xfrm>
            <a:off x="1028700" y="435229"/>
            <a:ext cx="5759450" cy="8184515"/>
          </a:xfrm>
          <a:prstGeom prst="rect">
            <a:avLst/>
          </a:prstGeom>
          <a:noFill/>
          <a:ln>
            <a:noFill/>
          </a:ln>
        </p:spPr>
        <p:txBody>
          <a:bodyPr anchorCtr="0" anchor="t" bIns="0" lIns="0" spcFirstLastPara="1" rIns="0" wrap="square" tIns="12700">
            <a:spAutoFit/>
          </a:bodyPr>
          <a:lstStyle/>
          <a:p>
            <a:pPr indent="0" lvl="0" marL="2913380"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203200" lvl="0" marL="342900" marR="295275" rtl="0" algn="l">
              <a:lnSpc>
                <a:spcPct val="143700"/>
              </a:lnSpc>
              <a:spcBef>
                <a:spcPts val="5"/>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Spatial Analysis: We leverage geospatial analysis techniques to visualize the spatial distribution of COVID-19 cases and fatalities across countries and regions. This includes choropleth maps, heatmaps, and other geospatial visualizations to identify hotspots, clusters, and patterns of transmission.</a:t>
            </a:r>
            <a:endParaRPr b="0" i="0" sz="1200" u="none" cap="none" strike="noStrike">
              <a:solidFill>
                <a:srgbClr val="000000"/>
              </a:solidFill>
              <a:latin typeface="Times New Roman"/>
              <a:ea typeface="Times New Roman"/>
              <a:cs typeface="Times New Roman"/>
              <a:sym typeface="Times New Roman"/>
            </a:endParaRPr>
          </a:p>
          <a:p>
            <a:pPr indent="-203200" lvl="0" marL="342900" marR="41910" rtl="0" algn="l">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Temporal Analysis: We conduct time-series analysis to examine the temporal dynamics of COVID-19 cases and deaths over time. This involves visualizing trends, fluctuations, and seasonality in the data using line charts, bar charts, and other time-series visualizations. We may also apply statistical techniques such as moving averages and exponential smoothing to smooth the data and identify underlying trends.</a:t>
            </a:r>
            <a:endParaRPr b="0" i="0" sz="1200" u="none" cap="none" strike="noStrike">
              <a:solidFill>
                <a:srgbClr val="000000"/>
              </a:solidFill>
              <a:latin typeface="Times New Roman"/>
              <a:ea typeface="Times New Roman"/>
              <a:cs typeface="Times New Roman"/>
              <a:sym typeface="Times New Roman"/>
            </a:endParaRPr>
          </a:p>
          <a:p>
            <a:pPr indent="-203200" lvl="0" marL="342900" marR="49530" rtl="0" algn="l">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Comparative Analysis: We perform comparative analysis to compare the progression of the pandemic across different countries, regions, and demographic groups. This involves calculating metrics such as mortality rate, infection rate, and case fatality rate to assess the severity and impact of the pandemic in different contexts.</a:t>
            </a:r>
            <a:endParaRPr b="0" i="0" sz="1200" u="none" cap="none" strike="noStrike">
              <a:solidFill>
                <a:srgbClr val="000000"/>
              </a:solidFill>
              <a:latin typeface="Times New Roman"/>
              <a:ea typeface="Times New Roman"/>
              <a:cs typeface="Times New Roman"/>
              <a:sym typeface="Times New Roman"/>
            </a:endParaRPr>
          </a:p>
          <a:p>
            <a:pPr indent="-203200" lvl="0" marL="342900" marR="76200" rtl="0" algn="l">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Advanced Visualization Techniques: We utilize advanced data visualization techniques such as bar chart races, treemaps, and word clouds to create dynamic and interactive visualizations of the COVID-19 data. These visualizations help communicate complex information in a clear and engaging manner, facilitating better understanding and interpretation of the data.</a:t>
            </a:r>
            <a:endParaRPr b="0" i="0" sz="1200" u="none" cap="none" strike="noStrike">
              <a:solidFill>
                <a:srgbClr val="000000"/>
              </a:solidFill>
              <a:latin typeface="Times New Roman"/>
              <a:ea typeface="Times New Roman"/>
              <a:cs typeface="Times New Roman"/>
              <a:sym typeface="Times New Roman"/>
            </a:endParaRPr>
          </a:p>
          <a:p>
            <a:pPr indent="-203200" lvl="0" marL="342900" marR="109220" rtl="0" algn="l">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Statistical Modeling (if applicable): Depending on the research questions and objectives, we may employ statistical modeling techniques such as regression analysis, time-series forecasting, or machine learning algorithms to identify underlying patterns, make predictions, or test hypotheses related to the pandemic.</a:t>
            </a:r>
            <a:endParaRPr b="0" i="0" sz="1200" u="none" cap="none" strike="noStrike">
              <a:solidFill>
                <a:srgbClr val="000000"/>
              </a:solidFill>
              <a:latin typeface="Times New Roman"/>
              <a:ea typeface="Times New Roman"/>
              <a:cs typeface="Times New Roman"/>
              <a:sym typeface="Times New Roman"/>
            </a:endParaRPr>
          </a:p>
          <a:p>
            <a:pPr indent="-203200" lvl="0" marL="342900" marR="117475" rtl="0" algn="l">
              <a:lnSpc>
                <a:spcPct val="143700"/>
              </a:lnSpc>
              <a:spcBef>
                <a:spcPts val="0"/>
              </a:spcBef>
              <a:spcAft>
                <a:spcPts val="0"/>
              </a:spcAft>
              <a:buClr>
                <a:srgbClr val="000000"/>
              </a:buClr>
              <a:buSzPts val="1200"/>
              <a:buFont typeface="Times New Roman"/>
              <a:buAutoNum type="arabicPeriod"/>
            </a:pPr>
            <a:r>
              <a:rPr b="0" i="0" lang="en-US" sz="1200" u="none" cap="none" strike="noStrike">
                <a:solidFill>
                  <a:srgbClr val="000000"/>
                </a:solidFill>
                <a:latin typeface="Times New Roman"/>
                <a:ea typeface="Times New Roman"/>
                <a:cs typeface="Times New Roman"/>
                <a:sym typeface="Times New Roman"/>
              </a:rPr>
              <a:t>Interpretation and Reporting: Finally, we interpret the findings from our analysis and summarize them in a comprehensive report or presentation. We communicate key insights, trends, and implications to stakeholders, policymakers, and the general public to inform decision-making and response efforts.</a:t>
            </a:r>
            <a:endParaRPr b="0" i="0" sz="1200" u="none" cap="none" strike="noStrike">
              <a:solidFill>
                <a:srgbClr val="000000"/>
              </a:solidFill>
              <a:latin typeface="Times New Roman"/>
              <a:ea typeface="Times New Roman"/>
              <a:cs typeface="Times New Roman"/>
              <a:sym typeface="Times New Roman"/>
            </a:endParaRPr>
          </a:p>
          <a:p>
            <a:pPr indent="0" lvl="0" marL="12700" marR="83820" rtl="0" algn="l">
              <a:lnSpc>
                <a:spcPct val="1437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By following this methodology, we aim to provide a rigorous and comprehensive analysis of the COVID-19 pandemic, leveraging data-driven insights to support evidence-based decision-making and response strategies.</a:t>
            </a:r>
            <a:endParaRPr b="0" i="0" sz="1200" u="none" cap="none" strike="noStrike">
              <a:solidFill>
                <a:srgbClr val="000000"/>
              </a:solidFill>
              <a:latin typeface="Times New Roman"/>
              <a:ea typeface="Times New Roman"/>
              <a:cs typeface="Times New Roman"/>
              <a:sym typeface="Times New Roman"/>
            </a:endParaRPr>
          </a:p>
        </p:txBody>
      </p:sp>
      <p:sp>
        <p:nvSpPr>
          <p:cNvPr id="105" name="Google Shape;105;p13"/>
          <p:cNvSpPr txBox="1"/>
          <p:nvPr/>
        </p:nvSpPr>
        <p:spPr>
          <a:xfrm>
            <a:off x="1384868" y="9553838"/>
            <a:ext cx="4993005" cy="18034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06" name="Google Shape;106;p13"/>
          <p:cNvSpPr txBox="1"/>
          <p:nvPr/>
        </p:nvSpPr>
        <p:spPr>
          <a:xfrm>
            <a:off x="3721100" y="9072600"/>
            <a:ext cx="390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nvSpPr>
        <p:spPr>
          <a:xfrm>
            <a:off x="1028700" y="435229"/>
            <a:ext cx="5759400" cy="197400"/>
          </a:xfrm>
          <a:prstGeom prst="rect">
            <a:avLst/>
          </a:prstGeom>
          <a:noFill/>
          <a:ln>
            <a:noFill/>
          </a:ln>
        </p:spPr>
        <p:txBody>
          <a:bodyPr anchorCtr="0" anchor="t" bIns="0" lIns="0" spcFirstLastPara="1" rIns="0" wrap="square" tIns="12700">
            <a:spAutoFit/>
          </a:bodyPr>
          <a:lstStyle/>
          <a:p>
            <a:pPr indent="0" lvl="0" marL="12700" marR="83820" rtl="0" algn="l">
              <a:lnSpc>
                <a:spcPct val="1437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12" name="Google Shape;112;p14"/>
          <p:cNvSpPr txBox="1"/>
          <p:nvPr/>
        </p:nvSpPr>
        <p:spPr>
          <a:xfrm>
            <a:off x="1384868" y="9553838"/>
            <a:ext cx="4992900" cy="16920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13" name="Google Shape;113;p14"/>
          <p:cNvSpPr txBox="1"/>
          <p:nvPr/>
        </p:nvSpPr>
        <p:spPr>
          <a:xfrm>
            <a:off x="3721100" y="9072600"/>
            <a:ext cx="390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a:t>
            </a:r>
            <a:endParaRPr b="0" i="0" sz="1800" u="none" cap="none" strike="noStrike">
              <a:solidFill>
                <a:srgbClr val="000000"/>
              </a:solidFill>
              <a:latin typeface="Calibri"/>
              <a:ea typeface="Calibri"/>
              <a:cs typeface="Calibri"/>
              <a:sym typeface="Calibri"/>
            </a:endParaRPr>
          </a:p>
        </p:txBody>
      </p:sp>
      <p:pic>
        <p:nvPicPr>
          <p:cNvPr id="114" name="Google Shape;114;p14"/>
          <p:cNvPicPr preferRelativeResize="0"/>
          <p:nvPr/>
        </p:nvPicPr>
        <p:blipFill>
          <a:blip r:embed="rId3">
            <a:alphaModFix/>
          </a:blip>
          <a:stretch>
            <a:fillRect/>
          </a:stretch>
        </p:blipFill>
        <p:spPr>
          <a:xfrm>
            <a:off x="249125" y="904104"/>
            <a:ext cx="7264399" cy="3745564"/>
          </a:xfrm>
          <a:prstGeom prst="rect">
            <a:avLst/>
          </a:prstGeom>
          <a:noFill/>
          <a:ln>
            <a:noFill/>
          </a:ln>
        </p:spPr>
      </p:pic>
      <p:sp>
        <p:nvSpPr>
          <p:cNvPr id="115" name="Google Shape;115;p14"/>
          <p:cNvSpPr txBox="1"/>
          <p:nvPr/>
        </p:nvSpPr>
        <p:spPr>
          <a:xfrm>
            <a:off x="683750" y="5262550"/>
            <a:ext cx="6919200" cy="462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This diagram shows us  the what data visualization deals with . It majorily deals with  numerical and categorical data .The diagram further divides numerical data visualization into continuous and discrete data visualization . Continuous data can take on any value within a range, while discrete data can only take on specific values . For instance, weight is an example of continuous data, whereas shoe size is an example of discrete data .</a:t>
            </a:r>
            <a:endParaRPr sz="18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800">
                <a:latin typeface="Times New Roman"/>
                <a:ea typeface="Times New Roman"/>
                <a:cs typeface="Times New Roman"/>
                <a:sym typeface="Times New Roman"/>
              </a:rPr>
              <a:t>Categorical data visualization is divided into binary, nominal, and ordinal data visualization . Binary data has only two categories, such as yes/no or true/false . Nominal data has multiple categories that are not ordered or ranked, like hair color or blood type . Ordinal data has multiple categories with a specific order, like customer satisfaction ratings (e.g., excellent, good, fair, poor) .</a:t>
            </a:r>
            <a:endParaRPr sz="1800">
              <a:latin typeface="Times New Roman"/>
              <a:ea typeface="Times New Roman"/>
              <a:cs typeface="Times New Roman"/>
              <a:sym typeface="Times New Roman"/>
            </a:endParaRPr>
          </a:p>
          <a:p>
            <a:pPr indent="0" lvl="0" marL="0" rtl="0" algn="just">
              <a:spcBef>
                <a:spcPts val="120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nvSpPr>
        <p:spPr>
          <a:xfrm>
            <a:off x="3302965" y="435229"/>
            <a:ext cx="3484879" cy="1240790"/>
          </a:xfrm>
          <a:prstGeom prst="rect">
            <a:avLst/>
          </a:prstGeom>
          <a:noFill/>
          <a:ln>
            <a:noFill/>
          </a:ln>
        </p:spPr>
        <p:txBody>
          <a:bodyPr anchorCtr="0" anchor="t" bIns="0" lIns="0" spcFirstLastPara="1" rIns="0" wrap="square" tIns="12700">
            <a:spAutoFit/>
          </a:bodyPr>
          <a:lstStyle/>
          <a:p>
            <a:pPr indent="0" lvl="0" marL="639445" marR="0" rtl="0" algn="l">
              <a:lnSpc>
                <a:spcPct val="100000"/>
              </a:lnSpc>
              <a:spcBef>
                <a:spcPts val="0"/>
              </a:spcBef>
              <a:spcAft>
                <a:spcPts val="0"/>
              </a:spcAft>
              <a:buClr>
                <a:srgbClr val="000000"/>
              </a:buClr>
              <a:buSzPts val="1100"/>
              <a:buFont typeface="Arial"/>
              <a:buNone/>
            </a:pPr>
            <a:r>
              <a:rPr b="0" i="1" lang="en-US" sz="1100" u="none" cap="none" strike="noStrike">
                <a:solidFill>
                  <a:srgbClr val="000000"/>
                </a:solidFill>
                <a:latin typeface="Times New Roman"/>
                <a:ea typeface="Times New Roman"/>
                <a:cs typeface="Times New Roman"/>
                <a:sym typeface="Times New Roman"/>
              </a:rPr>
              <a:t>DATA VISUALIZATION WITH COVID DATASET</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035"/>
              </a:spcBef>
              <a:spcAft>
                <a:spcPts val="0"/>
              </a:spcAft>
              <a:buClr>
                <a:srgbClr val="000000"/>
              </a:buClr>
              <a:buSzPts val="1100"/>
              <a:buFont typeface="Arial"/>
              <a:buNone/>
            </a:pPr>
            <a:r>
              <a:t/>
            </a:r>
            <a:endParaRPr b="0" i="0" sz="1100" u="none" cap="none" strike="noStrike">
              <a:solidFill>
                <a:srgbClr val="000000"/>
              </a:solidFill>
              <a:latin typeface="Times New Roman"/>
              <a:ea typeface="Times New Roman"/>
              <a:cs typeface="Times New Roman"/>
              <a:sym typeface="Times New Roman"/>
            </a:endParaRPr>
          </a:p>
          <a:p>
            <a:pPr indent="0" lvl="0" marL="0" marR="228854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CHAPTER-3</a:t>
            </a:r>
            <a:endParaRPr b="0" i="0" sz="1600" u="none" cap="none" strike="noStrike">
              <a:solidFill>
                <a:srgbClr val="000000"/>
              </a:solidFill>
              <a:latin typeface="Times New Roman"/>
              <a:ea typeface="Times New Roman"/>
              <a:cs typeface="Times New Roman"/>
              <a:sym typeface="Times New Roman"/>
            </a:endParaRPr>
          </a:p>
          <a:p>
            <a:pPr indent="0" lvl="0" marL="0" marR="2289175" rtl="0" algn="ctr">
              <a:lnSpc>
                <a:spcPct val="100000"/>
              </a:lnSpc>
              <a:spcBef>
                <a:spcPts val="84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RESULTS</a:t>
            </a:r>
            <a:endParaRPr b="0" i="0" sz="1600" u="none" cap="none" strike="noStrike">
              <a:solidFill>
                <a:srgbClr val="000000"/>
              </a:solidFill>
              <a:latin typeface="Times New Roman"/>
              <a:ea typeface="Times New Roman"/>
              <a:cs typeface="Times New Roman"/>
              <a:sym typeface="Times New Roman"/>
            </a:endParaRPr>
          </a:p>
        </p:txBody>
      </p:sp>
      <p:sp>
        <p:nvSpPr>
          <p:cNvPr id="121" name="Google Shape;121;p15"/>
          <p:cNvSpPr txBox="1"/>
          <p:nvPr/>
        </p:nvSpPr>
        <p:spPr>
          <a:xfrm>
            <a:off x="1384868" y="9553838"/>
            <a:ext cx="4993005" cy="180340"/>
          </a:xfrm>
          <a:prstGeom prst="rect">
            <a:avLst/>
          </a:prstGeom>
          <a:noFill/>
          <a:ln>
            <a:noFill/>
          </a:ln>
        </p:spPr>
        <p:txBody>
          <a:bodyPr anchorCtr="0" anchor="t" bIns="0" lIns="0" spcFirstLastPara="1" rIns="0" wrap="square" tIns="0">
            <a:spAutoFit/>
          </a:bodyPr>
          <a:lstStyle/>
          <a:p>
            <a:pPr indent="0" lvl="0" marL="12700" marR="0" rtl="0" algn="l">
              <a:lnSpc>
                <a:spcPct val="118181"/>
              </a:lnSpc>
              <a:spcBef>
                <a:spcPts val="0"/>
              </a:spcBef>
              <a:spcAft>
                <a:spcPts val="0"/>
              </a:spcAft>
              <a:buClr>
                <a:srgbClr val="000000"/>
              </a:buClr>
              <a:buSzPts val="1100"/>
              <a:buFont typeface="Arial"/>
              <a:buNone/>
            </a:pPr>
            <a:r>
              <a:rPr b="0" i="0" lang="en-US" sz="1100" u="none" cap="none" strike="noStrike">
                <a:solidFill>
                  <a:srgbClr val="000000"/>
                </a:solidFill>
                <a:latin typeface="Times New Roman"/>
                <a:ea typeface="Times New Roman"/>
                <a:cs typeface="Times New Roman"/>
                <a:sym typeface="Times New Roman"/>
              </a:rPr>
              <a:t>School of Computer Science Engineering &amp; Information Science, Presidency University.</a:t>
            </a:r>
            <a:endParaRPr b="0" i="0" sz="1100" u="none" cap="none" strike="noStrike">
              <a:solidFill>
                <a:srgbClr val="000000"/>
              </a:solidFill>
              <a:latin typeface="Times New Roman"/>
              <a:ea typeface="Times New Roman"/>
              <a:cs typeface="Times New Roman"/>
              <a:sym typeface="Times New Roman"/>
            </a:endParaRPr>
          </a:p>
        </p:txBody>
      </p:sp>
      <p:sp>
        <p:nvSpPr>
          <p:cNvPr id="122" name="Google Shape;122;p15"/>
          <p:cNvSpPr txBox="1"/>
          <p:nvPr/>
        </p:nvSpPr>
        <p:spPr>
          <a:xfrm>
            <a:off x="3601225" y="8880800"/>
            <a:ext cx="402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a:t>
            </a:r>
            <a:endParaRPr b="0" i="0" sz="1800" u="none" cap="none" strike="noStrike">
              <a:solidFill>
                <a:srgbClr val="000000"/>
              </a:solidFill>
              <a:latin typeface="Calibri"/>
              <a:ea typeface="Calibri"/>
              <a:cs typeface="Calibri"/>
              <a:sym typeface="Calibri"/>
            </a:endParaRPr>
          </a:p>
        </p:txBody>
      </p:sp>
      <p:pic>
        <p:nvPicPr>
          <p:cNvPr id="123" name="Google Shape;123;p15"/>
          <p:cNvPicPr preferRelativeResize="0"/>
          <p:nvPr/>
        </p:nvPicPr>
        <p:blipFill rotWithShape="1">
          <a:blip r:embed="rId3">
            <a:alphaModFix/>
          </a:blip>
          <a:srcRect b="0" l="0" r="0" t="0"/>
          <a:stretch/>
        </p:blipFill>
        <p:spPr>
          <a:xfrm>
            <a:off x="703850" y="1948300"/>
            <a:ext cx="6445874" cy="4149175"/>
          </a:xfrm>
          <a:prstGeom prst="rect">
            <a:avLst/>
          </a:prstGeom>
          <a:noFill/>
          <a:ln>
            <a:noFill/>
          </a:ln>
        </p:spPr>
      </p:pic>
      <p:sp>
        <p:nvSpPr>
          <p:cNvPr id="124" name="Google Shape;124;p15"/>
          <p:cNvSpPr txBox="1"/>
          <p:nvPr/>
        </p:nvSpPr>
        <p:spPr>
          <a:xfrm>
            <a:off x="683750" y="6609675"/>
            <a:ext cx="69192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The diagram you sent shows a scatter plot of confirmed COVID-19 cases versus deaths . Scatter plots are used to visualize the relationship between two variables . In this case, each dot represents a country or region. The horizontal position of the dot shows the total confirmed cases and the vertical position shows the total deaths.</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