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5"/>
  </p:notesMasterIdLst>
  <p:handoutMasterIdLst>
    <p:handoutMasterId r:id="rId36"/>
  </p:handoutMasterIdLst>
  <p:sldIdLst>
    <p:sldId id="257" r:id="rId5"/>
    <p:sldId id="389" r:id="rId6"/>
    <p:sldId id="384" r:id="rId7"/>
    <p:sldId id="406" r:id="rId8"/>
    <p:sldId id="317" r:id="rId9"/>
    <p:sldId id="408" r:id="rId10"/>
    <p:sldId id="281" r:id="rId11"/>
    <p:sldId id="272" r:id="rId12"/>
    <p:sldId id="393" r:id="rId13"/>
    <p:sldId id="392" r:id="rId14"/>
    <p:sldId id="411" r:id="rId15"/>
    <p:sldId id="270" r:id="rId16"/>
    <p:sldId id="412" r:id="rId17"/>
    <p:sldId id="413" r:id="rId18"/>
    <p:sldId id="391" r:id="rId19"/>
    <p:sldId id="414" r:id="rId20"/>
    <p:sldId id="398" r:id="rId21"/>
    <p:sldId id="415" r:id="rId22"/>
    <p:sldId id="397" r:id="rId23"/>
    <p:sldId id="417" r:id="rId24"/>
    <p:sldId id="418" r:id="rId25"/>
    <p:sldId id="416" r:id="rId26"/>
    <p:sldId id="419" r:id="rId27"/>
    <p:sldId id="420" r:id="rId28"/>
    <p:sldId id="421" r:id="rId29"/>
    <p:sldId id="404" r:id="rId30"/>
    <p:sldId id="405" r:id="rId31"/>
    <p:sldId id="422" r:id="rId32"/>
    <p:sldId id="423" r:id="rId33"/>
    <p:sldId id="40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p:scale>
          <a:sx n="67" d="100"/>
          <a:sy n="67" d="100"/>
        </p:scale>
        <p:origin x="644" y="2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Data Collection &amp; Preprocessing</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600" b="0" i="0" u="none" dirty="0"/>
            <a:t>Gathered electricity usage data from the UCI Machine Learning Repository and conducted initial cleansing to remove inaccuracies. Data was converted for easier manipulation and aggregated to daily consumption levels for simplicity.</a:t>
          </a:r>
          <a:endParaRPr lang="en-US" sz="1600" dirty="0">
            <a:latin typeface="+mn-lt"/>
          </a:endParaRP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Exploratory Data Analysis</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600" b="0" i="0" u="none" dirty="0"/>
            <a:t>Utilized Tableau for creating detailed visualizations to identify underlying patterns, trends, and outliers in the electricity consumption data. This step helped in understanding the dataset's structure and key variables influencing electricity usage.</a:t>
          </a:r>
          <a:endParaRPr lang="en-US" sz="1600" dirty="0">
            <a:latin typeface="+mn-lt"/>
          </a:endParaRP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Feature Engineering</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600" b="0" i="0" u="none" dirty="0"/>
            <a:t>Transformed the cleaned data to extract and create new meaningful features that could significantly impact the predictive models. This involved selecting, modifying, or combining existing data attributes.</a:t>
          </a:r>
          <a:endParaRPr lang="en-US" sz="16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73820394-2159-4075-9E6F-217263B07F8B}">
      <dgm:prSet phldrT="[Text]" custT="1"/>
      <dgm:spPr/>
      <dgm:t>
        <a:bodyPr/>
        <a:lstStyle/>
        <a:p>
          <a:pPr>
            <a:buFont typeface="Symbol" panose="05050102010706020507" pitchFamily="18" charset="2"/>
            <a:buChar char=""/>
          </a:pPr>
          <a:r>
            <a:rPr lang="en-US" sz="1600" b="0" i="0" u="none" dirty="0"/>
            <a:t>Evaluated the models using MAPE to measure their accuracy against actual 2014 electricity usage data. Adjustments and refinements were made based on performance to optimize the predictions.</a:t>
          </a:r>
          <a:endParaRPr lang="en-US" sz="16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3DE6FF16-CA4D-4D34-ABEB-8BE6A40B5E52}">
      <dgm:prSet phldrT="[Text]" custT="1"/>
      <dgm:spPr/>
      <dgm:t>
        <a:bodyPr/>
        <a:lstStyle/>
        <a:p>
          <a:pPr>
            <a:buFont typeface="Symbol" panose="05050102010706020507" pitchFamily="18" charset="2"/>
            <a:buChar char=""/>
          </a:pPr>
          <a:r>
            <a:rPr lang="en-US" sz="1800" dirty="0">
              <a:latin typeface="+mn-lt"/>
            </a:rPr>
            <a:t>Model Development &amp; Training</a:t>
          </a:r>
        </a:p>
      </dgm:t>
    </dgm:pt>
    <dgm:pt modelId="{986162A7-6F89-4679-B40E-33A17DA21B73}" type="sibTrans" cxnId="{636DE8C5-F706-4BA5-855F-85FD2239E2BE}">
      <dgm:prSet/>
      <dgm:spPr/>
      <dgm:t>
        <a:bodyPr/>
        <a:lstStyle/>
        <a:p>
          <a:endParaRPr lang="en-US" sz="1800"/>
        </a:p>
      </dgm:t>
    </dgm:pt>
    <dgm:pt modelId="{DA9CCCCB-8206-4757-82C8-F885E9D238B5}" type="parTrans" cxnId="{636DE8C5-F706-4BA5-855F-85FD2239E2BE}">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600" b="0" i="0" u="none" dirty="0"/>
            <a:t>Developed multiple forecasting models using techniques like ARIMA, SARIMA, Facebook Prophet, TFT, and Random Forest. Models were trained with the newly engineered features and clusters identified from the data.</a:t>
          </a:r>
          <a:endParaRPr lang="en-US" sz="1600" dirty="0">
            <a:latin typeface="+mn-lt"/>
          </a:endParaRPr>
        </a:p>
      </dgm:t>
    </dgm:pt>
    <dgm:pt modelId="{7EFA60CA-572D-434D-B452-A4ACBAEB4D2C}" type="sibTrans" cxnId="{D9403C73-FB83-47D6-85AE-067D49ED63F2}">
      <dgm:prSet/>
      <dgm:spPr/>
      <dgm:t>
        <a:bodyPr/>
        <a:lstStyle/>
        <a:p>
          <a:endParaRPr lang="en-US" sz="1800"/>
        </a:p>
      </dgm:t>
    </dgm:pt>
    <dgm:pt modelId="{167DA838-BF1F-42A4-81E8-806F40795A14}" type="parTrans" cxnId="{D9403C73-FB83-47D6-85AE-067D49ED63F2}">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Evaluation &amp; Refinement</a:t>
          </a:r>
        </a:p>
      </dgm:t>
    </dgm:pt>
    <dgm:pt modelId="{662A3D6E-7238-444F-BC0B-C7A4321261DB}" type="sibTrans" cxnId="{140A4778-8248-44DE-B78A-23C578A77D7E}">
      <dgm:prSet/>
      <dgm:spPr/>
      <dgm:t>
        <a:bodyPr/>
        <a:lstStyle/>
        <a:p>
          <a:endParaRPr lang="en-US" sz="1800"/>
        </a:p>
      </dgm:t>
    </dgm:pt>
    <dgm:pt modelId="{00CCB400-064A-4EF5-9806-9534D9AC69AD}" type="parTrans" cxnId="{140A4778-8248-44DE-B78A-23C578A77D7E}">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custScaleY="21276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custScaleX="90877">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custScaleY="220423">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custScaleY="21276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custScaleY="21276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custScaleY="197448" custLinFactNeighborX="-779">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209828" y="1011950"/>
          <a:ext cx="846775"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Data Collection &amp; Preprocessing</a:t>
          </a:r>
        </a:p>
      </dsp:txBody>
      <dsp:txXfrm rot="5400000">
        <a:off x="696572" y="1607878"/>
        <a:ext cx="1914624" cy="764103"/>
      </dsp:txXfrm>
    </dsp:sp>
    <dsp:sp modelId="{45A02F84-C6CB-43F5-AEE4-3EA66C2BD25F}">
      <dsp:nvSpPr>
        <dsp:cNvPr id="0" name=""/>
        <dsp:cNvSpPr/>
      </dsp:nvSpPr>
      <dsp:spPr>
        <a:xfrm>
          <a:off x="151951" y="0"/>
          <a:ext cx="2962530"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b="0" i="0" u="none" kern="1200" dirty="0"/>
            <a:t>Gathered electricity usage data from the UCI Machine Learning Repository and conducted initial cleansing to remove inaccuracies. Data was converted for easier manipulation and aggregated to daily consumption levels for simplicity.</a:t>
          </a:r>
          <a:endParaRPr lang="en-US" sz="1600" kern="1200" dirty="0">
            <a:latin typeface="+mn-lt"/>
          </a:endParaRPr>
        </a:p>
      </dsp:txBody>
      <dsp:txXfrm>
        <a:off x="151951" y="0"/>
        <a:ext cx="2962530"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551304"/>
          <a:ext cx="1955960" cy="877253"/>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Exploratory Data Analysis</a:t>
          </a:r>
        </a:p>
      </dsp:txBody>
      <dsp:txXfrm>
        <a:off x="2611196" y="1551304"/>
        <a:ext cx="1955960" cy="877253"/>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b="0" i="0" u="none" kern="1200" dirty="0"/>
            <a:t>Utilized Tableau for creating detailed visualizations to identify underlying patterns, trends, and outliers in the electricity consumption data. This step helped in understanding the dataset's structure and key variables influencing electricity usage.</a:t>
          </a:r>
          <a:endParaRPr lang="en-US" sz="1600" kern="1200" dirty="0">
            <a:latin typeface="+mn-lt"/>
          </a:endParaRP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566543"/>
          <a:ext cx="1955960" cy="846775"/>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Feature Engineering</a:t>
          </a:r>
        </a:p>
      </dsp:txBody>
      <dsp:txXfrm>
        <a:off x="4567157" y="1566543"/>
        <a:ext cx="1955960" cy="846775"/>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b="0" i="0" u="none" kern="1200" dirty="0"/>
            <a:t>Transformed the cleaned data to extract and create new meaningful features that could significantly impact the predictive models. This involved selecting, modifying, or combining existing data attributes.</a:t>
          </a:r>
          <a:endParaRPr lang="en-US" sz="16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566543"/>
          <a:ext cx="1955960" cy="846775"/>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Model Development &amp; Training</a:t>
          </a:r>
        </a:p>
      </dsp:txBody>
      <dsp:txXfrm>
        <a:off x="6523117" y="1566543"/>
        <a:ext cx="1955960" cy="846775"/>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b="0" i="0" u="none" kern="1200" dirty="0"/>
            <a:t>Developed multiple forecasting models using techniques like ARIMA, SARIMA, Facebook Prophet, TFT, and Random Forest. Models were trained with the newly engineered features and clusters identified from the data.</a:t>
          </a:r>
          <a:endParaRPr lang="en-US" sz="16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048913" y="1011950"/>
          <a:ext cx="785815"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Evaluation &amp; Refinement</a:t>
          </a:r>
        </a:p>
      </dsp:txBody>
      <dsp:txXfrm rot="-5400000">
        <a:off x="8463841" y="1635382"/>
        <a:ext cx="1917600" cy="709095"/>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b="0" i="0" u="none" kern="1200" dirty="0"/>
            <a:t>Evaluated the models using MAPE to measure their accuracy against actual 2014 electricity usage data. Adjustments and refinements were made based on performance to optimize the predictions.</a:t>
          </a:r>
          <a:endParaRPr lang="en-US" sz="16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5/4/2024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078614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2827233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1452609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fld id="{8BBE12A9-C851-4708-BF61-D03F44A9CC2E}" type="datetime2">
              <a:rPr lang="en-US" smtClean="0"/>
              <a:t>Saturday, May 4,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A72FA7CB-37B3-4163-9E24-43F3192BD3B8}" type="datetime2">
              <a:rPr lang="en-US" smtClean="0"/>
              <a:t>Saturday, May 4,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fld id="{EAF628BB-91C8-4069-83CD-7F21074858D5}" type="datetime2">
              <a:rPr lang="en-US" smtClean="0"/>
              <a:t>Saturday, May 4,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fld id="{7E4210B5-8E70-4914-842A-7856091D4983}" type="datetime2">
              <a:rPr lang="en-US" smtClean="0"/>
              <a:t>Saturday, May 4,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fld id="{48B4DFCF-330F-49CF-9B0F-47E3FD256579}" type="datetime2">
              <a:rPr lang="en-US" smtClean="0"/>
              <a:t>Saturday, May 4,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8674CC3D-201D-4245-A970-2F27429BCA18}" type="datetime2">
              <a:rPr lang="en-US" smtClean="0"/>
              <a:t>Saturday, May 4,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fld id="{4DD6FB86-034F-44AA-802C-529B44F5ACD3}" type="datetime2">
              <a:rPr lang="en-US" smtClean="0"/>
              <a:t>Saturday, May 4,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364DC64B-C181-43CB-BC75-19737C99C788}" type="datetime2">
              <a:rPr lang="en-US" smtClean="0"/>
              <a:t>Saturday, May 4,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C4F478F5-07FF-4076-B0DD-65C1E65FDA58}" type="datetime2">
              <a:rPr lang="en-US" smtClean="0"/>
              <a:t>Saturday, May 4,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99A1B579-CE80-40D8-AA51-D3B915C02A5D}" type="datetime2">
              <a:rPr lang="en-US" smtClean="0"/>
              <a:t>Saturday, May 4,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fld id="{5D7B1434-98AE-42E2-8A7C-0618F700E3BA}" type="datetime2">
              <a:rPr lang="en-US" smtClean="0"/>
              <a:t>Saturday, May 4,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C66065A5-CD6C-4E6C-AFEA-AE47FC33CC7A}" type="datetime2">
              <a:rPr lang="en-US" smtClean="0"/>
              <a:t>Saturday, May 4,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fld id="{32F6E1DA-3DC5-43A5-A358-DC1C6E70CF3A}" type="datetime2">
              <a:rPr lang="en-US" smtClean="0"/>
              <a:t>Saturday, May 4, 2024</a:t>
            </a:fld>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fld id="{3F717ED9-EC8E-48B8-AB75-E277B2150FA7}" type="datetime2">
              <a:rPr lang="en-US" smtClean="0"/>
              <a:t>Saturday, May 4,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fld id="{E030AC72-9619-4F03-89E6-7CF85F1A43E8}" type="datetime2">
              <a:rPr lang="en-US" smtClean="0"/>
              <a:t>Saturday, May 4,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ft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6.xml"/><Relationship Id="rId4" Type="http://schemas.openxmlformats.org/officeDocument/2006/relationships/image" Target="../media/image25.jpeg"/></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6.xml"/><Relationship Id="rId4" Type="http://schemas.openxmlformats.org/officeDocument/2006/relationships/image" Target="../media/image3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761236"/>
            <a:ext cx="3932391" cy="2773317"/>
          </a:xfrm>
        </p:spPr>
        <p:txBody>
          <a:bodyPr anchor="b" anchorCtr="0">
            <a:noAutofit/>
          </a:bodyPr>
          <a:lstStyle/>
          <a:p>
            <a:pPr rtl="0">
              <a:spcBef>
                <a:spcPts val="0"/>
              </a:spcBef>
              <a:spcAft>
                <a:spcPts val="0"/>
              </a:spcAft>
            </a:pPr>
            <a:r>
              <a:rPr lang="en-US" sz="4400" dirty="0"/>
              <a:t>Project Deck:</a:t>
            </a:r>
            <a:br>
              <a:rPr lang="en-US" sz="4400" dirty="0"/>
            </a:br>
            <a:r>
              <a:rPr lang="en-US" sz="2400" b="0" i="0" u="none" strike="noStrike" dirty="0">
                <a:effectLst/>
              </a:rPr>
              <a:t>IEOR 4578:</a:t>
            </a:r>
            <a:br>
              <a:rPr lang="en-US" sz="2400" b="0" i="0" u="none" strike="noStrike" dirty="0">
                <a:effectLst/>
              </a:rPr>
            </a:br>
            <a:r>
              <a:rPr lang="en-US" sz="2400" b="0" i="1" u="none" strike="noStrike" dirty="0">
                <a:effectLst/>
              </a:rPr>
              <a:t>Forecasting: A Real-World Application</a:t>
            </a:r>
            <a:br>
              <a:rPr lang="en-US" sz="6000" b="0" i="1" dirty="0">
                <a:effectLst/>
              </a:rPr>
            </a:br>
            <a:br>
              <a:rPr lang="en-US" sz="2400" b="0" i="1" dirty="0">
                <a:effectLst/>
              </a:rPr>
            </a:br>
            <a:r>
              <a:rPr lang="en-US" sz="2400" b="0" i="0" u="none" strike="noStrike" dirty="0">
                <a:effectLst/>
              </a:rPr>
              <a:t>Prof. Syed Haider</a:t>
            </a:r>
            <a:br>
              <a:rPr lang="en-US" sz="6000" b="0" dirty="0">
                <a:effectLst/>
              </a:rPr>
            </a:br>
            <a:br>
              <a:rPr lang="en-US" sz="1800" b="0" dirty="0">
                <a:effectLst/>
              </a:rPr>
            </a:br>
            <a:r>
              <a:rPr lang="en-US" sz="2400" b="0" i="0" u="none" strike="noStrike" dirty="0">
                <a:effectLst/>
              </a:rPr>
              <a:t>Electricity Load Data</a:t>
            </a:r>
            <a:br>
              <a:rPr lang="en-US" sz="6000" b="0" dirty="0">
                <a:effectLst/>
              </a:rPr>
            </a:br>
            <a:r>
              <a:rPr lang="en-US" sz="2400" b="0" i="0" u="none" strike="noStrike" dirty="0">
                <a:effectLst/>
              </a:rPr>
              <a:t>Project Final Deliverable </a:t>
            </a:r>
            <a:endParaRPr lang="en-US" sz="6000"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5364046"/>
            <a:ext cx="3565524" cy="1731963"/>
          </a:xfrm>
        </p:spPr>
        <p:txBody>
          <a:bodyPr>
            <a:normAutofit/>
          </a:bodyPr>
          <a:lstStyle/>
          <a:p>
            <a:pPr rtl="0">
              <a:spcBef>
                <a:spcPts val="0"/>
              </a:spcBef>
              <a:spcAft>
                <a:spcPts val="0"/>
              </a:spcAft>
            </a:pPr>
            <a:r>
              <a:rPr lang="en-US" i="1" dirty="0">
                <a:solidFill>
                  <a:schemeClr val="tx1"/>
                </a:solidFill>
              </a:rPr>
              <a:t>by: </a:t>
            </a:r>
          </a:p>
          <a:p>
            <a:pPr rtl="0">
              <a:spcBef>
                <a:spcPts val="0"/>
              </a:spcBef>
              <a:spcAft>
                <a:spcPts val="0"/>
              </a:spcAft>
            </a:pPr>
            <a:r>
              <a:rPr lang="en-IN" sz="1800" b="0" i="0" u="none" strike="noStrike" dirty="0">
                <a:solidFill>
                  <a:schemeClr val="tx1"/>
                </a:solidFill>
                <a:effectLst/>
                <a:latin typeface="Arial" panose="020B0604020202020204" pitchFamily="34" charset="0"/>
              </a:rPr>
              <a:t>Ishita </a:t>
            </a:r>
            <a:r>
              <a:rPr lang="en-IN" sz="1800" b="0" i="0" u="none" strike="noStrike" dirty="0" err="1">
                <a:solidFill>
                  <a:schemeClr val="tx1"/>
                </a:solidFill>
                <a:effectLst/>
                <a:latin typeface="Arial" panose="020B0604020202020204" pitchFamily="34" charset="0"/>
              </a:rPr>
              <a:t>Pundir</a:t>
            </a:r>
            <a:r>
              <a:rPr lang="en-IN" sz="1800" b="0" i="0" u="none" strike="noStrike" dirty="0">
                <a:solidFill>
                  <a:schemeClr val="tx1"/>
                </a:solidFill>
                <a:effectLst/>
                <a:latin typeface="Arial" panose="020B0604020202020204" pitchFamily="34" charset="0"/>
              </a:rPr>
              <a:t> (ip2441)</a:t>
            </a:r>
            <a:endParaRPr lang="en-IN" b="0" dirty="0">
              <a:solidFill>
                <a:schemeClr val="tx1"/>
              </a:solidFill>
              <a:effectLst/>
            </a:endParaRPr>
          </a:p>
          <a:p>
            <a:pPr rtl="0">
              <a:spcBef>
                <a:spcPts val="0"/>
              </a:spcBef>
              <a:spcAft>
                <a:spcPts val="0"/>
              </a:spcAft>
            </a:pPr>
            <a:r>
              <a:rPr lang="en-IN" sz="1800" b="0" i="0" u="none" strike="noStrike" dirty="0">
                <a:solidFill>
                  <a:schemeClr val="tx1"/>
                </a:solidFill>
                <a:effectLst/>
                <a:latin typeface="Arial" panose="020B0604020202020204" pitchFamily="34" charset="0"/>
              </a:rPr>
              <a:t>Saumya Kothari (sbk2171)</a:t>
            </a:r>
            <a:endParaRPr lang="en-IN" b="0" dirty="0">
              <a:solidFill>
                <a:schemeClr val="tx1"/>
              </a:solidFill>
              <a:effectLst/>
            </a:endParaRPr>
          </a:p>
          <a:p>
            <a:pPr rtl="0">
              <a:spcBef>
                <a:spcPts val="0"/>
              </a:spcBef>
              <a:spcAft>
                <a:spcPts val="0"/>
              </a:spcAft>
            </a:pPr>
            <a:r>
              <a:rPr lang="en-IN" sz="1800" b="0" i="0" u="none" strike="noStrike" dirty="0">
                <a:solidFill>
                  <a:schemeClr val="tx1"/>
                </a:solidFill>
                <a:effectLst/>
                <a:latin typeface="Arial" panose="020B0604020202020204" pitchFamily="34" charset="0"/>
              </a:rPr>
              <a:t>Tushar Bura (tb3077)</a:t>
            </a:r>
            <a:endParaRPr lang="en-IN" b="0" dirty="0">
              <a:solidFill>
                <a:schemeClr val="tx1"/>
              </a:solidFill>
              <a:effectLst/>
            </a:endParaRP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FE08-0AE1-CF48-E66D-584590BD3C88}"/>
              </a:ext>
            </a:extLst>
          </p:cNvPr>
          <p:cNvSpPr>
            <a:spLocks noGrp="1"/>
          </p:cNvSpPr>
          <p:nvPr>
            <p:ph type="title"/>
          </p:nvPr>
        </p:nvSpPr>
        <p:spPr>
          <a:xfrm>
            <a:off x="329786" y="142368"/>
            <a:ext cx="11091600" cy="1332000"/>
          </a:xfrm>
        </p:spPr>
        <p:txBody>
          <a:bodyPr/>
          <a:lstStyle/>
          <a:p>
            <a:r>
              <a:rPr lang="en-US" dirty="0"/>
              <a:t>Visualization</a:t>
            </a:r>
          </a:p>
        </p:txBody>
      </p:sp>
      <p:sp>
        <p:nvSpPr>
          <p:cNvPr id="4" name="Date Placeholder 3">
            <a:extLst>
              <a:ext uri="{FF2B5EF4-FFF2-40B4-BE49-F238E27FC236}">
                <a16:creationId xmlns:a16="http://schemas.microsoft.com/office/drawing/2014/main" id="{3F7655BD-373B-704B-C1D2-D9C5E60B0E49}"/>
              </a:ext>
            </a:extLst>
          </p:cNvPr>
          <p:cNvSpPr>
            <a:spLocks noGrp="1"/>
          </p:cNvSpPr>
          <p:nvPr>
            <p:ph type="dt" sz="half" idx="10"/>
          </p:nvPr>
        </p:nvSpPr>
        <p:spPr/>
        <p:txBody>
          <a:bodyPr/>
          <a:lstStyle/>
          <a:p>
            <a:fld id="{7A509501-6E2A-4F08-931A-22D10B61188B}" type="datetime2">
              <a:rPr lang="en-US" smtClean="0"/>
              <a:t>Saturday, May 4, 2024</a:t>
            </a:fld>
            <a:endParaRPr lang="en-US"/>
          </a:p>
        </p:txBody>
      </p:sp>
      <p:sp>
        <p:nvSpPr>
          <p:cNvPr id="6" name="Slide Number Placeholder 5">
            <a:extLst>
              <a:ext uri="{FF2B5EF4-FFF2-40B4-BE49-F238E27FC236}">
                <a16:creationId xmlns:a16="http://schemas.microsoft.com/office/drawing/2014/main" id="{DF963130-5555-6828-CA03-3451BA260610}"/>
              </a:ext>
            </a:extLst>
          </p:cNvPr>
          <p:cNvSpPr>
            <a:spLocks noGrp="1"/>
          </p:cNvSpPr>
          <p:nvPr>
            <p:ph type="sldNum" sz="quarter" idx="12"/>
          </p:nvPr>
        </p:nvSpPr>
        <p:spPr/>
        <p:txBody>
          <a:bodyPr/>
          <a:lstStyle/>
          <a:p>
            <a:fld id="{DBA1B0FB-D917-4C8C-928F-313BD683BF39}" type="slidenum">
              <a:rPr lang="en-US" smtClean="0"/>
              <a:t>10</a:t>
            </a:fld>
            <a:endParaRPr lang="en-US"/>
          </a:p>
        </p:txBody>
      </p:sp>
      <p:pic>
        <p:nvPicPr>
          <p:cNvPr id="5" name="Picture 4">
            <a:extLst>
              <a:ext uri="{FF2B5EF4-FFF2-40B4-BE49-F238E27FC236}">
                <a16:creationId xmlns:a16="http://schemas.microsoft.com/office/drawing/2014/main" id="{C787D5B9-5DFD-1B1D-D65E-E7782E99BFE9}"/>
              </a:ext>
            </a:extLst>
          </p:cNvPr>
          <p:cNvPicPr>
            <a:picLocks noChangeAspect="1"/>
          </p:cNvPicPr>
          <p:nvPr/>
        </p:nvPicPr>
        <p:blipFill>
          <a:blip r:embed="rId2"/>
          <a:stretch>
            <a:fillRect/>
          </a:stretch>
        </p:blipFill>
        <p:spPr>
          <a:xfrm>
            <a:off x="329787" y="848012"/>
            <a:ext cx="9451212" cy="2711309"/>
          </a:xfrm>
          <a:prstGeom prst="rect">
            <a:avLst/>
          </a:prstGeom>
        </p:spPr>
      </p:pic>
      <p:pic>
        <p:nvPicPr>
          <p:cNvPr id="9" name="Picture 8">
            <a:extLst>
              <a:ext uri="{FF2B5EF4-FFF2-40B4-BE49-F238E27FC236}">
                <a16:creationId xmlns:a16="http://schemas.microsoft.com/office/drawing/2014/main" id="{4E4BDC5C-A9AC-9DB1-857C-9CBF428E4CFB}"/>
              </a:ext>
            </a:extLst>
          </p:cNvPr>
          <p:cNvPicPr>
            <a:picLocks noChangeAspect="1"/>
          </p:cNvPicPr>
          <p:nvPr/>
        </p:nvPicPr>
        <p:blipFill>
          <a:blip r:embed="rId3"/>
          <a:stretch>
            <a:fillRect/>
          </a:stretch>
        </p:blipFill>
        <p:spPr>
          <a:xfrm>
            <a:off x="329785" y="3666354"/>
            <a:ext cx="9451213" cy="2711309"/>
          </a:xfrm>
          <a:prstGeom prst="rect">
            <a:avLst/>
          </a:prstGeom>
        </p:spPr>
      </p:pic>
      <p:sp>
        <p:nvSpPr>
          <p:cNvPr id="10" name="Title 1">
            <a:extLst>
              <a:ext uri="{FF2B5EF4-FFF2-40B4-BE49-F238E27FC236}">
                <a16:creationId xmlns:a16="http://schemas.microsoft.com/office/drawing/2014/main" id="{785BA1B3-07D3-E8BC-880B-BBA24C8C6ABB}"/>
              </a:ext>
            </a:extLst>
          </p:cNvPr>
          <p:cNvSpPr txBox="1">
            <a:spLocks/>
          </p:cNvSpPr>
          <p:nvPr/>
        </p:nvSpPr>
        <p:spPr>
          <a:xfrm>
            <a:off x="9948863" y="1402745"/>
            <a:ext cx="2135367" cy="1332000"/>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rtl="0">
              <a:spcBef>
                <a:spcPts val="0"/>
              </a:spcBef>
              <a:spcAft>
                <a:spcPts val="0"/>
              </a:spcAft>
            </a:pPr>
            <a:r>
              <a:rPr lang="en-US" sz="2200" b="0" i="0" u="none" strike="noStrike" dirty="0">
                <a:solidFill>
                  <a:schemeClr val="tx1">
                    <a:lumMod val="95000"/>
                  </a:schemeClr>
                </a:solidFill>
                <a:effectLst/>
                <a:latin typeface="+mn-lt"/>
              </a:rPr>
              <a:t>We can see the overall electricity load of Client 1 through this graph in kWh.</a:t>
            </a:r>
            <a:endParaRPr lang="en-US" sz="2200" b="0" dirty="0">
              <a:solidFill>
                <a:schemeClr val="tx1">
                  <a:lumMod val="95000"/>
                </a:schemeClr>
              </a:solidFill>
              <a:effectLst/>
              <a:latin typeface="+mn-lt"/>
            </a:endParaRPr>
          </a:p>
          <a:p>
            <a:br>
              <a:rPr lang="en-US" sz="2200" dirty="0">
                <a:solidFill>
                  <a:schemeClr val="tx1">
                    <a:lumMod val="95000"/>
                  </a:schemeClr>
                </a:solidFill>
                <a:latin typeface="+mn-lt"/>
              </a:rPr>
            </a:br>
            <a:endParaRPr lang="en-IN" sz="2200" dirty="0">
              <a:solidFill>
                <a:schemeClr val="tx1">
                  <a:lumMod val="95000"/>
                </a:schemeClr>
              </a:solidFill>
              <a:latin typeface="+mn-lt"/>
            </a:endParaRPr>
          </a:p>
        </p:txBody>
      </p:sp>
      <p:sp>
        <p:nvSpPr>
          <p:cNvPr id="11" name="Title 1">
            <a:extLst>
              <a:ext uri="{FF2B5EF4-FFF2-40B4-BE49-F238E27FC236}">
                <a16:creationId xmlns:a16="http://schemas.microsoft.com/office/drawing/2014/main" id="{62C4E073-8D52-1788-ADC5-342A35160A75}"/>
              </a:ext>
            </a:extLst>
          </p:cNvPr>
          <p:cNvSpPr txBox="1">
            <a:spLocks/>
          </p:cNvSpPr>
          <p:nvPr/>
        </p:nvSpPr>
        <p:spPr>
          <a:xfrm>
            <a:off x="9957427" y="4349721"/>
            <a:ext cx="2135367" cy="1332000"/>
          </a:xfrm>
          <a:prstGeom prst="rect">
            <a:avLst/>
          </a:prstGeom>
        </p:spPr>
        <p:txBody>
          <a:bodyPr vert="horz" wrap="square" lIns="0" tIns="0" rIns="0" bIns="0" rtlCol="0" anchor="t" anchorCtr="0">
            <a:noAutofit/>
          </a:bodyPr>
          <a:lstStyle>
            <a:defPPr>
              <a:defRPr lang="en-US"/>
            </a:defPPr>
            <a:lvl1pPr>
              <a:lnSpc>
                <a:spcPct val="90000"/>
              </a:lnSpc>
              <a:spcBef>
                <a:spcPts val="0"/>
              </a:spcBef>
              <a:spcAft>
                <a:spcPts val="0"/>
              </a:spcAft>
              <a:buNone/>
              <a:defRPr sz="2200" b="0" i="0" u="none" strike="noStrike">
                <a:solidFill>
                  <a:schemeClr val="tx1">
                    <a:lumMod val="95000"/>
                  </a:schemeClr>
                </a:solidFill>
                <a:effectLst/>
                <a:ea typeface="+mj-ea"/>
                <a:cs typeface="+mj-cs"/>
              </a:defRPr>
            </a:lvl1pPr>
          </a:lstStyle>
          <a:p>
            <a:r>
              <a:rPr lang="en-US" dirty="0"/>
              <a:t>We see the load consumption of all the 370 customers on one graph as shown in kWh.</a:t>
            </a:r>
          </a:p>
          <a:p>
            <a:br>
              <a:rPr lang="en-US" dirty="0"/>
            </a:br>
            <a:br>
              <a:rPr lang="en-US" dirty="0"/>
            </a:br>
            <a:endParaRPr lang="en-IN" dirty="0"/>
          </a:p>
        </p:txBody>
      </p:sp>
    </p:spTree>
    <p:extLst>
      <p:ext uri="{BB962C8B-B14F-4D97-AF65-F5344CB8AC3E}">
        <p14:creationId xmlns:p14="http://schemas.microsoft.com/office/powerpoint/2010/main" val="3587813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FE08-0AE1-CF48-E66D-584590BD3C88}"/>
              </a:ext>
            </a:extLst>
          </p:cNvPr>
          <p:cNvSpPr>
            <a:spLocks noGrp="1"/>
          </p:cNvSpPr>
          <p:nvPr>
            <p:ph type="title"/>
          </p:nvPr>
        </p:nvSpPr>
        <p:spPr>
          <a:xfrm>
            <a:off x="8396269" y="1666782"/>
            <a:ext cx="3626705" cy="1332000"/>
          </a:xfrm>
        </p:spPr>
        <p:txBody>
          <a:bodyPr/>
          <a:lstStyle/>
          <a:p>
            <a:pPr rtl="0">
              <a:spcBef>
                <a:spcPts val="0"/>
              </a:spcBef>
              <a:spcAft>
                <a:spcPts val="0"/>
              </a:spcAft>
            </a:pPr>
            <a:r>
              <a:rPr lang="en-US" sz="2400" b="0" i="0" u="none" strike="noStrike" dirty="0">
                <a:effectLst/>
                <a:latin typeface="+mn-lt"/>
              </a:rPr>
              <a:t>The </a:t>
            </a:r>
            <a:r>
              <a:rPr lang="en-US" sz="2400" b="1" u="none" strike="noStrike" dirty="0">
                <a:effectLst/>
                <a:latin typeface="+mn-lt"/>
              </a:rPr>
              <a:t>"Electricity Load Dashboard"</a:t>
            </a:r>
            <a:r>
              <a:rPr lang="en-US" sz="2400" b="0" i="0" u="none" strike="noStrike" dirty="0">
                <a:effectLst/>
                <a:latin typeface="+mn-lt"/>
              </a:rPr>
              <a:t> efficiently visualizes electricity consumption trends and variability across three client groups from 2011 to 2014.</a:t>
            </a:r>
            <a:br>
              <a:rPr lang="en-US" sz="6000" b="0" dirty="0">
                <a:effectLst/>
                <a:latin typeface="+mn-lt"/>
              </a:rPr>
            </a:br>
            <a:br>
              <a:rPr lang="en-US" sz="6000" b="0" dirty="0">
                <a:effectLst/>
                <a:latin typeface="+mn-lt"/>
              </a:rPr>
            </a:br>
            <a:br>
              <a:rPr lang="en-US" sz="6000" b="0" dirty="0">
                <a:effectLst/>
                <a:latin typeface="+mn-lt"/>
              </a:rPr>
            </a:br>
            <a:r>
              <a:rPr lang="en-US" sz="2400" b="0" i="1" u="none" strike="noStrike" dirty="0">
                <a:effectLst/>
                <a:latin typeface="+mn-lt"/>
              </a:rPr>
              <a:t>(Tableau file attached to submission)</a:t>
            </a:r>
            <a:br>
              <a:rPr lang="en-US" sz="6000" b="0" dirty="0">
                <a:effectLst/>
                <a:latin typeface="+mn-lt"/>
              </a:rPr>
            </a:br>
            <a:br>
              <a:rPr lang="en-US" sz="6000" dirty="0">
                <a:latin typeface="+mn-lt"/>
              </a:rPr>
            </a:br>
            <a:br>
              <a:rPr lang="en-US" sz="6000" dirty="0">
                <a:latin typeface="+mn-lt"/>
              </a:rPr>
            </a:br>
            <a:endParaRPr lang="en-US" sz="6000" dirty="0">
              <a:latin typeface="+mn-lt"/>
            </a:endParaRPr>
          </a:p>
        </p:txBody>
      </p:sp>
      <p:sp>
        <p:nvSpPr>
          <p:cNvPr id="4" name="Date Placeholder 3">
            <a:extLst>
              <a:ext uri="{FF2B5EF4-FFF2-40B4-BE49-F238E27FC236}">
                <a16:creationId xmlns:a16="http://schemas.microsoft.com/office/drawing/2014/main" id="{3F7655BD-373B-704B-C1D2-D9C5E60B0E49}"/>
              </a:ext>
            </a:extLst>
          </p:cNvPr>
          <p:cNvSpPr>
            <a:spLocks noGrp="1"/>
          </p:cNvSpPr>
          <p:nvPr>
            <p:ph type="dt" sz="half" idx="10"/>
          </p:nvPr>
        </p:nvSpPr>
        <p:spPr/>
        <p:txBody>
          <a:bodyPr/>
          <a:lstStyle/>
          <a:p>
            <a:fld id="{7A509501-6E2A-4F08-931A-22D10B61188B}" type="datetime2">
              <a:rPr lang="en-US" smtClean="0"/>
              <a:t>Saturday, May 4, 2024</a:t>
            </a:fld>
            <a:endParaRPr lang="en-US"/>
          </a:p>
        </p:txBody>
      </p:sp>
      <p:sp>
        <p:nvSpPr>
          <p:cNvPr id="6" name="Slide Number Placeholder 5">
            <a:extLst>
              <a:ext uri="{FF2B5EF4-FFF2-40B4-BE49-F238E27FC236}">
                <a16:creationId xmlns:a16="http://schemas.microsoft.com/office/drawing/2014/main" id="{DF963130-5555-6828-CA03-3451BA260610}"/>
              </a:ext>
            </a:extLst>
          </p:cNvPr>
          <p:cNvSpPr>
            <a:spLocks noGrp="1"/>
          </p:cNvSpPr>
          <p:nvPr>
            <p:ph type="sldNum" sz="quarter" idx="12"/>
          </p:nvPr>
        </p:nvSpPr>
        <p:spPr/>
        <p:txBody>
          <a:bodyPr/>
          <a:lstStyle/>
          <a:p>
            <a:fld id="{DBA1B0FB-D917-4C8C-928F-313BD683BF39}" type="slidenum">
              <a:rPr lang="en-US" smtClean="0"/>
              <a:t>11</a:t>
            </a:fld>
            <a:endParaRPr lang="en-US"/>
          </a:p>
        </p:txBody>
      </p:sp>
      <p:sp>
        <p:nvSpPr>
          <p:cNvPr id="7" name="Title 1">
            <a:extLst>
              <a:ext uri="{FF2B5EF4-FFF2-40B4-BE49-F238E27FC236}">
                <a16:creationId xmlns:a16="http://schemas.microsoft.com/office/drawing/2014/main" id="{51FBBB65-21DC-7AE9-F73C-F2D72E65B433}"/>
              </a:ext>
            </a:extLst>
          </p:cNvPr>
          <p:cNvSpPr txBox="1">
            <a:spLocks/>
          </p:cNvSpPr>
          <p:nvPr/>
        </p:nvSpPr>
        <p:spPr>
          <a:xfrm>
            <a:off x="482186" y="227272"/>
            <a:ext cx="11091600" cy="1332000"/>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spcBef>
                <a:spcPts val="0"/>
              </a:spcBef>
            </a:pPr>
            <a:r>
              <a:rPr lang="en-US" dirty="0"/>
              <a:t>Dashboard</a:t>
            </a:r>
            <a:br>
              <a:rPr lang="en-US" dirty="0"/>
            </a:br>
            <a:r>
              <a:rPr lang="en-US" sz="2000" i="1" dirty="0">
                <a:latin typeface="+mn-lt"/>
              </a:rPr>
              <a:t>Adding on to the previous group, we also created a dashboard in Tableau as follows:</a:t>
            </a:r>
            <a:br>
              <a:rPr lang="en-US" sz="2000" i="1" dirty="0">
                <a:latin typeface="+mn-lt"/>
              </a:rPr>
            </a:br>
            <a:br>
              <a:rPr lang="en-US" dirty="0"/>
            </a:br>
            <a:endParaRPr lang="en-US" dirty="0"/>
          </a:p>
        </p:txBody>
      </p:sp>
      <p:pic>
        <p:nvPicPr>
          <p:cNvPr id="10" name="Picture 9">
            <a:extLst>
              <a:ext uri="{FF2B5EF4-FFF2-40B4-BE49-F238E27FC236}">
                <a16:creationId xmlns:a16="http://schemas.microsoft.com/office/drawing/2014/main" id="{231CF8B1-D0DF-70C1-E31A-E5D945D5F3CE}"/>
              </a:ext>
            </a:extLst>
          </p:cNvPr>
          <p:cNvPicPr>
            <a:picLocks noChangeAspect="1"/>
          </p:cNvPicPr>
          <p:nvPr/>
        </p:nvPicPr>
        <p:blipFill>
          <a:blip r:embed="rId2"/>
          <a:stretch>
            <a:fillRect/>
          </a:stretch>
        </p:blipFill>
        <p:spPr>
          <a:xfrm>
            <a:off x="482186" y="1284269"/>
            <a:ext cx="7675495" cy="4982967"/>
          </a:xfrm>
          <a:prstGeom prst="rect">
            <a:avLst/>
          </a:prstGeom>
        </p:spPr>
      </p:pic>
    </p:spTree>
    <p:extLst>
      <p:ext uri="{BB962C8B-B14F-4D97-AF65-F5344CB8AC3E}">
        <p14:creationId xmlns:p14="http://schemas.microsoft.com/office/powerpoint/2010/main" val="3108919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2950658" y="1022032"/>
            <a:ext cx="6222842" cy="639620"/>
          </a:xfrm>
        </p:spPr>
        <p:txBody>
          <a:bodyPr>
            <a:noAutofit/>
          </a:bodyPr>
          <a:lstStyle/>
          <a:p>
            <a:pPr algn="ctr"/>
            <a:r>
              <a:rPr lang="en-US" sz="4400" dirty="0"/>
              <a:t>Data Preprocessing</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2085052" y="1734687"/>
            <a:ext cx="8149564" cy="3515555"/>
          </a:xfrm>
        </p:spPr>
        <p:txBody>
          <a:bodyPr/>
          <a:lstStyle/>
          <a:p>
            <a:pPr>
              <a:spcBef>
                <a:spcPts val="0"/>
              </a:spcBef>
              <a:spcAft>
                <a:spcPts val="0"/>
              </a:spcAft>
            </a:pPr>
            <a:r>
              <a:rPr lang="en-US" sz="1800" b="0" i="0" u="none" strike="noStrike" dirty="0">
                <a:solidFill>
                  <a:schemeClr val="tx1"/>
                </a:solidFill>
                <a:effectLst/>
              </a:rPr>
              <a:t>Data Format:</a:t>
            </a:r>
            <a:endParaRPr lang="en-US" sz="1400" b="0" dirty="0">
              <a:solidFill>
                <a:schemeClr val="tx1"/>
              </a:solidFill>
              <a:effectLst/>
            </a:endParaRPr>
          </a:p>
          <a:p>
            <a:pPr lvl="1">
              <a:spcBef>
                <a:spcPts val="0"/>
              </a:spcBef>
              <a:spcAft>
                <a:spcPts val="0"/>
              </a:spcAft>
              <a:buFont typeface="Wingdings" panose="05000000000000000000" pitchFamily="2" charset="2"/>
              <a:buChar char="ü"/>
            </a:pPr>
            <a:r>
              <a:rPr lang="en-US" sz="1800" b="0" i="0" u="none" strike="noStrike" dirty="0">
                <a:solidFill>
                  <a:schemeClr val="tx1"/>
                </a:solidFill>
                <a:effectLst/>
              </a:rPr>
              <a:t>Replace the comma as decimal point;</a:t>
            </a:r>
            <a:endParaRPr lang="en-US" sz="1800" dirty="0">
              <a:solidFill>
                <a:schemeClr val="tx1"/>
              </a:solidFill>
            </a:endParaRPr>
          </a:p>
          <a:p>
            <a:pPr lvl="1">
              <a:spcBef>
                <a:spcPts val="0"/>
              </a:spcBef>
              <a:spcAft>
                <a:spcPts val="0"/>
              </a:spcAft>
              <a:buFont typeface="Wingdings" panose="05000000000000000000" pitchFamily="2" charset="2"/>
              <a:buChar char="ü"/>
            </a:pPr>
            <a:r>
              <a:rPr lang="en-US" sz="1800" b="0" i="0" u="none" strike="noStrike" dirty="0">
                <a:solidFill>
                  <a:schemeClr val="tx1"/>
                </a:solidFill>
                <a:effectLst/>
              </a:rPr>
              <a:t>Convert the string value to float;</a:t>
            </a:r>
            <a:endParaRPr lang="en-US" sz="1400" dirty="0">
              <a:solidFill>
                <a:schemeClr val="tx1"/>
              </a:solidFill>
            </a:endParaRPr>
          </a:p>
          <a:p>
            <a:pPr lvl="1">
              <a:spcBef>
                <a:spcPts val="0"/>
              </a:spcBef>
              <a:spcAft>
                <a:spcPts val="0"/>
              </a:spcAft>
              <a:buFont typeface="Wingdings" panose="05000000000000000000" pitchFamily="2" charset="2"/>
              <a:buChar char="ü"/>
            </a:pPr>
            <a:r>
              <a:rPr lang="en-US" sz="1800" b="0" i="0" u="none" strike="noStrike" dirty="0">
                <a:solidFill>
                  <a:schemeClr val="tx1"/>
                </a:solidFill>
                <a:effectLst/>
              </a:rPr>
              <a:t>Convert the unit from KW/15 min to daily electricity consumption;</a:t>
            </a:r>
            <a:endParaRPr lang="en-US" sz="1400" b="0" dirty="0">
              <a:solidFill>
                <a:schemeClr val="tx1"/>
              </a:solidFill>
              <a:effectLst/>
            </a:endParaRPr>
          </a:p>
          <a:p>
            <a:pPr marL="0" indent="0" rtl="0">
              <a:spcBef>
                <a:spcPts val="0"/>
              </a:spcBef>
              <a:spcAft>
                <a:spcPts val="0"/>
              </a:spcAft>
              <a:buNone/>
            </a:pPr>
            <a:endParaRPr lang="en-US" sz="1000" dirty="0">
              <a:solidFill>
                <a:schemeClr val="tx1"/>
              </a:solidFill>
            </a:endParaRPr>
          </a:p>
          <a:p>
            <a:pPr>
              <a:spcBef>
                <a:spcPts val="0"/>
              </a:spcBef>
              <a:spcAft>
                <a:spcPts val="0"/>
              </a:spcAft>
            </a:pPr>
            <a:r>
              <a:rPr lang="en-US" sz="1800" b="0" i="0" u="none" strike="noStrike" dirty="0">
                <a:solidFill>
                  <a:schemeClr val="tx1"/>
                </a:solidFill>
                <a:effectLst/>
              </a:rPr>
              <a:t>Dataset Diagnostics:</a:t>
            </a:r>
            <a:endParaRPr lang="en-US" sz="1400" b="0" dirty="0">
              <a:solidFill>
                <a:schemeClr val="tx1"/>
              </a:solidFill>
              <a:effectLst/>
            </a:endParaRPr>
          </a:p>
          <a:p>
            <a:pPr lvl="1">
              <a:spcBef>
                <a:spcPts val="0"/>
              </a:spcBef>
              <a:spcAft>
                <a:spcPts val="0"/>
              </a:spcAft>
              <a:buFont typeface="Wingdings" panose="05000000000000000000" pitchFamily="2" charset="2"/>
              <a:buChar char="ü"/>
            </a:pPr>
            <a:r>
              <a:rPr lang="en-US" sz="1800" b="0" i="0" u="none" strike="noStrike" dirty="0">
                <a:solidFill>
                  <a:schemeClr val="tx1"/>
                </a:solidFill>
                <a:effectLst/>
              </a:rPr>
              <a:t>158 clients have created account since 2011; 162 clients create account from 2011 to 2012; 50 clients create account after 2012; </a:t>
            </a:r>
            <a:endParaRPr lang="en-US" sz="1800" dirty="0">
              <a:solidFill>
                <a:schemeClr val="tx1"/>
              </a:solidFill>
            </a:endParaRPr>
          </a:p>
          <a:p>
            <a:pPr lvl="1">
              <a:spcBef>
                <a:spcPts val="0"/>
              </a:spcBef>
              <a:spcAft>
                <a:spcPts val="0"/>
              </a:spcAft>
              <a:buFont typeface="Wingdings" panose="05000000000000000000" pitchFamily="2" charset="2"/>
              <a:buChar char="ü"/>
            </a:pPr>
            <a:r>
              <a:rPr lang="en-US" sz="1800" b="0" i="0" u="none" strike="noStrike" dirty="0">
                <a:solidFill>
                  <a:schemeClr val="tx1"/>
                </a:solidFill>
                <a:effectLst/>
              </a:rPr>
              <a:t>We cluster customers together and then predict their electricity load consumption;</a:t>
            </a:r>
            <a:endParaRPr lang="en-US" sz="1400" b="0" dirty="0">
              <a:solidFill>
                <a:schemeClr val="tx1"/>
              </a:solidFill>
              <a:effectLst/>
            </a:endParaRPr>
          </a:p>
          <a:p>
            <a:pPr marL="0" indent="0" rtl="0">
              <a:spcBef>
                <a:spcPts val="0"/>
              </a:spcBef>
              <a:spcAft>
                <a:spcPts val="0"/>
              </a:spcAft>
              <a:buNone/>
            </a:pPr>
            <a:endParaRPr lang="en-US" sz="1000" dirty="0">
              <a:solidFill>
                <a:schemeClr val="tx1"/>
              </a:solidFill>
            </a:endParaRPr>
          </a:p>
          <a:p>
            <a:pPr>
              <a:spcBef>
                <a:spcPts val="0"/>
              </a:spcBef>
              <a:spcAft>
                <a:spcPts val="0"/>
              </a:spcAft>
            </a:pPr>
            <a:r>
              <a:rPr lang="en-US" sz="1800" b="0" i="0" u="none" strike="noStrike" dirty="0">
                <a:solidFill>
                  <a:schemeClr val="tx1"/>
                </a:solidFill>
                <a:effectLst/>
              </a:rPr>
              <a:t>Data Clustering:</a:t>
            </a:r>
            <a:endParaRPr lang="en-US" sz="1400" b="0" dirty="0">
              <a:solidFill>
                <a:schemeClr val="tx1"/>
              </a:solidFill>
              <a:effectLst/>
            </a:endParaRPr>
          </a:p>
          <a:p>
            <a:pPr lvl="1">
              <a:spcBef>
                <a:spcPts val="0"/>
              </a:spcBef>
              <a:spcAft>
                <a:spcPts val="0"/>
              </a:spcAft>
              <a:buFont typeface="Wingdings" panose="05000000000000000000" pitchFamily="2" charset="2"/>
              <a:buChar char="ü"/>
            </a:pPr>
            <a:r>
              <a:rPr lang="en-US" sz="1800" b="0" i="0" u="none" strike="noStrike" dirty="0">
                <a:solidFill>
                  <a:schemeClr val="tx1"/>
                </a:solidFill>
                <a:effectLst/>
              </a:rPr>
              <a:t>Clustering (K-means) the similar time series into 3 clusters, groups 1, 2 and 3. Select representatives MT_002, MT_182 and MT_001 for models fitting;</a:t>
            </a:r>
            <a:endParaRPr lang="en-US" sz="1800" b="0" dirty="0">
              <a:solidFill>
                <a:schemeClr val="tx1"/>
              </a:solidFill>
              <a:effectLst/>
            </a:endParaRPr>
          </a:p>
          <a:p>
            <a:pPr marL="0" indent="0">
              <a:buNone/>
            </a:pPr>
            <a:br>
              <a:rPr lang="en-US" sz="1400" dirty="0">
                <a:solidFill>
                  <a:schemeClr val="tx1"/>
                </a:solidFill>
              </a:rPr>
            </a:br>
            <a:endParaRPr lang="en-US" dirty="0">
              <a:solidFill>
                <a:schemeClr val="tx1"/>
              </a:solidFill>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9CE6F4DB-2849-475D-808A-D146206A5679}" type="datetime2">
              <a:rPr lang="en-US" smtClean="0"/>
              <a:t>Saturday, May 4, 2024</a:t>
            </a:fld>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 Placeholder 8">
            <a:extLst>
              <a:ext uri="{FF2B5EF4-FFF2-40B4-BE49-F238E27FC236}">
                <a16:creationId xmlns:a16="http://schemas.microsoft.com/office/drawing/2014/main" id="{6661ED72-7607-EB21-4B7D-E0E3C60B055F}"/>
              </a:ext>
            </a:extLst>
          </p:cNvPr>
          <p:cNvSpPr txBox="1">
            <a:spLocks/>
          </p:cNvSpPr>
          <p:nvPr/>
        </p:nvSpPr>
        <p:spPr>
          <a:xfrm>
            <a:off x="6159834" y="1734687"/>
            <a:ext cx="5437186" cy="535354"/>
          </a:xfrm>
          <a:prstGeom prst="rect">
            <a:avLst/>
          </a:prstGeom>
        </p:spPr>
        <p:txBody>
          <a:bodyPr vert="horz" wrap="square" lIns="0" tIns="0" rIns="0" bIns="0" rtlCol="0" anchor="b">
            <a:no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400" b="0" kern="1200" cap="all" spc="200" baseline="0">
                <a:solidFill>
                  <a:schemeClr val="tx1"/>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800" b="1"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endParaRPr lang="en-US" sz="2000" i="1" dirty="0"/>
          </a:p>
        </p:txBody>
      </p:sp>
    </p:spTree>
    <p:extLst>
      <p:ext uri="{BB962C8B-B14F-4D97-AF65-F5344CB8AC3E}">
        <p14:creationId xmlns:p14="http://schemas.microsoft.com/office/powerpoint/2010/main" val="389134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2833858" y="700956"/>
            <a:ext cx="6222842" cy="639620"/>
          </a:xfrm>
        </p:spPr>
        <p:txBody>
          <a:bodyPr>
            <a:noAutofit/>
          </a:bodyPr>
          <a:lstStyle/>
          <a:p>
            <a:pPr algn="ctr"/>
            <a:r>
              <a:rPr lang="en-US" sz="4400" dirty="0"/>
              <a:t>Modelling Data Creation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683469" y="1506320"/>
            <a:ext cx="5437187" cy="3515555"/>
          </a:xfrm>
        </p:spPr>
        <p:txBody>
          <a:bodyPr/>
          <a:lstStyle/>
          <a:p>
            <a:pPr marL="0" indent="0" rtl="0">
              <a:spcBef>
                <a:spcPts val="0"/>
              </a:spcBef>
              <a:spcAft>
                <a:spcPts val="0"/>
              </a:spcAft>
              <a:buNone/>
            </a:pPr>
            <a:r>
              <a:rPr lang="en-US" sz="2100" b="1" u="none" strike="noStrike" dirty="0">
                <a:solidFill>
                  <a:schemeClr val="tx1"/>
                </a:solidFill>
                <a:effectLst/>
              </a:rPr>
              <a:t>Previously done:</a:t>
            </a:r>
            <a:r>
              <a:rPr lang="en-US" sz="1800" b="1" dirty="0">
                <a:solidFill>
                  <a:schemeClr val="tx1"/>
                </a:solidFill>
              </a:rPr>
              <a:t> </a:t>
            </a:r>
          </a:p>
          <a:p>
            <a:pPr marL="0" indent="0" rtl="0">
              <a:spcBef>
                <a:spcPts val="0"/>
              </a:spcBef>
              <a:spcAft>
                <a:spcPts val="0"/>
              </a:spcAft>
              <a:buNone/>
            </a:pPr>
            <a:r>
              <a:rPr lang="en-US" sz="1800" b="0" i="0" u="none" strike="noStrike" dirty="0">
                <a:solidFill>
                  <a:schemeClr val="tx1"/>
                </a:solidFill>
                <a:effectLst/>
              </a:rPr>
              <a:t>For each of the customers, the modeling data are collected and processed using the following steps. The below also addresses the feature engineering section.</a:t>
            </a:r>
            <a:endParaRPr lang="en-US" sz="1800" b="0" dirty="0">
              <a:solidFill>
                <a:schemeClr val="tx1"/>
              </a:solidFill>
              <a:effectLst/>
            </a:endParaRPr>
          </a:p>
          <a:p>
            <a:pPr lvl="1" fontAlgn="base">
              <a:spcBef>
                <a:spcPts val="0"/>
              </a:spcBef>
              <a:spcAft>
                <a:spcPts val="0"/>
              </a:spcAft>
            </a:pPr>
            <a:r>
              <a:rPr lang="en-US" sz="1800" b="0" i="0" u="none" strike="noStrike" dirty="0">
                <a:solidFill>
                  <a:schemeClr val="tx1"/>
                </a:solidFill>
                <a:effectLst/>
              </a:rPr>
              <a:t>Replace comma to decimal and convert values stored from string to float.</a:t>
            </a:r>
          </a:p>
          <a:p>
            <a:pPr lvl="1" fontAlgn="base">
              <a:spcBef>
                <a:spcPts val="0"/>
              </a:spcBef>
              <a:spcAft>
                <a:spcPts val="0"/>
              </a:spcAft>
            </a:pPr>
            <a:r>
              <a:rPr lang="en-US" sz="1800" b="0" i="0" u="none" strike="noStrike" dirty="0">
                <a:solidFill>
                  <a:schemeClr val="tx1"/>
                </a:solidFill>
                <a:effectLst/>
              </a:rPr>
              <a:t>Aggregate electricity consumption to change the record of every 15 minutes to every day, and convert units from kW to kWh by dividing current values by 4.</a:t>
            </a:r>
          </a:p>
          <a:p>
            <a:pPr lvl="1" fontAlgn="base">
              <a:spcBef>
                <a:spcPts val="0"/>
              </a:spcBef>
              <a:spcAft>
                <a:spcPts val="0"/>
              </a:spcAft>
            </a:pPr>
            <a:r>
              <a:rPr lang="en-US" sz="1800" b="0" i="0" u="none" strike="noStrike" dirty="0">
                <a:solidFill>
                  <a:schemeClr val="tx1"/>
                </a:solidFill>
                <a:effectLst/>
              </a:rPr>
              <a:t>Since 158 clients have created accounts since 2011, 162 clients created accounts from 2011 to 2012, and 50 clients created accounts after 2012, we select clients joined in 2011 as representatives and use their data to train and test models.</a:t>
            </a:r>
          </a:p>
          <a:p>
            <a:pPr marL="0" indent="0">
              <a:buNone/>
            </a:pPr>
            <a:br>
              <a:rPr lang="en-US" sz="1800" dirty="0">
                <a:solidFill>
                  <a:schemeClr val="tx1"/>
                </a:solidFill>
              </a:rPr>
            </a:br>
            <a:endParaRPr lang="en-US" sz="1800" dirty="0">
              <a:solidFill>
                <a:schemeClr val="tx1"/>
              </a:solidFill>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9CE6F4DB-2849-475D-808A-D146206A5679}" type="datetime2">
              <a:rPr lang="en-US" smtClean="0"/>
              <a:t>Saturday, May 4, 2024</a:t>
            </a:fld>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 Placeholder 8">
            <a:extLst>
              <a:ext uri="{FF2B5EF4-FFF2-40B4-BE49-F238E27FC236}">
                <a16:creationId xmlns:a16="http://schemas.microsoft.com/office/drawing/2014/main" id="{6661ED72-7607-EB21-4B7D-E0E3C60B055F}"/>
              </a:ext>
            </a:extLst>
          </p:cNvPr>
          <p:cNvSpPr txBox="1">
            <a:spLocks/>
          </p:cNvSpPr>
          <p:nvPr/>
        </p:nvSpPr>
        <p:spPr>
          <a:xfrm>
            <a:off x="6159834" y="1734687"/>
            <a:ext cx="5437186" cy="535354"/>
          </a:xfrm>
          <a:prstGeom prst="rect">
            <a:avLst/>
          </a:prstGeom>
        </p:spPr>
        <p:txBody>
          <a:bodyPr vert="horz" wrap="square" lIns="0" tIns="0" rIns="0" bIns="0" rtlCol="0" anchor="b">
            <a:no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400" b="0" kern="1200" cap="all" spc="200" baseline="0">
                <a:solidFill>
                  <a:schemeClr val="tx1"/>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800" b="1"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endParaRPr lang="en-US" sz="2000" i="1" dirty="0"/>
          </a:p>
        </p:txBody>
      </p:sp>
      <p:sp>
        <p:nvSpPr>
          <p:cNvPr id="2" name="Content Placeholder 9">
            <a:extLst>
              <a:ext uri="{FF2B5EF4-FFF2-40B4-BE49-F238E27FC236}">
                <a16:creationId xmlns:a16="http://schemas.microsoft.com/office/drawing/2014/main" id="{DE3CB068-E030-2B31-AD7D-E6C93586754E}"/>
              </a:ext>
            </a:extLst>
          </p:cNvPr>
          <p:cNvSpPr txBox="1">
            <a:spLocks/>
          </p:cNvSpPr>
          <p:nvPr/>
        </p:nvSpPr>
        <p:spPr>
          <a:xfrm>
            <a:off x="6459409" y="1525983"/>
            <a:ext cx="5235753" cy="3515555"/>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spcBef>
                <a:spcPts val="0"/>
              </a:spcBef>
              <a:spcAft>
                <a:spcPts val="0"/>
              </a:spcAft>
              <a:buNone/>
            </a:pPr>
            <a:r>
              <a:rPr lang="en-US" sz="2100" b="1" u="none" strike="noStrike" dirty="0">
                <a:solidFill>
                  <a:schemeClr val="tx1"/>
                </a:solidFill>
                <a:effectLst/>
              </a:rPr>
              <a:t>Additional Data Handling:</a:t>
            </a:r>
            <a:endParaRPr lang="en-US" sz="2100" b="1" dirty="0">
              <a:solidFill>
                <a:schemeClr val="tx1"/>
              </a:solidFill>
              <a:effectLst/>
            </a:endParaRPr>
          </a:p>
          <a:p>
            <a:pPr rtl="0" fontAlgn="base">
              <a:spcBef>
                <a:spcPts val="0"/>
              </a:spcBef>
              <a:spcAft>
                <a:spcPts val="0"/>
              </a:spcAft>
              <a:buFont typeface="Arial" panose="020B0604020202020204" pitchFamily="34" charset="0"/>
              <a:buChar char="•"/>
            </a:pPr>
            <a:r>
              <a:rPr lang="en-US" sz="1800" b="0" i="0" u="none" strike="noStrike" dirty="0">
                <a:solidFill>
                  <a:schemeClr val="tx1"/>
                </a:solidFill>
                <a:effectLst/>
              </a:rPr>
              <a:t>Take care of the change of time date as needed for different models.</a:t>
            </a:r>
          </a:p>
          <a:p>
            <a:pPr rtl="0" fontAlgn="base">
              <a:spcBef>
                <a:spcPts val="0"/>
              </a:spcBef>
              <a:spcAft>
                <a:spcPts val="0"/>
              </a:spcAft>
              <a:buFont typeface="Arial" panose="020B0604020202020204" pitchFamily="34" charset="0"/>
              <a:buChar char="•"/>
            </a:pPr>
            <a:r>
              <a:rPr lang="en-US" sz="1800" b="0" i="0" u="none" strike="noStrike" dirty="0">
                <a:solidFill>
                  <a:schemeClr val="tx1"/>
                </a:solidFill>
                <a:effectLst/>
              </a:rPr>
              <a:t>Pay attention to time related features such as year (2011, 2012, 2013, 2014), quarter (1-4), month (1-12), weekday (0-6), day (1-31), hour (0-23) as needed for different models.</a:t>
            </a:r>
          </a:p>
          <a:p>
            <a:pPr rtl="0" fontAlgn="base">
              <a:spcBef>
                <a:spcPts val="0"/>
              </a:spcBef>
              <a:spcAft>
                <a:spcPts val="0"/>
              </a:spcAft>
              <a:buFont typeface="Arial" panose="020B0604020202020204" pitchFamily="34" charset="0"/>
              <a:buChar char="•"/>
            </a:pPr>
            <a:r>
              <a:rPr lang="en-US" sz="1800" b="0" i="0" u="none" strike="noStrike" dirty="0">
                <a:solidFill>
                  <a:schemeClr val="tx1"/>
                </a:solidFill>
                <a:effectLst/>
              </a:rPr>
              <a:t>Consider holidays based on Portugal's official holidays, since dataset is from Portugal</a:t>
            </a:r>
          </a:p>
          <a:p>
            <a:pPr rtl="0" fontAlgn="base">
              <a:spcBef>
                <a:spcPts val="0"/>
              </a:spcBef>
              <a:spcAft>
                <a:spcPts val="0"/>
              </a:spcAft>
              <a:buFont typeface="Arial" panose="020B0604020202020204" pitchFamily="34" charset="0"/>
              <a:buChar char="•"/>
            </a:pPr>
            <a:r>
              <a:rPr lang="en-US" sz="1800" b="0" i="0" u="none" strike="noStrike" dirty="0">
                <a:solidFill>
                  <a:schemeClr val="tx1"/>
                </a:solidFill>
                <a:effectLst/>
              </a:rPr>
              <a:t>Identify client groups based on the their similarity (more in modeling part)</a:t>
            </a:r>
          </a:p>
          <a:p>
            <a:pPr marL="0" indent="0">
              <a:spcBef>
                <a:spcPts val="0"/>
              </a:spcBef>
              <a:spcAft>
                <a:spcPts val="0"/>
              </a:spcAft>
              <a:buFont typeface="Arial" panose="020B0604020202020204" pitchFamily="34" charset="0"/>
              <a:buNone/>
            </a:pPr>
            <a:endParaRPr lang="en-US" sz="1800" dirty="0">
              <a:solidFill>
                <a:schemeClr val="tx1"/>
              </a:solidFill>
            </a:endParaRPr>
          </a:p>
        </p:txBody>
      </p:sp>
    </p:spTree>
    <p:extLst>
      <p:ext uri="{BB962C8B-B14F-4D97-AF65-F5344CB8AC3E}">
        <p14:creationId xmlns:p14="http://schemas.microsoft.com/office/powerpoint/2010/main" val="115338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2743200" y="441931"/>
            <a:ext cx="6430300" cy="639620"/>
          </a:xfrm>
        </p:spPr>
        <p:txBody>
          <a:bodyPr>
            <a:noAutofit/>
          </a:bodyPr>
          <a:lstStyle/>
          <a:p>
            <a:pPr algn="ctr"/>
            <a:r>
              <a:rPr lang="en-US" sz="4400" dirty="0"/>
              <a:t>Target and Predictive Variables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1248698" y="1728720"/>
            <a:ext cx="9969910" cy="3515555"/>
          </a:xfrm>
        </p:spPr>
        <p:txBody>
          <a:bodyPr/>
          <a:lstStyle/>
          <a:p>
            <a:pPr marL="0" indent="0" rtl="0">
              <a:spcBef>
                <a:spcPts val="0"/>
              </a:spcBef>
              <a:spcAft>
                <a:spcPts val="0"/>
              </a:spcAft>
              <a:buNone/>
            </a:pPr>
            <a:r>
              <a:rPr lang="en-US" sz="2000" b="1" u="none" strike="noStrike" dirty="0">
                <a:solidFill>
                  <a:schemeClr val="tx1"/>
                </a:solidFill>
                <a:effectLst/>
              </a:rPr>
              <a:t>Target Variable: Electricity Load Consumption (2014-15)</a:t>
            </a:r>
            <a:endParaRPr lang="en-US" sz="1600" b="1" dirty="0">
              <a:solidFill>
                <a:schemeClr val="tx1"/>
              </a:solidFill>
              <a:effectLst/>
            </a:endParaRPr>
          </a:p>
          <a:p>
            <a:pPr marL="0" indent="0">
              <a:spcBef>
                <a:spcPts val="0"/>
              </a:spcBef>
              <a:spcAft>
                <a:spcPts val="0"/>
              </a:spcAft>
              <a:buNone/>
            </a:pPr>
            <a:r>
              <a:rPr lang="en-US" sz="1800" b="0" i="0" u="none" strike="noStrike" dirty="0">
                <a:solidFill>
                  <a:schemeClr val="tx1"/>
                </a:solidFill>
                <a:effectLst/>
              </a:rPr>
              <a:t>The target variable, or dependent variable, for our project is the daily electricity load consumption in kWh for 2014-15. Chosen for its direct relevance to energy usage patterns, it aids in operational planning and efficiency optimization by highlighting consumption trends and peak demand periods. Accurate forecasting of this variable is crucial for managing energy supply, enhancing cost-efficiency, and minimizing the environmental impact of energy production.</a:t>
            </a:r>
            <a:endParaRPr lang="en-US" sz="1400" b="0" dirty="0">
              <a:solidFill>
                <a:schemeClr val="tx1"/>
              </a:solidFill>
              <a:effectLst/>
            </a:endParaRPr>
          </a:p>
          <a:p>
            <a:pPr marL="0" indent="0" rtl="0">
              <a:spcBef>
                <a:spcPts val="0"/>
              </a:spcBef>
              <a:spcAft>
                <a:spcPts val="0"/>
              </a:spcAft>
              <a:buNone/>
            </a:pPr>
            <a:br>
              <a:rPr lang="en-US" sz="1400" b="1" dirty="0">
                <a:solidFill>
                  <a:schemeClr val="tx1"/>
                </a:solidFill>
                <a:effectLst/>
              </a:rPr>
            </a:br>
            <a:r>
              <a:rPr lang="en-US" sz="2000" b="1" u="none" strike="noStrike" dirty="0">
                <a:solidFill>
                  <a:schemeClr val="tx1"/>
                </a:solidFill>
                <a:effectLst/>
              </a:rPr>
              <a:t>Predictive Variables: Prior Electricity Load Consumption (2011, 2012, 2013)</a:t>
            </a:r>
            <a:endParaRPr lang="en-US" sz="2000" b="1" dirty="0">
              <a:solidFill>
                <a:schemeClr val="tx1"/>
              </a:solidFill>
              <a:effectLst/>
            </a:endParaRPr>
          </a:p>
          <a:p>
            <a:pPr marL="0" indent="0" rtl="0">
              <a:spcBef>
                <a:spcPts val="0"/>
              </a:spcBef>
              <a:spcAft>
                <a:spcPts val="0"/>
              </a:spcAft>
              <a:buNone/>
            </a:pPr>
            <a:r>
              <a:rPr lang="en-US" sz="1800" i="1" u="none" strike="noStrike" dirty="0">
                <a:solidFill>
                  <a:schemeClr val="tx1"/>
                </a:solidFill>
                <a:effectLst/>
              </a:rPr>
              <a:t>The addition we have made is as follows:</a:t>
            </a:r>
            <a:r>
              <a:rPr lang="en-US" sz="1800" b="1" i="0" u="none" strike="noStrike" dirty="0">
                <a:solidFill>
                  <a:schemeClr val="tx1"/>
                </a:solidFill>
                <a:effectLst/>
              </a:rPr>
              <a:t> </a:t>
            </a:r>
            <a:r>
              <a:rPr lang="en-US" sz="1800" b="0" i="0" u="none" strike="noStrike" dirty="0">
                <a:solidFill>
                  <a:schemeClr val="tx1"/>
                </a:solidFill>
                <a:effectLst/>
              </a:rPr>
              <a:t>Predictive variables are utilized to estimate the target variable. In our analysis, these are divided into:</a:t>
            </a:r>
            <a:endParaRPr lang="en-US" sz="1400" b="0" dirty="0">
              <a:solidFill>
                <a:schemeClr val="tx1"/>
              </a:solidFill>
              <a:effectLst/>
            </a:endParaRPr>
          </a:p>
          <a:p>
            <a:pPr lvl="1" fontAlgn="base">
              <a:spcBef>
                <a:spcPts val="0"/>
              </a:spcBef>
              <a:spcAft>
                <a:spcPts val="0"/>
              </a:spcAft>
            </a:pPr>
            <a:r>
              <a:rPr lang="en-US" sz="1700" b="0" i="0" u="sng" strike="noStrike" dirty="0">
                <a:solidFill>
                  <a:schemeClr val="tx1"/>
                </a:solidFill>
                <a:effectLst/>
              </a:rPr>
              <a:t>Direct Variables:</a:t>
            </a:r>
            <a:r>
              <a:rPr lang="en-US" sz="1700" b="0" i="0" u="none" strike="noStrike" dirty="0">
                <a:solidFill>
                  <a:schemeClr val="tx1"/>
                </a:solidFill>
                <a:effectLst/>
              </a:rPr>
              <a:t> Sourced directly from the dataset, such as clients' electricity consumption in kWh for the years 2011, 2012, and 2013.</a:t>
            </a:r>
          </a:p>
          <a:p>
            <a:pPr lvl="1" fontAlgn="base">
              <a:spcBef>
                <a:spcPts val="0"/>
              </a:spcBef>
              <a:spcAft>
                <a:spcPts val="0"/>
              </a:spcAft>
            </a:pPr>
            <a:r>
              <a:rPr lang="en-US" sz="1700" b="0" i="0" u="sng" strike="noStrike" dirty="0">
                <a:solidFill>
                  <a:schemeClr val="tx1"/>
                </a:solidFill>
                <a:effectLst/>
              </a:rPr>
              <a:t>Derived Variables</a:t>
            </a:r>
            <a:r>
              <a:rPr lang="en-US" sz="1700" b="0" i="0" u="none" strike="noStrike" dirty="0">
                <a:solidFill>
                  <a:schemeClr val="tx1"/>
                </a:solidFill>
                <a:effectLst/>
              </a:rPr>
              <a:t>: Developed by manipulating direct variables, these include time-related features like year, quarter, month, weekday vs. weekend, day, and hour. Additionally, the Facebook Prophet model uses holidays as an extra derived variable.</a:t>
            </a:r>
          </a:p>
          <a:p>
            <a:pPr marL="0" indent="0">
              <a:buNone/>
            </a:pPr>
            <a:br>
              <a:rPr lang="en-US" sz="1400" dirty="0">
                <a:solidFill>
                  <a:schemeClr val="tx1"/>
                </a:solidFill>
              </a:rPr>
            </a:br>
            <a:endParaRPr lang="en-US" dirty="0">
              <a:solidFill>
                <a:schemeClr val="tx1"/>
              </a:solidFill>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9CE6F4DB-2849-475D-808A-D146206A5679}" type="datetime2">
              <a:rPr lang="en-US" smtClean="0"/>
              <a:t>Saturday, May 4, 2024</a:t>
            </a:fld>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 Placeholder 8">
            <a:extLst>
              <a:ext uri="{FF2B5EF4-FFF2-40B4-BE49-F238E27FC236}">
                <a16:creationId xmlns:a16="http://schemas.microsoft.com/office/drawing/2014/main" id="{6661ED72-7607-EB21-4B7D-E0E3C60B055F}"/>
              </a:ext>
            </a:extLst>
          </p:cNvPr>
          <p:cNvSpPr txBox="1">
            <a:spLocks/>
          </p:cNvSpPr>
          <p:nvPr/>
        </p:nvSpPr>
        <p:spPr>
          <a:xfrm>
            <a:off x="6159834" y="1734687"/>
            <a:ext cx="5437186" cy="535354"/>
          </a:xfrm>
          <a:prstGeom prst="rect">
            <a:avLst/>
          </a:prstGeom>
        </p:spPr>
        <p:txBody>
          <a:bodyPr vert="horz" wrap="square" lIns="0" tIns="0" rIns="0" bIns="0" rtlCol="0" anchor="b">
            <a:no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400" b="0" kern="1200" cap="all" spc="200" baseline="0">
                <a:solidFill>
                  <a:schemeClr val="tx1"/>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800" b="1"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endParaRPr lang="en-US" sz="2000" i="1" dirty="0"/>
          </a:p>
        </p:txBody>
      </p:sp>
    </p:spTree>
    <p:extLst>
      <p:ext uri="{BB962C8B-B14F-4D97-AF65-F5344CB8AC3E}">
        <p14:creationId xmlns:p14="http://schemas.microsoft.com/office/powerpoint/2010/main" val="2345815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550863" y="773648"/>
            <a:ext cx="11091600" cy="1332000"/>
          </a:xfrm>
        </p:spPr>
        <p:txBody>
          <a:bodyPr/>
          <a:lstStyle/>
          <a:p>
            <a:r>
              <a:rPr lang="en-US" dirty="0"/>
              <a:t>Pre-Modelling (Clustering)</a:t>
            </a:r>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May 4,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15</a:t>
            </a:fld>
            <a:endParaRPr lang="en-US"/>
          </a:p>
        </p:txBody>
      </p:sp>
      <p:sp>
        <p:nvSpPr>
          <p:cNvPr id="8" name="TextBox 7">
            <a:extLst>
              <a:ext uri="{FF2B5EF4-FFF2-40B4-BE49-F238E27FC236}">
                <a16:creationId xmlns:a16="http://schemas.microsoft.com/office/drawing/2014/main" id="{2B42D2D2-ED5F-2272-AA8A-F39BCA5099D5}"/>
              </a:ext>
            </a:extLst>
          </p:cNvPr>
          <p:cNvSpPr txBox="1"/>
          <p:nvPr/>
        </p:nvSpPr>
        <p:spPr>
          <a:xfrm>
            <a:off x="1323008" y="1642658"/>
            <a:ext cx="9471992" cy="4708981"/>
          </a:xfrm>
          <a:prstGeom prst="rect">
            <a:avLst/>
          </a:prstGeom>
          <a:noFill/>
        </p:spPr>
        <p:txBody>
          <a:bodyPr wrap="square">
            <a:spAutoFit/>
          </a:bodyPr>
          <a:lstStyle/>
          <a:p>
            <a:pPr rtl="0">
              <a:spcBef>
                <a:spcPts val="0"/>
              </a:spcBef>
              <a:spcAft>
                <a:spcPts val="0"/>
              </a:spcAft>
            </a:pPr>
            <a:r>
              <a:rPr lang="en-US" sz="2000" b="1" i="0" u="none" strike="noStrike" dirty="0">
                <a:effectLst/>
              </a:rPr>
              <a:t>Pre-modeling Enhancements</a:t>
            </a:r>
            <a:endParaRPr lang="en-US" sz="2000" b="0" dirty="0">
              <a:effectLst/>
            </a:endParaRPr>
          </a:p>
          <a:p>
            <a:pPr marL="800100" lvl="1" indent="-342900" fontAlgn="base">
              <a:buFont typeface="Arial" panose="020B0604020202020204" pitchFamily="34" charset="0"/>
              <a:buChar char="•"/>
            </a:pPr>
            <a:r>
              <a:rPr lang="en-US" sz="2000" b="0" i="0" u="none" strike="noStrike" dirty="0">
                <a:effectLst/>
              </a:rPr>
              <a:t>Expanded from two to three clusters based on additional analysis.</a:t>
            </a:r>
          </a:p>
          <a:p>
            <a:pPr marL="800100" lvl="1" indent="-342900" fontAlgn="base">
              <a:buFont typeface="Arial" panose="020B0604020202020204" pitchFamily="34" charset="0"/>
              <a:buChar char="•"/>
            </a:pPr>
            <a:r>
              <a:rPr lang="en-US" sz="2000" b="0" i="0" u="none" strike="noStrike" dirty="0">
                <a:effectLst/>
              </a:rPr>
              <a:t>Three-cluster model achieved a superior silhouette score, indicating more nuanced variations in client consumption patterns.</a:t>
            </a:r>
          </a:p>
          <a:p>
            <a:pPr marL="800100" lvl="1" indent="-342900" fontAlgn="base">
              <a:buFont typeface="Arial" panose="020B0604020202020204" pitchFamily="34" charset="0"/>
              <a:buChar char="•"/>
            </a:pPr>
            <a:r>
              <a:rPr lang="en-US" sz="2000" b="0" i="0" u="none" strike="noStrike" dirty="0">
                <a:effectLst/>
              </a:rPr>
              <a:t>Aim: Enhance granularity and accuracy of predictions, improving model efficacy.</a:t>
            </a:r>
          </a:p>
          <a:p>
            <a:pPr rtl="0">
              <a:spcBef>
                <a:spcPts val="0"/>
              </a:spcBef>
              <a:spcAft>
                <a:spcPts val="0"/>
              </a:spcAft>
            </a:pPr>
            <a:br>
              <a:rPr lang="en-US" sz="2000" b="0" dirty="0">
                <a:effectLst/>
              </a:rPr>
            </a:br>
            <a:r>
              <a:rPr lang="en-US" sz="2000" b="1" i="0" u="none" strike="noStrike" dirty="0">
                <a:effectLst/>
              </a:rPr>
              <a:t>Clustering Methodology</a:t>
            </a:r>
            <a:endParaRPr lang="en-US" sz="2000" b="0" dirty="0">
              <a:effectLst/>
            </a:endParaRPr>
          </a:p>
          <a:p>
            <a:pPr marL="800100" lvl="1" indent="-342900" fontAlgn="base">
              <a:buFont typeface="Arial" panose="020B0604020202020204" pitchFamily="34" charset="0"/>
              <a:buChar char="•"/>
            </a:pPr>
            <a:r>
              <a:rPr lang="en-US" sz="2000" b="0" i="0" u="none" strike="noStrike" dirty="0">
                <a:effectLst/>
              </a:rPr>
              <a:t>Optimized time and memory usage by clustering instead of individual model training for each client.</a:t>
            </a:r>
          </a:p>
          <a:p>
            <a:pPr marL="800100" lvl="1" indent="-342900" fontAlgn="base">
              <a:buFont typeface="Arial" panose="020B0604020202020204" pitchFamily="34" charset="0"/>
              <a:buChar char="•"/>
            </a:pPr>
            <a:r>
              <a:rPr lang="en-US" sz="2000" b="0" i="0" u="none" strike="noStrike" dirty="0">
                <a:effectLst/>
              </a:rPr>
              <a:t>Applied K-Means clustering to segment 370 client datasets into three distinct groups.</a:t>
            </a:r>
          </a:p>
          <a:p>
            <a:pPr marL="800100" lvl="1" indent="-342900" fontAlgn="base">
              <a:buFont typeface="Arial" panose="020B0604020202020204" pitchFamily="34" charset="0"/>
              <a:buChar char="•"/>
            </a:pPr>
            <a:r>
              <a:rPr lang="en-US" sz="2000" b="0" i="0" u="none" strike="noStrike" dirty="0">
                <a:effectLst/>
              </a:rPr>
              <a:t>Chose three clusters based on trial and error optimization and silhouette score evaluation.</a:t>
            </a:r>
          </a:p>
          <a:p>
            <a:br>
              <a:rPr lang="en-US" sz="2000" dirty="0"/>
            </a:br>
            <a:endParaRPr lang="en-IN" sz="2000" dirty="0"/>
          </a:p>
        </p:txBody>
      </p:sp>
    </p:spTree>
    <p:extLst>
      <p:ext uri="{BB962C8B-B14F-4D97-AF65-F5344CB8AC3E}">
        <p14:creationId xmlns:p14="http://schemas.microsoft.com/office/powerpoint/2010/main" val="2122052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482186" y="505166"/>
            <a:ext cx="11091600" cy="1332000"/>
          </a:xfrm>
        </p:spPr>
        <p:txBody>
          <a:bodyPr/>
          <a:lstStyle/>
          <a:p>
            <a:r>
              <a:rPr lang="en-US" dirty="0"/>
              <a:t>Pre-Modelling (Clustering)</a:t>
            </a:r>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May 4,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16</a:t>
            </a:fld>
            <a:endParaRPr lang="en-US"/>
          </a:p>
        </p:txBody>
      </p:sp>
      <p:sp>
        <p:nvSpPr>
          <p:cNvPr id="8" name="TextBox 7">
            <a:extLst>
              <a:ext uri="{FF2B5EF4-FFF2-40B4-BE49-F238E27FC236}">
                <a16:creationId xmlns:a16="http://schemas.microsoft.com/office/drawing/2014/main" id="{2B42D2D2-ED5F-2272-AA8A-F39BCA5099D5}"/>
              </a:ext>
            </a:extLst>
          </p:cNvPr>
          <p:cNvSpPr txBox="1"/>
          <p:nvPr/>
        </p:nvSpPr>
        <p:spPr>
          <a:xfrm>
            <a:off x="6672387" y="1277595"/>
            <a:ext cx="4989815" cy="5016758"/>
          </a:xfrm>
          <a:prstGeom prst="rect">
            <a:avLst/>
          </a:prstGeom>
          <a:noFill/>
        </p:spPr>
        <p:txBody>
          <a:bodyPr wrap="square">
            <a:spAutoFit/>
          </a:bodyPr>
          <a:lstStyle/>
          <a:p>
            <a:pPr rtl="0">
              <a:spcBef>
                <a:spcPts val="0"/>
              </a:spcBef>
              <a:spcAft>
                <a:spcPts val="0"/>
              </a:spcAft>
            </a:pPr>
            <a:r>
              <a:rPr lang="en-US" sz="2000" b="1" i="0" u="none" strike="noStrike" dirty="0">
                <a:effectLst/>
              </a:rPr>
              <a:t>Silhouette Score Evaluation</a:t>
            </a:r>
            <a:endParaRPr lang="en-US" sz="2400" b="0" dirty="0">
              <a:effectLst/>
            </a:endParaRPr>
          </a:p>
          <a:p>
            <a:pPr marL="800100" lvl="1" indent="-342900" fontAlgn="base">
              <a:buFont typeface="Arial" panose="020B0604020202020204" pitchFamily="34" charset="0"/>
              <a:buChar char="•"/>
            </a:pPr>
            <a:r>
              <a:rPr lang="en-US" sz="2000" b="0" i="0" u="none" strike="noStrike" dirty="0">
                <a:effectLst/>
              </a:rPr>
              <a:t>Used to assess cluster quality; measures similarity within a cluster versus other clusters.</a:t>
            </a:r>
          </a:p>
          <a:p>
            <a:pPr marL="800100" lvl="1" indent="-342900" fontAlgn="base">
              <a:buFont typeface="Arial" panose="020B0604020202020204" pitchFamily="34" charset="0"/>
              <a:buChar char="•"/>
            </a:pPr>
            <a:r>
              <a:rPr lang="en-US" sz="2000" b="0" i="0" u="none" strike="noStrike" dirty="0">
                <a:effectLst/>
              </a:rPr>
              <a:t>Higher scores indicate well-defined clusters; three clusters provided the highest silhouette score.</a:t>
            </a:r>
          </a:p>
          <a:p>
            <a:pPr rtl="0">
              <a:spcBef>
                <a:spcPts val="0"/>
              </a:spcBef>
              <a:spcAft>
                <a:spcPts val="0"/>
              </a:spcAft>
            </a:pPr>
            <a:endParaRPr lang="en-US" sz="2000" b="1" i="0" u="none" strike="noStrike" dirty="0">
              <a:effectLst/>
            </a:endParaRPr>
          </a:p>
          <a:p>
            <a:pPr rtl="0">
              <a:spcBef>
                <a:spcPts val="0"/>
              </a:spcBef>
              <a:spcAft>
                <a:spcPts val="0"/>
              </a:spcAft>
            </a:pPr>
            <a:r>
              <a:rPr lang="en-US" sz="2000" b="1" i="0" u="none" strike="noStrike" dirty="0">
                <a:effectLst/>
              </a:rPr>
              <a:t>Selection of Representative Clients</a:t>
            </a:r>
            <a:endParaRPr lang="en-US" sz="2400" b="0" dirty="0">
              <a:effectLst/>
            </a:endParaRPr>
          </a:p>
          <a:p>
            <a:pPr marL="800100" lvl="1" indent="-342900" fontAlgn="base">
              <a:buFont typeface="Arial" panose="020B0604020202020204" pitchFamily="34" charset="0"/>
              <a:buChar char="•"/>
            </a:pPr>
            <a:r>
              <a:rPr lang="en-US" sz="2000" b="0" i="0" u="none" strike="noStrike" dirty="0">
                <a:effectLst/>
              </a:rPr>
              <a:t>Selected representative clients from each cluster (MT_002, MT_181, MT_001) based on comprehensive data from 2011-2014.</a:t>
            </a:r>
          </a:p>
          <a:p>
            <a:pPr marL="800100" lvl="1" indent="-342900" fontAlgn="base">
              <a:buFont typeface="Arial" panose="020B0604020202020204" pitchFamily="34" charset="0"/>
              <a:buChar char="•"/>
            </a:pPr>
            <a:r>
              <a:rPr lang="en-US" sz="2000" b="0" i="0" u="none" strike="noStrike" dirty="0">
                <a:effectLst/>
              </a:rPr>
              <a:t>These clients represent their respective clusters' patterns, aiding in focused analysis and model training.</a:t>
            </a:r>
          </a:p>
        </p:txBody>
      </p:sp>
      <p:pic>
        <p:nvPicPr>
          <p:cNvPr id="5" name="Picture 4">
            <a:extLst>
              <a:ext uri="{FF2B5EF4-FFF2-40B4-BE49-F238E27FC236}">
                <a16:creationId xmlns:a16="http://schemas.microsoft.com/office/drawing/2014/main" id="{293D90C1-25A4-BBF4-8EAD-B9D5286FABD2}"/>
              </a:ext>
            </a:extLst>
          </p:cNvPr>
          <p:cNvPicPr>
            <a:picLocks noChangeAspect="1"/>
          </p:cNvPicPr>
          <p:nvPr/>
        </p:nvPicPr>
        <p:blipFill>
          <a:blip r:embed="rId2"/>
          <a:stretch>
            <a:fillRect/>
          </a:stretch>
        </p:blipFill>
        <p:spPr>
          <a:xfrm>
            <a:off x="482186" y="1277595"/>
            <a:ext cx="6101785" cy="5016758"/>
          </a:xfrm>
          <a:prstGeom prst="rect">
            <a:avLst/>
          </a:prstGeom>
        </p:spPr>
      </p:pic>
    </p:spTree>
    <p:extLst>
      <p:ext uri="{BB962C8B-B14F-4D97-AF65-F5344CB8AC3E}">
        <p14:creationId xmlns:p14="http://schemas.microsoft.com/office/powerpoint/2010/main" val="2896212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451679" y="482745"/>
            <a:ext cx="9994554" cy="1332000"/>
          </a:xfrm>
        </p:spPr>
        <p:txBody>
          <a:bodyPr/>
          <a:lstStyle/>
          <a:p>
            <a:r>
              <a:rPr lang="en-US" sz="4000" b="0" i="0" u="none" strike="noStrike" dirty="0">
                <a:effectLst/>
              </a:rPr>
              <a:t>Modelling Methodology</a:t>
            </a:r>
            <a:endParaRPr lang="en-US" sz="4000"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May 4,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17</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800446" y="1148745"/>
            <a:ext cx="9994554" cy="5709255"/>
          </a:xfrm>
          <a:prstGeom prst="rect">
            <a:avLst/>
          </a:prstGeom>
          <a:noFill/>
        </p:spPr>
        <p:txBody>
          <a:bodyPr wrap="square">
            <a:spAutoFit/>
          </a:bodyPr>
          <a:lstStyle/>
          <a:p>
            <a:pPr rtl="0">
              <a:spcBef>
                <a:spcPts val="0"/>
              </a:spcBef>
              <a:spcAft>
                <a:spcPts val="0"/>
              </a:spcAft>
            </a:pPr>
            <a:r>
              <a:rPr lang="en-US" sz="1800" b="1" i="0" u="none" strike="noStrike" dirty="0">
                <a:effectLst/>
              </a:rPr>
              <a:t>Train, Validation, Test Split: </a:t>
            </a:r>
            <a:r>
              <a:rPr lang="en-US" sz="1800" b="0" i="0" u="none" strike="noStrike" dirty="0">
                <a:effectLst/>
              </a:rPr>
              <a:t>The ratio of split is as follows:</a:t>
            </a:r>
            <a:endParaRPr lang="en-US" sz="2000" b="0" dirty="0">
              <a:effectLst/>
            </a:endParaRPr>
          </a:p>
          <a:p>
            <a:pPr marL="285750" indent="-285750" rtl="0" fontAlgn="base">
              <a:spcBef>
                <a:spcPts val="0"/>
              </a:spcBef>
              <a:spcAft>
                <a:spcPts val="0"/>
              </a:spcAft>
              <a:buFont typeface="Arial" panose="020B0604020202020204" pitchFamily="34" charset="0"/>
              <a:buChar char="•"/>
            </a:pPr>
            <a:r>
              <a:rPr lang="en-US" sz="1800" b="0" i="0" u="none" strike="noStrike" dirty="0">
                <a:effectLst/>
              </a:rPr>
              <a:t>70%: Training Data</a:t>
            </a:r>
          </a:p>
          <a:p>
            <a:pPr marL="285750" indent="-285750" rtl="0" fontAlgn="base">
              <a:spcBef>
                <a:spcPts val="0"/>
              </a:spcBef>
              <a:spcAft>
                <a:spcPts val="0"/>
              </a:spcAft>
              <a:buFont typeface="Arial" panose="020B0604020202020204" pitchFamily="34" charset="0"/>
              <a:buChar char="•"/>
            </a:pPr>
            <a:r>
              <a:rPr lang="en-US" sz="1800" b="0" i="0" u="none" strike="noStrike" dirty="0">
                <a:effectLst/>
              </a:rPr>
              <a:t>20%: Validation Data</a:t>
            </a:r>
          </a:p>
          <a:p>
            <a:pPr marL="285750" indent="-285750" rtl="0" fontAlgn="base">
              <a:spcBef>
                <a:spcPts val="0"/>
              </a:spcBef>
              <a:spcAft>
                <a:spcPts val="0"/>
              </a:spcAft>
              <a:buFont typeface="Arial" panose="020B0604020202020204" pitchFamily="34" charset="0"/>
              <a:buChar char="•"/>
            </a:pPr>
            <a:r>
              <a:rPr lang="en-US" sz="1800" b="0" i="0" u="none" strike="noStrike" dirty="0">
                <a:effectLst/>
              </a:rPr>
              <a:t>10%: Test Data</a:t>
            </a:r>
          </a:p>
          <a:p>
            <a:pPr rtl="0">
              <a:spcBef>
                <a:spcPts val="0"/>
              </a:spcBef>
              <a:spcAft>
                <a:spcPts val="0"/>
              </a:spcAft>
            </a:pPr>
            <a:endParaRPr lang="en-US" sz="1800" b="0" i="0" u="none" strike="noStrike" dirty="0">
              <a:effectLst/>
            </a:endParaRPr>
          </a:p>
          <a:p>
            <a:pPr rtl="0">
              <a:spcBef>
                <a:spcPts val="0"/>
              </a:spcBef>
              <a:spcAft>
                <a:spcPts val="0"/>
              </a:spcAft>
            </a:pPr>
            <a:r>
              <a:rPr lang="en-US" sz="1800" b="0" i="0" u="none" strike="noStrike" dirty="0">
                <a:effectLst/>
              </a:rPr>
              <a:t>We have divided the test data into 4 equal parts. </a:t>
            </a:r>
            <a:endParaRPr lang="en-US" sz="2000" b="0" dirty="0">
              <a:effectLst/>
            </a:endParaRPr>
          </a:p>
          <a:p>
            <a:pPr marL="285750" indent="-285750" rtl="0" fontAlgn="base">
              <a:spcBef>
                <a:spcPts val="0"/>
              </a:spcBef>
              <a:spcAft>
                <a:spcPts val="0"/>
              </a:spcAft>
              <a:buFont typeface="Arial" panose="020B0604020202020204" pitchFamily="34" charset="0"/>
              <a:buChar char="•"/>
            </a:pPr>
            <a:r>
              <a:rPr lang="en-US" sz="1800" b="0" i="0" u="none" strike="noStrike" dirty="0">
                <a:effectLst/>
              </a:rPr>
              <a:t>The training set serves as the foundation for training the model, where it learns from the data's patterns and relationships. </a:t>
            </a:r>
          </a:p>
          <a:p>
            <a:pPr marL="285750" indent="-285750" rtl="0" fontAlgn="base">
              <a:spcBef>
                <a:spcPts val="0"/>
              </a:spcBef>
              <a:spcAft>
                <a:spcPts val="0"/>
              </a:spcAft>
              <a:buFont typeface="Arial" panose="020B0604020202020204" pitchFamily="34" charset="0"/>
              <a:buChar char="•"/>
            </a:pPr>
            <a:r>
              <a:rPr lang="en-US" sz="1800" b="0" i="0" u="none" strike="noStrike" dirty="0">
                <a:effectLst/>
              </a:rPr>
              <a:t>Following training, the validation set is employed to fine-tune model parameters and gauge performance, ensuring optimal performance on new data. </a:t>
            </a:r>
          </a:p>
          <a:p>
            <a:pPr marL="285750" indent="-285750" rtl="0" fontAlgn="base">
              <a:spcBef>
                <a:spcPts val="0"/>
              </a:spcBef>
              <a:spcAft>
                <a:spcPts val="0"/>
              </a:spcAft>
              <a:buFont typeface="Arial" panose="020B0604020202020204" pitchFamily="34" charset="0"/>
              <a:buChar char="•"/>
            </a:pPr>
            <a:r>
              <a:rPr lang="en-US" sz="1800" b="0" i="0" u="none" strike="noStrike" dirty="0">
                <a:effectLst/>
              </a:rPr>
              <a:t>Lastly, the test set provides an unbiased evaluation of the model's performance on previously unseen data, confirming its generalization capabilities. </a:t>
            </a:r>
          </a:p>
          <a:p>
            <a:pPr rtl="0">
              <a:spcBef>
                <a:spcPts val="0"/>
              </a:spcBef>
              <a:spcAft>
                <a:spcPts val="0"/>
              </a:spcAft>
            </a:pPr>
            <a:endParaRPr lang="en-US" sz="1800" b="0" i="0" u="none" strike="noStrike" dirty="0">
              <a:effectLst/>
            </a:endParaRPr>
          </a:p>
          <a:p>
            <a:pPr rtl="0">
              <a:spcBef>
                <a:spcPts val="0"/>
              </a:spcBef>
              <a:spcAft>
                <a:spcPts val="0"/>
              </a:spcAft>
            </a:pPr>
            <a:endParaRPr lang="en-US" dirty="0"/>
          </a:p>
          <a:p>
            <a:pPr rtl="0">
              <a:spcBef>
                <a:spcPts val="0"/>
              </a:spcBef>
              <a:spcAft>
                <a:spcPts val="0"/>
              </a:spcAft>
            </a:pPr>
            <a:r>
              <a:rPr lang="en-US" sz="1800" b="0" i="0" u="none" strike="noStrike" dirty="0">
                <a:effectLst/>
              </a:rPr>
              <a:t>This division enables rigorous assessment and refinement of machine learning models, bolstering their reliability and effectiveness in real-world applications.</a:t>
            </a:r>
            <a:endParaRPr lang="en-US" sz="2000" b="0" dirty="0">
              <a:effectLst/>
            </a:endParaRPr>
          </a:p>
          <a:p>
            <a:br>
              <a:rPr lang="en-US" sz="2000" dirty="0"/>
            </a:br>
            <a:br>
              <a:rPr lang="en-US" sz="1900" dirty="0"/>
            </a:br>
            <a:br>
              <a:rPr lang="en-US" sz="1900" dirty="0"/>
            </a:br>
            <a:endParaRPr lang="en-IN" sz="1900" dirty="0"/>
          </a:p>
        </p:txBody>
      </p:sp>
      <p:pic>
        <p:nvPicPr>
          <p:cNvPr id="5" name="Picture 4">
            <a:extLst>
              <a:ext uri="{FF2B5EF4-FFF2-40B4-BE49-F238E27FC236}">
                <a16:creationId xmlns:a16="http://schemas.microsoft.com/office/drawing/2014/main" id="{554A20AE-D0A2-C27F-060B-F8A9881EAE8E}"/>
              </a:ext>
            </a:extLst>
          </p:cNvPr>
          <p:cNvPicPr>
            <a:picLocks noChangeAspect="1"/>
          </p:cNvPicPr>
          <p:nvPr/>
        </p:nvPicPr>
        <p:blipFill>
          <a:blip r:embed="rId2"/>
          <a:stretch>
            <a:fillRect/>
          </a:stretch>
        </p:blipFill>
        <p:spPr>
          <a:xfrm>
            <a:off x="6874636" y="829660"/>
            <a:ext cx="4934976" cy="1580165"/>
          </a:xfrm>
          <a:prstGeom prst="rect">
            <a:avLst/>
          </a:prstGeom>
        </p:spPr>
      </p:pic>
    </p:spTree>
    <p:extLst>
      <p:ext uri="{BB962C8B-B14F-4D97-AF65-F5344CB8AC3E}">
        <p14:creationId xmlns:p14="http://schemas.microsoft.com/office/powerpoint/2010/main" val="859414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386382" y="324759"/>
            <a:ext cx="11091600" cy="1332000"/>
          </a:xfrm>
        </p:spPr>
        <p:txBody>
          <a:bodyPr/>
          <a:lstStyle/>
          <a:p>
            <a:r>
              <a:rPr lang="en-US" dirty="0"/>
              <a:t>Checking Stationarity</a:t>
            </a:r>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May 4,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18</a:t>
            </a:fld>
            <a:endParaRPr lang="en-US"/>
          </a:p>
        </p:txBody>
      </p:sp>
      <p:sp>
        <p:nvSpPr>
          <p:cNvPr id="8" name="TextBox 7">
            <a:extLst>
              <a:ext uri="{FF2B5EF4-FFF2-40B4-BE49-F238E27FC236}">
                <a16:creationId xmlns:a16="http://schemas.microsoft.com/office/drawing/2014/main" id="{2B42D2D2-ED5F-2272-AA8A-F39BCA5099D5}"/>
              </a:ext>
            </a:extLst>
          </p:cNvPr>
          <p:cNvSpPr txBox="1"/>
          <p:nvPr/>
        </p:nvSpPr>
        <p:spPr>
          <a:xfrm>
            <a:off x="803629" y="1198066"/>
            <a:ext cx="5760684" cy="4647426"/>
          </a:xfrm>
          <a:prstGeom prst="rect">
            <a:avLst/>
          </a:prstGeom>
          <a:noFill/>
        </p:spPr>
        <p:txBody>
          <a:bodyPr wrap="square">
            <a:spAutoFit/>
          </a:bodyPr>
          <a:lstStyle/>
          <a:p>
            <a:pPr rtl="0">
              <a:spcBef>
                <a:spcPts val="0"/>
              </a:spcBef>
              <a:spcAft>
                <a:spcPts val="0"/>
              </a:spcAft>
            </a:pPr>
            <a:r>
              <a:rPr lang="en-US" sz="2000" i="1" u="none" strike="noStrike" dirty="0">
                <a:effectLst/>
              </a:rPr>
              <a:t>Stationarity Assumption: Stationarity in data refers to constant statistical properties typically including the mean, variance, and autocorrelation structure.</a:t>
            </a:r>
          </a:p>
          <a:p>
            <a:pPr rtl="0">
              <a:spcBef>
                <a:spcPts val="0"/>
              </a:spcBef>
              <a:spcAft>
                <a:spcPts val="0"/>
              </a:spcAft>
            </a:pPr>
            <a:br>
              <a:rPr lang="en-US" sz="2400" b="0" dirty="0">
                <a:effectLst/>
              </a:rPr>
            </a:br>
            <a:r>
              <a:rPr lang="en-US" sz="2000" b="0" i="0" u="none" strike="noStrike" dirty="0">
                <a:effectLst/>
              </a:rPr>
              <a:t>We have used the Augmented Dickey Fuller Test, to check stationarity and made our model stationary.  We have run this model on all the 3 data frames. </a:t>
            </a:r>
            <a:endParaRPr lang="en-US" sz="2400" b="0" dirty="0">
              <a:effectLst/>
            </a:endParaRPr>
          </a:p>
          <a:p>
            <a:pPr rtl="0">
              <a:spcBef>
                <a:spcPts val="0"/>
              </a:spcBef>
              <a:spcAft>
                <a:spcPts val="0"/>
              </a:spcAft>
            </a:pPr>
            <a:endParaRPr lang="en-US" sz="2400" dirty="0"/>
          </a:p>
          <a:p>
            <a:pPr rtl="0">
              <a:spcBef>
                <a:spcPts val="0"/>
              </a:spcBef>
              <a:spcAft>
                <a:spcPts val="0"/>
              </a:spcAft>
            </a:pPr>
            <a:endParaRPr lang="en-US" b="0" dirty="0">
              <a:effectLst/>
            </a:endParaRPr>
          </a:p>
          <a:p>
            <a:pPr rtl="0">
              <a:spcBef>
                <a:spcPts val="0"/>
              </a:spcBef>
              <a:spcAft>
                <a:spcPts val="0"/>
              </a:spcAft>
            </a:pPr>
            <a:r>
              <a:rPr lang="en-US" sz="2000" b="0" i="0" u="none" strike="noStrike" dirty="0">
                <a:effectLst/>
              </a:rPr>
              <a:t>We observe that df_3 is stationary since it has a large negative value and a p-value &lt; 0.05. We then, through the differencing method, make df_1 and df_2 stationary.</a:t>
            </a:r>
            <a:br>
              <a:rPr lang="en-US" sz="2400" dirty="0"/>
            </a:br>
            <a:endParaRPr lang="en-US" sz="2400" b="0" i="0" u="none" strike="noStrike" dirty="0">
              <a:effectLst/>
            </a:endParaRPr>
          </a:p>
        </p:txBody>
      </p:sp>
      <p:pic>
        <p:nvPicPr>
          <p:cNvPr id="5" name="Picture 4">
            <a:extLst>
              <a:ext uri="{FF2B5EF4-FFF2-40B4-BE49-F238E27FC236}">
                <a16:creationId xmlns:a16="http://schemas.microsoft.com/office/drawing/2014/main" id="{1FCB91E8-1533-F33E-DEC0-B1C8021BFB35}"/>
              </a:ext>
            </a:extLst>
          </p:cNvPr>
          <p:cNvPicPr>
            <a:picLocks noChangeAspect="1"/>
          </p:cNvPicPr>
          <p:nvPr/>
        </p:nvPicPr>
        <p:blipFill>
          <a:blip r:embed="rId2"/>
          <a:stretch>
            <a:fillRect/>
          </a:stretch>
        </p:blipFill>
        <p:spPr>
          <a:xfrm>
            <a:off x="6611174" y="4098336"/>
            <a:ext cx="5194443" cy="2347232"/>
          </a:xfrm>
          <a:prstGeom prst="rect">
            <a:avLst/>
          </a:prstGeom>
        </p:spPr>
      </p:pic>
      <p:pic>
        <p:nvPicPr>
          <p:cNvPr id="9" name="Picture 8">
            <a:extLst>
              <a:ext uri="{FF2B5EF4-FFF2-40B4-BE49-F238E27FC236}">
                <a16:creationId xmlns:a16="http://schemas.microsoft.com/office/drawing/2014/main" id="{E1030052-7DEF-6780-6942-420E44242D8C}"/>
              </a:ext>
            </a:extLst>
          </p:cNvPr>
          <p:cNvPicPr>
            <a:picLocks noChangeAspect="1"/>
          </p:cNvPicPr>
          <p:nvPr/>
        </p:nvPicPr>
        <p:blipFill>
          <a:blip r:embed="rId3"/>
          <a:stretch>
            <a:fillRect/>
          </a:stretch>
        </p:blipFill>
        <p:spPr>
          <a:xfrm>
            <a:off x="6611174" y="1198066"/>
            <a:ext cx="5194443" cy="1863403"/>
          </a:xfrm>
          <a:prstGeom prst="rect">
            <a:avLst/>
          </a:prstGeom>
        </p:spPr>
      </p:pic>
    </p:spTree>
    <p:extLst>
      <p:ext uri="{BB962C8B-B14F-4D97-AF65-F5344CB8AC3E}">
        <p14:creationId xmlns:p14="http://schemas.microsoft.com/office/powerpoint/2010/main" val="1909282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812037" y="742915"/>
            <a:ext cx="9994554" cy="861292"/>
          </a:xfrm>
        </p:spPr>
        <p:txBody>
          <a:bodyPr/>
          <a:lstStyle/>
          <a:p>
            <a:r>
              <a:rPr lang="en-US" sz="4000" b="0" i="0" u="none" strike="noStrike" dirty="0">
                <a:effectLst/>
              </a:rPr>
              <a:t>Modelling – Piecewise Linear Fit</a:t>
            </a:r>
            <a:endParaRPr lang="en-US" sz="4000"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May 4,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19</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6645622" y="1924504"/>
            <a:ext cx="4995515" cy="4093428"/>
          </a:xfrm>
          <a:prstGeom prst="rect">
            <a:avLst/>
          </a:prstGeom>
          <a:noFill/>
        </p:spPr>
        <p:txBody>
          <a:bodyPr wrap="square">
            <a:spAutoFit/>
          </a:bodyPr>
          <a:lstStyle/>
          <a:p>
            <a:pPr rtl="0">
              <a:spcBef>
                <a:spcPts val="0"/>
              </a:spcBef>
              <a:spcAft>
                <a:spcPts val="0"/>
              </a:spcAft>
            </a:pPr>
            <a:r>
              <a:rPr lang="en-US" sz="2000" b="1" i="0" u="none" strike="noStrike" dirty="0">
                <a:effectLst/>
              </a:rPr>
              <a:t>MT_002:</a:t>
            </a:r>
            <a:r>
              <a:rPr lang="en-US" sz="2000" b="0" i="0" u="none" strike="noStrike" dirty="0">
                <a:effectLst/>
              </a:rPr>
              <a:t> Consistent consumption with minor fluctuations; flat linear trend indicates stable usage.</a:t>
            </a:r>
            <a:endParaRPr lang="en-US" sz="2000" b="0" dirty="0">
              <a:effectLst/>
            </a:endParaRPr>
          </a:p>
          <a:p>
            <a:pPr rtl="0">
              <a:spcBef>
                <a:spcPts val="0"/>
              </a:spcBef>
              <a:spcAft>
                <a:spcPts val="0"/>
              </a:spcAft>
            </a:pPr>
            <a:endParaRPr lang="en-US" sz="2000" b="1" i="0" u="none" strike="noStrike" dirty="0">
              <a:effectLst/>
            </a:endParaRPr>
          </a:p>
          <a:p>
            <a:pPr rtl="0">
              <a:spcBef>
                <a:spcPts val="0"/>
              </a:spcBef>
              <a:spcAft>
                <a:spcPts val="0"/>
              </a:spcAft>
            </a:pPr>
            <a:r>
              <a:rPr lang="en-US" sz="2000" b="1" i="0" u="none" strike="noStrike" dirty="0">
                <a:effectLst/>
              </a:rPr>
              <a:t>MT_182: </a:t>
            </a:r>
            <a:r>
              <a:rPr lang="en-US" sz="2000" b="0" i="0" u="none" strike="noStrike" dirty="0">
                <a:effectLst/>
              </a:rPr>
              <a:t> Variable, increasing consumption trend; linear fit shows a noticeable rise, evaluated annually.</a:t>
            </a:r>
            <a:endParaRPr lang="en-US" sz="2000" b="0" dirty="0">
              <a:effectLst/>
            </a:endParaRPr>
          </a:p>
          <a:p>
            <a:pPr rtl="0">
              <a:spcBef>
                <a:spcPts val="0"/>
              </a:spcBef>
              <a:spcAft>
                <a:spcPts val="0"/>
              </a:spcAft>
            </a:pPr>
            <a:endParaRPr lang="en-US" sz="2000" b="1" i="0" u="none" strike="noStrike" dirty="0">
              <a:effectLst/>
            </a:endParaRPr>
          </a:p>
          <a:p>
            <a:pPr rtl="0">
              <a:spcBef>
                <a:spcPts val="0"/>
              </a:spcBef>
              <a:spcAft>
                <a:spcPts val="0"/>
              </a:spcAft>
            </a:pPr>
            <a:r>
              <a:rPr lang="en-US" sz="2000" b="1" i="0" u="none" strike="noStrike" dirty="0">
                <a:effectLst/>
              </a:rPr>
              <a:t>MT_001:</a:t>
            </a:r>
            <a:r>
              <a:rPr lang="en-US" sz="2000" b="0" i="0" u="none" strike="noStrike" dirty="0">
                <a:effectLst/>
              </a:rPr>
              <a:t> High variability with peaks in late 2012 and early 2013; linear trend reveals a sharp rise then stabilization.</a:t>
            </a:r>
            <a:endParaRPr lang="en-US" sz="2000" b="0" dirty="0">
              <a:effectLst/>
            </a:endParaRPr>
          </a:p>
          <a:p>
            <a:br>
              <a:rPr lang="en-US" sz="2000" dirty="0"/>
            </a:br>
            <a:endParaRPr lang="en-IN" sz="2000" dirty="0"/>
          </a:p>
        </p:txBody>
      </p:sp>
      <p:pic>
        <p:nvPicPr>
          <p:cNvPr id="5" name="Picture 4">
            <a:extLst>
              <a:ext uri="{FF2B5EF4-FFF2-40B4-BE49-F238E27FC236}">
                <a16:creationId xmlns:a16="http://schemas.microsoft.com/office/drawing/2014/main" id="{49CDB508-A05B-1C2F-3E16-FBE9194D0DC8}"/>
              </a:ext>
            </a:extLst>
          </p:cNvPr>
          <p:cNvPicPr>
            <a:picLocks noChangeAspect="1"/>
          </p:cNvPicPr>
          <p:nvPr/>
        </p:nvPicPr>
        <p:blipFill>
          <a:blip r:embed="rId2"/>
          <a:stretch>
            <a:fillRect/>
          </a:stretch>
        </p:blipFill>
        <p:spPr>
          <a:xfrm>
            <a:off x="812037" y="1366719"/>
            <a:ext cx="5537770" cy="4871656"/>
          </a:xfrm>
          <a:prstGeom prst="rect">
            <a:avLst/>
          </a:prstGeom>
        </p:spPr>
      </p:pic>
    </p:spTree>
    <p:extLst>
      <p:ext uri="{BB962C8B-B14F-4D97-AF65-F5344CB8AC3E}">
        <p14:creationId xmlns:p14="http://schemas.microsoft.com/office/powerpoint/2010/main" val="404026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28561" y="174598"/>
            <a:ext cx="3565524" cy="864243"/>
          </a:xfrm>
        </p:spPr>
        <p:txBody>
          <a:bodyPr/>
          <a:lstStyle/>
          <a:p>
            <a:r>
              <a:rPr lang="en-US" dirty="0"/>
              <a:t>Agenda</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fld id="{404F7E27-74D8-46F2-9601-3CBD1FBCC115}" type="datetime2">
              <a:rPr lang="en-US" smtClean="0"/>
              <a:t>Saturday, May 4, 2024</a:t>
            </a:fld>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846954" y="1038841"/>
            <a:ext cx="6128717" cy="3415519"/>
          </a:xfrm>
        </p:spPr>
        <p:txBody>
          <a:bodyPr/>
          <a:lstStyle/>
          <a:p>
            <a:pPr marL="342900" indent="-342900" rtl="0">
              <a:spcBef>
                <a:spcPts val="0"/>
              </a:spcBef>
              <a:spcAft>
                <a:spcPts val="0"/>
              </a:spcAft>
              <a:buAutoNum type="arabicPeriod"/>
            </a:pPr>
            <a:r>
              <a:rPr lang="en-IN" sz="1500" dirty="0">
                <a:solidFill>
                  <a:schemeClr val="tx1"/>
                </a:solidFill>
              </a:rPr>
              <a:t>Introduction</a:t>
            </a:r>
          </a:p>
          <a:p>
            <a:pPr marL="342900" indent="-342900" rtl="0">
              <a:spcBef>
                <a:spcPts val="0"/>
              </a:spcBef>
              <a:spcAft>
                <a:spcPts val="0"/>
              </a:spcAft>
              <a:buAutoNum type="arabicPeriod"/>
            </a:pPr>
            <a:r>
              <a:rPr lang="en-IN" sz="1500" dirty="0">
                <a:solidFill>
                  <a:schemeClr val="tx1"/>
                </a:solidFill>
              </a:rPr>
              <a:t>Modifications and Process Flow </a:t>
            </a:r>
          </a:p>
          <a:p>
            <a:pPr marL="342900" indent="-342900" rtl="0">
              <a:spcBef>
                <a:spcPts val="0"/>
              </a:spcBef>
              <a:spcAft>
                <a:spcPts val="0"/>
              </a:spcAft>
              <a:buAutoNum type="arabicPeriod"/>
            </a:pPr>
            <a:r>
              <a:rPr lang="en-IN" sz="1500" dirty="0">
                <a:solidFill>
                  <a:schemeClr val="tx1"/>
                </a:solidFill>
              </a:rPr>
              <a:t>Business Problem Definition, Value Creation and Need for forecasting analysis</a:t>
            </a:r>
          </a:p>
          <a:p>
            <a:pPr marL="342900" indent="-342900" rtl="0">
              <a:spcBef>
                <a:spcPts val="0"/>
              </a:spcBef>
              <a:spcAft>
                <a:spcPts val="0"/>
              </a:spcAft>
              <a:buAutoNum type="arabicPeriod"/>
            </a:pPr>
            <a:r>
              <a:rPr lang="en-IN" sz="1500" dirty="0">
                <a:solidFill>
                  <a:schemeClr val="tx1"/>
                </a:solidFill>
              </a:rPr>
              <a:t>Process Flow/Timeline</a:t>
            </a:r>
          </a:p>
          <a:p>
            <a:pPr marL="342900" indent="-342900" rtl="0">
              <a:spcBef>
                <a:spcPts val="0"/>
              </a:spcBef>
              <a:spcAft>
                <a:spcPts val="0"/>
              </a:spcAft>
              <a:buAutoNum type="arabicPeriod"/>
            </a:pPr>
            <a:r>
              <a:rPr lang="en-IN" sz="1500" dirty="0">
                <a:solidFill>
                  <a:schemeClr val="tx1"/>
                </a:solidFill>
              </a:rPr>
              <a:t>Data Extraction</a:t>
            </a:r>
          </a:p>
          <a:p>
            <a:pPr marL="342900" indent="-342900" rtl="0">
              <a:spcBef>
                <a:spcPts val="0"/>
              </a:spcBef>
              <a:spcAft>
                <a:spcPts val="0"/>
              </a:spcAft>
              <a:buAutoNum type="arabicPeriod"/>
            </a:pPr>
            <a:r>
              <a:rPr lang="en-IN" sz="1500" dirty="0">
                <a:solidFill>
                  <a:schemeClr val="tx1"/>
                </a:solidFill>
              </a:rPr>
              <a:t>Data Processing</a:t>
            </a:r>
          </a:p>
          <a:p>
            <a:pPr marL="342900" indent="-342900" rtl="0">
              <a:spcBef>
                <a:spcPts val="0"/>
              </a:spcBef>
              <a:spcAft>
                <a:spcPts val="0"/>
              </a:spcAft>
              <a:buAutoNum type="arabicPeriod"/>
            </a:pPr>
            <a:r>
              <a:rPr lang="en-IN" sz="1500" dirty="0">
                <a:solidFill>
                  <a:schemeClr val="tx1"/>
                </a:solidFill>
              </a:rPr>
              <a:t>Target Variables &amp; Predictive Variables</a:t>
            </a:r>
          </a:p>
          <a:p>
            <a:pPr marL="342900" indent="-342900" rtl="0">
              <a:spcBef>
                <a:spcPts val="0"/>
              </a:spcBef>
              <a:spcAft>
                <a:spcPts val="0"/>
              </a:spcAft>
              <a:buAutoNum type="arabicPeriod"/>
            </a:pPr>
            <a:r>
              <a:rPr lang="en-IN" sz="1500" dirty="0">
                <a:solidFill>
                  <a:schemeClr val="tx1"/>
                </a:solidFill>
              </a:rPr>
              <a:t>Pre-Modelling </a:t>
            </a:r>
          </a:p>
          <a:p>
            <a:pPr marL="342900" indent="-342900" rtl="0">
              <a:spcBef>
                <a:spcPts val="0"/>
              </a:spcBef>
              <a:spcAft>
                <a:spcPts val="0"/>
              </a:spcAft>
              <a:buAutoNum type="arabicPeriod"/>
            </a:pPr>
            <a:r>
              <a:rPr lang="en-IN" sz="1500" dirty="0">
                <a:solidFill>
                  <a:schemeClr val="tx1"/>
                </a:solidFill>
              </a:rPr>
              <a:t>Analysis</a:t>
            </a:r>
          </a:p>
          <a:p>
            <a:pPr marL="342900" indent="-342900" rtl="0">
              <a:spcBef>
                <a:spcPts val="0"/>
              </a:spcBef>
              <a:spcAft>
                <a:spcPts val="0"/>
              </a:spcAft>
              <a:buAutoNum type="arabicPeriod"/>
            </a:pPr>
            <a:r>
              <a:rPr lang="en-IN" sz="1500" dirty="0">
                <a:solidFill>
                  <a:schemeClr val="tx1"/>
                </a:solidFill>
              </a:rPr>
              <a:t>Exploratory Data Analysis</a:t>
            </a:r>
          </a:p>
          <a:p>
            <a:pPr marL="342900" indent="-342900" rtl="0">
              <a:spcBef>
                <a:spcPts val="0"/>
              </a:spcBef>
              <a:spcAft>
                <a:spcPts val="0"/>
              </a:spcAft>
              <a:buAutoNum type="arabicPeriod"/>
            </a:pPr>
            <a:r>
              <a:rPr lang="en-IN" sz="1500" dirty="0">
                <a:solidFill>
                  <a:schemeClr val="tx1"/>
                </a:solidFill>
              </a:rPr>
              <a:t>Time Series Analysis</a:t>
            </a:r>
          </a:p>
          <a:p>
            <a:pPr marL="342900" indent="-342900" rtl="0">
              <a:spcBef>
                <a:spcPts val="0"/>
              </a:spcBef>
              <a:spcAft>
                <a:spcPts val="0"/>
              </a:spcAft>
              <a:buAutoNum type="arabicPeriod"/>
            </a:pPr>
            <a:r>
              <a:rPr lang="en-IN" sz="1500" dirty="0">
                <a:solidFill>
                  <a:schemeClr val="tx1"/>
                </a:solidFill>
              </a:rPr>
              <a:t>Modelling  - </a:t>
            </a:r>
          </a:p>
          <a:p>
            <a:pPr marL="742950" lvl="1" indent="-285750">
              <a:spcBef>
                <a:spcPts val="0"/>
              </a:spcBef>
              <a:spcAft>
                <a:spcPts val="0"/>
              </a:spcAft>
            </a:pPr>
            <a:r>
              <a:rPr lang="en-IN" sz="1500" dirty="0">
                <a:solidFill>
                  <a:schemeClr val="tx1"/>
                </a:solidFill>
              </a:rPr>
              <a:t>ARIMA</a:t>
            </a:r>
          </a:p>
          <a:p>
            <a:pPr marL="742950" lvl="1" indent="-285750">
              <a:spcBef>
                <a:spcPts val="0"/>
              </a:spcBef>
              <a:spcAft>
                <a:spcPts val="0"/>
              </a:spcAft>
            </a:pPr>
            <a:r>
              <a:rPr lang="en-IN" sz="1500" dirty="0">
                <a:solidFill>
                  <a:schemeClr val="tx1"/>
                </a:solidFill>
              </a:rPr>
              <a:t>SARIMA</a:t>
            </a:r>
          </a:p>
          <a:p>
            <a:pPr marL="742950" lvl="1" indent="-285750">
              <a:spcBef>
                <a:spcPts val="0"/>
              </a:spcBef>
              <a:spcAft>
                <a:spcPts val="0"/>
              </a:spcAft>
            </a:pPr>
            <a:r>
              <a:rPr lang="en-IN" sz="1500" dirty="0">
                <a:solidFill>
                  <a:schemeClr val="tx1"/>
                </a:solidFill>
              </a:rPr>
              <a:t>Facebook Prophet</a:t>
            </a:r>
          </a:p>
          <a:p>
            <a:pPr marL="742950" lvl="1" indent="-285750">
              <a:spcBef>
                <a:spcPts val="0"/>
              </a:spcBef>
              <a:spcAft>
                <a:spcPts val="0"/>
              </a:spcAft>
            </a:pPr>
            <a:r>
              <a:rPr lang="en-IN" sz="1500" dirty="0">
                <a:solidFill>
                  <a:schemeClr val="tx1"/>
                </a:solidFill>
              </a:rPr>
              <a:t>TFT</a:t>
            </a:r>
          </a:p>
          <a:p>
            <a:pPr marL="742950" lvl="1" indent="-285750">
              <a:spcBef>
                <a:spcPts val="0"/>
              </a:spcBef>
              <a:spcAft>
                <a:spcPts val="0"/>
              </a:spcAft>
            </a:pPr>
            <a:r>
              <a:rPr lang="en-IN" sz="1500" dirty="0">
                <a:solidFill>
                  <a:schemeClr val="tx1"/>
                </a:solidFill>
              </a:rPr>
              <a:t>Random Forest  Regressor</a:t>
            </a:r>
          </a:p>
          <a:p>
            <a:pPr marL="342900" indent="-342900" rtl="0">
              <a:spcBef>
                <a:spcPts val="0"/>
              </a:spcBef>
              <a:spcAft>
                <a:spcPts val="0"/>
              </a:spcAft>
              <a:buAutoNum type="arabicPeriod"/>
            </a:pPr>
            <a:r>
              <a:rPr lang="en-IN" sz="1500" dirty="0">
                <a:solidFill>
                  <a:schemeClr val="tx1"/>
                </a:solidFill>
              </a:rPr>
              <a:t>Model Selection</a:t>
            </a:r>
          </a:p>
          <a:p>
            <a:pPr marL="342900" indent="-342900" rtl="0">
              <a:spcBef>
                <a:spcPts val="0"/>
              </a:spcBef>
              <a:spcAft>
                <a:spcPts val="0"/>
              </a:spcAft>
              <a:buAutoNum type="arabicPeriod"/>
            </a:pPr>
            <a:r>
              <a:rPr lang="en-IN" sz="1500" dirty="0">
                <a:solidFill>
                  <a:schemeClr val="tx1"/>
                </a:solidFill>
              </a:rPr>
              <a:t>Future Scope </a:t>
            </a:r>
          </a:p>
          <a:p>
            <a:pPr marL="342900" indent="-342900" rtl="0">
              <a:spcBef>
                <a:spcPts val="0"/>
              </a:spcBef>
              <a:spcAft>
                <a:spcPts val="0"/>
              </a:spcAft>
              <a:buAutoNum type="arabicPeriod"/>
            </a:pPr>
            <a:r>
              <a:rPr lang="en-IN" sz="1500" dirty="0">
                <a:solidFill>
                  <a:schemeClr val="tx1"/>
                </a:solidFill>
              </a:rPr>
              <a:t>Team Information</a:t>
            </a:r>
            <a:endParaRPr lang="en-US" sz="1500" dirty="0">
              <a:solidFill>
                <a:schemeClr val="tx1"/>
              </a:solidFill>
            </a:endParaRPr>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812037" y="742915"/>
            <a:ext cx="9994554" cy="861292"/>
          </a:xfrm>
        </p:spPr>
        <p:txBody>
          <a:bodyPr/>
          <a:lstStyle/>
          <a:p>
            <a:r>
              <a:rPr lang="en-US" sz="4000" b="0" i="0" u="none" strike="noStrike" dirty="0">
                <a:effectLst/>
              </a:rPr>
              <a:t>Modelling – Cubic Spline Fit</a:t>
            </a:r>
            <a:endParaRPr lang="en-US" sz="4000"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May 4,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20</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6645622" y="2189975"/>
            <a:ext cx="4405836" cy="3477875"/>
          </a:xfrm>
          <a:prstGeom prst="rect">
            <a:avLst/>
          </a:prstGeom>
          <a:noFill/>
        </p:spPr>
        <p:txBody>
          <a:bodyPr wrap="square">
            <a:spAutoFit/>
          </a:bodyPr>
          <a:lstStyle/>
          <a:p>
            <a:pPr rtl="0">
              <a:spcBef>
                <a:spcPts val="0"/>
              </a:spcBef>
              <a:spcAft>
                <a:spcPts val="0"/>
              </a:spcAft>
            </a:pPr>
            <a:r>
              <a:rPr lang="en-US" sz="2000" b="1" i="0" u="none" strike="noStrike" dirty="0">
                <a:effectLst/>
              </a:rPr>
              <a:t>MT_002: </a:t>
            </a:r>
            <a:r>
              <a:rPr lang="en-US" sz="2000" b="0" i="0" u="none" strike="noStrike" dirty="0">
                <a:effectLst/>
              </a:rPr>
              <a:t>Moderate variability with trends stabilizing post-early 2012 rise.</a:t>
            </a:r>
            <a:endParaRPr lang="en-US" sz="2000" b="0" dirty="0">
              <a:effectLst/>
            </a:endParaRPr>
          </a:p>
          <a:p>
            <a:pPr rtl="0">
              <a:spcBef>
                <a:spcPts val="0"/>
              </a:spcBef>
              <a:spcAft>
                <a:spcPts val="0"/>
              </a:spcAft>
            </a:pPr>
            <a:endParaRPr lang="en-US" sz="2000" b="1" i="0" u="none" strike="noStrike" dirty="0">
              <a:effectLst/>
            </a:endParaRPr>
          </a:p>
          <a:p>
            <a:pPr rtl="0">
              <a:spcBef>
                <a:spcPts val="0"/>
              </a:spcBef>
              <a:spcAft>
                <a:spcPts val="0"/>
              </a:spcAft>
            </a:pPr>
            <a:r>
              <a:rPr lang="en-US" sz="2000" b="1" i="0" u="none" strike="noStrike" dirty="0">
                <a:effectLst/>
              </a:rPr>
              <a:t>MT_182: </a:t>
            </a:r>
            <a:r>
              <a:rPr lang="en-US" sz="2000" b="0" i="0" u="none" strike="noStrike" dirty="0">
                <a:effectLst/>
              </a:rPr>
              <a:t>Significant fluctuations, peaking mid-2013 followed by a decline.</a:t>
            </a:r>
            <a:endParaRPr lang="en-US" sz="2000" b="0" dirty="0">
              <a:effectLst/>
            </a:endParaRPr>
          </a:p>
          <a:p>
            <a:pPr rtl="0">
              <a:spcBef>
                <a:spcPts val="0"/>
              </a:spcBef>
              <a:spcAft>
                <a:spcPts val="0"/>
              </a:spcAft>
            </a:pPr>
            <a:endParaRPr lang="en-US" sz="2000" b="1" i="0" u="none" strike="noStrike" dirty="0">
              <a:effectLst/>
            </a:endParaRPr>
          </a:p>
          <a:p>
            <a:pPr rtl="0">
              <a:spcBef>
                <a:spcPts val="0"/>
              </a:spcBef>
              <a:spcAft>
                <a:spcPts val="0"/>
              </a:spcAft>
            </a:pPr>
            <a:r>
              <a:rPr lang="en-US" sz="2000" b="1" i="0" u="none" strike="noStrike" dirty="0">
                <a:effectLst/>
              </a:rPr>
              <a:t>MT_001:</a:t>
            </a:r>
            <a:r>
              <a:rPr lang="en-US" sz="2000" b="0" i="0" u="none" strike="noStrike" dirty="0">
                <a:effectLst/>
              </a:rPr>
              <a:t> Generally low consumption with a temporary spike modeled in 2013.</a:t>
            </a:r>
            <a:endParaRPr lang="en-US" sz="2000" b="0" dirty="0">
              <a:effectLst/>
            </a:endParaRPr>
          </a:p>
          <a:p>
            <a:br>
              <a:rPr lang="en-US" sz="2000" dirty="0"/>
            </a:br>
            <a:endParaRPr lang="en-IN" sz="2000" dirty="0"/>
          </a:p>
        </p:txBody>
      </p:sp>
      <p:pic>
        <p:nvPicPr>
          <p:cNvPr id="5" name="Picture 4">
            <a:extLst>
              <a:ext uri="{FF2B5EF4-FFF2-40B4-BE49-F238E27FC236}">
                <a16:creationId xmlns:a16="http://schemas.microsoft.com/office/drawing/2014/main" id="{8CDBBC54-F5FE-ED7F-7A28-3D79C4B9A44E}"/>
              </a:ext>
            </a:extLst>
          </p:cNvPr>
          <p:cNvPicPr>
            <a:picLocks noChangeAspect="1"/>
          </p:cNvPicPr>
          <p:nvPr/>
        </p:nvPicPr>
        <p:blipFill>
          <a:blip r:embed="rId2"/>
          <a:stretch>
            <a:fillRect/>
          </a:stretch>
        </p:blipFill>
        <p:spPr>
          <a:xfrm>
            <a:off x="812037" y="1387011"/>
            <a:ext cx="5670956" cy="4952144"/>
          </a:xfrm>
          <a:prstGeom prst="rect">
            <a:avLst/>
          </a:prstGeom>
        </p:spPr>
      </p:pic>
    </p:spTree>
    <p:extLst>
      <p:ext uri="{BB962C8B-B14F-4D97-AF65-F5344CB8AC3E}">
        <p14:creationId xmlns:p14="http://schemas.microsoft.com/office/powerpoint/2010/main" val="1863817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812037" y="742915"/>
            <a:ext cx="9994554" cy="861292"/>
          </a:xfrm>
        </p:spPr>
        <p:txBody>
          <a:bodyPr/>
          <a:lstStyle/>
          <a:p>
            <a:r>
              <a:rPr lang="en-US" sz="4000" b="0" i="0" u="none" strike="noStrike" dirty="0">
                <a:effectLst/>
              </a:rPr>
              <a:t>Modelling – ARIMA</a:t>
            </a:r>
            <a:endParaRPr lang="en-US" sz="4000"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May 4,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21</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1574456" y="4568220"/>
            <a:ext cx="9398344" cy="1938992"/>
          </a:xfrm>
          <a:prstGeom prst="rect">
            <a:avLst/>
          </a:prstGeom>
          <a:noFill/>
        </p:spPr>
        <p:txBody>
          <a:bodyPr wrap="square">
            <a:spAutoFit/>
          </a:bodyPr>
          <a:lstStyle/>
          <a:p>
            <a:pPr marL="342900" indent="-342900" rtl="0" fontAlgn="base">
              <a:spcBef>
                <a:spcPts val="0"/>
              </a:spcBef>
              <a:spcAft>
                <a:spcPts val="0"/>
              </a:spcAft>
              <a:buFont typeface="Arial" panose="020B0604020202020204" pitchFamily="34" charset="0"/>
              <a:buChar char="•"/>
            </a:pPr>
            <a:r>
              <a:rPr lang="en-US" sz="2000" b="0" i="0" u="none" strike="noStrike" dirty="0">
                <a:effectLst/>
              </a:rPr>
              <a:t>Time series forecasting method with autoregression, differencing, and moving average components.</a:t>
            </a:r>
          </a:p>
          <a:p>
            <a:pPr marL="342900" indent="-342900" rtl="0" fontAlgn="base">
              <a:spcBef>
                <a:spcPts val="0"/>
              </a:spcBef>
              <a:spcAft>
                <a:spcPts val="0"/>
              </a:spcAft>
              <a:buFont typeface="Arial" panose="020B0604020202020204" pitchFamily="34" charset="0"/>
              <a:buChar char="•"/>
            </a:pPr>
            <a:r>
              <a:rPr lang="en-US" sz="2000" b="0" i="0" u="none" strike="noStrike" dirty="0">
                <a:effectLst/>
              </a:rPr>
              <a:t>Incorporated day index as exogenous variable to capture daily patterns.</a:t>
            </a:r>
          </a:p>
          <a:p>
            <a:pPr marL="342900" indent="-342900" rtl="0" fontAlgn="base">
              <a:spcBef>
                <a:spcPts val="0"/>
              </a:spcBef>
              <a:spcAft>
                <a:spcPts val="0"/>
              </a:spcAft>
              <a:buFont typeface="Arial" panose="020B0604020202020204" pitchFamily="34" charset="0"/>
              <a:buChar char="•"/>
            </a:pPr>
            <a:r>
              <a:rPr lang="en-US" sz="2000" b="0" i="0" u="none" strike="noStrike" dirty="0">
                <a:effectLst/>
              </a:rPr>
              <a:t>Achieved Total MAPE of 11.94% on test dataset.</a:t>
            </a:r>
          </a:p>
          <a:p>
            <a:pPr marL="342900" indent="-342900" rtl="0" fontAlgn="base">
              <a:spcBef>
                <a:spcPts val="0"/>
              </a:spcBef>
              <a:spcAft>
                <a:spcPts val="0"/>
              </a:spcAft>
              <a:buFont typeface="Arial" panose="020B0604020202020204" pitchFamily="34" charset="0"/>
              <a:buChar char="•"/>
            </a:pPr>
            <a:r>
              <a:rPr lang="en-US" sz="2000" b="0" i="0" u="none" strike="noStrike" dirty="0">
                <a:effectLst/>
              </a:rPr>
              <a:t>Reasonable performance for Clusters1and 2. But Poor performance for Cluster 3</a:t>
            </a:r>
          </a:p>
          <a:p>
            <a:endParaRPr lang="en-IN" sz="2000" dirty="0"/>
          </a:p>
        </p:txBody>
      </p:sp>
      <p:pic>
        <p:nvPicPr>
          <p:cNvPr id="15" name="Picture 14">
            <a:extLst>
              <a:ext uri="{FF2B5EF4-FFF2-40B4-BE49-F238E27FC236}">
                <a16:creationId xmlns:a16="http://schemas.microsoft.com/office/drawing/2014/main" id="{FF4BD88C-24B6-7A27-62C0-D8BE942F0BFD}"/>
              </a:ext>
            </a:extLst>
          </p:cNvPr>
          <p:cNvPicPr>
            <a:picLocks noChangeAspect="1"/>
          </p:cNvPicPr>
          <p:nvPr/>
        </p:nvPicPr>
        <p:blipFill>
          <a:blip r:embed="rId2"/>
          <a:stretch>
            <a:fillRect/>
          </a:stretch>
        </p:blipFill>
        <p:spPr>
          <a:xfrm>
            <a:off x="6957266" y="1328738"/>
            <a:ext cx="4015534" cy="2982378"/>
          </a:xfrm>
          <a:prstGeom prst="rect">
            <a:avLst/>
          </a:prstGeom>
        </p:spPr>
      </p:pic>
      <p:pic>
        <p:nvPicPr>
          <p:cNvPr id="17" name="Picture 16">
            <a:extLst>
              <a:ext uri="{FF2B5EF4-FFF2-40B4-BE49-F238E27FC236}">
                <a16:creationId xmlns:a16="http://schemas.microsoft.com/office/drawing/2014/main" id="{C6F45C2A-8767-E44C-3CF1-962930988721}"/>
              </a:ext>
            </a:extLst>
          </p:cNvPr>
          <p:cNvPicPr>
            <a:picLocks noChangeAspect="1"/>
          </p:cNvPicPr>
          <p:nvPr/>
        </p:nvPicPr>
        <p:blipFill>
          <a:blip r:embed="rId3"/>
          <a:stretch>
            <a:fillRect/>
          </a:stretch>
        </p:blipFill>
        <p:spPr>
          <a:xfrm>
            <a:off x="783878" y="1328738"/>
            <a:ext cx="6052167" cy="2967038"/>
          </a:xfrm>
          <a:prstGeom prst="rect">
            <a:avLst/>
          </a:prstGeom>
        </p:spPr>
      </p:pic>
    </p:spTree>
    <p:extLst>
      <p:ext uri="{BB962C8B-B14F-4D97-AF65-F5344CB8AC3E}">
        <p14:creationId xmlns:p14="http://schemas.microsoft.com/office/powerpoint/2010/main" val="833538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812037" y="742915"/>
            <a:ext cx="9994554" cy="861292"/>
          </a:xfrm>
        </p:spPr>
        <p:txBody>
          <a:bodyPr/>
          <a:lstStyle/>
          <a:p>
            <a:r>
              <a:rPr lang="en-US" sz="4000" b="0" i="0" u="none" strike="noStrike" dirty="0">
                <a:effectLst/>
              </a:rPr>
              <a:t>Modelling – SARIMA</a:t>
            </a:r>
            <a:endParaRPr lang="en-US" sz="4000"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May 4,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22</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2047876" y="4733925"/>
            <a:ext cx="9115424" cy="1631216"/>
          </a:xfrm>
          <a:prstGeom prst="rect">
            <a:avLst/>
          </a:prstGeom>
          <a:noFill/>
        </p:spPr>
        <p:txBody>
          <a:bodyPr wrap="square">
            <a:spAutoFit/>
          </a:bodyPr>
          <a:lstStyle/>
          <a:p>
            <a:pPr marL="342900" indent="-342900" rtl="0" fontAlgn="base">
              <a:spcBef>
                <a:spcPts val="0"/>
              </a:spcBef>
              <a:spcAft>
                <a:spcPts val="0"/>
              </a:spcAft>
              <a:buFont typeface="Arial" panose="020B0604020202020204" pitchFamily="34" charset="0"/>
              <a:buChar char="•"/>
            </a:pPr>
            <a:r>
              <a:rPr lang="en-US" sz="2000" b="0" i="0" u="none" strike="noStrike" dirty="0">
                <a:effectLst/>
              </a:rPr>
              <a:t>SARIMA extends ARIMA to incorporate seasonal patterns.</a:t>
            </a:r>
          </a:p>
          <a:p>
            <a:pPr marL="342900" indent="-342900" rtl="0" fontAlgn="base">
              <a:spcBef>
                <a:spcPts val="0"/>
              </a:spcBef>
              <a:spcAft>
                <a:spcPts val="0"/>
              </a:spcAft>
              <a:buFont typeface="Arial" panose="020B0604020202020204" pitchFamily="34" charset="0"/>
              <a:buChar char="•"/>
            </a:pPr>
            <a:r>
              <a:rPr lang="en-US" sz="2000" b="0" i="0" u="none" strike="noStrike" dirty="0">
                <a:effectLst/>
              </a:rPr>
              <a:t>Utilized </a:t>
            </a:r>
            <a:r>
              <a:rPr lang="en-US" sz="2000" b="0" i="0" u="none" strike="noStrike" dirty="0" err="1">
                <a:effectLst/>
              </a:rPr>
              <a:t>auto_arima</a:t>
            </a:r>
            <a:r>
              <a:rPr lang="en-US" sz="2000" b="0" i="0" u="none" strike="noStrike" dirty="0">
                <a:effectLst/>
              </a:rPr>
              <a:t> function for parameter selection, minimizing AIC.</a:t>
            </a:r>
          </a:p>
          <a:p>
            <a:pPr marL="342900" indent="-342900" rtl="0" fontAlgn="base">
              <a:spcBef>
                <a:spcPts val="0"/>
              </a:spcBef>
              <a:spcAft>
                <a:spcPts val="0"/>
              </a:spcAft>
              <a:buFont typeface="Arial" panose="020B0604020202020204" pitchFamily="34" charset="0"/>
              <a:buChar char="•"/>
            </a:pPr>
            <a:r>
              <a:rPr lang="en-US" sz="2000" b="0" i="0" u="none" strike="noStrike" dirty="0">
                <a:effectLst/>
              </a:rPr>
              <a:t>Achieved Total MAPE of 11.96% on the test dataset for Cluster 1 (MT_002).</a:t>
            </a:r>
          </a:p>
          <a:p>
            <a:pPr marL="342900" indent="-342900" rtl="0" fontAlgn="base">
              <a:spcBef>
                <a:spcPts val="0"/>
              </a:spcBef>
              <a:spcAft>
                <a:spcPts val="0"/>
              </a:spcAft>
              <a:buFont typeface="Arial" panose="020B0604020202020204" pitchFamily="34" charset="0"/>
              <a:buChar char="•"/>
            </a:pPr>
            <a:r>
              <a:rPr lang="en-US" sz="2000" b="0" i="0" u="none" strike="noStrike" dirty="0">
                <a:effectLst/>
              </a:rPr>
              <a:t>Poor performance for Cluster 3 (MT_001) with a high MAPE of 91.63%.</a:t>
            </a:r>
            <a:br>
              <a:rPr lang="en-US" sz="2000" dirty="0"/>
            </a:br>
            <a:endParaRPr lang="en-IN" sz="2000" dirty="0"/>
          </a:p>
        </p:txBody>
      </p:sp>
      <p:pic>
        <p:nvPicPr>
          <p:cNvPr id="5" name="Picture 4">
            <a:extLst>
              <a:ext uri="{FF2B5EF4-FFF2-40B4-BE49-F238E27FC236}">
                <a16:creationId xmlns:a16="http://schemas.microsoft.com/office/drawing/2014/main" id="{3B905D37-6BB3-129E-1B79-8F83C43E2F6B}"/>
              </a:ext>
            </a:extLst>
          </p:cNvPr>
          <p:cNvPicPr>
            <a:picLocks noChangeAspect="1"/>
          </p:cNvPicPr>
          <p:nvPr/>
        </p:nvPicPr>
        <p:blipFill>
          <a:blip r:embed="rId2"/>
          <a:stretch>
            <a:fillRect/>
          </a:stretch>
        </p:blipFill>
        <p:spPr>
          <a:xfrm>
            <a:off x="7083771" y="1445791"/>
            <a:ext cx="4012853" cy="2980387"/>
          </a:xfrm>
          <a:prstGeom prst="rect">
            <a:avLst/>
          </a:prstGeom>
        </p:spPr>
      </p:pic>
      <p:pic>
        <p:nvPicPr>
          <p:cNvPr id="8" name="Picture 7">
            <a:extLst>
              <a:ext uri="{FF2B5EF4-FFF2-40B4-BE49-F238E27FC236}">
                <a16:creationId xmlns:a16="http://schemas.microsoft.com/office/drawing/2014/main" id="{014CA7A0-3232-600F-92F0-9E7B602D6AC6}"/>
              </a:ext>
            </a:extLst>
          </p:cNvPr>
          <p:cNvPicPr>
            <a:picLocks noChangeAspect="1"/>
          </p:cNvPicPr>
          <p:nvPr/>
        </p:nvPicPr>
        <p:blipFill>
          <a:blip r:embed="rId3"/>
          <a:stretch>
            <a:fillRect/>
          </a:stretch>
        </p:blipFill>
        <p:spPr>
          <a:xfrm>
            <a:off x="812037" y="1432508"/>
            <a:ext cx="6097594" cy="2996617"/>
          </a:xfrm>
          <a:prstGeom prst="rect">
            <a:avLst/>
          </a:prstGeom>
        </p:spPr>
      </p:pic>
    </p:spTree>
    <p:extLst>
      <p:ext uri="{BB962C8B-B14F-4D97-AF65-F5344CB8AC3E}">
        <p14:creationId xmlns:p14="http://schemas.microsoft.com/office/powerpoint/2010/main" val="3160890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812037" y="742915"/>
            <a:ext cx="9994554" cy="861292"/>
          </a:xfrm>
        </p:spPr>
        <p:txBody>
          <a:bodyPr/>
          <a:lstStyle/>
          <a:p>
            <a:r>
              <a:rPr lang="en-US" sz="4000" b="0" i="0" u="none" strike="noStrike" dirty="0">
                <a:effectLst/>
              </a:rPr>
              <a:t>Modelling – Facebook Prophet</a:t>
            </a:r>
            <a:endParaRPr lang="en-US" sz="4000"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May 4,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23</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7455247" y="2018525"/>
            <a:ext cx="4670078" cy="3477875"/>
          </a:xfrm>
          <a:prstGeom prst="rect">
            <a:avLst/>
          </a:prstGeom>
          <a:noFill/>
        </p:spPr>
        <p:txBody>
          <a:bodyPr wrap="square">
            <a:spAutoFit/>
          </a:bodyPr>
          <a:lstStyle/>
          <a:p>
            <a:pPr marL="285750" indent="-285750" rtl="0" fontAlgn="base">
              <a:spcBef>
                <a:spcPts val="0"/>
              </a:spcBef>
              <a:spcAft>
                <a:spcPts val="0"/>
              </a:spcAft>
              <a:buFont typeface="Arial" panose="020B0604020202020204" pitchFamily="34" charset="0"/>
              <a:buChar char="•"/>
            </a:pPr>
            <a:r>
              <a:rPr lang="en-IN" sz="2000" b="0" i="0" u="none" strike="noStrike" dirty="0">
                <a:effectLst/>
              </a:rPr>
              <a:t>Facebook Prophet handles time-series data with strong seasonal patterns, outliers, and missing data.</a:t>
            </a:r>
          </a:p>
          <a:p>
            <a:pPr marL="285750" indent="-285750" rtl="0" fontAlgn="base">
              <a:spcBef>
                <a:spcPts val="0"/>
              </a:spcBef>
              <a:spcAft>
                <a:spcPts val="0"/>
              </a:spcAft>
              <a:buFont typeface="Arial" panose="020B0604020202020204" pitchFamily="34" charset="0"/>
              <a:buChar char="•"/>
            </a:pPr>
            <a:r>
              <a:rPr lang="en-IN" sz="2000" b="0" i="0" u="none" strike="noStrike" dirty="0">
                <a:effectLst/>
              </a:rPr>
              <a:t>Grid search for hyperparameter tuning</a:t>
            </a:r>
          </a:p>
          <a:p>
            <a:pPr marL="285750" indent="-285750" rtl="0" fontAlgn="base">
              <a:spcBef>
                <a:spcPts val="0"/>
              </a:spcBef>
              <a:spcAft>
                <a:spcPts val="0"/>
              </a:spcAft>
              <a:buFont typeface="Arial" panose="020B0604020202020204" pitchFamily="34" charset="0"/>
              <a:buChar char="•"/>
            </a:pPr>
            <a:r>
              <a:rPr lang="en-IN" sz="2000" b="0" i="0" u="none" strike="noStrike" dirty="0">
                <a:effectLst/>
              </a:rPr>
              <a:t>Achieved MAPE ~ 9.8% for Group 1 (Cluster 0) and ~3.0% to ~9.2% for Group 2 (Cluster 1), indicating reasonable performance.</a:t>
            </a:r>
          </a:p>
          <a:p>
            <a:pPr marL="285750" indent="-285750" rtl="0" fontAlgn="base">
              <a:spcBef>
                <a:spcPts val="0"/>
              </a:spcBef>
              <a:spcAft>
                <a:spcPts val="0"/>
              </a:spcAft>
              <a:buFont typeface="Arial" panose="020B0604020202020204" pitchFamily="34" charset="0"/>
              <a:buChar char="•"/>
            </a:pPr>
            <a:r>
              <a:rPr lang="en-IN" sz="2000" b="0" i="0" u="none" strike="noStrike" dirty="0">
                <a:effectLst/>
              </a:rPr>
              <a:t>Group 3 exhibited higher MAPE values, suggesting poorer forecasting accuracy and potential issues.</a:t>
            </a:r>
          </a:p>
        </p:txBody>
      </p:sp>
      <p:pic>
        <p:nvPicPr>
          <p:cNvPr id="5" name="Picture 4">
            <a:extLst>
              <a:ext uri="{FF2B5EF4-FFF2-40B4-BE49-F238E27FC236}">
                <a16:creationId xmlns:a16="http://schemas.microsoft.com/office/drawing/2014/main" id="{98FC5CBB-EDBA-FEA7-7CF4-9FE9D1ECE758}"/>
              </a:ext>
            </a:extLst>
          </p:cNvPr>
          <p:cNvPicPr>
            <a:picLocks noChangeAspect="1"/>
          </p:cNvPicPr>
          <p:nvPr/>
        </p:nvPicPr>
        <p:blipFill>
          <a:blip r:embed="rId2"/>
          <a:stretch>
            <a:fillRect/>
          </a:stretch>
        </p:blipFill>
        <p:spPr>
          <a:xfrm>
            <a:off x="4378672" y="4080539"/>
            <a:ext cx="2974628" cy="2092549"/>
          </a:xfrm>
          <a:prstGeom prst="rect">
            <a:avLst/>
          </a:prstGeom>
        </p:spPr>
      </p:pic>
      <p:pic>
        <p:nvPicPr>
          <p:cNvPr id="8" name="Picture 7">
            <a:extLst>
              <a:ext uri="{FF2B5EF4-FFF2-40B4-BE49-F238E27FC236}">
                <a16:creationId xmlns:a16="http://schemas.microsoft.com/office/drawing/2014/main" id="{E68C4018-FA94-0543-BCC5-9EB1F29F76F2}"/>
              </a:ext>
            </a:extLst>
          </p:cNvPr>
          <p:cNvPicPr>
            <a:picLocks noChangeAspect="1"/>
          </p:cNvPicPr>
          <p:nvPr/>
        </p:nvPicPr>
        <p:blipFill>
          <a:blip r:embed="rId3"/>
          <a:stretch>
            <a:fillRect/>
          </a:stretch>
        </p:blipFill>
        <p:spPr>
          <a:xfrm>
            <a:off x="750923" y="4080540"/>
            <a:ext cx="3525802" cy="2092549"/>
          </a:xfrm>
          <a:prstGeom prst="rect">
            <a:avLst/>
          </a:prstGeom>
        </p:spPr>
      </p:pic>
      <p:pic>
        <p:nvPicPr>
          <p:cNvPr id="11" name="Picture 10">
            <a:extLst>
              <a:ext uri="{FF2B5EF4-FFF2-40B4-BE49-F238E27FC236}">
                <a16:creationId xmlns:a16="http://schemas.microsoft.com/office/drawing/2014/main" id="{EC6C2D9F-09EE-E21F-928A-17104C6F6AD7}"/>
              </a:ext>
            </a:extLst>
          </p:cNvPr>
          <p:cNvPicPr>
            <a:picLocks noChangeAspect="1"/>
          </p:cNvPicPr>
          <p:nvPr/>
        </p:nvPicPr>
        <p:blipFill>
          <a:blip r:embed="rId4"/>
          <a:stretch>
            <a:fillRect/>
          </a:stretch>
        </p:blipFill>
        <p:spPr>
          <a:xfrm>
            <a:off x="755198" y="1409716"/>
            <a:ext cx="6598102" cy="2542081"/>
          </a:xfrm>
          <a:prstGeom prst="rect">
            <a:avLst/>
          </a:prstGeom>
        </p:spPr>
      </p:pic>
    </p:spTree>
    <p:extLst>
      <p:ext uri="{BB962C8B-B14F-4D97-AF65-F5344CB8AC3E}">
        <p14:creationId xmlns:p14="http://schemas.microsoft.com/office/powerpoint/2010/main" val="446102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812037" y="542890"/>
            <a:ext cx="10536236" cy="861292"/>
          </a:xfrm>
        </p:spPr>
        <p:txBody>
          <a:bodyPr/>
          <a:lstStyle/>
          <a:p>
            <a:r>
              <a:rPr lang="en-US" sz="4000" b="0" i="0" u="none" strike="noStrike" dirty="0">
                <a:effectLst/>
              </a:rPr>
              <a:t>Modelling – Temporal Fusion Transformers (TFT)</a:t>
            </a:r>
            <a:endParaRPr lang="en-US" sz="4000"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May 4,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24</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1296195" y="4750475"/>
            <a:ext cx="10536237" cy="2031325"/>
          </a:xfrm>
          <a:prstGeom prst="rect">
            <a:avLst/>
          </a:prstGeom>
          <a:noFill/>
        </p:spPr>
        <p:txBody>
          <a:bodyPr wrap="square">
            <a:spAutoFit/>
          </a:bodyPr>
          <a:lstStyle/>
          <a:p>
            <a:pPr marL="285750" indent="-285750" rtl="0">
              <a:spcBef>
                <a:spcPts val="0"/>
              </a:spcBef>
              <a:spcAft>
                <a:spcPts val="0"/>
              </a:spcAft>
              <a:buFont typeface="Arial" panose="020B0604020202020204" pitchFamily="34" charset="0"/>
              <a:buChar char="•"/>
            </a:pPr>
            <a:r>
              <a:rPr lang="en-US" b="0" i="0" u="none" strike="noStrike" dirty="0">
                <a:effectLst/>
              </a:rPr>
              <a:t>TFT combines attention mechanisms with gated linear units to capture temporal patterns efficiently.</a:t>
            </a:r>
            <a:endParaRPr lang="en-US" dirty="0"/>
          </a:p>
          <a:p>
            <a:pPr marL="285750" indent="-285750" rtl="0">
              <a:spcBef>
                <a:spcPts val="0"/>
              </a:spcBef>
              <a:spcAft>
                <a:spcPts val="0"/>
              </a:spcAft>
              <a:buFont typeface="Arial" panose="020B0604020202020204" pitchFamily="34" charset="0"/>
              <a:buChar char="•"/>
            </a:pPr>
            <a:r>
              <a:rPr lang="en-US" b="0" i="0" u="none" strike="noStrike" dirty="0">
                <a:effectLst/>
              </a:rPr>
              <a:t>Achieved low MAPE value of approximately 3.08%, indicating high forecasting accuracy.</a:t>
            </a:r>
            <a:endParaRPr lang="en-US" b="0" dirty="0">
              <a:effectLst/>
            </a:endParaRPr>
          </a:p>
          <a:p>
            <a:pPr marL="285750" indent="-285750" rtl="0">
              <a:spcBef>
                <a:spcPts val="0"/>
              </a:spcBef>
              <a:spcAft>
                <a:spcPts val="0"/>
              </a:spcAft>
              <a:buFont typeface="Arial" panose="020B0604020202020204" pitchFamily="34" charset="0"/>
              <a:buChar char="•"/>
            </a:pPr>
            <a:r>
              <a:rPr lang="en-US" b="0" i="0" u="none" strike="noStrike" dirty="0">
                <a:effectLst/>
              </a:rPr>
              <a:t>Demonstrated consistency in performance across different time periods, highlighting robustness to temporal variations.</a:t>
            </a:r>
            <a:endParaRPr lang="en-US" b="0" dirty="0">
              <a:effectLst/>
            </a:endParaRPr>
          </a:p>
          <a:p>
            <a:pPr marL="285750" indent="-285750" rtl="0">
              <a:spcBef>
                <a:spcPts val="0"/>
              </a:spcBef>
              <a:spcAft>
                <a:spcPts val="0"/>
              </a:spcAft>
              <a:buFont typeface="Arial" panose="020B0604020202020204" pitchFamily="34" charset="0"/>
              <a:buChar char="•"/>
            </a:pPr>
            <a:r>
              <a:rPr lang="en-US" b="0" i="0" u="none" strike="noStrike" dirty="0">
                <a:effectLst/>
              </a:rPr>
              <a:t>TFT's interpretability may be limited due to its deep learning nature</a:t>
            </a:r>
            <a:endParaRPr lang="en-US" b="0" dirty="0">
              <a:effectLst/>
            </a:endParaRPr>
          </a:p>
          <a:p>
            <a:br>
              <a:rPr lang="en-US" dirty="0"/>
            </a:br>
            <a:endParaRPr lang="en-IN" dirty="0"/>
          </a:p>
        </p:txBody>
      </p:sp>
      <p:pic>
        <p:nvPicPr>
          <p:cNvPr id="5" name="Picture 4">
            <a:extLst>
              <a:ext uri="{FF2B5EF4-FFF2-40B4-BE49-F238E27FC236}">
                <a16:creationId xmlns:a16="http://schemas.microsoft.com/office/drawing/2014/main" id="{2B889B6B-26AE-494F-5113-E0F239951F01}"/>
              </a:ext>
            </a:extLst>
          </p:cNvPr>
          <p:cNvPicPr>
            <a:picLocks noChangeAspect="1"/>
          </p:cNvPicPr>
          <p:nvPr/>
        </p:nvPicPr>
        <p:blipFill>
          <a:blip r:embed="rId2"/>
          <a:stretch>
            <a:fillRect/>
          </a:stretch>
        </p:blipFill>
        <p:spPr>
          <a:xfrm>
            <a:off x="7481887" y="1731680"/>
            <a:ext cx="3840529" cy="2852400"/>
          </a:xfrm>
          <a:prstGeom prst="rect">
            <a:avLst/>
          </a:prstGeom>
        </p:spPr>
      </p:pic>
      <p:pic>
        <p:nvPicPr>
          <p:cNvPr id="8" name="Picture 7">
            <a:extLst>
              <a:ext uri="{FF2B5EF4-FFF2-40B4-BE49-F238E27FC236}">
                <a16:creationId xmlns:a16="http://schemas.microsoft.com/office/drawing/2014/main" id="{E7B41F5A-D5F4-AEF9-D9E1-5C187BE46254}"/>
              </a:ext>
            </a:extLst>
          </p:cNvPr>
          <p:cNvPicPr>
            <a:picLocks noChangeAspect="1"/>
          </p:cNvPicPr>
          <p:nvPr/>
        </p:nvPicPr>
        <p:blipFill>
          <a:blip r:embed="rId3"/>
          <a:stretch>
            <a:fillRect/>
          </a:stretch>
        </p:blipFill>
        <p:spPr>
          <a:xfrm>
            <a:off x="812037" y="1731680"/>
            <a:ext cx="6479400" cy="2852401"/>
          </a:xfrm>
          <a:prstGeom prst="rect">
            <a:avLst/>
          </a:prstGeom>
        </p:spPr>
      </p:pic>
    </p:spTree>
    <p:extLst>
      <p:ext uri="{BB962C8B-B14F-4D97-AF65-F5344CB8AC3E}">
        <p14:creationId xmlns:p14="http://schemas.microsoft.com/office/powerpoint/2010/main" val="1793364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812037" y="742915"/>
            <a:ext cx="9994554" cy="861292"/>
          </a:xfrm>
        </p:spPr>
        <p:txBody>
          <a:bodyPr/>
          <a:lstStyle/>
          <a:p>
            <a:r>
              <a:rPr lang="en-US" sz="4000" b="0" i="0" u="none" strike="noStrike" dirty="0">
                <a:effectLst/>
              </a:rPr>
              <a:t>Modelling – Random Forest Regressor</a:t>
            </a:r>
            <a:endParaRPr lang="en-US" sz="4000"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May 4,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25</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1304132" y="4552831"/>
            <a:ext cx="9883460" cy="2031325"/>
          </a:xfrm>
          <a:prstGeom prst="rect">
            <a:avLst/>
          </a:prstGeom>
          <a:noFill/>
        </p:spPr>
        <p:txBody>
          <a:bodyPr wrap="square">
            <a:spAutoFit/>
          </a:bodyPr>
          <a:lstStyle/>
          <a:p>
            <a:pPr marL="285750" indent="-285750" rtl="0">
              <a:spcBef>
                <a:spcPts val="0"/>
              </a:spcBef>
              <a:spcAft>
                <a:spcPts val="0"/>
              </a:spcAft>
              <a:buFont typeface="Arial" panose="020B0604020202020204" pitchFamily="34" charset="0"/>
              <a:buChar char="•"/>
            </a:pPr>
            <a:r>
              <a:rPr lang="en-US" b="0" i="0" u="none" strike="noStrike" dirty="0">
                <a:effectLst/>
              </a:rPr>
              <a:t>Random Forest Regressor handles complex nonlinear relationships common in time-dependent data.</a:t>
            </a:r>
            <a:endParaRPr lang="en-US" b="0" dirty="0">
              <a:effectLst/>
            </a:endParaRPr>
          </a:p>
          <a:p>
            <a:pPr marL="285750" indent="-285750" rtl="0">
              <a:spcBef>
                <a:spcPts val="0"/>
              </a:spcBef>
              <a:spcAft>
                <a:spcPts val="0"/>
              </a:spcAft>
              <a:buFont typeface="Arial" panose="020B0604020202020204" pitchFamily="34" charset="0"/>
              <a:buChar char="•"/>
            </a:pPr>
            <a:r>
              <a:rPr lang="en-US" b="0" i="0" u="none" strike="noStrike" dirty="0">
                <a:effectLst/>
              </a:rPr>
              <a:t>Utilizes lagged variables as predictors to capture temporal dependencies.</a:t>
            </a:r>
            <a:endParaRPr lang="en-US" b="0" dirty="0">
              <a:effectLst/>
            </a:endParaRPr>
          </a:p>
          <a:p>
            <a:pPr marL="285750" indent="-285750" rtl="0">
              <a:spcBef>
                <a:spcPts val="0"/>
              </a:spcBef>
              <a:spcAft>
                <a:spcPts val="0"/>
              </a:spcAft>
              <a:buFont typeface="Arial" panose="020B0604020202020204" pitchFamily="34" charset="0"/>
              <a:buChar char="•"/>
            </a:pPr>
            <a:r>
              <a:rPr lang="en-US" b="0" i="0" u="none" strike="noStrike" dirty="0">
                <a:effectLst/>
              </a:rPr>
              <a:t>Achieved low MAPE ranging from 0.51% to 5.19% for Cluster MT_182, indicating accurate forecasts with minor deviations.</a:t>
            </a:r>
            <a:endParaRPr lang="en-US" b="0" dirty="0">
              <a:effectLst/>
            </a:endParaRPr>
          </a:p>
          <a:p>
            <a:pPr marL="285750" indent="-285750" rtl="0">
              <a:spcBef>
                <a:spcPts val="0"/>
              </a:spcBef>
              <a:spcAft>
                <a:spcPts val="0"/>
              </a:spcAft>
              <a:buFont typeface="Arial" panose="020B0604020202020204" pitchFamily="34" charset="0"/>
              <a:buChar char="•"/>
            </a:pPr>
            <a:r>
              <a:rPr lang="en-US" i="0" u="none" strike="noStrike" dirty="0">
                <a:effectLst/>
              </a:rPr>
              <a:t>Cluster MT_001</a:t>
            </a:r>
            <a:r>
              <a:rPr lang="en-US" b="0" i="0" u="none" strike="noStrike" dirty="0">
                <a:effectLst/>
              </a:rPr>
              <a:t> exhibited higher variability in performance, suggesting potential sensitivity to data characteristics or the need for further tuning.</a:t>
            </a:r>
            <a:br>
              <a:rPr lang="en-US" dirty="0"/>
            </a:br>
            <a:endParaRPr lang="en-IN" dirty="0"/>
          </a:p>
        </p:txBody>
      </p:sp>
      <p:pic>
        <p:nvPicPr>
          <p:cNvPr id="5" name="Picture 4">
            <a:extLst>
              <a:ext uri="{FF2B5EF4-FFF2-40B4-BE49-F238E27FC236}">
                <a16:creationId xmlns:a16="http://schemas.microsoft.com/office/drawing/2014/main" id="{232BB1FB-472D-FCA9-BE4F-8D96B54F3574}"/>
              </a:ext>
            </a:extLst>
          </p:cNvPr>
          <p:cNvPicPr>
            <a:picLocks noChangeAspect="1"/>
          </p:cNvPicPr>
          <p:nvPr/>
        </p:nvPicPr>
        <p:blipFill>
          <a:blip r:embed="rId2"/>
          <a:stretch>
            <a:fillRect/>
          </a:stretch>
        </p:blipFill>
        <p:spPr>
          <a:xfrm>
            <a:off x="915784" y="1349820"/>
            <a:ext cx="6161291" cy="3057327"/>
          </a:xfrm>
          <a:prstGeom prst="rect">
            <a:avLst/>
          </a:prstGeom>
        </p:spPr>
      </p:pic>
      <p:pic>
        <p:nvPicPr>
          <p:cNvPr id="8" name="Picture 7">
            <a:extLst>
              <a:ext uri="{FF2B5EF4-FFF2-40B4-BE49-F238E27FC236}">
                <a16:creationId xmlns:a16="http://schemas.microsoft.com/office/drawing/2014/main" id="{44C9C09B-3F72-E662-9F41-9A1C2E28271D}"/>
              </a:ext>
            </a:extLst>
          </p:cNvPr>
          <p:cNvPicPr>
            <a:picLocks noChangeAspect="1"/>
          </p:cNvPicPr>
          <p:nvPr/>
        </p:nvPicPr>
        <p:blipFill>
          <a:blip r:embed="rId3"/>
          <a:stretch>
            <a:fillRect/>
          </a:stretch>
        </p:blipFill>
        <p:spPr>
          <a:xfrm>
            <a:off x="7311360" y="1349820"/>
            <a:ext cx="4093444" cy="3051947"/>
          </a:xfrm>
          <a:prstGeom prst="rect">
            <a:avLst/>
          </a:prstGeom>
        </p:spPr>
      </p:pic>
    </p:spTree>
    <p:extLst>
      <p:ext uri="{BB962C8B-B14F-4D97-AF65-F5344CB8AC3E}">
        <p14:creationId xmlns:p14="http://schemas.microsoft.com/office/powerpoint/2010/main" val="2139824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800446" y="748647"/>
            <a:ext cx="9994554" cy="1332000"/>
          </a:xfrm>
        </p:spPr>
        <p:txBody>
          <a:bodyPr/>
          <a:lstStyle/>
          <a:p>
            <a:r>
              <a:rPr lang="en-IN" i="0" u="none" strike="noStrike" dirty="0">
                <a:effectLst/>
              </a:rPr>
              <a:t>Evaluation Matrix</a:t>
            </a:r>
            <a:endParaRPr lang="en-US"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May 4,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26</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1043450" y="4299335"/>
            <a:ext cx="10853275" cy="3323987"/>
          </a:xfrm>
          <a:prstGeom prst="rect">
            <a:avLst/>
          </a:prstGeom>
          <a:noFill/>
        </p:spPr>
        <p:txBody>
          <a:bodyPr wrap="square">
            <a:spAutoFit/>
          </a:bodyPr>
          <a:lstStyle/>
          <a:p>
            <a:pPr rtl="0">
              <a:spcBef>
                <a:spcPts val="0"/>
              </a:spcBef>
              <a:spcAft>
                <a:spcPts val="0"/>
              </a:spcAft>
            </a:pPr>
            <a:r>
              <a:rPr lang="en-US" sz="1800" b="1" u="none" strike="noStrike" dirty="0">
                <a:effectLst/>
              </a:rPr>
              <a:t>Mean Absolute Percentage Error (MAPE)</a:t>
            </a:r>
            <a:r>
              <a:rPr lang="en-US" sz="1800" b="0" i="1" u="none" strike="noStrike" dirty="0">
                <a:effectLst/>
              </a:rPr>
              <a:t> </a:t>
            </a:r>
            <a:r>
              <a:rPr lang="en-US" sz="1800" b="0" i="0" u="none" strike="noStrike" dirty="0">
                <a:effectLst/>
              </a:rPr>
              <a:t>is obtained as the mean absolute percentage error function for the prediction and the eventual outcomes. </a:t>
            </a:r>
            <a:endParaRPr lang="en-US" sz="2400" b="0" dirty="0">
              <a:effectLst/>
            </a:endParaRPr>
          </a:p>
          <a:p>
            <a:pPr rtl="0">
              <a:spcBef>
                <a:spcPts val="0"/>
              </a:spcBef>
              <a:spcAft>
                <a:spcPts val="0"/>
              </a:spcAft>
            </a:pPr>
            <a:endParaRPr lang="en-US" sz="2400" i="0" u="none" strike="noStrike" dirty="0"/>
          </a:p>
          <a:p>
            <a:pPr rtl="0">
              <a:spcBef>
                <a:spcPts val="0"/>
              </a:spcBef>
              <a:spcAft>
                <a:spcPts val="0"/>
              </a:spcAft>
            </a:pPr>
            <a:r>
              <a:rPr lang="en-US" sz="1800" b="1" i="0" u="none" strike="noStrike" dirty="0">
                <a:effectLst/>
              </a:rPr>
              <a:t>Preference of MAPE</a:t>
            </a:r>
            <a:r>
              <a:rPr lang="en-US" sz="1800" b="0" i="0" u="none" strike="noStrike" dirty="0">
                <a:effectLst/>
              </a:rPr>
              <a:t>: As MAPE is a relative measure, it allows for the comparison of forecasts across different scales or units of measurement. MAPE expresses errors as a percentage, making it easier for business stakeholders to understand the magnitude of forecasting errors relative to actual values.</a:t>
            </a:r>
            <a:endParaRPr lang="en-US" sz="2400" b="0" dirty="0">
              <a:effectLst/>
            </a:endParaRPr>
          </a:p>
          <a:p>
            <a:br>
              <a:rPr lang="en-US" sz="2400" dirty="0"/>
            </a:br>
            <a:endParaRPr lang="en-US" sz="2400" b="0" dirty="0">
              <a:effectLst/>
            </a:endParaRPr>
          </a:p>
          <a:p>
            <a:br>
              <a:rPr lang="en-US" sz="2400" dirty="0"/>
            </a:br>
            <a:endParaRPr lang="en-US" sz="2400" b="0" i="0" u="none" strike="noStrike" dirty="0">
              <a:effectLst/>
            </a:endParaRPr>
          </a:p>
        </p:txBody>
      </p:sp>
      <p:pic>
        <p:nvPicPr>
          <p:cNvPr id="5" name="Picture 4">
            <a:extLst>
              <a:ext uri="{FF2B5EF4-FFF2-40B4-BE49-F238E27FC236}">
                <a16:creationId xmlns:a16="http://schemas.microsoft.com/office/drawing/2014/main" id="{0FF9E486-3F5D-B478-1837-C883CFDAA646}"/>
              </a:ext>
            </a:extLst>
          </p:cNvPr>
          <p:cNvPicPr>
            <a:picLocks noChangeAspect="1"/>
          </p:cNvPicPr>
          <p:nvPr/>
        </p:nvPicPr>
        <p:blipFill>
          <a:blip r:embed="rId2"/>
          <a:stretch>
            <a:fillRect/>
          </a:stretch>
        </p:blipFill>
        <p:spPr>
          <a:xfrm>
            <a:off x="1840376" y="1549301"/>
            <a:ext cx="7903700" cy="2573633"/>
          </a:xfrm>
          <a:prstGeom prst="rect">
            <a:avLst/>
          </a:prstGeom>
        </p:spPr>
      </p:pic>
    </p:spTree>
    <p:extLst>
      <p:ext uri="{BB962C8B-B14F-4D97-AF65-F5344CB8AC3E}">
        <p14:creationId xmlns:p14="http://schemas.microsoft.com/office/powerpoint/2010/main" val="1122167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800446" y="586722"/>
            <a:ext cx="9994554" cy="1332000"/>
          </a:xfrm>
        </p:spPr>
        <p:txBody>
          <a:bodyPr/>
          <a:lstStyle/>
          <a:p>
            <a:r>
              <a:rPr lang="en-US" sz="3600" i="1" u="none" strike="noStrike" dirty="0">
                <a:effectLst/>
              </a:rPr>
              <a:t>Previously calculated </a:t>
            </a:r>
            <a:br>
              <a:rPr lang="en-US" sz="3600" i="1" u="none" strike="noStrike" dirty="0">
                <a:effectLst/>
              </a:rPr>
            </a:br>
            <a:r>
              <a:rPr lang="en-US" sz="3600" u="none" strike="noStrike" dirty="0">
                <a:effectLst/>
              </a:rPr>
              <a:t>Comparative Analysis</a:t>
            </a:r>
            <a:endParaRPr lang="en-US" sz="8000" i="1"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May 4,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27</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1262524" y="1909197"/>
            <a:ext cx="9900775" cy="4247317"/>
          </a:xfrm>
          <a:prstGeom prst="rect">
            <a:avLst/>
          </a:prstGeom>
          <a:noFill/>
        </p:spPr>
        <p:txBody>
          <a:bodyPr wrap="square">
            <a:spAutoFit/>
          </a:bodyPr>
          <a:lstStyle/>
          <a:p>
            <a:pPr rtl="0">
              <a:spcBef>
                <a:spcPts val="0"/>
              </a:spcBef>
              <a:spcAft>
                <a:spcPts val="0"/>
              </a:spcAft>
            </a:pPr>
            <a:r>
              <a:rPr lang="en-US" sz="1800" b="0" i="0" u="none" strike="noStrike" dirty="0">
                <a:effectLst/>
              </a:rPr>
              <a:t>Previously, we can see there are only 2 clusters which categorize the data in a non-statistically proven method, therefore, values of MAPE may be slightly skewed:</a:t>
            </a:r>
          </a:p>
          <a:p>
            <a:pPr rtl="0">
              <a:spcBef>
                <a:spcPts val="0"/>
              </a:spcBef>
              <a:spcAft>
                <a:spcPts val="0"/>
              </a:spcAft>
            </a:pPr>
            <a:endParaRPr lang="en-US" dirty="0"/>
          </a:p>
          <a:p>
            <a:pPr rtl="0">
              <a:spcBef>
                <a:spcPts val="0"/>
              </a:spcBef>
              <a:spcAft>
                <a:spcPts val="0"/>
              </a:spcAft>
            </a:pPr>
            <a:endParaRPr lang="en-US" b="0" dirty="0">
              <a:effectLst/>
            </a:endParaRPr>
          </a:p>
          <a:p>
            <a:pPr rtl="0">
              <a:spcBef>
                <a:spcPts val="0"/>
              </a:spcBef>
              <a:spcAft>
                <a:spcPts val="0"/>
              </a:spcAft>
            </a:pPr>
            <a:endParaRPr lang="en-US" b="0" dirty="0">
              <a:effectLst/>
            </a:endParaRPr>
          </a:p>
          <a:p>
            <a:pPr rtl="0">
              <a:spcBef>
                <a:spcPts val="0"/>
              </a:spcBef>
              <a:spcAft>
                <a:spcPts val="0"/>
              </a:spcAft>
            </a:pPr>
            <a:endParaRPr lang="en-US" b="0" dirty="0">
              <a:effectLst/>
            </a:endParaRPr>
          </a:p>
          <a:p>
            <a:pPr rtl="0">
              <a:spcBef>
                <a:spcPts val="0"/>
              </a:spcBef>
              <a:spcAft>
                <a:spcPts val="0"/>
              </a:spcAft>
            </a:pPr>
            <a:endParaRPr lang="en-US" b="0" dirty="0">
              <a:effectLst/>
            </a:endParaRPr>
          </a:p>
          <a:p>
            <a:pPr rtl="0">
              <a:spcBef>
                <a:spcPts val="0"/>
              </a:spcBef>
              <a:spcAft>
                <a:spcPts val="0"/>
              </a:spcAft>
            </a:pPr>
            <a:endParaRPr lang="en-US" dirty="0"/>
          </a:p>
          <a:p>
            <a:pPr rtl="0">
              <a:spcBef>
                <a:spcPts val="0"/>
              </a:spcBef>
              <a:spcAft>
                <a:spcPts val="0"/>
              </a:spcAft>
            </a:pPr>
            <a:endParaRPr lang="en-US" b="0" dirty="0">
              <a:effectLst/>
            </a:endParaRPr>
          </a:p>
          <a:p>
            <a:pPr rtl="0">
              <a:spcBef>
                <a:spcPts val="0"/>
              </a:spcBef>
              <a:spcAft>
                <a:spcPts val="0"/>
              </a:spcAft>
            </a:pPr>
            <a:endParaRPr lang="en-US" dirty="0"/>
          </a:p>
          <a:p>
            <a:pPr rtl="0">
              <a:spcBef>
                <a:spcPts val="0"/>
              </a:spcBef>
              <a:spcAft>
                <a:spcPts val="0"/>
              </a:spcAft>
            </a:pPr>
            <a:br>
              <a:rPr lang="en-US" b="0" dirty="0">
                <a:effectLst/>
              </a:rPr>
            </a:br>
            <a:r>
              <a:rPr lang="en-US" sz="1800" b="0" i="0" u="none" strike="noStrike" dirty="0">
                <a:effectLst/>
              </a:rPr>
              <a:t>We categorize the clusters according to K-Means using the silhouette score, and the results are displayed on the following slide.</a:t>
            </a:r>
            <a:endParaRPr lang="en-US" b="0" dirty="0">
              <a:effectLst/>
            </a:endParaRPr>
          </a:p>
          <a:p>
            <a:br>
              <a:rPr lang="en-US" dirty="0"/>
            </a:br>
            <a:endParaRPr lang="en-US" sz="1800" b="0" i="0" u="none" strike="noStrike" dirty="0">
              <a:effectLst/>
            </a:endParaRPr>
          </a:p>
        </p:txBody>
      </p:sp>
      <p:pic>
        <p:nvPicPr>
          <p:cNvPr id="7" name="Picture 6">
            <a:extLst>
              <a:ext uri="{FF2B5EF4-FFF2-40B4-BE49-F238E27FC236}">
                <a16:creationId xmlns:a16="http://schemas.microsoft.com/office/drawing/2014/main" id="{051F0664-00D9-3134-68EB-79E8AB65B62E}"/>
              </a:ext>
            </a:extLst>
          </p:cNvPr>
          <p:cNvPicPr>
            <a:picLocks noChangeAspect="1"/>
          </p:cNvPicPr>
          <p:nvPr/>
        </p:nvPicPr>
        <p:blipFill>
          <a:blip r:embed="rId2"/>
          <a:stretch>
            <a:fillRect/>
          </a:stretch>
        </p:blipFill>
        <p:spPr>
          <a:xfrm>
            <a:off x="1262524" y="2799338"/>
            <a:ext cx="10067925" cy="1636038"/>
          </a:xfrm>
          <a:prstGeom prst="rect">
            <a:avLst/>
          </a:prstGeom>
        </p:spPr>
      </p:pic>
    </p:spTree>
    <p:extLst>
      <p:ext uri="{BB962C8B-B14F-4D97-AF65-F5344CB8AC3E}">
        <p14:creationId xmlns:p14="http://schemas.microsoft.com/office/powerpoint/2010/main" val="3013194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800446" y="586722"/>
            <a:ext cx="9994554" cy="1332000"/>
          </a:xfrm>
        </p:spPr>
        <p:txBody>
          <a:bodyPr/>
          <a:lstStyle/>
          <a:p>
            <a:r>
              <a:rPr lang="en-US" sz="3600" u="none" strike="noStrike" dirty="0">
                <a:effectLst/>
              </a:rPr>
              <a:t>Comparative Analysis for Forecasting Models</a:t>
            </a:r>
            <a:endParaRPr lang="en-US" sz="8000" i="1"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May 4,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28</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1024110" y="3774442"/>
            <a:ext cx="10143779" cy="3308598"/>
          </a:xfrm>
          <a:prstGeom prst="rect">
            <a:avLst/>
          </a:prstGeom>
          <a:noFill/>
        </p:spPr>
        <p:txBody>
          <a:bodyPr wrap="square">
            <a:spAutoFit/>
          </a:bodyPr>
          <a:lstStyle/>
          <a:p>
            <a:pPr rtl="0">
              <a:spcBef>
                <a:spcPts val="0"/>
              </a:spcBef>
              <a:spcAft>
                <a:spcPts val="0"/>
              </a:spcAft>
            </a:pPr>
            <a:r>
              <a:rPr lang="en-US" sz="1900" b="0" i="0" u="none" strike="noStrike" dirty="0">
                <a:effectLst/>
              </a:rPr>
              <a:t>We can see that, overall, Random Forest Regressor performs the best on the three clusters we have chosen. We also see the Temporal Fusion Transformer (TFT) to perform very well, indicating potential for further analysis to get deeper insights. </a:t>
            </a:r>
            <a:endParaRPr lang="en-US" sz="1900" b="0" dirty="0">
              <a:effectLst/>
            </a:endParaRPr>
          </a:p>
          <a:p>
            <a:pPr rtl="0">
              <a:spcBef>
                <a:spcPts val="0"/>
              </a:spcBef>
              <a:spcAft>
                <a:spcPts val="0"/>
              </a:spcAft>
            </a:pPr>
            <a:br>
              <a:rPr lang="en-US" sz="1900" b="0" dirty="0">
                <a:effectLst/>
              </a:rPr>
            </a:br>
            <a:r>
              <a:rPr lang="en-US" sz="1900" b="1" i="0" u="none" strike="noStrike" dirty="0">
                <a:effectLst/>
              </a:rPr>
              <a:t>Benefits: </a:t>
            </a:r>
            <a:endParaRPr lang="en-US" sz="1900" b="0" dirty="0">
              <a:effectLst/>
            </a:endParaRPr>
          </a:p>
          <a:p>
            <a:pPr rtl="0">
              <a:spcBef>
                <a:spcPts val="0"/>
              </a:spcBef>
              <a:spcAft>
                <a:spcPts val="0"/>
              </a:spcAft>
            </a:pPr>
            <a:r>
              <a:rPr lang="en-US" sz="1900" b="0" i="0" u="none" strike="noStrike" dirty="0">
                <a:effectLst/>
              </a:rPr>
              <a:t>Handling Non-linear Relationships: Random Forest can effectively model complex, non-linear relationships in data, making it suitable for diverse datasets.</a:t>
            </a:r>
            <a:endParaRPr lang="en-US" sz="1900" b="0" dirty="0">
              <a:effectLst/>
            </a:endParaRPr>
          </a:p>
          <a:p>
            <a:pPr rtl="0">
              <a:spcBef>
                <a:spcPts val="0"/>
              </a:spcBef>
              <a:spcAft>
                <a:spcPts val="0"/>
              </a:spcAft>
            </a:pPr>
            <a:r>
              <a:rPr lang="en-US" sz="1900" b="0" i="0" u="none" strike="noStrike" dirty="0">
                <a:effectLst/>
              </a:rPr>
              <a:t>Temporal Patterns: TFT excels in capturing complex temporal relationships and patterns, leveraging past data points and contextual information.</a:t>
            </a:r>
            <a:endParaRPr lang="en-US" sz="1900" b="0" dirty="0">
              <a:effectLst/>
            </a:endParaRPr>
          </a:p>
          <a:p>
            <a:br>
              <a:rPr lang="en-US" sz="1900" dirty="0"/>
            </a:br>
            <a:endParaRPr lang="en-US" sz="1900" b="0" i="0" u="none" strike="noStrike" dirty="0">
              <a:effectLst/>
            </a:endParaRPr>
          </a:p>
        </p:txBody>
      </p:sp>
      <p:pic>
        <p:nvPicPr>
          <p:cNvPr id="5" name="Picture 4">
            <a:extLst>
              <a:ext uri="{FF2B5EF4-FFF2-40B4-BE49-F238E27FC236}">
                <a16:creationId xmlns:a16="http://schemas.microsoft.com/office/drawing/2014/main" id="{7329FF43-3238-85CE-CC40-1E2DB8D45E58}"/>
              </a:ext>
            </a:extLst>
          </p:cNvPr>
          <p:cNvPicPr>
            <a:picLocks noChangeAspect="1"/>
          </p:cNvPicPr>
          <p:nvPr/>
        </p:nvPicPr>
        <p:blipFill>
          <a:blip r:embed="rId2"/>
          <a:stretch>
            <a:fillRect/>
          </a:stretch>
        </p:blipFill>
        <p:spPr>
          <a:xfrm>
            <a:off x="2284414" y="1166997"/>
            <a:ext cx="7202486" cy="2451107"/>
          </a:xfrm>
          <a:prstGeom prst="rect">
            <a:avLst/>
          </a:prstGeom>
        </p:spPr>
      </p:pic>
    </p:spTree>
    <p:extLst>
      <p:ext uri="{BB962C8B-B14F-4D97-AF65-F5344CB8AC3E}">
        <p14:creationId xmlns:p14="http://schemas.microsoft.com/office/powerpoint/2010/main" val="3068944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688574" y="432969"/>
            <a:ext cx="9994554" cy="1332000"/>
          </a:xfrm>
        </p:spPr>
        <p:txBody>
          <a:bodyPr/>
          <a:lstStyle/>
          <a:p>
            <a:r>
              <a:rPr lang="en-US" sz="3600" i="0" u="none" strike="noStrike" dirty="0">
                <a:effectLst/>
              </a:rPr>
              <a:t>Future Scope and Creation of Value</a:t>
            </a:r>
            <a:endParaRPr lang="en-US" sz="8000"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May 4,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29</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840880" y="1098969"/>
            <a:ext cx="10662546" cy="5016758"/>
          </a:xfrm>
          <a:prstGeom prst="rect">
            <a:avLst/>
          </a:prstGeom>
          <a:noFill/>
        </p:spPr>
        <p:txBody>
          <a:bodyPr wrap="square">
            <a:spAutoFit/>
          </a:bodyPr>
          <a:lstStyle/>
          <a:p>
            <a:pPr marL="342900" indent="-342900" rtl="0">
              <a:spcBef>
                <a:spcPts val="0"/>
              </a:spcBef>
              <a:spcAft>
                <a:spcPts val="0"/>
              </a:spcAft>
              <a:buFont typeface="Arial" panose="020B0604020202020204" pitchFamily="34" charset="0"/>
              <a:buChar char="•"/>
            </a:pPr>
            <a:r>
              <a:rPr lang="en-US" sz="2000" b="0" i="0" u="sng" dirty="0">
                <a:effectLst/>
              </a:rPr>
              <a:t>Granular Forecasting</a:t>
            </a:r>
            <a:r>
              <a:rPr lang="en-US" sz="2000" b="0" i="0" u="none" strike="noStrike" dirty="0">
                <a:effectLst/>
              </a:rPr>
              <a:t>: Deep dive into individual client consumption patterns to enable targeted energy efficiency strategies and tailored billing models.</a:t>
            </a:r>
          </a:p>
          <a:p>
            <a:pPr marL="342900" indent="-342900" rtl="0">
              <a:spcBef>
                <a:spcPts val="0"/>
              </a:spcBef>
              <a:spcAft>
                <a:spcPts val="0"/>
              </a:spcAft>
              <a:buFont typeface="Arial" panose="020B0604020202020204" pitchFamily="34" charset="0"/>
              <a:buChar char="•"/>
            </a:pPr>
            <a:endParaRPr lang="en-US" sz="2000" b="0" dirty="0">
              <a:effectLst/>
            </a:endParaRPr>
          </a:p>
          <a:p>
            <a:pPr marL="342900" indent="-342900" rtl="0">
              <a:spcBef>
                <a:spcPts val="0"/>
              </a:spcBef>
              <a:spcAft>
                <a:spcPts val="0"/>
              </a:spcAft>
              <a:buFont typeface="Arial" panose="020B0604020202020204" pitchFamily="34" charset="0"/>
              <a:buChar char="•"/>
            </a:pPr>
            <a:r>
              <a:rPr lang="en-US" sz="2000" b="0" i="0" u="sng" dirty="0">
                <a:effectLst/>
              </a:rPr>
              <a:t>Data Enrichment and Continuous Retraining</a:t>
            </a:r>
            <a:r>
              <a:rPr lang="en-US" sz="2000" b="0" i="0" u="none" strike="noStrike" dirty="0">
                <a:effectLst/>
              </a:rPr>
              <a:t>: Integrate external data like weather and economic indicators for enhanced accuracy and retrain models with new data to keep forecasts current and relevant.</a:t>
            </a:r>
          </a:p>
          <a:p>
            <a:pPr marL="342900" indent="-342900" rtl="0">
              <a:spcBef>
                <a:spcPts val="0"/>
              </a:spcBef>
              <a:spcAft>
                <a:spcPts val="0"/>
              </a:spcAft>
              <a:buFont typeface="Arial" panose="020B0604020202020204" pitchFamily="34" charset="0"/>
              <a:buChar char="•"/>
            </a:pPr>
            <a:endParaRPr lang="en-US" sz="2000" b="0" dirty="0">
              <a:effectLst/>
            </a:endParaRPr>
          </a:p>
          <a:p>
            <a:pPr marL="342900" indent="-342900" rtl="0">
              <a:spcBef>
                <a:spcPts val="0"/>
              </a:spcBef>
              <a:spcAft>
                <a:spcPts val="0"/>
              </a:spcAft>
              <a:buFont typeface="Arial" panose="020B0604020202020204" pitchFamily="34" charset="0"/>
              <a:buChar char="•"/>
            </a:pPr>
            <a:r>
              <a:rPr lang="en-US" sz="2000" b="0" i="0" u="sng" dirty="0">
                <a:effectLst/>
              </a:rPr>
              <a:t>Advanced Modeling Techniques</a:t>
            </a:r>
            <a:r>
              <a:rPr lang="en-US" sz="2000" b="0" i="0" u="none" strike="noStrike" dirty="0">
                <a:effectLst/>
              </a:rPr>
              <a:t>: Employ deep learning models like RNNs for complex time-series analysis, and explore hybrid and ensemble models to increase robustness and accuracy.</a:t>
            </a:r>
          </a:p>
          <a:p>
            <a:pPr marL="342900" indent="-342900" rtl="0">
              <a:spcBef>
                <a:spcPts val="0"/>
              </a:spcBef>
              <a:spcAft>
                <a:spcPts val="0"/>
              </a:spcAft>
              <a:buFont typeface="Arial" panose="020B0604020202020204" pitchFamily="34" charset="0"/>
              <a:buChar char="•"/>
            </a:pPr>
            <a:endParaRPr lang="en-US" sz="2000" b="0" dirty="0">
              <a:effectLst/>
            </a:endParaRPr>
          </a:p>
          <a:p>
            <a:pPr marL="342900" indent="-342900" rtl="0">
              <a:spcBef>
                <a:spcPts val="0"/>
              </a:spcBef>
              <a:spcAft>
                <a:spcPts val="0"/>
              </a:spcAft>
              <a:buFont typeface="Arial" panose="020B0604020202020204" pitchFamily="34" charset="0"/>
              <a:buChar char="•"/>
            </a:pPr>
            <a:r>
              <a:rPr lang="en-US" sz="2000" b="0" i="0" u="sng" dirty="0">
                <a:effectLst/>
              </a:rPr>
              <a:t>Cross-Sector Application</a:t>
            </a:r>
            <a:r>
              <a:rPr lang="en-US" sz="2000" b="0" i="0" u="none" strike="noStrike" dirty="0">
                <a:effectLst/>
              </a:rPr>
              <a:t>: Extend the modeling framework to other utility sectors and industries, such as manufacturing and hospitality, for broader consumption forecasting.</a:t>
            </a:r>
            <a:endParaRPr lang="en-US" sz="2000" b="0" dirty="0">
              <a:effectLst/>
            </a:endParaRPr>
          </a:p>
          <a:p>
            <a:pPr marL="342900" indent="-342900" rtl="0">
              <a:spcBef>
                <a:spcPts val="0"/>
              </a:spcBef>
              <a:spcAft>
                <a:spcPts val="0"/>
              </a:spcAft>
              <a:buFont typeface="Arial" panose="020B0604020202020204" pitchFamily="34" charset="0"/>
              <a:buChar char="•"/>
            </a:pPr>
            <a:endParaRPr lang="en-US" sz="2000" b="0" i="0" u="sng" dirty="0">
              <a:effectLst/>
            </a:endParaRPr>
          </a:p>
          <a:p>
            <a:pPr marL="342900" indent="-342900" rtl="0">
              <a:spcBef>
                <a:spcPts val="0"/>
              </a:spcBef>
              <a:spcAft>
                <a:spcPts val="0"/>
              </a:spcAft>
              <a:buFont typeface="Arial" panose="020B0604020202020204" pitchFamily="34" charset="0"/>
              <a:buChar char="•"/>
            </a:pPr>
            <a:r>
              <a:rPr lang="en-US" sz="2000" b="0" i="0" u="sng" dirty="0">
                <a:effectLst/>
              </a:rPr>
              <a:t>Technological and Data Infrastructure</a:t>
            </a:r>
            <a:r>
              <a:rPr lang="en-US" sz="2000" b="0" i="0" u="none" strike="noStrike" dirty="0">
                <a:effectLst/>
              </a:rPr>
              <a:t>: Develop real-time data processing capabilities and utilize big data technologies and cloud computing for efficient, large-scale data analysis.</a:t>
            </a:r>
            <a:br>
              <a:rPr lang="en-US" sz="2000" dirty="0"/>
            </a:br>
            <a:endParaRPr lang="en-US" sz="2000" b="0" i="0" u="none" strike="noStrike" dirty="0">
              <a:effectLst/>
            </a:endParaRPr>
          </a:p>
        </p:txBody>
      </p:sp>
    </p:spTree>
    <p:extLst>
      <p:ext uri="{BB962C8B-B14F-4D97-AF65-F5344CB8AC3E}">
        <p14:creationId xmlns:p14="http://schemas.microsoft.com/office/powerpoint/2010/main" val="1998643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144515"/>
            <a:ext cx="4500562" cy="228832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6DBF7BEE-612A-4BE6-B46C-CF5578D3462F}" type="datetime2">
              <a:rPr lang="en-US" smtClean="0"/>
              <a:t>Saturday, May 4, 2024</a:t>
            </a:fld>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620126" y="4144515"/>
            <a:ext cx="7131607" cy="2289396"/>
          </a:xfrm>
          <a:noFill/>
        </p:spPr>
        <p:txBody>
          <a:bodyPr>
            <a:noAutofit/>
          </a:bodyPr>
          <a:lstStyle/>
          <a:p>
            <a:pPr marL="0" indent="0" rtl="0">
              <a:spcBef>
                <a:spcPts val="0"/>
              </a:spcBef>
              <a:spcAft>
                <a:spcPts val="0"/>
              </a:spcAft>
              <a:buNone/>
            </a:pPr>
            <a:r>
              <a:rPr lang="en-US" sz="1800" b="0" i="0" u="none" strike="noStrike" dirty="0">
                <a:solidFill>
                  <a:schemeClr val="tx1"/>
                </a:solidFill>
                <a:effectLst/>
                <a:latin typeface="Times New Roman" panose="02020603050405020304" pitchFamily="18" charset="0"/>
              </a:rPr>
              <a:t>This project leverages machine learning and statistical techniques to enhance electricity consumption forecasting. By analyzing the UCI Machine Learning Repository: Electricity Load Diagrams 2011-2014 dataset, which includes detailed consumption data from 370 clients over four years, we aim to develop predictive models capable of accurately forecasting future electricity loads. These models will help energy providers optimize resources, improve infrastructure investments, and boost operational efficiency.</a:t>
            </a:r>
            <a:br>
              <a:rPr lang="en-US" sz="1200" dirty="0">
                <a:solidFill>
                  <a:schemeClr val="tx1"/>
                </a:solidFill>
              </a:rPr>
            </a:br>
            <a:endParaRPr lang="en-US" sz="1400" b="0" i="0" u="none" strike="noStrike" dirty="0">
              <a:solidFill>
                <a:schemeClr val="tx1"/>
              </a:solidFill>
              <a:effectLst/>
            </a:endParaRPr>
          </a:p>
        </p:txBody>
      </p:sp>
    </p:spTree>
    <p:extLst>
      <p:ext uri="{BB962C8B-B14F-4D97-AF65-F5344CB8AC3E}">
        <p14:creationId xmlns:p14="http://schemas.microsoft.com/office/powerpoint/2010/main" val="215888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8CA8-5EE4-02D7-251F-B98A34100A6B}"/>
              </a:ext>
            </a:extLst>
          </p:cNvPr>
          <p:cNvSpPr>
            <a:spLocks noGrp="1"/>
          </p:cNvSpPr>
          <p:nvPr>
            <p:ph type="title"/>
          </p:nvPr>
        </p:nvSpPr>
        <p:spPr/>
        <p:txBody>
          <a:bodyPr/>
          <a:lstStyle/>
          <a:p>
            <a:r>
              <a:rPr lang="en-US" dirty="0"/>
              <a:t>TEAM</a:t>
            </a:r>
            <a:endParaRPr lang="en-IN" dirty="0"/>
          </a:p>
        </p:txBody>
      </p:sp>
      <p:sp>
        <p:nvSpPr>
          <p:cNvPr id="4" name="Date Placeholder 3">
            <a:extLst>
              <a:ext uri="{FF2B5EF4-FFF2-40B4-BE49-F238E27FC236}">
                <a16:creationId xmlns:a16="http://schemas.microsoft.com/office/drawing/2014/main" id="{C26573BA-F5A8-1AA1-3276-B793E76ECD68}"/>
              </a:ext>
            </a:extLst>
          </p:cNvPr>
          <p:cNvSpPr>
            <a:spLocks noGrp="1"/>
          </p:cNvSpPr>
          <p:nvPr>
            <p:ph type="dt" sz="half" idx="10"/>
          </p:nvPr>
        </p:nvSpPr>
        <p:spPr/>
        <p:txBody>
          <a:bodyPr/>
          <a:lstStyle/>
          <a:p>
            <a:fld id="{5D7B1434-98AE-42E2-8A7C-0618F700E3BA}" type="datetime2">
              <a:rPr lang="en-US" smtClean="0"/>
              <a:t>Saturday, May 4, 2024</a:t>
            </a:fld>
            <a:endParaRPr lang="en-US"/>
          </a:p>
        </p:txBody>
      </p:sp>
      <p:sp>
        <p:nvSpPr>
          <p:cNvPr id="5" name="Slide Number Placeholder 4">
            <a:extLst>
              <a:ext uri="{FF2B5EF4-FFF2-40B4-BE49-F238E27FC236}">
                <a16:creationId xmlns:a16="http://schemas.microsoft.com/office/drawing/2014/main" id="{75FB92A5-CAD9-583C-445D-7114F7814FF1}"/>
              </a:ext>
            </a:extLst>
          </p:cNvPr>
          <p:cNvSpPr>
            <a:spLocks noGrp="1"/>
          </p:cNvSpPr>
          <p:nvPr>
            <p:ph type="sldNum" sz="quarter" idx="12"/>
          </p:nvPr>
        </p:nvSpPr>
        <p:spPr/>
        <p:txBody>
          <a:bodyPr/>
          <a:lstStyle/>
          <a:p>
            <a:fld id="{DBA1B0FB-D917-4C8C-928F-313BD683BF39}" type="slidenum">
              <a:rPr lang="en-US" smtClean="0"/>
              <a:t>30</a:t>
            </a:fld>
            <a:endParaRPr lang="en-US"/>
          </a:p>
        </p:txBody>
      </p:sp>
      <p:pic>
        <p:nvPicPr>
          <p:cNvPr id="6" name="Google Shape;364;p14">
            <a:extLst>
              <a:ext uri="{FF2B5EF4-FFF2-40B4-BE49-F238E27FC236}">
                <a16:creationId xmlns:a16="http://schemas.microsoft.com/office/drawing/2014/main" id="{489907F3-8C19-145D-D6C4-FCEE9DEF3E27}"/>
              </a:ext>
            </a:extLst>
          </p:cNvPr>
          <p:cNvPicPr preferRelativeResize="0">
            <a:picLocks/>
          </p:cNvPicPr>
          <p:nvPr/>
        </p:nvPicPr>
        <p:blipFill rotWithShape="1">
          <a:blip r:embed="rId2">
            <a:alphaModFix/>
          </a:blip>
          <a:srcRect l="17835" t="34047" r="28083" b="25069"/>
          <a:stretch/>
        </p:blipFill>
        <p:spPr>
          <a:xfrm>
            <a:off x="1990571" y="2020108"/>
            <a:ext cx="1728849" cy="1633519"/>
          </a:xfrm>
          <a:prstGeom prst="rect">
            <a:avLst/>
          </a:prstGeom>
          <a:solidFill>
            <a:schemeClr val="accent5"/>
          </a:solidFill>
          <a:ln>
            <a:noFill/>
          </a:ln>
        </p:spPr>
      </p:pic>
      <p:pic>
        <p:nvPicPr>
          <p:cNvPr id="7" name="Google Shape;365;p14">
            <a:extLst>
              <a:ext uri="{FF2B5EF4-FFF2-40B4-BE49-F238E27FC236}">
                <a16:creationId xmlns:a16="http://schemas.microsoft.com/office/drawing/2014/main" id="{5F30169B-E54C-2B3D-C024-7E6572896C22}"/>
              </a:ext>
            </a:extLst>
          </p:cNvPr>
          <p:cNvPicPr preferRelativeResize="0">
            <a:picLocks/>
          </p:cNvPicPr>
          <p:nvPr/>
        </p:nvPicPr>
        <p:blipFill rotWithShape="1">
          <a:blip r:embed="rId3">
            <a:alphaModFix/>
          </a:blip>
          <a:srcRect t="6597" b="22535"/>
          <a:stretch/>
        </p:blipFill>
        <p:spPr>
          <a:xfrm>
            <a:off x="5290886" y="2020108"/>
            <a:ext cx="1728849" cy="1633516"/>
          </a:xfrm>
          <a:prstGeom prst="rect">
            <a:avLst/>
          </a:prstGeom>
          <a:solidFill>
            <a:schemeClr val="accent5"/>
          </a:solidFill>
          <a:ln>
            <a:noFill/>
          </a:ln>
        </p:spPr>
      </p:pic>
      <p:pic>
        <p:nvPicPr>
          <p:cNvPr id="8" name="Google Shape;366;p14">
            <a:extLst>
              <a:ext uri="{FF2B5EF4-FFF2-40B4-BE49-F238E27FC236}">
                <a16:creationId xmlns:a16="http://schemas.microsoft.com/office/drawing/2014/main" id="{A490919A-8440-08A8-7A90-07E27924ED30}"/>
              </a:ext>
            </a:extLst>
          </p:cNvPr>
          <p:cNvPicPr preferRelativeResize="0">
            <a:picLocks/>
          </p:cNvPicPr>
          <p:nvPr/>
        </p:nvPicPr>
        <p:blipFill rotWithShape="1">
          <a:blip r:embed="rId4">
            <a:alphaModFix/>
          </a:blip>
          <a:srcRect t="10983" b="26040"/>
          <a:stretch/>
        </p:blipFill>
        <p:spPr>
          <a:xfrm>
            <a:off x="8688437" y="2020100"/>
            <a:ext cx="1728851" cy="1633516"/>
          </a:xfrm>
          <a:prstGeom prst="rect">
            <a:avLst/>
          </a:prstGeom>
          <a:solidFill>
            <a:schemeClr val="accent5"/>
          </a:solidFill>
          <a:ln>
            <a:noFill/>
          </a:ln>
        </p:spPr>
      </p:pic>
      <p:sp>
        <p:nvSpPr>
          <p:cNvPr id="9" name="Google Shape;367;p14">
            <a:extLst>
              <a:ext uri="{FF2B5EF4-FFF2-40B4-BE49-F238E27FC236}">
                <a16:creationId xmlns:a16="http://schemas.microsoft.com/office/drawing/2014/main" id="{44186A52-300F-E831-2445-64FD4DA9D311}"/>
              </a:ext>
            </a:extLst>
          </p:cNvPr>
          <p:cNvSpPr txBox="1">
            <a:spLocks/>
          </p:cNvSpPr>
          <p:nvPr/>
        </p:nvSpPr>
        <p:spPr>
          <a:xfrm>
            <a:off x="1980909" y="4060913"/>
            <a:ext cx="1749000" cy="416100"/>
          </a:xfrm>
          <a:prstGeom prst="rect">
            <a:avLst/>
          </a:prstGeom>
          <a:noFill/>
          <a:ln>
            <a:noFill/>
          </a:ln>
        </p:spPr>
        <p:txBody>
          <a:bodyPr spcFirstLastPara="1"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0"/>
              </a:spcAft>
              <a:buClr>
                <a:schemeClr val="lt1"/>
              </a:buClr>
              <a:buSzPts val="2000"/>
              <a:buFont typeface="Arial" panose="020B0604020202020204" pitchFamily="34" charset="0"/>
              <a:buNone/>
            </a:pPr>
            <a:r>
              <a:rPr lang="en-US" dirty="0">
                <a:solidFill>
                  <a:schemeClr val="tx1">
                    <a:lumMod val="95000"/>
                    <a:alpha val="60000"/>
                  </a:schemeClr>
                </a:solidFill>
              </a:rPr>
              <a:t>Ishita </a:t>
            </a:r>
            <a:r>
              <a:rPr lang="en-US" dirty="0" err="1">
                <a:solidFill>
                  <a:schemeClr val="tx1">
                    <a:lumMod val="95000"/>
                    <a:alpha val="60000"/>
                  </a:schemeClr>
                </a:solidFill>
              </a:rPr>
              <a:t>Pundir</a:t>
            </a:r>
            <a:endParaRPr lang="en-US" dirty="0">
              <a:solidFill>
                <a:schemeClr val="tx1">
                  <a:lumMod val="95000"/>
                  <a:alpha val="60000"/>
                </a:schemeClr>
              </a:solidFill>
            </a:endParaRPr>
          </a:p>
        </p:txBody>
      </p:sp>
      <p:sp>
        <p:nvSpPr>
          <p:cNvPr id="10" name="Google Shape;369;p14">
            <a:extLst>
              <a:ext uri="{FF2B5EF4-FFF2-40B4-BE49-F238E27FC236}">
                <a16:creationId xmlns:a16="http://schemas.microsoft.com/office/drawing/2014/main" id="{225472AB-23F4-8BBF-D4AD-66A8DB160CC8}"/>
              </a:ext>
            </a:extLst>
          </p:cNvPr>
          <p:cNvSpPr txBox="1">
            <a:spLocks/>
          </p:cNvSpPr>
          <p:nvPr/>
        </p:nvSpPr>
        <p:spPr>
          <a:xfrm>
            <a:off x="5281220" y="4060913"/>
            <a:ext cx="1749000" cy="416100"/>
          </a:xfrm>
          <a:prstGeom prst="rect">
            <a:avLst/>
          </a:prstGeom>
          <a:noFill/>
          <a:ln>
            <a:noFill/>
          </a:ln>
        </p:spPr>
        <p:txBody>
          <a:bodyPr spcFirstLastPara="1" wrap="square" lIns="0" tIns="0" rIns="0" bIns="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0"/>
              </a:spcAft>
              <a:buClr>
                <a:schemeClr val="lt1"/>
              </a:buClr>
              <a:buSzPts val="2000"/>
              <a:buFont typeface="Arial" panose="020B0604020202020204" pitchFamily="34" charset="0"/>
              <a:buNone/>
            </a:pPr>
            <a:r>
              <a:rPr lang="en-US"/>
              <a:t>Saum Kothari</a:t>
            </a:r>
          </a:p>
        </p:txBody>
      </p:sp>
      <p:sp>
        <p:nvSpPr>
          <p:cNvPr id="11" name="Google Shape;371;p14">
            <a:extLst>
              <a:ext uri="{FF2B5EF4-FFF2-40B4-BE49-F238E27FC236}">
                <a16:creationId xmlns:a16="http://schemas.microsoft.com/office/drawing/2014/main" id="{C9687643-64D4-F09B-0988-E2141391B597}"/>
              </a:ext>
            </a:extLst>
          </p:cNvPr>
          <p:cNvSpPr txBox="1">
            <a:spLocks/>
          </p:cNvSpPr>
          <p:nvPr/>
        </p:nvSpPr>
        <p:spPr>
          <a:xfrm>
            <a:off x="8678771" y="4057670"/>
            <a:ext cx="1749000" cy="416100"/>
          </a:xfrm>
          <a:prstGeom prst="rect">
            <a:avLst/>
          </a:prstGeom>
          <a:noFill/>
          <a:ln>
            <a:noFill/>
          </a:ln>
        </p:spPr>
        <p:txBody>
          <a:bodyPr spcFirstLastPara="1" wrap="square" lIns="0" tIns="0" rIns="0" bIns="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0"/>
              </a:spcAft>
              <a:buClr>
                <a:schemeClr val="lt1"/>
              </a:buClr>
              <a:buSzPts val="2000"/>
              <a:buFont typeface="Arial" panose="020B0604020202020204" pitchFamily="34" charset="0"/>
              <a:buNone/>
            </a:pPr>
            <a:r>
              <a:rPr lang="en-US"/>
              <a:t>Tushar Bura</a:t>
            </a:r>
          </a:p>
        </p:txBody>
      </p:sp>
      <p:sp>
        <p:nvSpPr>
          <p:cNvPr id="12" name="Google Shape;368;p14">
            <a:extLst>
              <a:ext uri="{FF2B5EF4-FFF2-40B4-BE49-F238E27FC236}">
                <a16:creationId xmlns:a16="http://schemas.microsoft.com/office/drawing/2014/main" id="{6550E8D0-DF43-A148-B6E5-6583F14C94A0}"/>
              </a:ext>
            </a:extLst>
          </p:cNvPr>
          <p:cNvSpPr txBox="1">
            <a:spLocks/>
          </p:cNvSpPr>
          <p:nvPr/>
        </p:nvSpPr>
        <p:spPr>
          <a:xfrm>
            <a:off x="1980125" y="4447360"/>
            <a:ext cx="1749300" cy="726000"/>
          </a:xfrm>
          <a:prstGeom prst="rect">
            <a:avLst/>
          </a:prstGeom>
          <a:noFill/>
          <a:ln>
            <a:noFill/>
          </a:ln>
        </p:spPr>
        <p:txBody>
          <a:bodyPr spcFirstLastPara="1" wrap="square" lIns="0" tIns="0" rIns="0" bIns="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0"/>
              </a:spcAft>
              <a:buClr>
                <a:schemeClr val="lt1"/>
              </a:buClr>
              <a:buSzPts val="1800"/>
              <a:buFont typeface="Arial" panose="020B0604020202020204" pitchFamily="34" charset="0"/>
              <a:buNone/>
            </a:pPr>
            <a:r>
              <a:rPr lang="en-US"/>
              <a:t>ip2441</a:t>
            </a:r>
          </a:p>
        </p:txBody>
      </p:sp>
      <p:sp>
        <p:nvSpPr>
          <p:cNvPr id="13" name="Google Shape;370;p14">
            <a:extLst>
              <a:ext uri="{FF2B5EF4-FFF2-40B4-BE49-F238E27FC236}">
                <a16:creationId xmlns:a16="http://schemas.microsoft.com/office/drawing/2014/main" id="{30791BDC-67C4-3CC9-8FD8-83904355E6D0}"/>
              </a:ext>
            </a:extLst>
          </p:cNvPr>
          <p:cNvSpPr txBox="1">
            <a:spLocks/>
          </p:cNvSpPr>
          <p:nvPr/>
        </p:nvSpPr>
        <p:spPr>
          <a:xfrm>
            <a:off x="5280436" y="4447360"/>
            <a:ext cx="1749300" cy="726000"/>
          </a:xfrm>
          <a:prstGeom prst="rect">
            <a:avLst/>
          </a:prstGeom>
          <a:noFill/>
          <a:ln>
            <a:noFill/>
          </a:ln>
        </p:spPr>
        <p:txBody>
          <a:bodyPr spcFirstLastPara="1" wrap="square" lIns="0" tIns="0" rIns="0" bIns="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0"/>
              </a:spcAft>
              <a:buClr>
                <a:schemeClr val="lt1"/>
              </a:buClr>
              <a:buSzPts val="1800"/>
              <a:buFont typeface="Arial" panose="020B0604020202020204" pitchFamily="34" charset="0"/>
              <a:buNone/>
            </a:pPr>
            <a:r>
              <a:rPr lang="en-US"/>
              <a:t>sbk2171</a:t>
            </a:r>
          </a:p>
        </p:txBody>
      </p:sp>
      <p:sp>
        <p:nvSpPr>
          <p:cNvPr id="14" name="Google Shape;372;p14">
            <a:extLst>
              <a:ext uri="{FF2B5EF4-FFF2-40B4-BE49-F238E27FC236}">
                <a16:creationId xmlns:a16="http://schemas.microsoft.com/office/drawing/2014/main" id="{C6ECB9F8-7D50-D38E-7063-85BDDE7EADBE}"/>
              </a:ext>
            </a:extLst>
          </p:cNvPr>
          <p:cNvSpPr txBox="1">
            <a:spLocks/>
          </p:cNvSpPr>
          <p:nvPr/>
        </p:nvSpPr>
        <p:spPr>
          <a:xfrm>
            <a:off x="8677987" y="4444117"/>
            <a:ext cx="1749300" cy="726000"/>
          </a:xfrm>
          <a:prstGeom prst="rect">
            <a:avLst/>
          </a:prstGeom>
          <a:noFill/>
          <a:ln>
            <a:noFill/>
          </a:ln>
        </p:spPr>
        <p:txBody>
          <a:bodyPr spcFirstLastPara="1" wrap="square" lIns="0" tIns="0" rIns="0" bIns="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0"/>
              </a:spcAft>
              <a:buClr>
                <a:schemeClr val="lt1"/>
              </a:buClr>
              <a:buSzPts val="1800"/>
              <a:buFont typeface="Arial" panose="020B0604020202020204" pitchFamily="34" charset="0"/>
              <a:buNone/>
            </a:pPr>
            <a:r>
              <a:rPr lang="en-US"/>
              <a:t>tb3077</a:t>
            </a:r>
          </a:p>
        </p:txBody>
      </p:sp>
    </p:spTree>
    <p:extLst>
      <p:ext uri="{BB962C8B-B14F-4D97-AF65-F5344CB8AC3E}">
        <p14:creationId xmlns:p14="http://schemas.microsoft.com/office/powerpoint/2010/main" val="1820308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BBBC-7741-EB1A-079B-6710063B635E}"/>
              </a:ext>
            </a:extLst>
          </p:cNvPr>
          <p:cNvSpPr>
            <a:spLocks noGrp="1"/>
          </p:cNvSpPr>
          <p:nvPr>
            <p:ph type="title"/>
          </p:nvPr>
        </p:nvSpPr>
        <p:spPr>
          <a:xfrm>
            <a:off x="688574" y="432969"/>
            <a:ext cx="9994554" cy="1332000"/>
          </a:xfrm>
        </p:spPr>
        <p:txBody>
          <a:bodyPr/>
          <a:lstStyle/>
          <a:p>
            <a:r>
              <a:rPr lang="en-US" sz="3600" i="0" u="none" strike="noStrike" dirty="0">
                <a:effectLst/>
              </a:rPr>
              <a:t>Recommendation of Model</a:t>
            </a:r>
            <a:endParaRPr lang="en-US" sz="8000" dirty="0"/>
          </a:p>
        </p:txBody>
      </p:sp>
      <p:sp>
        <p:nvSpPr>
          <p:cNvPr id="4" name="Date Placeholder 3">
            <a:extLst>
              <a:ext uri="{FF2B5EF4-FFF2-40B4-BE49-F238E27FC236}">
                <a16:creationId xmlns:a16="http://schemas.microsoft.com/office/drawing/2014/main" id="{A8A72367-7941-2594-2ED1-B83DAFF34987}"/>
              </a:ext>
            </a:extLst>
          </p:cNvPr>
          <p:cNvSpPr>
            <a:spLocks noGrp="1"/>
          </p:cNvSpPr>
          <p:nvPr>
            <p:ph type="dt" sz="half" idx="10"/>
          </p:nvPr>
        </p:nvSpPr>
        <p:spPr/>
        <p:txBody>
          <a:bodyPr/>
          <a:lstStyle/>
          <a:p>
            <a:fld id="{DBA2D48F-DFC6-4B5B-8D69-345FCFBF1FAE}" type="datetime2">
              <a:rPr lang="en-US" smtClean="0"/>
              <a:t>Saturday, May 4, 2024</a:t>
            </a:fld>
            <a:endParaRPr lang="en-US"/>
          </a:p>
        </p:txBody>
      </p:sp>
      <p:sp>
        <p:nvSpPr>
          <p:cNvPr id="6" name="Slide Number Placeholder 5">
            <a:extLst>
              <a:ext uri="{FF2B5EF4-FFF2-40B4-BE49-F238E27FC236}">
                <a16:creationId xmlns:a16="http://schemas.microsoft.com/office/drawing/2014/main" id="{7C6EDAB9-BB96-B246-D5BE-CD87C82102D9}"/>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9" name="TextBox 8">
            <a:extLst>
              <a:ext uri="{FF2B5EF4-FFF2-40B4-BE49-F238E27FC236}">
                <a16:creationId xmlns:a16="http://schemas.microsoft.com/office/drawing/2014/main" id="{DE660884-B7A1-F4EC-B120-138B543E04ED}"/>
              </a:ext>
            </a:extLst>
          </p:cNvPr>
          <p:cNvSpPr txBox="1"/>
          <p:nvPr/>
        </p:nvSpPr>
        <p:spPr>
          <a:xfrm>
            <a:off x="1122363" y="926626"/>
            <a:ext cx="10237385" cy="6001643"/>
          </a:xfrm>
          <a:prstGeom prst="rect">
            <a:avLst/>
          </a:prstGeom>
          <a:noFill/>
        </p:spPr>
        <p:txBody>
          <a:bodyPr wrap="square">
            <a:spAutoFit/>
          </a:bodyPr>
          <a:lstStyle/>
          <a:p>
            <a:pPr rtl="0">
              <a:spcBef>
                <a:spcPts val="0"/>
              </a:spcBef>
              <a:spcAft>
                <a:spcPts val="0"/>
              </a:spcAft>
            </a:pPr>
            <a:r>
              <a:rPr lang="en-US" sz="1800" b="0" i="0" u="none" strike="noStrike" dirty="0">
                <a:effectLst/>
              </a:rPr>
              <a:t>Through a final evaluation we recommend the: </a:t>
            </a:r>
            <a:r>
              <a:rPr lang="en-US" sz="1800" b="1" i="0" u="none" strike="noStrike" dirty="0">
                <a:effectLst/>
              </a:rPr>
              <a:t>Random Forest Regressor</a:t>
            </a:r>
            <a:endParaRPr lang="en-US" sz="2000" b="0" dirty="0">
              <a:effectLst/>
            </a:endParaRPr>
          </a:p>
          <a:p>
            <a:pPr rtl="0">
              <a:spcBef>
                <a:spcPts val="0"/>
              </a:spcBef>
              <a:spcAft>
                <a:spcPts val="0"/>
              </a:spcAft>
            </a:pPr>
            <a:br>
              <a:rPr lang="en-US" sz="2000" b="0" dirty="0">
                <a:effectLst/>
              </a:rPr>
            </a:br>
            <a:r>
              <a:rPr lang="en-US" sz="1800" b="0" i="0" u="none" strike="noStrike" dirty="0">
                <a:effectLst/>
              </a:rPr>
              <a:t>We will see how later in the report and slide deck, according to evaluation metrics, it provides the best result. It also provides advantages such as:</a:t>
            </a:r>
            <a:endParaRPr lang="en-US" sz="2000" b="0" dirty="0">
              <a:effectLst/>
            </a:endParaRPr>
          </a:p>
          <a:p>
            <a:pPr marL="742950" lvl="1" indent="-285750" fontAlgn="base">
              <a:buFont typeface="Arial" panose="020B0604020202020204" pitchFamily="34" charset="0"/>
              <a:buChar char="•"/>
            </a:pPr>
            <a:r>
              <a:rPr lang="en-US" b="0" i="0" u="none" strike="noStrike" dirty="0">
                <a:effectLst/>
              </a:rPr>
              <a:t>Robustness to Overfitting: Random Forest is naturally resistant to overfitting due to its ensemble approach, which involves averaging multiple decision trees.</a:t>
            </a:r>
          </a:p>
          <a:p>
            <a:pPr marL="742950" lvl="1" indent="-285750" fontAlgn="base">
              <a:buFont typeface="Arial" panose="020B0604020202020204" pitchFamily="34" charset="0"/>
              <a:buChar char="•"/>
            </a:pPr>
            <a:r>
              <a:rPr lang="en-US" sz="1800" b="0" i="0" u="none" strike="noStrike" dirty="0">
                <a:effectLst/>
              </a:rPr>
              <a:t>Handling Non-linear Relationships: Random Forest can effectively model complex, non-linear relationships in data, making it suitable for diverse datasets.</a:t>
            </a:r>
          </a:p>
          <a:p>
            <a:pPr marL="742950" lvl="1" indent="-285750" fontAlgn="base">
              <a:buFont typeface="Arial" panose="020B0604020202020204" pitchFamily="34" charset="0"/>
              <a:buChar char="•"/>
            </a:pPr>
            <a:r>
              <a:rPr lang="en-US" sz="1800" b="0" i="0" u="none" strike="noStrike" dirty="0">
                <a:effectLst/>
              </a:rPr>
              <a:t>Feature Importance: Random Forest provides insights into which features most significantly impact predictions, aiding in better understanding and optimization of the model.</a:t>
            </a:r>
          </a:p>
          <a:p>
            <a:pPr rtl="0">
              <a:spcBef>
                <a:spcPts val="0"/>
              </a:spcBef>
              <a:spcAft>
                <a:spcPts val="0"/>
              </a:spcAft>
            </a:pPr>
            <a:br>
              <a:rPr lang="en-US" sz="2000" b="0" dirty="0">
                <a:effectLst/>
              </a:rPr>
            </a:br>
            <a:r>
              <a:rPr lang="en-US" sz="1800" b="0" i="0" u="none" strike="noStrike" dirty="0">
                <a:effectLst/>
              </a:rPr>
              <a:t>We also notice that the </a:t>
            </a:r>
            <a:r>
              <a:rPr lang="en-US" sz="1800" b="1" i="0" u="none" strike="noStrike" dirty="0">
                <a:effectLst/>
              </a:rPr>
              <a:t>Temporal Fusion Transformer (TFT)</a:t>
            </a:r>
            <a:r>
              <a:rPr lang="en-US" sz="1800" b="0" i="0" u="none" strike="noStrike" dirty="0">
                <a:effectLst/>
              </a:rPr>
              <a:t> performs very well, and can be used on other types of datasets and results can be compared. It provides benefits such as:</a:t>
            </a:r>
            <a:endParaRPr lang="en-US" sz="2000" b="0" dirty="0">
              <a:effectLst/>
            </a:endParaRPr>
          </a:p>
          <a:p>
            <a:pPr marL="742950" lvl="1" indent="-285750" fontAlgn="base">
              <a:buFont typeface="Arial" panose="020B0604020202020204" pitchFamily="34" charset="0"/>
              <a:buChar char="•"/>
            </a:pPr>
            <a:r>
              <a:rPr lang="en-US" b="0" i="0" u="none" strike="noStrike" dirty="0">
                <a:effectLst/>
              </a:rPr>
              <a:t>Temporal Patterns: TFT excels in capturing complex temporal relationships and patterns, leveraging past data points and contextual information.</a:t>
            </a:r>
          </a:p>
          <a:p>
            <a:pPr marL="742950" lvl="1" indent="-285750" fontAlgn="base">
              <a:buFont typeface="Arial" panose="020B0604020202020204" pitchFamily="34" charset="0"/>
              <a:buChar char="•"/>
            </a:pPr>
            <a:r>
              <a:rPr lang="en-US" b="0" i="0" u="none" strike="noStrike" dirty="0">
                <a:effectLst/>
              </a:rPr>
              <a:t>Multivariate Capabilities: TFT can handle multiple input features and output variables, making it ideal for scenarios where multiple related forecasts are needed simultaneously.</a:t>
            </a:r>
          </a:p>
          <a:p>
            <a:pPr marL="742950" lvl="1" indent="-285750" fontAlgn="base">
              <a:buFont typeface="Arial" panose="020B0604020202020204" pitchFamily="34" charset="0"/>
              <a:buChar char="•"/>
            </a:pPr>
            <a:r>
              <a:rPr lang="en-US" sz="1800" b="0" i="0" u="none" strike="noStrike" dirty="0">
                <a:effectLst/>
              </a:rPr>
              <a:t>Flexibility and Adaptability: TFT can incorporate static and known future inputs, enhancing its forecasting accuracy and adaptability to different forecasting scenarios.</a:t>
            </a:r>
          </a:p>
          <a:p>
            <a:br>
              <a:rPr lang="en-US" sz="1900" b="0" dirty="0">
                <a:effectLst/>
              </a:rPr>
            </a:br>
            <a:endParaRPr lang="en-US" sz="1900" b="0" i="0" u="none" strike="noStrike" dirty="0">
              <a:effectLst/>
            </a:endParaRPr>
          </a:p>
        </p:txBody>
      </p:sp>
    </p:spTree>
    <p:extLst>
      <p:ext uri="{BB962C8B-B14F-4D97-AF65-F5344CB8AC3E}">
        <p14:creationId xmlns:p14="http://schemas.microsoft.com/office/powerpoint/2010/main" val="410290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1652804" y="193743"/>
            <a:ext cx="2188593" cy="483165"/>
          </a:xfrm>
        </p:spPr>
        <p:txBody>
          <a:bodyPr vert="horz" wrap="square" lIns="0" tIns="0" rIns="0" bIns="0" rtlCol="0" anchor="b" anchorCtr="0">
            <a:noAutofit/>
          </a:bodyPr>
          <a:lstStyle/>
          <a:p>
            <a:pPr>
              <a:lnSpc>
                <a:spcPct val="100000"/>
              </a:lnSpc>
            </a:pPr>
            <a:r>
              <a:rPr lang="en-US" sz="3200" b="1" i="1" kern="1200" dirty="0">
                <a:solidFill>
                  <a:schemeClr val="tx1"/>
                </a:solidFill>
                <a:latin typeface="+mj-lt"/>
                <a:ea typeface="+mj-ea"/>
                <a:cs typeface="+mj-cs"/>
              </a:rPr>
              <a:t>Previous </a:t>
            </a:r>
            <a:endParaRPr lang="en-US" sz="2000" b="1" kern="1200" dirty="0">
              <a:solidFill>
                <a:schemeClr val="tx1"/>
              </a:solidFill>
              <a:latin typeface="+mj-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201FB7B6-22DD-4EF3-ACC2-B41667D88311}" type="datetime2">
              <a:rPr lang="en-US" smtClean="0"/>
              <a:t>Saturday, May 4, 2024</a:t>
            </a:fld>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
        <p:nvSpPr>
          <p:cNvPr id="7" name="Title 14">
            <a:extLst>
              <a:ext uri="{FF2B5EF4-FFF2-40B4-BE49-F238E27FC236}">
                <a16:creationId xmlns:a16="http://schemas.microsoft.com/office/drawing/2014/main" id="{DD1B5436-072C-2A2E-07B0-F26A6EBB8920}"/>
              </a:ext>
            </a:extLst>
          </p:cNvPr>
          <p:cNvSpPr txBox="1">
            <a:spLocks/>
          </p:cNvSpPr>
          <p:nvPr/>
        </p:nvSpPr>
        <p:spPr>
          <a:xfrm>
            <a:off x="430672" y="3562942"/>
            <a:ext cx="4942897" cy="851508"/>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Objective</a:t>
            </a:r>
          </a:p>
        </p:txBody>
      </p:sp>
      <p:sp>
        <p:nvSpPr>
          <p:cNvPr id="6" name="Subtitle 15">
            <a:extLst>
              <a:ext uri="{FF2B5EF4-FFF2-40B4-BE49-F238E27FC236}">
                <a16:creationId xmlns:a16="http://schemas.microsoft.com/office/drawing/2014/main" id="{F75AB616-EBFF-B895-CECE-0789F8B7A867}"/>
              </a:ext>
            </a:extLst>
          </p:cNvPr>
          <p:cNvSpPr txBox="1">
            <a:spLocks/>
          </p:cNvSpPr>
          <p:nvPr/>
        </p:nvSpPr>
        <p:spPr>
          <a:xfrm>
            <a:off x="535987" y="4462605"/>
            <a:ext cx="4929158" cy="1310637"/>
          </a:xfrm>
          <a:prstGeom prst="rect">
            <a:avLst/>
          </a:prstGeom>
        </p:spPr>
        <p:txBody>
          <a:bodyPr vert="horz" wrap="square" lIns="0" tIns="0" rIns="0" bIns="0" rtlCol="0">
            <a:noAutofit/>
          </a:bodyPr>
          <a:lstStyle>
            <a:defPPr>
              <a:defRPr lang="en-US"/>
            </a:defPPr>
            <a:lvl1pPr indent="0">
              <a:lnSpc>
                <a:spcPct val="100000"/>
              </a:lnSpc>
              <a:spcBef>
                <a:spcPts val="1000"/>
              </a:spcBef>
              <a:spcAft>
                <a:spcPts val="800"/>
              </a:spcAft>
              <a:buFont typeface="Arial" panose="020B0604020202020204" pitchFamily="34" charset="0"/>
              <a:buNone/>
            </a:lvl1pPr>
            <a:lvl2pPr marL="6858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2pPr>
            <a:lvl3pPr marL="11430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3pPr>
            <a:lvl4pPr marL="16002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4pPr>
            <a:lvl5pPr marL="20574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The purpose of this project is to analyze historical data on the amount of electricity usage to identify patterns that can help predict future consumption, with the underlying assumption that these patterns will remain consistent in the future.</a:t>
            </a:r>
          </a:p>
        </p:txBody>
      </p:sp>
      <p:sp>
        <p:nvSpPr>
          <p:cNvPr id="20" name="Subtitle 15">
            <a:extLst>
              <a:ext uri="{FF2B5EF4-FFF2-40B4-BE49-F238E27FC236}">
                <a16:creationId xmlns:a16="http://schemas.microsoft.com/office/drawing/2014/main" id="{D05A530F-0451-DF7A-CC9F-D85091A2F51B}"/>
              </a:ext>
            </a:extLst>
          </p:cNvPr>
          <p:cNvSpPr txBox="1">
            <a:spLocks/>
          </p:cNvSpPr>
          <p:nvPr/>
        </p:nvSpPr>
        <p:spPr>
          <a:xfrm>
            <a:off x="469079" y="1302745"/>
            <a:ext cx="4632309" cy="1310637"/>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pPr>
            <a:r>
              <a:rPr lang="en-US" sz="1800" dirty="0">
                <a:solidFill>
                  <a:schemeClr val="tx1"/>
                </a:solidFill>
              </a:rPr>
              <a:t>This project addresses the key business challenge of accurately forecasting sales for seasonal retail items. It involves predicting sales volume, understanding customer behavior, and managing inventory efficiently to balance demand.</a:t>
            </a:r>
          </a:p>
        </p:txBody>
      </p:sp>
      <p:sp>
        <p:nvSpPr>
          <p:cNvPr id="22" name="Title 14">
            <a:extLst>
              <a:ext uri="{FF2B5EF4-FFF2-40B4-BE49-F238E27FC236}">
                <a16:creationId xmlns:a16="http://schemas.microsoft.com/office/drawing/2014/main" id="{278B293D-94FA-DD9F-787B-3F2040F0057E}"/>
              </a:ext>
            </a:extLst>
          </p:cNvPr>
          <p:cNvSpPr txBox="1">
            <a:spLocks/>
          </p:cNvSpPr>
          <p:nvPr/>
        </p:nvSpPr>
        <p:spPr>
          <a:xfrm>
            <a:off x="8164471" y="193732"/>
            <a:ext cx="1316423" cy="483165"/>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IN" sz="3200" b="1" i="1" dirty="0"/>
              <a:t>New</a:t>
            </a:r>
            <a:endParaRPr lang="en-IN" sz="2000" b="1" dirty="0"/>
          </a:p>
        </p:txBody>
      </p:sp>
      <p:sp>
        <p:nvSpPr>
          <p:cNvPr id="27" name="Rectangle 26">
            <a:extLst>
              <a:ext uri="{FF2B5EF4-FFF2-40B4-BE49-F238E27FC236}">
                <a16:creationId xmlns:a16="http://schemas.microsoft.com/office/drawing/2014/main" id="{26A3D9BB-EE8F-E1D9-2BA7-A4EF9135083D}"/>
              </a:ext>
            </a:extLst>
          </p:cNvPr>
          <p:cNvSpPr/>
          <p:nvPr/>
        </p:nvSpPr>
        <p:spPr>
          <a:xfrm>
            <a:off x="0" y="-3"/>
            <a:ext cx="5627172" cy="6857999"/>
          </a:xfrm>
          <a:prstGeom prst="rect">
            <a:avLst/>
          </a:prstGeom>
          <a:noFill/>
          <a:ln w="762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24" name="Title 14">
            <a:extLst>
              <a:ext uri="{FF2B5EF4-FFF2-40B4-BE49-F238E27FC236}">
                <a16:creationId xmlns:a16="http://schemas.microsoft.com/office/drawing/2014/main" id="{D1414653-142C-4839-CF76-2C6E6E719602}"/>
              </a:ext>
            </a:extLst>
          </p:cNvPr>
          <p:cNvSpPr txBox="1">
            <a:spLocks/>
          </p:cNvSpPr>
          <p:nvPr/>
        </p:nvSpPr>
        <p:spPr>
          <a:xfrm>
            <a:off x="383988" y="871426"/>
            <a:ext cx="5437187" cy="389163"/>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200" dirty="0"/>
              <a:t>Business Problem Definition</a:t>
            </a:r>
          </a:p>
        </p:txBody>
      </p:sp>
      <p:sp>
        <p:nvSpPr>
          <p:cNvPr id="30" name="Subtitle 15">
            <a:extLst>
              <a:ext uri="{FF2B5EF4-FFF2-40B4-BE49-F238E27FC236}">
                <a16:creationId xmlns:a16="http://schemas.microsoft.com/office/drawing/2014/main" id="{85004B25-F20F-23F6-75BD-D64E7DDC2AF0}"/>
              </a:ext>
            </a:extLst>
          </p:cNvPr>
          <p:cNvSpPr txBox="1">
            <a:spLocks/>
          </p:cNvSpPr>
          <p:nvPr/>
        </p:nvSpPr>
        <p:spPr>
          <a:xfrm>
            <a:off x="6113276" y="1274088"/>
            <a:ext cx="5837055" cy="1310637"/>
          </a:xfrm>
          <a:prstGeom prst="rect">
            <a:avLst/>
          </a:prstGeom>
        </p:spPr>
        <p:txBody>
          <a:bodyPr vert="horz" wrap="square" lIns="0" tIns="0" rIns="0" bIns="0" rtlCol="0">
            <a:noAutofit/>
          </a:bodyPr>
          <a:lstStyle>
            <a:defPPr>
              <a:defRPr lang="en-US"/>
            </a:defPPr>
            <a:lvl1pPr indent="0">
              <a:lnSpc>
                <a:spcPct val="100000"/>
              </a:lnSpc>
              <a:spcBef>
                <a:spcPts val="1000"/>
              </a:spcBef>
              <a:spcAft>
                <a:spcPts val="800"/>
              </a:spcAft>
              <a:buFont typeface="Arial" panose="020B0604020202020204" pitchFamily="34" charset="0"/>
              <a:buNone/>
            </a:lvl1pPr>
            <a:lvl2pPr marL="6858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2pPr>
            <a:lvl3pPr marL="11430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3pPr>
            <a:lvl4pPr marL="16002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4pPr>
            <a:lvl5pPr marL="20574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Electricity stands as a fundamental pillar in modern society, driving progress and daily operations across the globe. Recognizing its critical role, our objective is to refine our </a:t>
            </a:r>
            <a:r>
              <a:rPr lang="en-US" u="sng" dirty="0"/>
              <a:t>understanding</a:t>
            </a:r>
            <a:r>
              <a:rPr lang="en-US" dirty="0"/>
              <a:t> and </a:t>
            </a:r>
            <a:r>
              <a:rPr lang="en-US" u="sng" dirty="0"/>
              <a:t>management</a:t>
            </a:r>
            <a:r>
              <a:rPr lang="en-US" dirty="0"/>
              <a:t> of electricity consumption through precise forecasting of future demand. By employing advanced analytical techniques, this project seeks not only to predict but also to optimize the distribution and utilization of electrical energy, ensuring </a:t>
            </a:r>
            <a:r>
              <a:rPr lang="en-US" i="1" dirty="0"/>
              <a:t>sustainability</a:t>
            </a:r>
            <a:r>
              <a:rPr lang="en-US" dirty="0"/>
              <a:t> and </a:t>
            </a:r>
            <a:r>
              <a:rPr lang="en-US" i="1" dirty="0"/>
              <a:t>efficiency</a:t>
            </a:r>
            <a:r>
              <a:rPr lang="en-US" dirty="0"/>
              <a:t> in its delivery to meet evolving needs.</a:t>
            </a:r>
          </a:p>
        </p:txBody>
      </p:sp>
      <p:sp>
        <p:nvSpPr>
          <p:cNvPr id="29" name="Subtitle 15">
            <a:extLst>
              <a:ext uri="{FF2B5EF4-FFF2-40B4-BE49-F238E27FC236}">
                <a16:creationId xmlns:a16="http://schemas.microsoft.com/office/drawing/2014/main" id="{4E0B0E3E-1BA5-358D-1AD5-2760F1C137DE}"/>
              </a:ext>
            </a:extLst>
          </p:cNvPr>
          <p:cNvSpPr txBox="1">
            <a:spLocks/>
          </p:cNvSpPr>
          <p:nvPr/>
        </p:nvSpPr>
        <p:spPr>
          <a:xfrm>
            <a:off x="6138078" y="4472547"/>
            <a:ext cx="5627172" cy="1310637"/>
          </a:xfrm>
          <a:prstGeom prst="rect">
            <a:avLst/>
          </a:prstGeom>
        </p:spPr>
        <p:txBody>
          <a:bodyPr vert="horz" wrap="square" lIns="0" tIns="0" rIns="0" bIns="0" rtlCol="0">
            <a:noAutofit/>
          </a:bodyPr>
          <a:lstStyle>
            <a:defPPr>
              <a:defRPr lang="en-US"/>
            </a:defPPr>
            <a:lvl1pPr indent="0">
              <a:lnSpc>
                <a:spcPct val="100000"/>
              </a:lnSpc>
              <a:spcBef>
                <a:spcPts val="1000"/>
              </a:spcBef>
              <a:spcAft>
                <a:spcPts val="800"/>
              </a:spcAft>
              <a:buFont typeface="Arial" panose="020B0604020202020204" pitchFamily="34" charset="0"/>
              <a:buNone/>
              <a:defRPr/>
            </a:lvl1pPr>
            <a:lvl2pPr marL="6858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2pPr>
            <a:lvl3pPr marL="11430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3pPr>
            <a:lvl4pPr marL="16002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4pPr>
            <a:lvl5pPr marL="2057400" indent="-228600">
              <a:lnSpc>
                <a:spcPct val="110000"/>
              </a:lnSpc>
              <a:spcBef>
                <a:spcPts val="500"/>
              </a:spcBef>
              <a:spcAft>
                <a:spcPts val="800"/>
              </a:spcAft>
              <a:buFont typeface="Arial" panose="020B0604020202020204" pitchFamily="34" charset="0"/>
              <a:buChar char="•"/>
              <a:defRPr sz="1400">
                <a:solidFill>
                  <a:schemeClr val="tx1">
                    <a:alpha val="60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1700" dirty="0"/>
              <a:t>The objective of this project is to delve into historical electricity usage data, employing advanced machine learning techniques like TFT. This analysis goes beyond traditional pattern recognition, challenging the assumption of consistent future behavior by incorporating factors like seasonality, and Portugal's holiday pattern. Our goal is to construct dynamic predictive models that adapt to these evolving variables, providing more accurate and resilient forecasts for future electricity consumption.</a:t>
            </a:r>
          </a:p>
          <a:p>
            <a:br>
              <a:rPr lang="en-US" sz="1700" dirty="0"/>
            </a:br>
            <a:endParaRPr lang="en-US" sz="1700" dirty="0"/>
          </a:p>
        </p:txBody>
      </p:sp>
      <p:sp>
        <p:nvSpPr>
          <p:cNvPr id="31" name="Title 14">
            <a:extLst>
              <a:ext uri="{FF2B5EF4-FFF2-40B4-BE49-F238E27FC236}">
                <a16:creationId xmlns:a16="http://schemas.microsoft.com/office/drawing/2014/main" id="{D9B96EE0-DF94-0A0F-089D-10FE0984AB81}"/>
              </a:ext>
            </a:extLst>
          </p:cNvPr>
          <p:cNvSpPr txBox="1">
            <a:spLocks/>
          </p:cNvSpPr>
          <p:nvPr/>
        </p:nvSpPr>
        <p:spPr>
          <a:xfrm>
            <a:off x="5966447" y="846186"/>
            <a:ext cx="5437187" cy="389163"/>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200" dirty="0"/>
              <a:t>Business Problem Definition</a:t>
            </a:r>
          </a:p>
        </p:txBody>
      </p:sp>
      <p:sp>
        <p:nvSpPr>
          <p:cNvPr id="33" name="Title 14">
            <a:extLst>
              <a:ext uri="{FF2B5EF4-FFF2-40B4-BE49-F238E27FC236}">
                <a16:creationId xmlns:a16="http://schemas.microsoft.com/office/drawing/2014/main" id="{C68379DC-37BA-E63C-60F7-AADC55C073F5}"/>
              </a:ext>
            </a:extLst>
          </p:cNvPr>
          <p:cNvSpPr txBox="1">
            <a:spLocks/>
          </p:cNvSpPr>
          <p:nvPr/>
        </p:nvSpPr>
        <p:spPr>
          <a:xfrm>
            <a:off x="6007114" y="3639598"/>
            <a:ext cx="4942897" cy="774098"/>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Objective</a:t>
            </a:r>
          </a:p>
        </p:txBody>
      </p:sp>
    </p:spTree>
    <p:extLst>
      <p:ext uri="{BB962C8B-B14F-4D97-AF65-F5344CB8AC3E}">
        <p14:creationId xmlns:p14="http://schemas.microsoft.com/office/powerpoint/2010/main" val="56002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66185" y="553612"/>
            <a:ext cx="2188593" cy="483165"/>
          </a:xfrm>
        </p:spPr>
        <p:txBody>
          <a:bodyPr vert="horz" wrap="square" lIns="0" tIns="0" rIns="0" bIns="0" rtlCol="0" anchor="b" anchorCtr="0">
            <a:noAutofit/>
          </a:bodyPr>
          <a:lstStyle/>
          <a:p>
            <a:pPr>
              <a:lnSpc>
                <a:spcPct val="100000"/>
              </a:lnSpc>
            </a:pPr>
            <a:r>
              <a:rPr lang="en-US" sz="3200" b="1" i="1" kern="1200" dirty="0">
                <a:solidFill>
                  <a:schemeClr val="tx1"/>
                </a:solidFill>
                <a:latin typeface="+mj-lt"/>
                <a:ea typeface="+mj-ea"/>
                <a:cs typeface="+mj-cs"/>
              </a:rPr>
              <a:t>Previous </a:t>
            </a:r>
            <a:endParaRPr lang="en-US" sz="2000" b="1" kern="1200" dirty="0">
              <a:solidFill>
                <a:schemeClr val="tx1"/>
              </a:solidFill>
              <a:latin typeface="+mj-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fld id="{201FB7B6-22DD-4EF3-ACC2-B41667D88311}" type="datetime2">
              <a:rPr lang="en-US" smtClean="0"/>
              <a:t>Saturday, May 4, 2024</a:t>
            </a:fld>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10" name="Rectangle: Rounded Corners 9">
            <a:extLst>
              <a:ext uri="{FF2B5EF4-FFF2-40B4-BE49-F238E27FC236}">
                <a16:creationId xmlns:a16="http://schemas.microsoft.com/office/drawing/2014/main" id="{B268B194-9487-AEE2-B7B2-9A71A9A27E73}"/>
              </a:ext>
            </a:extLst>
          </p:cNvPr>
          <p:cNvSpPr/>
          <p:nvPr/>
        </p:nvSpPr>
        <p:spPr>
          <a:xfrm>
            <a:off x="5230340" y="250989"/>
            <a:ext cx="6637572" cy="1476179"/>
          </a:xfrm>
          <a:prstGeom prst="roundRect">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rPr>
              <a:t>Cost Reduction for Utilities</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rPr>
              <a:t>Energy Efficiency and Policy Making</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rPr>
              <a:t>Investment and Infrastructure Planning</a:t>
            </a:r>
          </a:p>
        </p:txBody>
      </p:sp>
      <p:sp>
        <p:nvSpPr>
          <p:cNvPr id="12" name="Rectangle: Rounded Corners 11">
            <a:extLst>
              <a:ext uri="{FF2B5EF4-FFF2-40B4-BE49-F238E27FC236}">
                <a16:creationId xmlns:a16="http://schemas.microsoft.com/office/drawing/2014/main" id="{5D59815E-A750-B39E-21D5-A433481A890B}"/>
              </a:ext>
            </a:extLst>
          </p:cNvPr>
          <p:cNvSpPr/>
          <p:nvPr/>
        </p:nvSpPr>
        <p:spPr>
          <a:xfrm>
            <a:off x="227202" y="3364204"/>
            <a:ext cx="4822228" cy="2821904"/>
          </a:xfrm>
          <a:prstGeom prst="roundRect">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ts val="0"/>
              </a:spcBef>
              <a:spcAft>
                <a:spcPts val="0"/>
              </a:spcAft>
            </a:pPr>
            <a:r>
              <a:rPr lang="en-US" b="1" i="1" strike="noStrike" dirty="0">
                <a:solidFill>
                  <a:srgbClr val="000000"/>
                </a:solidFill>
                <a:effectLst/>
              </a:rPr>
              <a:t>Enhanced Predictive Accuracy:</a:t>
            </a:r>
            <a:r>
              <a:rPr lang="en-US" b="0" i="0" u="none" strike="noStrike" dirty="0">
                <a:solidFill>
                  <a:srgbClr val="000000"/>
                </a:solidFill>
                <a:effectLst/>
              </a:rPr>
              <a:t> </a:t>
            </a:r>
          </a:p>
          <a:p>
            <a:pPr algn="ctr" rtl="0" fontAlgn="base">
              <a:spcBef>
                <a:spcPts val="0"/>
              </a:spcBef>
              <a:spcAft>
                <a:spcPts val="0"/>
              </a:spcAft>
            </a:pPr>
            <a:r>
              <a:rPr lang="en-US" b="0" i="0" u="none" strike="noStrike" dirty="0">
                <a:solidFill>
                  <a:srgbClr val="000000"/>
                </a:solidFill>
                <a:effectLst/>
              </a:rPr>
              <a:t>By integrating sophisticated machine learning models that factor in external variables such as weather patterns, economic shifts, and technological growth, our project enhances the accuracy of electricity consumption forecasts. This not only improves operational decisions but also reduces financial risks associated with demand forecasting errors.</a:t>
            </a:r>
            <a:endParaRPr lang="en-US" sz="1600" dirty="0">
              <a:solidFill>
                <a:schemeClr val="bg1"/>
              </a:solidFill>
            </a:endParaRPr>
          </a:p>
        </p:txBody>
      </p:sp>
      <p:sp>
        <p:nvSpPr>
          <p:cNvPr id="22" name="Title 14">
            <a:extLst>
              <a:ext uri="{FF2B5EF4-FFF2-40B4-BE49-F238E27FC236}">
                <a16:creationId xmlns:a16="http://schemas.microsoft.com/office/drawing/2014/main" id="{278B293D-94FA-DD9F-787B-3F2040F0057E}"/>
              </a:ext>
            </a:extLst>
          </p:cNvPr>
          <p:cNvSpPr txBox="1">
            <a:spLocks/>
          </p:cNvSpPr>
          <p:nvPr/>
        </p:nvSpPr>
        <p:spPr>
          <a:xfrm>
            <a:off x="795351" y="2275438"/>
            <a:ext cx="1316423" cy="483165"/>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IN" sz="3200" b="1" i="1" dirty="0"/>
              <a:t>New</a:t>
            </a:r>
            <a:endParaRPr lang="en-IN" sz="2000" b="1" dirty="0"/>
          </a:p>
        </p:txBody>
      </p:sp>
      <p:sp>
        <p:nvSpPr>
          <p:cNvPr id="27" name="Rectangle 26">
            <a:extLst>
              <a:ext uri="{FF2B5EF4-FFF2-40B4-BE49-F238E27FC236}">
                <a16:creationId xmlns:a16="http://schemas.microsoft.com/office/drawing/2014/main" id="{26A3D9BB-EE8F-E1D9-2BA7-A4EF9135083D}"/>
              </a:ext>
            </a:extLst>
          </p:cNvPr>
          <p:cNvSpPr/>
          <p:nvPr/>
        </p:nvSpPr>
        <p:spPr>
          <a:xfrm>
            <a:off x="0" y="-3"/>
            <a:ext cx="12192000" cy="1985895"/>
          </a:xfrm>
          <a:prstGeom prst="rect">
            <a:avLst/>
          </a:prstGeom>
          <a:noFill/>
          <a:ln w="762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26" name="Title 14">
            <a:extLst>
              <a:ext uri="{FF2B5EF4-FFF2-40B4-BE49-F238E27FC236}">
                <a16:creationId xmlns:a16="http://schemas.microsoft.com/office/drawing/2014/main" id="{68FCFE1A-9E7B-2420-9EE0-C9DBB17F644C}"/>
              </a:ext>
            </a:extLst>
          </p:cNvPr>
          <p:cNvSpPr txBox="1">
            <a:spLocks/>
          </p:cNvSpPr>
          <p:nvPr/>
        </p:nvSpPr>
        <p:spPr>
          <a:xfrm>
            <a:off x="120421" y="571031"/>
            <a:ext cx="2895793" cy="851508"/>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200" dirty="0"/>
              <a:t>Value Creation</a:t>
            </a:r>
          </a:p>
        </p:txBody>
      </p:sp>
      <p:sp>
        <p:nvSpPr>
          <p:cNvPr id="3" name="Title 14">
            <a:extLst>
              <a:ext uri="{FF2B5EF4-FFF2-40B4-BE49-F238E27FC236}">
                <a16:creationId xmlns:a16="http://schemas.microsoft.com/office/drawing/2014/main" id="{F2A9DF0D-2F02-38D2-112A-15D9F7BA65F8}"/>
              </a:ext>
            </a:extLst>
          </p:cNvPr>
          <p:cNvSpPr txBox="1">
            <a:spLocks/>
          </p:cNvSpPr>
          <p:nvPr/>
        </p:nvSpPr>
        <p:spPr>
          <a:xfrm>
            <a:off x="120421" y="2344795"/>
            <a:ext cx="2895793" cy="851508"/>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200" dirty="0"/>
              <a:t>Value Creation</a:t>
            </a:r>
          </a:p>
        </p:txBody>
      </p:sp>
      <p:sp>
        <p:nvSpPr>
          <p:cNvPr id="5" name="Rectangle: Rounded Corners 4">
            <a:extLst>
              <a:ext uri="{FF2B5EF4-FFF2-40B4-BE49-F238E27FC236}">
                <a16:creationId xmlns:a16="http://schemas.microsoft.com/office/drawing/2014/main" id="{7131284D-09E0-84F2-CAD0-C521709BC7EE}"/>
              </a:ext>
            </a:extLst>
          </p:cNvPr>
          <p:cNvSpPr/>
          <p:nvPr/>
        </p:nvSpPr>
        <p:spPr>
          <a:xfrm>
            <a:off x="5230340" y="2186673"/>
            <a:ext cx="3149160" cy="4455517"/>
          </a:xfrm>
          <a:prstGeom prst="roundRect">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ts val="0"/>
              </a:spcBef>
              <a:spcAft>
                <a:spcPts val="0"/>
              </a:spcAft>
            </a:pPr>
            <a:r>
              <a:rPr lang="en-US" sz="1800" b="1" i="1" strike="noStrike" dirty="0">
                <a:solidFill>
                  <a:srgbClr val="000000"/>
                </a:solidFill>
                <a:effectLst/>
              </a:rPr>
              <a:t>Sustainability and Regulatory Compliance:</a:t>
            </a:r>
            <a:r>
              <a:rPr lang="en-US" sz="1800" b="0" i="0" u="none" strike="noStrike" dirty="0">
                <a:solidFill>
                  <a:srgbClr val="000000"/>
                </a:solidFill>
                <a:effectLst/>
              </a:rPr>
              <a:t> </a:t>
            </a:r>
          </a:p>
          <a:p>
            <a:pPr algn="ctr" rtl="0" fontAlgn="base">
              <a:spcBef>
                <a:spcPts val="0"/>
              </a:spcBef>
              <a:spcAft>
                <a:spcPts val="0"/>
              </a:spcAft>
            </a:pPr>
            <a:r>
              <a:rPr lang="en-US" sz="1800" b="0" i="0" u="none" strike="noStrike" dirty="0">
                <a:solidFill>
                  <a:srgbClr val="000000"/>
                </a:solidFill>
                <a:effectLst/>
              </a:rPr>
              <a:t>Our analysis helps in identifying optimal strategies for energy conservation and efficiency. By predicting peak demand times and suggesting suitable demand-response strategies, the utility companies can not only comply with regulatory standards but also promote sustainable energy use among consumers.</a:t>
            </a:r>
          </a:p>
        </p:txBody>
      </p:sp>
      <p:sp>
        <p:nvSpPr>
          <p:cNvPr id="8" name="Rectangle: Rounded Corners 7">
            <a:extLst>
              <a:ext uri="{FF2B5EF4-FFF2-40B4-BE49-F238E27FC236}">
                <a16:creationId xmlns:a16="http://schemas.microsoft.com/office/drawing/2014/main" id="{BA0CCD2E-C989-EE85-BF94-CBBF28BE74E1}"/>
              </a:ext>
            </a:extLst>
          </p:cNvPr>
          <p:cNvSpPr/>
          <p:nvPr/>
        </p:nvSpPr>
        <p:spPr>
          <a:xfrm>
            <a:off x="8537924" y="2157660"/>
            <a:ext cx="3422967" cy="4503440"/>
          </a:xfrm>
          <a:prstGeom prst="roundRect">
            <a:avLst/>
          </a:prstGeom>
          <a:solidFill>
            <a:schemeClr val="bg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fontAlgn="base">
              <a:spcBef>
                <a:spcPts val="0"/>
              </a:spcBef>
              <a:spcAft>
                <a:spcPts val="0"/>
              </a:spcAft>
            </a:pPr>
            <a:r>
              <a:rPr lang="en-US" sz="1800" b="1" i="1" strike="noStrike" dirty="0">
                <a:solidFill>
                  <a:srgbClr val="000000"/>
                </a:solidFill>
                <a:effectLst/>
              </a:rPr>
              <a:t>Adaptive Infrastructure Development:</a:t>
            </a:r>
            <a:r>
              <a:rPr lang="en-US" sz="1800" b="0" i="0" u="none" strike="noStrike" dirty="0">
                <a:solidFill>
                  <a:srgbClr val="000000"/>
                </a:solidFill>
                <a:effectLst/>
              </a:rPr>
              <a:t> </a:t>
            </a:r>
          </a:p>
          <a:p>
            <a:pPr algn="ctr" rtl="0" fontAlgn="base">
              <a:spcBef>
                <a:spcPts val="0"/>
              </a:spcBef>
              <a:spcAft>
                <a:spcPts val="0"/>
              </a:spcAft>
            </a:pPr>
            <a:r>
              <a:rPr lang="en-US" sz="1800" b="0" i="0" u="none" strike="noStrike" dirty="0">
                <a:solidFill>
                  <a:srgbClr val="000000"/>
                </a:solidFill>
                <a:effectLst/>
              </a:rPr>
              <a:t>By providing detailed insights into future consumption trends, our models assist in strategic planning and investment in infrastructure. This adaptive approach ensures that resources are allocated effectively to meet changing demands, thereby optimizing capital expenditure and supporting long-term economic viability.</a:t>
            </a:r>
          </a:p>
        </p:txBody>
      </p:sp>
    </p:spTree>
    <p:extLst>
      <p:ext uri="{BB962C8B-B14F-4D97-AF65-F5344CB8AC3E}">
        <p14:creationId xmlns:p14="http://schemas.microsoft.com/office/powerpoint/2010/main" val="202432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1437864" y="465758"/>
            <a:ext cx="11097551" cy="1332000"/>
          </a:xfrm>
        </p:spPr>
        <p:txBody>
          <a:bodyPr/>
          <a:lstStyle/>
          <a:p>
            <a:r>
              <a:rPr lang="en-US" dirty="0"/>
              <a:t>Architecture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1461055" y="1145567"/>
            <a:ext cx="9993526" cy="3515555"/>
          </a:xfrm>
        </p:spPr>
        <p:txBody>
          <a:bodyPr>
            <a:noAutofit/>
          </a:bodyPr>
          <a:lstStyle/>
          <a:p>
            <a:pPr rtl="0">
              <a:spcBef>
                <a:spcPts val="0"/>
              </a:spcBef>
              <a:spcAft>
                <a:spcPts val="0"/>
              </a:spcAft>
            </a:pPr>
            <a:r>
              <a:rPr lang="en-US" b="1" i="1" u="sng" strike="noStrike" dirty="0">
                <a:solidFill>
                  <a:schemeClr val="tx1"/>
                </a:solidFill>
                <a:effectLst/>
              </a:rPr>
              <a:t>Data Preprocessing</a:t>
            </a:r>
            <a:r>
              <a:rPr lang="en-US" b="0" i="1" u="sng" strike="noStrike" dirty="0">
                <a:solidFill>
                  <a:schemeClr val="tx1"/>
                </a:solidFill>
                <a:effectLst/>
              </a:rPr>
              <a:t>:</a:t>
            </a:r>
            <a:r>
              <a:rPr lang="en-US" b="0" i="0" strike="noStrike" dirty="0">
                <a:solidFill>
                  <a:schemeClr val="tx1"/>
                </a:solidFill>
                <a:effectLst/>
              </a:rPr>
              <a:t> </a:t>
            </a:r>
            <a:r>
              <a:rPr lang="en-US" b="0" i="0" u="none" strike="noStrike" dirty="0">
                <a:solidFill>
                  <a:schemeClr val="tx1"/>
                </a:solidFill>
                <a:effectLst/>
              </a:rPr>
              <a:t>Initial data cleansing removed inaccuracies or irrelevant information, while 'Time' column conversions and data aggregation facilitated analysis through simplified granularity.</a:t>
            </a:r>
            <a:endParaRPr lang="en-US" b="0" dirty="0">
              <a:solidFill>
                <a:schemeClr val="tx1"/>
              </a:solidFill>
              <a:effectLst/>
            </a:endParaRPr>
          </a:p>
          <a:p>
            <a:pPr rtl="0">
              <a:spcBef>
                <a:spcPts val="0"/>
              </a:spcBef>
              <a:spcAft>
                <a:spcPts val="0"/>
              </a:spcAft>
            </a:pPr>
            <a:r>
              <a:rPr lang="en-US" b="1" i="1" u="sng" strike="noStrike" dirty="0">
                <a:solidFill>
                  <a:schemeClr val="tx1"/>
                </a:solidFill>
                <a:effectLst/>
              </a:rPr>
              <a:t>Analysis:</a:t>
            </a:r>
            <a:r>
              <a:rPr lang="en-US" b="0" i="0" u="none" strike="noStrike" dirty="0">
                <a:solidFill>
                  <a:schemeClr val="tx1"/>
                </a:solidFill>
                <a:effectLst/>
              </a:rPr>
              <a:t> Clustering and advanced curve fitting techniques like Cubic Splines and Piecewise Linear fits were employed to identify and visualize patterns in electricity usage.</a:t>
            </a:r>
            <a:endParaRPr lang="en-US" b="0" dirty="0">
              <a:solidFill>
                <a:schemeClr val="tx1"/>
              </a:solidFill>
              <a:effectLst/>
            </a:endParaRPr>
          </a:p>
          <a:p>
            <a:pPr rtl="0">
              <a:spcBef>
                <a:spcPts val="0"/>
              </a:spcBef>
              <a:spcAft>
                <a:spcPts val="0"/>
              </a:spcAft>
            </a:pPr>
            <a:r>
              <a:rPr lang="en-US" b="1" i="1" u="sng" strike="noStrike" dirty="0">
                <a:solidFill>
                  <a:schemeClr val="tx1"/>
                </a:solidFill>
                <a:effectLst/>
              </a:rPr>
              <a:t>Exploratory Data Analysis (EDA):</a:t>
            </a:r>
            <a:r>
              <a:rPr lang="en-US" b="0" i="0" u="none" strike="noStrike" dirty="0">
                <a:solidFill>
                  <a:schemeClr val="tx1"/>
                </a:solidFill>
                <a:effectLst/>
              </a:rPr>
              <a:t> Tableau was integrated to create interactive dashboards, enhancing the visualization of complex data sets and aiding in the identification of significant trends and patterns.</a:t>
            </a:r>
            <a:endParaRPr lang="en-US" b="0" dirty="0">
              <a:solidFill>
                <a:schemeClr val="tx1"/>
              </a:solidFill>
              <a:effectLst/>
            </a:endParaRPr>
          </a:p>
          <a:p>
            <a:pPr rtl="0">
              <a:spcBef>
                <a:spcPts val="0"/>
              </a:spcBef>
              <a:spcAft>
                <a:spcPts val="0"/>
              </a:spcAft>
            </a:pPr>
            <a:r>
              <a:rPr lang="en-US" b="1" i="1" u="sng" strike="noStrike" dirty="0">
                <a:solidFill>
                  <a:schemeClr val="tx1"/>
                </a:solidFill>
                <a:effectLst/>
              </a:rPr>
              <a:t>Feature Engineering: </a:t>
            </a:r>
            <a:r>
              <a:rPr lang="en-US" b="0" i="0" u="none" strike="noStrike" dirty="0">
                <a:solidFill>
                  <a:schemeClr val="tx1"/>
                </a:solidFill>
                <a:effectLst/>
              </a:rPr>
              <a:t>Data transformation processes were applied to derive meaningful attributes critical for the effectiveness of our forecasting models.</a:t>
            </a:r>
            <a:endParaRPr lang="en-US" b="0" dirty="0">
              <a:solidFill>
                <a:schemeClr val="tx1"/>
              </a:solidFill>
              <a:effectLst/>
            </a:endParaRPr>
          </a:p>
          <a:p>
            <a:pPr rtl="0">
              <a:spcBef>
                <a:spcPts val="0"/>
              </a:spcBef>
              <a:spcAft>
                <a:spcPts val="0"/>
              </a:spcAft>
            </a:pPr>
            <a:r>
              <a:rPr lang="en-US" b="1" i="1" u="sng" strike="noStrike" dirty="0">
                <a:solidFill>
                  <a:schemeClr val="tx1"/>
                </a:solidFill>
                <a:effectLst/>
              </a:rPr>
              <a:t>Model Development:</a:t>
            </a:r>
            <a:r>
              <a:rPr lang="en-US" b="0" i="0" u="none" strike="noStrike" dirty="0">
                <a:solidFill>
                  <a:schemeClr val="tx1"/>
                </a:solidFill>
                <a:effectLst/>
              </a:rPr>
              <a:t> We implemented advanced time-series analysis techniques, enhancing traditional models with the inclusion of TFT and Random Forest to capture both trends and seasonality effectively.</a:t>
            </a:r>
            <a:endParaRPr lang="en-US" b="0" dirty="0">
              <a:solidFill>
                <a:schemeClr val="tx1"/>
              </a:solidFill>
              <a:effectLst/>
            </a:endParaRPr>
          </a:p>
          <a:p>
            <a:pPr rtl="0">
              <a:spcBef>
                <a:spcPts val="0"/>
              </a:spcBef>
              <a:spcAft>
                <a:spcPts val="0"/>
              </a:spcAft>
            </a:pPr>
            <a:r>
              <a:rPr lang="en-US" b="1" i="1" u="sng" strike="noStrike" dirty="0">
                <a:solidFill>
                  <a:schemeClr val="tx1"/>
                </a:solidFill>
                <a:effectLst/>
              </a:rPr>
              <a:t>Model Evaluation:</a:t>
            </a:r>
            <a:r>
              <a:rPr lang="en-US" b="1" i="0" u="none" strike="noStrike" dirty="0">
                <a:solidFill>
                  <a:schemeClr val="tx1"/>
                </a:solidFill>
                <a:effectLst/>
              </a:rPr>
              <a:t> </a:t>
            </a:r>
            <a:r>
              <a:rPr lang="en-US" b="0" i="0" u="none" strike="noStrike" dirty="0">
                <a:solidFill>
                  <a:schemeClr val="tx1"/>
                </a:solidFill>
                <a:effectLst/>
              </a:rPr>
              <a:t>Model efficacy was assessed using the Mean Absolute Percentage Error (MAPE), comparing our predictions for 2014's electricity usage with the actual data.</a:t>
            </a:r>
            <a:endParaRPr lang="en-US" b="0" dirty="0">
              <a:solidFill>
                <a:schemeClr val="tx1"/>
              </a:solidFill>
              <a:effectLst/>
            </a:endParaRPr>
          </a:p>
          <a:p>
            <a:pPr rtl="0">
              <a:spcBef>
                <a:spcPts val="0"/>
              </a:spcBef>
              <a:spcAft>
                <a:spcPts val="0"/>
              </a:spcAft>
            </a:pPr>
            <a:r>
              <a:rPr lang="en-US" b="1" i="1" u="sng" strike="noStrike" dirty="0">
                <a:solidFill>
                  <a:schemeClr val="tx1"/>
                </a:solidFill>
                <a:effectLst/>
              </a:rPr>
              <a:t>Presentation and Reporting Layer:</a:t>
            </a:r>
            <a:r>
              <a:rPr lang="en-US" b="1" i="0" u="none" strike="noStrike" dirty="0">
                <a:solidFill>
                  <a:schemeClr val="tx1"/>
                </a:solidFill>
                <a:effectLst/>
              </a:rPr>
              <a:t> </a:t>
            </a:r>
            <a:r>
              <a:rPr lang="en-US" b="0" i="0" u="none" strike="noStrike" dirty="0">
                <a:solidFill>
                  <a:schemeClr val="tx1"/>
                </a:solidFill>
                <a:effectLst/>
              </a:rPr>
              <a:t>The results are meticulously documented and presented, ensuring clarity and comprehensive understanding for all stakeholders.</a:t>
            </a:r>
            <a:endParaRPr lang="en-US" b="0" dirty="0">
              <a:solidFill>
                <a:schemeClr val="tx1"/>
              </a:solidFill>
              <a:effectLst/>
            </a:endParaRPr>
          </a:p>
          <a:p>
            <a:pPr rtl="0">
              <a:spcBef>
                <a:spcPts val="0"/>
              </a:spcBef>
              <a:spcAft>
                <a:spcPts val="0"/>
              </a:spcAft>
            </a:pPr>
            <a:r>
              <a:rPr lang="en-US" b="1" i="1" u="sng" strike="noStrike" dirty="0">
                <a:solidFill>
                  <a:schemeClr val="tx1"/>
                </a:solidFill>
                <a:effectLst/>
              </a:rPr>
              <a:t>Monitoring and Maintenance Layer:</a:t>
            </a:r>
            <a:r>
              <a:rPr lang="en-US" b="0" i="0" u="none" strike="noStrike" dirty="0">
                <a:solidFill>
                  <a:schemeClr val="tx1"/>
                </a:solidFill>
                <a:effectLst/>
              </a:rPr>
              <a:t> Continuous monitoring is established to maintain the accuracy and relevance of the models over time..</a:t>
            </a:r>
            <a:endParaRPr lang="en-US" b="0" dirty="0">
              <a:solidFill>
                <a:schemeClr val="tx1"/>
              </a:solidFill>
              <a:effectLst/>
            </a:endParaRP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fld id="{338752D7-18D6-4878-940F-EF86C6EA10D6}" type="datetime2">
              <a:rPr lang="en-US" smtClean="0"/>
              <a:t>Saturday, May 4, 2024</a:t>
            </a:fld>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142054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4452302" y="826135"/>
            <a:ext cx="3853498"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4283218740"/>
              </p:ext>
            </p:extLst>
          </p:nvPr>
        </p:nvGraphicFramePr>
        <p:xfrm>
          <a:off x="550863" y="176244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fld id="{148B24E6-F684-4019-84DB-FDBC733C60F1}" type="datetime2">
              <a:rPr lang="en-US" smtClean="0"/>
              <a:t>Saturday, May 4, 2024</a:t>
            </a:fld>
            <a:endParaRPr lang="en-US" dirty="0"/>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62463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921678" y="234465"/>
            <a:ext cx="11097551" cy="1332000"/>
          </a:xfrm>
        </p:spPr>
        <p:txBody>
          <a:bodyPr/>
          <a:lstStyle/>
          <a:p>
            <a:r>
              <a:rPr lang="en-US" dirty="0"/>
              <a:t>Data Overview</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1187617" y="874432"/>
            <a:ext cx="10607115" cy="3515555"/>
          </a:xfrm>
        </p:spPr>
        <p:txBody>
          <a:bodyPr>
            <a:noAutofit/>
          </a:bodyPr>
          <a:lstStyle/>
          <a:p>
            <a:pPr marL="0" indent="0" algn="l">
              <a:lnSpc>
                <a:spcPct val="100000"/>
              </a:lnSpc>
              <a:spcBef>
                <a:spcPts val="0"/>
              </a:spcBef>
              <a:spcAft>
                <a:spcPts val="0"/>
              </a:spcAft>
              <a:buNone/>
            </a:pPr>
            <a:r>
              <a:rPr lang="fr-FR" sz="1800" b="1" i="1" u="none" strike="noStrike" baseline="0" dirty="0">
                <a:solidFill>
                  <a:srgbClr val="FFFFFF"/>
                </a:solidFill>
              </a:rPr>
              <a:t>Source</a:t>
            </a:r>
            <a:r>
              <a:rPr lang="fr-FR" sz="1800" b="0" i="1" u="none" strike="noStrike" baseline="0" dirty="0">
                <a:solidFill>
                  <a:srgbClr val="FFFFFF"/>
                </a:solidFill>
              </a:rPr>
              <a:t>: </a:t>
            </a:r>
            <a:r>
              <a:rPr lang="fr-FR" sz="1800" b="0" i="1" u="none" strike="noStrike" baseline="0" dirty="0">
                <a:solidFill>
                  <a:srgbClr val="0066FF"/>
                </a:solidFill>
              </a:rPr>
              <a:t>https://archive.ics.uci.edu/dataset/321/electricityloaddiagrams20112014</a:t>
            </a:r>
          </a:p>
          <a:p>
            <a:pPr marL="0" indent="0" algn="l">
              <a:lnSpc>
                <a:spcPct val="100000"/>
              </a:lnSpc>
              <a:spcBef>
                <a:spcPts val="0"/>
              </a:spcBef>
              <a:spcAft>
                <a:spcPts val="0"/>
              </a:spcAft>
              <a:buNone/>
            </a:pPr>
            <a:r>
              <a:rPr lang="en-IN" sz="1800" b="1" i="0" u="none" strike="noStrike" baseline="0" dirty="0">
                <a:solidFill>
                  <a:srgbClr val="FFFFFF"/>
                </a:solidFill>
              </a:rPr>
              <a:t>Introduction</a:t>
            </a:r>
            <a:r>
              <a:rPr lang="en-IN" sz="1800" b="0" i="0" u="none" strike="noStrike" baseline="0" dirty="0">
                <a:solidFill>
                  <a:srgbClr val="FFFFFF"/>
                </a:solidFill>
              </a:rPr>
              <a:t>:</a:t>
            </a:r>
          </a:p>
          <a:p>
            <a:pPr>
              <a:lnSpc>
                <a:spcPct val="100000"/>
              </a:lnSpc>
              <a:spcBef>
                <a:spcPts val="0"/>
              </a:spcBef>
              <a:spcAft>
                <a:spcPts val="0"/>
              </a:spcAft>
            </a:pPr>
            <a:r>
              <a:rPr lang="en-US" sz="1800" b="0" i="0" u="none" strike="noStrike" baseline="0" dirty="0">
                <a:solidFill>
                  <a:srgbClr val="FFFFFF"/>
                </a:solidFill>
              </a:rPr>
              <a:t>The data set contains electricity consumption of 370 points/clients. Each column represent one client. Collected from 2011 to 2014.</a:t>
            </a:r>
          </a:p>
          <a:p>
            <a:pPr>
              <a:lnSpc>
                <a:spcPct val="100000"/>
              </a:lnSpc>
              <a:spcBef>
                <a:spcPts val="0"/>
              </a:spcBef>
              <a:spcAft>
                <a:spcPts val="0"/>
              </a:spcAft>
            </a:pPr>
            <a:r>
              <a:rPr lang="en-US" sz="1800" b="0" i="0" u="none" strike="noStrike" baseline="0" dirty="0">
                <a:solidFill>
                  <a:srgbClr val="FFFFFF"/>
                </a:solidFill>
              </a:rPr>
              <a:t>The values are in kW of each 15 min and no missing values. All days present 96 measures (24*4). Every year in March time change day (which has only 23 hours) the values between 1:00 am and 2:00 am are zero for all points. Every year in October time change day (which has 25 hours) the values between 1:00 am and 2:00 am aggregate the consumption of two hours.</a:t>
            </a:r>
          </a:p>
          <a:p>
            <a:pPr marL="0" indent="0">
              <a:lnSpc>
                <a:spcPct val="100000"/>
              </a:lnSpc>
              <a:spcBef>
                <a:spcPts val="0"/>
              </a:spcBef>
              <a:spcAft>
                <a:spcPts val="0"/>
              </a:spcAft>
              <a:buNone/>
            </a:pPr>
            <a:endParaRPr lang="en-US" sz="1800" b="0" i="0" u="none" strike="noStrike" baseline="0" dirty="0">
              <a:solidFill>
                <a:srgbClr val="FFFFFF"/>
              </a:solidFill>
            </a:endParaRPr>
          </a:p>
          <a:p>
            <a:pPr marL="0" indent="0" algn="l">
              <a:lnSpc>
                <a:spcPct val="100000"/>
              </a:lnSpc>
              <a:spcBef>
                <a:spcPts val="0"/>
              </a:spcBef>
              <a:spcAft>
                <a:spcPts val="0"/>
              </a:spcAft>
              <a:buNone/>
            </a:pPr>
            <a:r>
              <a:rPr lang="en-IN" sz="1800" b="1" i="0" u="none" strike="noStrike" baseline="0" dirty="0">
                <a:solidFill>
                  <a:srgbClr val="FFFFFF"/>
                </a:solidFill>
              </a:rPr>
              <a:t>Variable Information</a:t>
            </a:r>
            <a:r>
              <a:rPr lang="en-IN" sz="1800" b="0" i="0" u="none" strike="noStrike" baseline="0" dirty="0">
                <a:solidFill>
                  <a:srgbClr val="FFFFFF"/>
                </a:solidFill>
              </a:rPr>
              <a:t>:</a:t>
            </a:r>
          </a:p>
          <a:p>
            <a:pPr>
              <a:lnSpc>
                <a:spcPct val="100000"/>
              </a:lnSpc>
              <a:spcBef>
                <a:spcPts val="0"/>
              </a:spcBef>
              <a:spcAft>
                <a:spcPts val="0"/>
              </a:spcAft>
            </a:pPr>
            <a:r>
              <a:rPr lang="en-US" sz="1800" b="0" i="0" u="none" strike="noStrike" baseline="0" dirty="0">
                <a:solidFill>
                  <a:srgbClr val="FFFFFF"/>
                </a:solidFill>
              </a:rPr>
              <a:t>Data set were saved as txt using csv format, using semicolon (;).</a:t>
            </a:r>
          </a:p>
          <a:p>
            <a:pPr>
              <a:lnSpc>
                <a:spcPct val="100000"/>
              </a:lnSpc>
              <a:spcBef>
                <a:spcPts val="0"/>
              </a:spcBef>
              <a:spcAft>
                <a:spcPts val="0"/>
              </a:spcAft>
            </a:pPr>
            <a:r>
              <a:rPr lang="en-US" sz="1800" b="0" i="0" u="none" strike="noStrike" baseline="0" dirty="0">
                <a:solidFill>
                  <a:srgbClr val="FFFFFF"/>
                </a:solidFill>
              </a:rPr>
              <a:t>The First column present date and time as a string with the following format </a:t>
            </a:r>
            <a:r>
              <a:rPr lang="en-US" sz="1800" b="0" i="1" u="none" strike="noStrike" baseline="0" dirty="0">
                <a:solidFill>
                  <a:srgbClr val="FFFFFF"/>
                </a:solidFill>
              </a:rPr>
              <a:t>'</a:t>
            </a:r>
            <a:r>
              <a:rPr lang="en-US" sz="1800" b="0" i="1" u="none" strike="noStrike" baseline="0" dirty="0" err="1">
                <a:solidFill>
                  <a:srgbClr val="FFFFFF"/>
                </a:solidFill>
              </a:rPr>
              <a:t>yyyy</a:t>
            </a:r>
            <a:r>
              <a:rPr lang="en-US" sz="1800" b="0" i="1" u="none" strike="noStrike" baseline="0" dirty="0">
                <a:solidFill>
                  <a:srgbClr val="FFFFFF"/>
                </a:solidFill>
              </a:rPr>
              <a:t>-mm-dd </a:t>
            </a:r>
            <a:r>
              <a:rPr lang="en-US" sz="1800" b="0" i="1" u="none" strike="noStrike" baseline="0" dirty="0" err="1">
                <a:solidFill>
                  <a:srgbClr val="FFFFFF"/>
                </a:solidFill>
              </a:rPr>
              <a:t>hh:mm:ss</a:t>
            </a:r>
            <a:r>
              <a:rPr lang="en-US" sz="1800" b="0" i="1" u="none" strike="noStrike" baseline="0" dirty="0">
                <a:solidFill>
                  <a:srgbClr val="FFFFFF"/>
                </a:solidFill>
              </a:rPr>
              <a:t>’</a:t>
            </a:r>
          </a:p>
          <a:p>
            <a:pPr>
              <a:lnSpc>
                <a:spcPct val="100000"/>
              </a:lnSpc>
              <a:spcBef>
                <a:spcPts val="0"/>
              </a:spcBef>
              <a:spcAft>
                <a:spcPts val="0"/>
              </a:spcAft>
            </a:pPr>
            <a:r>
              <a:rPr lang="en-US" sz="1800" b="0" i="0" u="none" strike="noStrike" baseline="0" dirty="0">
                <a:solidFill>
                  <a:srgbClr val="FFFFFF"/>
                </a:solidFill>
              </a:rPr>
              <a:t>Other columns present float values with consumption in kW</a:t>
            </a:r>
            <a:endParaRPr lang="en-US" sz="1600" b="0" i="0" u="none" strike="noStrike" dirty="0">
              <a:solidFill>
                <a:schemeClr val="tx1"/>
              </a:solidFill>
              <a:effectLst/>
            </a:endParaRP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fld id="{338752D7-18D6-4878-940F-EF86C6EA10D6}" type="datetime2">
              <a:rPr lang="en-US" smtClean="0"/>
              <a:t>Saturday, May 4, 2024</a:t>
            </a:fld>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3" name="Picture 2">
            <a:extLst>
              <a:ext uri="{FF2B5EF4-FFF2-40B4-BE49-F238E27FC236}">
                <a16:creationId xmlns:a16="http://schemas.microsoft.com/office/drawing/2014/main" id="{4DAF1227-25C5-280D-6EB7-46497BEDF3D5}"/>
              </a:ext>
            </a:extLst>
          </p:cNvPr>
          <p:cNvPicPr>
            <a:picLocks noChangeAspect="1"/>
          </p:cNvPicPr>
          <p:nvPr/>
        </p:nvPicPr>
        <p:blipFill>
          <a:blip r:embed="rId2"/>
          <a:stretch>
            <a:fillRect/>
          </a:stretch>
        </p:blipFill>
        <p:spPr>
          <a:xfrm>
            <a:off x="1966109" y="4594780"/>
            <a:ext cx="8770209" cy="1987659"/>
          </a:xfrm>
          <a:prstGeom prst="rect">
            <a:avLst/>
          </a:prstGeom>
        </p:spPr>
      </p:pic>
    </p:spTree>
    <p:extLst>
      <p:ext uri="{BB962C8B-B14F-4D97-AF65-F5344CB8AC3E}">
        <p14:creationId xmlns:p14="http://schemas.microsoft.com/office/powerpoint/2010/main" val="73737558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270</TotalTime>
  <Words>3261</Words>
  <Application>Microsoft Office PowerPoint</Application>
  <PresentationFormat>Widescreen</PresentationFormat>
  <Paragraphs>318</Paragraphs>
  <Slides>30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Gill Sans MT</vt:lpstr>
      <vt:lpstr>Symbol</vt:lpstr>
      <vt:lpstr>Times New Roman</vt:lpstr>
      <vt:lpstr>Walbaum Display</vt:lpstr>
      <vt:lpstr>Wingdings</vt:lpstr>
      <vt:lpstr>3DFloatVTI</vt:lpstr>
      <vt:lpstr>Project Deck: IEOR 4578: Forecasting: A Real-World Application  Prof. Syed Haider  Electricity Load Data Project Final Deliverable </vt:lpstr>
      <vt:lpstr>Agenda</vt:lpstr>
      <vt:lpstr>Introduction</vt:lpstr>
      <vt:lpstr>Recommendation of Model</vt:lpstr>
      <vt:lpstr>Previous </vt:lpstr>
      <vt:lpstr>Previous </vt:lpstr>
      <vt:lpstr>Architecture</vt:lpstr>
      <vt:lpstr>TIMELINE</vt:lpstr>
      <vt:lpstr>Data Overview</vt:lpstr>
      <vt:lpstr>Visualization</vt:lpstr>
      <vt:lpstr>The "Electricity Load Dashboard" efficiently visualizes electricity consumption trends and variability across three client groups from 2011 to 2014.   (Tableau file attached to submission)   </vt:lpstr>
      <vt:lpstr>Data Preprocessing</vt:lpstr>
      <vt:lpstr>Modelling Data Creation</vt:lpstr>
      <vt:lpstr>Target and Predictive Variables</vt:lpstr>
      <vt:lpstr>Pre-Modelling (Clustering)</vt:lpstr>
      <vt:lpstr>Pre-Modelling (Clustering)</vt:lpstr>
      <vt:lpstr>Modelling Methodology</vt:lpstr>
      <vt:lpstr>Checking Stationarity</vt:lpstr>
      <vt:lpstr>Modelling – Piecewise Linear Fit</vt:lpstr>
      <vt:lpstr>Modelling – Cubic Spline Fit</vt:lpstr>
      <vt:lpstr>Modelling – ARIMA</vt:lpstr>
      <vt:lpstr>Modelling – SARIMA</vt:lpstr>
      <vt:lpstr>Modelling – Facebook Prophet</vt:lpstr>
      <vt:lpstr>Modelling – Temporal Fusion Transformers (TFT)</vt:lpstr>
      <vt:lpstr>Modelling – Random Forest Regressor</vt:lpstr>
      <vt:lpstr>Evaluation Matrix</vt:lpstr>
      <vt:lpstr>Previously calculated  Comparative Analysis</vt:lpstr>
      <vt:lpstr>Comparative Analysis for Forecasting Models</vt:lpstr>
      <vt:lpstr>Future Scope and Creation of Value</vt:lpstr>
      <vt:lpstr>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Deck</dc:title>
  <dc:creator>Sd Hd</dc:creator>
  <cp:lastModifiedBy>YASHVI MILAK IPM 2020-25 Batch</cp:lastModifiedBy>
  <cp:revision>6</cp:revision>
  <dcterms:created xsi:type="dcterms:W3CDTF">2022-08-30T20:58:13Z</dcterms:created>
  <dcterms:modified xsi:type="dcterms:W3CDTF">2024-05-04T03:55:29Z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