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17" r:id="rId8"/>
    <p:sldId id="281" r:id="rId9"/>
    <p:sldId id="272" r:id="rId10"/>
    <p:sldId id="392" r:id="rId11"/>
    <p:sldId id="390" r:id="rId12"/>
    <p:sldId id="391" r:id="rId13"/>
    <p:sldId id="270" r:id="rId14"/>
    <p:sldId id="277" r:id="rId15"/>
    <p:sldId id="278" r:id="rId16"/>
    <p:sldId id="321"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79" d="100"/>
          <a:sy n="79" d="100"/>
        </p:scale>
        <p:origin x="773"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Project Deck</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97987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29178"/>
            <a:ext cx="3565524" cy="864243"/>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023597"/>
            <a:ext cx="3565525" cy="3415519"/>
          </a:xfrm>
        </p:spPr>
        <p:txBody>
          <a:bodyPr/>
          <a:lstStyle/>
          <a:p>
            <a:r>
              <a:rPr lang="en-US" dirty="0"/>
              <a:t>Problem and Business Value</a:t>
            </a:r>
          </a:p>
          <a:p>
            <a:r>
              <a:rPr lang="en-US" dirty="0"/>
              <a:t>Process and Change Management</a:t>
            </a:r>
          </a:p>
          <a:p>
            <a:r>
              <a:rPr lang="en-US" dirty="0"/>
              <a:t>Project Milestones and Timeline</a:t>
            </a:r>
          </a:p>
          <a:p>
            <a:r>
              <a:rPr lang="en-US" dirty="0"/>
              <a:t>Data Sources</a:t>
            </a:r>
          </a:p>
          <a:p>
            <a:r>
              <a:rPr lang="en-US" dirty="0"/>
              <a:t>Architecture</a:t>
            </a:r>
          </a:p>
          <a:p>
            <a:r>
              <a:rPr lang="en-US" dirty="0"/>
              <a:t>Model</a:t>
            </a:r>
          </a:p>
          <a:p>
            <a:r>
              <a:rPr lang="en-US" dirty="0"/>
              <a:t>Results 1</a:t>
            </a:r>
          </a:p>
          <a:p>
            <a:r>
              <a:rPr lang="en-US" dirty="0"/>
              <a:t>Results 2</a:t>
            </a:r>
          </a:p>
          <a:p>
            <a:r>
              <a:rPr lang="en-US" dirty="0"/>
              <a:t>Results 3</a:t>
            </a:r>
          </a:p>
          <a:p>
            <a:r>
              <a:rPr lang="en-US" dirty="0"/>
              <a:t>Challenges and Future Steps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239118"/>
            <a:ext cx="3359655" cy="851508"/>
          </a:xfrm>
        </p:spPr>
        <p:txBody>
          <a:bodyPr vert="horz" wrap="square" lIns="0" tIns="0" rIns="0" bIns="0" rtlCol="0" anchor="b" anchorCtr="0">
            <a:noAutofit/>
          </a:bodyPr>
          <a:lstStyle/>
          <a:p>
            <a:pPr>
              <a:lnSpc>
                <a:spcPct val="100000"/>
              </a:lnSpc>
            </a:pPr>
            <a:r>
              <a:rPr lang="en-US" sz="4400" kern="1200" dirty="0">
                <a:solidFill>
                  <a:schemeClr val="tx1"/>
                </a:solidFill>
                <a:latin typeface="+mj-lt"/>
                <a:ea typeface="+mj-ea"/>
                <a:cs typeface="+mj-cs"/>
              </a:rPr>
              <a:t>Problem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43455"/>
            <a:ext cx="7377180" cy="1083268"/>
          </a:xfrm>
        </p:spPr>
        <p:txBody>
          <a:bodyPr vert="horz" wrap="square" lIns="0" tIns="0" rIns="0" bIns="0" rtlCol="0">
            <a:normAutofit/>
          </a:bodyPr>
          <a:lstStyle/>
          <a:p>
            <a:pPr marL="0" indent="0">
              <a:lnSpc>
                <a:spcPct val="100000"/>
              </a:lnSpc>
              <a:buNone/>
            </a:pPr>
            <a:r>
              <a:rPr lang="en-US" kern="1200" dirty="0">
                <a:latin typeface="+mn-lt"/>
                <a:ea typeface="+mn-ea"/>
                <a:cs typeface="+mn-cs"/>
              </a:rPr>
              <a:t>Text</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7" name="Title 14">
            <a:extLst>
              <a:ext uri="{FF2B5EF4-FFF2-40B4-BE49-F238E27FC236}">
                <a16:creationId xmlns:a16="http://schemas.microsoft.com/office/drawing/2014/main" id="{DD1B5436-072C-2A2E-07B0-F26A6EBB8920}"/>
              </a:ext>
            </a:extLst>
          </p:cNvPr>
          <p:cNvSpPr txBox="1">
            <a:spLocks/>
          </p:cNvSpPr>
          <p:nvPr/>
        </p:nvSpPr>
        <p:spPr>
          <a:xfrm>
            <a:off x="547618" y="2239778"/>
            <a:ext cx="5437187"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400" dirty="0"/>
              <a:t>Objective</a:t>
            </a:r>
          </a:p>
        </p:txBody>
      </p:sp>
      <p:sp>
        <p:nvSpPr>
          <p:cNvPr id="9" name="Subtitle 15">
            <a:extLst>
              <a:ext uri="{FF2B5EF4-FFF2-40B4-BE49-F238E27FC236}">
                <a16:creationId xmlns:a16="http://schemas.microsoft.com/office/drawing/2014/main" id="{BD225A2F-0B6F-0978-006A-8582DBEE3384}"/>
              </a:ext>
            </a:extLst>
          </p:cNvPr>
          <p:cNvSpPr txBox="1">
            <a:spLocks/>
          </p:cNvSpPr>
          <p:nvPr/>
        </p:nvSpPr>
        <p:spPr>
          <a:xfrm>
            <a:off x="547618" y="3144115"/>
            <a:ext cx="7377180" cy="1083268"/>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dirty="0"/>
              <a:t>Text</a:t>
            </a:r>
          </a:p>
        </p:txBody>
      </p:sp>
      <p:sp>
        <p:nvSpPr>
          <p:cNvPr id="10" name="Rectangle: Rounded Corners 9">
            <a:extLst>
              <a:ext uri="{FF2B5EF4-FFF2-40B4-BE49-F238E27FC236}">
                <a16:creationId xmlns:a16="http://schemas.microsoft.com/office/drawing/2014/main" id="{B268B194-9487-AEE2-B7B2-9A71A9A27E73}"/>
              </a:ext>
            </a:extLst>
          </p:cNvPr>
          <p:cNvSpPr/>
          <p:nvPr/>
        </p:nvSpPr>
        <p:spPr>
          <a:xfrm>
            <a:off x="8417718" y="1528897"/>
            <a:ext cx="3463047" cy="1461255"/>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9B1B67C-62F5-16BD-6709-EA45D4F33084}"/>
              </a:ext>
            </a:extLst>
          </p:cNvPr>
          <p:cNvSpPr/>
          <p:nvPr/>
        </p:nvSpPr>
        <p:spPr>
          <a:xfrm>
            <a:off x="8417718" y="3256151"/>
            <a:ext cx="3463047" cy="1461255"/>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D59815E-A750-B39E-21D5-A433481A890B}"/>
              </a:ext>
            </a:extLst>
          </p:cNvPr>
          <p:cNvSpPr/>
          <p:nvPr/>
        </p:nvSpPr>
        <p:spPr>
          <a:xfrm>
            <a:off x="8417718" y="5012587"/>
            <a:ext cx="3463047" cy="1461255"/>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4">
            <a:extLst>
              <a:ext uri="{FF2B5EF4-FFF2-40B4-BE49-F238E27FC236}">
                <a16:creationId xmlns:a16="http://schemas.microsoft.com/office/drawing/2014/main" id="{D8A82DE5-ABB1-C5AB-9F69-E32D1019ED57}"/>
              </a:ext>
            </a:extLst>
          </p:cNvPr>
          <p:cNvSpPr txBox="1">
            <a:spLocks/>
          </p:cNvSpPr>
          <p:nvPr/>
        </p:nvSpPr>
        <p:spPr>
          <a:xfrm>
            <a:off x="8226065" y="235872"/>
            <a:ext cx="3654700"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400" dirty="0"/>
              <a:t>Value Creation</a:t>
            </a:r>
          </a:p>
        </p:txBody>
      </p:sp>
      <p:sp>
        <p:nvSpPr>
          <p:cNvPr id="14" name="Title 14">
            <a:extLst>
              <a:ext uri="{FF2B5EF4-FFF2-40B4-BE49-F238E27FC236}">
                <a16:creationId xmlns:a16="http://schemas.microsoft.com/office/drawing/2014/main" id="{04EEC650-9EE2-F1BA-24C7-C82C8B02E6A7}"/>
              </a:ext>
            </a:extLst>
          </p:cNvPr>
          <p:cNvSpPr txBox="1">
            <a:spLocks/>
          </p:cNvSpPr>
          <p:nvPr/>
        </p:nvSpPr>
        <p:spPr>
          <a:xfrm>
            <a:off x="507085" y="3994621"/>
            <a:ext cx="1834359"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400" dirty="0"/>
              <a:t>From:</a:t>
            </a:r>
          </a:p>
        </p:txBody>
      </p:sp>
      <p:sp>
        <p:nvSpPr>
          <p:cNvPr id="17" name="Title 14">
            <a:extLst>
              <a:ext uri="{FF2B5EF4-FFF2-40B4-BE49-F238E27FC236}">
                <a16:creationId xmlns:a16="http://schemas.microsoft.com/office/drawing/2014/main" id="{6A071344-C4AC-B666-AFB1-00EB8DE50DFB}"/>
              </a:ext>
            </a:extLst>
          </p:cNvPr>
          <p:cNvSpPr txBox="1">
            <a:spLocks/>
          </p:cNvSpPr>
          <p:nvPr/>
        </p:nvSpPr>
        <p:spPr>
          <a:xfrm>
            <a:off x="4714396" y="3937348"/>
            <a:ext cx="1834359"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400" dirty="0"/>
              <a:t>To:</a:t>
            </a:r>
          </a:p>
        </p:txBody>
      </p:sp>
      <p:sp>
        <p:nvSpPr>
          <p:cNvPr id="18" name="Subtitle 15">
            <a:extLst>
              <a:ext uri="{FF2B5EF4-FFF2-40B4-BE49-F238E27FC236}">
                <a16:creationId xmlns:a16="http://schemas.microsoft.com/office/drawing/2014/main" id="{D6D3E879-E3B9-893A-D8D5-2534E674ECA6}"/>
              </a:ext>
            </a:extLst>
          </p:cNvPr>
          <p:cNvSpPr txBox="1">
            <a:spLocks/>
          </p:cNvSpPr>
          <p:nvPr/>
        </p:nvSpPr>
        <p:spPr>
          <a:xfrm>
            <a:off x="507085" y="4969647"/>
            <a:ext cx="3452024" cy="1310637"/>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dirty="0"/>
              <a:t>Previous state/process</a:t>
            </a:r>
          </a:p>
        </p:txBody>
      </p:sp>
      <p:sp>
        <p:nvSpPr>
          <p:cNvPr id="19" name="Subtitle 15">
            <a:extLst>
              <a:ext uri="{FF2B5EF4-FFF2-40B4-BE49-F238E27FC236}">
                <a16:creationId xmlns:a16="http://schemas.microsoft.com/office/drawing/2014/main" id="{6AB821FB-C8F3-1857-B171-A854FD52DE9F}"/>
              </a:ext>
            </a:extLst>
          </p:cNvPr>
          <p:cNvSpPr txBox="1">
            <a:spLocks/>
          </p:cNvSpPr>
          <p:nvPr/>
        </p:nvSpPr>
        <p:spPr>
          <a:xfrm>
            <a:off x="4822743" y="4988525"/>
            <a:ext cx="3452024" cy="1310637"/>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dirty="0"/>
              <a:t>New state</a:t>
            </a:r>
            <a:r>
              <a:rPr lang="en-US"/>
              <a:t>/process</a:t>
            </a:r>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Process and Standardization and Automation</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142054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FE08-0AE1-CF48-E66D-584590BD3C8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F0FCEEF-9BCA-4666-5DB3-1248F0347F4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F7655BD-373B-704B-C1D2-D9C5E60B0E4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212BB67-E1DB-C601-AAE7-49CDD7F094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F963130-5555-6828-CA03-3451BA260610}"/>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358781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09B2-7E31-D42B-0B29-F866220640D8}"/>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4FEE7E81-1EAA-9FC4-13A4-0720E24182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6EACB11-E79D-E7EB-2A96-25803B3ADEB8}"/>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516D46E1-8E19-DAFA-908D-0D54B74289B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542DAF7-170D-F8F2-1E0B-22E7378597BF}"/>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404213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A794BFD7-547E-181F-421F-83D3B74B674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C7DE1BEB-4740-14A8-4790-169616451BB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21220520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21</TotalTime>
  <Words>720</Words>
  <Application>Microsoft Office PowerPoint</Application>
  <PresentationFormat>Widescreen</PresentationFormat>
  <Paragraphs>149</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Symbol</vt:lpstr>
      <vt:lpstr>Walbaum Display</vt:lpstr>
      <vt:lpstr>3DFloatVTI</vt:lpstr>
      <vt:lpstr>Project Deck</vt:lpstr>
      <vt:lpstr>Agenda</vt:lpstr>
      <vt:lpstr>Introduction</vt:lpstr>
      <vt:lpstr>Problem</vt:lpstr>
      <vt:lpstr>Process and Standardization and Automation</vt:lpstr>
      <vt:lpstr>Timeline</vt:lpstr>
      <vt:lpstr>Data</vt:lpstr>
      <vt:lpstr>Architecture</vt:lpstr>
      <vt:lpstr>Model</vt:lpstr>
      <vt:lpstr>Content </vt:lpstr>
      <vt:lpstr>Chart</vt:lpstr>
      <vt:lpstr>Table</vt:lpstr>
      <vt:lpstr>Summary</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Deck</dc:title>
  <dc:creator>Sd Hd</dc:creator>
  <cp:lastModifiedBy>Sd Hd</cp:lastModifiedBy>
  <cp:revision>3</cp:revision>
  <dcterms:created xsi:type="dcterms:W3CDTF">2022-08-30T20:58:13Z</dcterms:created>
  <dcterms:modified xsi:type="dcterms:W3CDTF">2022-09-05T16:38:59Z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