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0"/>
  </p:notesMasterIdLst>
  <p:handoutMasterIdLst>
    <p:handoutMasterId r:id="rId31"/>
  </p:handoutMasterIdLst>
  <p:sldIdLst>
    <p:sldId id="257" r:id="rId5"/>
    <p:sldId id="389" r:id="rId6"/>
    <p:sldId id="384" r:id="rId7"/>
    <p:sldId id="317" r:id="rId8"/>
    <p:sldId id="392" r:id="rId9"/>
    <p:sldId id="272" r:id="rId10"/>
    <p:sldId id="281" r:id="rId11"/>
    <p:sldId id="393" r:id="rId12"/>
    <p:sldId id="270" r:id="rId13"/>
    <p:sldId id="394" r:id="rId14"/>
    <p:sldId id="390" r:id="rId15"/>
    <p:sldId id="395" r:id="rId16"/>
    <p:sldId id="391"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p:scale>
          <a:sx n="55" d="100"/>
          <a:sy n="55" d="100"/>
        </p:scale>
        <p:origin x="1096" y="28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Data Augmentation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b="0" i="0" u="none" dirty="0"/>
            <a:t>Creating a unified </a:t>
          </a:r>
          <a:r>
            <a:rPr lang="en-US" sz="1800" b="0" i="0" u="none" dirty="0" err="1"/>
            <a:t>dataframe</a:t>
          </a:r>
          <a:r>
            <a:rPr lang="en-US" sz="1800" b="0" i="0" u="none" dirty="0"/>
            <a:t> with all the data of both years 2009-10 &amp; 2010-11</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Data Cleaning &amp; Processing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b="0" i="0" u="none" dirty="0"/>
            <a:t>Removing outliers, duplicate entries and removed biases from the data</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Exploratory Data Analysis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b="0" i="0" u="none" dirty="0"/>
            <a:t>We display many visualizations from the dataset, using bar graphs, charts and highlighting important statistics.</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73820394-2159-4075-9E6F-217263B07F8B}">
      <dgm:prSet phldrT="[Text]" custT="1"/>
      <dgm:spPr/>
      <dgm:t>
        <a:bodyPr/>
        <a:lstStyle/>
        <a:p>
          <a:pPr>
            <a:buFont typeface="Symbol" panose="05050102010706020507" pitchFamily="18" charset="2"/>
            <a:buChar char=""/>
          </a:pPr>
          <a:r>
            <a:rPr lang="en-US" sz="1800" b="0" i="0" u="none" dirty="0"/>
            <a:t>Used through SARIMAX, ARIMA, Facebook Prophet, Random Forest Regressor and Exponential Smoothing techniques. </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3DE6FF16-CA4D-4D34-ABEB-8BE6A40B5E52}">
      <dgm:prSet phldrT="[Text]" custT="1"/>
      <dgm:spPr/>
      <dgm:t>
        <a:bodyPr/>
        <a:lstStyle/>
        <a:p>
          <a:pPr>
            <a:buFont typeface="Symbol" panose="05050102010706020507" pitchFamily="18" charset="2"/>
            <a:buChar char=""/>
          </a:pPr>
          <a:r>
            <a:rPr lang="en-US" sz="1800" dirty="0">
              <a:latin typeface="+mn-lt"/>
            </a:rPr>
            <a:t>Pre-Modelling</a:t>
          </a:r>
        </a:p>
      </dgm:t>
    </dgm:pt>
    <dgm:pt modelId="{986162A7-6F89-4679-B40E-33A17DA21B73}" type="sibTrans" cxnId="{636DE8C5-F706-4BA5-855F-85FD2239E2BE}">
      <dgm:prSet/>
      <dgm:spPr/>
      <dgm:t>
        <a:bodyPr/>
        <a:lstStyle/>
        <a:p>
          <a:endParaRPr lang="en-US" sz="1800"/>
        </a:p>
      </dgm:t>
    </dgm:pt>
    <dgm:pt modelId="{DA9CCCCB-8206-4757-82C8-F885E9D238B5}" type="par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b="0" i="0" u="none" dirty="0"/>
            <a:t>Created Power Spectral Density and Autocorrelation graphs</a:t>
          </a:r>
          <a:endParaRPr lang="en-US" sz="1800" dirty="0">
            <a:latin typeface="+mn-lt"/>
          </a:endParaRPr>
        </a:p>
      </dgm:t>
    </dgm:pt>
    <dgm:pt modelId="{7EFA60CA-572D-434D-B452-A4ACBAEB4D2C}" type="sibTrans" cxnId="{D9403C73-FB83-47D6-85AE-067D49ED63F2}">
      <dgm:prSet/>
      <dgm:spPr/>
      <dgm:t>
        <a:bodyPr/>
        <a:lstStyle/>
        <a:p>
          <a:endParaRPr lang="en-US" sz="1800"/>
        </a:p>
      </dgm:t>
    </dgm:pt>
    <dgm:pt modelId="{167DA838-BF1F-42A4-81E8-806F40795A14}" type="parTrans" cxnId="{D9403C73-FB83-47D6-85AE-067D49ED63F2}">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Modelling</a:t>
          </a:r>
        </a:p>
      </dgm:t>
    </dgm:pt>
    <dgm:pt modelId="{662A3D6E-7238-444F-BC0B-C7A4321261DB}" type="sibTrans" cxnId="{140A4778-8248-44DE-B78A-23C578A77D7E}">
      <dgm:prSet/>
      <dgm:spPr/>
      <dgm:t>
        <a:bodyPr/>
        <a:lstStyle/>
        <a:p>
          <a:endParaRPr lang="en-US" sz="1800"/>
        </a:p>
      </dgm:t>
    </dgm:pt>
    <dgm:pt modelId="{00CCB400-064A-4EF5-9806-9534D9AC69AD}" type="parTrans" cxnId="{140A4778-8248-44DE-B78A-23C578A77D7E}">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Y="21276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Y="220423">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Y="21276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Y="21276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97448" custLinFactNeighborX="-779">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209828" y="1011950"/>
          <a:ext cx="846775"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Augmentation</a:t>
          </a:r>
        </a:p>
      </dsp:txBody>
      <dsp:txXfrm rot="5400000">
        <a:off x="696572" y="1607878"/>
        <a:ext cx="1914624" cy="764103"/>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0" i="0" u="none" kern="1200" dirty="0"/>
            <a:t>Creating a unified </a:t>
          </a:r>
          <a:r>
            <a:rPr lang="en-US" sz="1800" b="0" i="0" u="none" kern="1200" dirty="0" err="1"/>
            <a:t>dataframe</a:t>
          </a:r>
          <a:r>
            <a:rPr lang="en-US" sz="1800" b="0" i="0" u="none" kern="1200" dirty="0"/>
            <a:t> with all the data of both years 2009-10 &amp; 2010-11</a:t>
          </a:r>
          <a:endParaRPr lang="en-US" sz="1800" kern="120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551304"/>
          <a:ext cx="1955960" cy="877253"/>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Cleaning &amp; Processing</a:t>
          </a:r>
        </a:p>
      </dsp:txBody>
      <dsp:txXfrm>
        <a:off x="2611196" y="1551304"/>
        <a:ext cx="1955960" cy="877253"/>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0" i="0" u="none" kern="1200" dirty="0"/>
            <a:t>Removing outliers, duplicate entries and removed biases from the data</a:t>
          </a:r>
          <a:endParaRPr lang="en-US" sz="1800" kern="1200" dirty="0">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566543"/>
          <a:ext cx="1955960" cy="846775"/>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Exploratory Data Analysis</a:t>
          </a:r>
        </a:p>
      </dsp:txBody>
      <dsp:txXfrm>
        <a:off x="4567157" y="1566543"/>
        <a:ext cx="1955960" cy="846775"/>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0" i="0" u="none" kern="1200" dirty="0"/>
            <a:t>We display many visualizations from the dataset, using bar graphs, charts and highlighting important statistics.</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566543"/>
          <a:ext cx="1955960" cy="846775"/>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Pre-Modelling</a:t>
          </a:r>
        </a:p>
      </dsp:txBody>
      <dsp:txXfrm>
        <a:off x="6523117" y="1566543"/>
        <a:ext cx="1955960" cy="846775"/>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0" i="0" u="none" kern="1200" dirty="0"/>
            <a:t>Created Power Spectral Density and Autocorrelation graphs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048913" y="1011950"/>
          <a:ext cx="785815"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Modelling</a:t>
          </a:r>
        </a:p>
      </dsp:txBody>
      <dsp:txXfrm rot="-5400000">
        <a:off x="8463841" y="1635382"/>
        <a:ext cx="1917600" cy="709095"/>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0" i="0" u="none" kern="1200" dirty="0"/>
            <a:t>Used through SARIMAX, ARIMA, Facebook Prophet, Random Forest Regressor and Exponential Smoothing techniques. </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3/23/2024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8BBE12A9-C851-4708-BF61-D03F44A9CC2E}" type="datetime2">
              <a:rPr lang="en-US" smtClean="0"/>
              <a:t>Saturday, March 23,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A72FA7CB-37B3-4163-9E24-43F3192BD3B8}" type="datetime2">
              <a:rPr lang="en-US" smtClean="0"/>
              <a:t>Saturday, March 23,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fld id="{EAF628BB-91C8-4069-83CD-7F21074858D5}" type="datetime2">
              <a:rPr lang="en-US" smtClean="0"/>
              <a:t>Saturday, March 23,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7E4210B5-8E70-4914-842A-7856091D4983}" type="datetime2">
              <a:rPr lang="en-US" smtClean="0"/>
              <a:t>Saturday, March 23,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fld id="{48B4DFCF-330F-49CF-9B0F-47E3FD256579}" type="datetime2">
              <a:rPr lang="en-US" smtClean="0"/>
              <a:t>Saturday, March 23,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8674CC3D-201D-4245-A970-2F27429BCA18}" type="datetime2">
              <a:rPr lang="en-US" smtClean="0"/>
              <a:t>Saturday, March 23,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fld id="{4DD6FB86-034F-44AA-802C-529B44F5ACD3}" type="datetime2">
              <a:rPr lang="en-US" smtClean="0"/>
              <a:t>Saturday, March 23,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364DC64B-C181-43CB-BC75-19737C99C788}" type="datetime2">
              <a:rPr lang="en-US" smtClean="0"/>
              <a:t>Saturday, March 23,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C4F478F5-07FF-4076-B0DD-65C1E65FDA58}" type="datetime2">
              <a:rPr lang="en-US" smtClean="0"/>
              <a:t>Saturday, March 23,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99A1B579-CE80-40D8-AA51-D3B915C02A5D}" type="datetime2">
              <a:rPr lang="en-US" smtClean="0"/>
              <a:t>Saturday, March 23,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fld id="{5D7B1434-98AE-42E2-8A7C-0618F700E3BA}" type="datetime2">
              <a:rPr lang="en-US" smtClean="0"/>
              <a:t>Saturday, March 23,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C66065A5-CD6C-4E6C-AFEA-AE47FC33CC7A}" type="datetime2">
              <a:rPr lang="en-US" smtClean="0"/>
              <a:t>Saturday, March 23,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fld id="{32F6E1DA-3DC5-43A5-A358-DC1C6E70CF3A}" type="datetime2">
              <a:rPr lang="en-US" smtClean="0"/>
              <a:t>Saturday, March 23, 2024</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fld id="{3F717ED9-EC8E-48B8-AB75-E277B2150FA7}" type="datetime2">
              <a:rPr lang="en-US" smtClean="0"/>
              <a:t>Saturday, March 23,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E030AC72-9619-4F03-89E6-7CF85F1A43E8}" type="datetime2">
              <a:rPr lang="en-US" smtClean="0"/>
              <a:t>Saturday, March 23,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ft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6.xml"/><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61236"/>
            <a:ext cx="3932391" cy="2773317"/>
          </a:xfrm>
        </p:spPr>
        <p:txBody>
          <a:bodyPr anchor="b" anchorCtr="0">
            <a:noAutofit/>
          </a:bodyPr>
          <a:lstStyle/>
          <a:p>
            <a:pPr rtl="0">
              <a:spcBef>
                <a:spcPts val="0"/>
              </a:spcBef>
              <a:spcAft>
                <a:spcPts val="0"/>
              </a:spcAft>
            </a:pPr>
            <a:r>
              <a:rPr lang="en-US" sz="4400" dirty="0"/>
              <a:t>Project Deck:</a:t>
            </a:r>
            <a:br>
              <a:rPr lang="en-US" sz="4400" dirty="0"/>
            </a:br>
            <a:r>
              <a:rPr lang="en-US" sz="2400" b="0" i="0" u="none" strike="noStrike" dirty="0">
                <a:effectLst/>
              </a:rPr>
              <a:t>IEOR 4578:</a:t>
            </a:r>
            <a:br>
              <a:rPr lang="en-US" sz="2400" b="0" i="0" u="none" strike="noStrike" dirty="0">
                <a:effectLst/>
              </a:rPr>
            </a:br>
            <a:r>
              <a:rPr lang="en-US" sz="2400" b="0" i="1" u="none" strike="noStrike" dirty="0">
                <a:effectLst/>
              </a:rPr>
              <a:t>Forecasting: A Real-World Application</a:t>
            </a:r>
            <a:br>
              <a:rPr lang="en-US" sz="6000" b="0" i="1" dirty="0">
                <a:effectLst/>
              </a:rPr>
            </a:br>
            <a:br>
              <a:rPr lang="en-US" sz="2400" b="0" i="1" dirty="0">
                <a:effectLst/>
              </a:rPr>
            </a:br>
            <a:r>
              <a:rPr lang="en-US" sz="2400" b="0" i="0" u="none" strike="noStrike" dirty="0">
                <a:effectLst/>
              </a:rPr>
              <a:t>Prof. Syed Haider</a:t>
            </a:r>
            <a:br>
              <a:rPr lang="en-US" sz="6000" b="0" dirty="0">
                <a:effectLst/>
              </a:rPr>
            </a:br>
            <a:br>
              <a:rPr lang="en-US" sz="1800" b="0" dirty="0">
                <a:effectLst/>
              </a:rPr>
            </a:br>
            <a:r>
              <a:rPr lang="en-US" sz="2400" b="0" i="0" u="none" strike="noStrike" dirty="0">
                <a:effectLst/>
              </a:rPr>
              <a:t>Online Retail II Data</a:t>
            </a:r>
            <a:br>
              <a:rPr lang="en-US" sz="6000" b="0" dirty="0">
                <a:effectLst/>
              </a:rPr>
            </a:br>
            <a:r>
              <a:rPr lang="en-US" sz="2400" b="0" i="0" u="none" strike="noStrike" dirty="0">
                <a:effectLst/>
              </a:rPr>
              <a:t>Project Deliverable 2</a:t>
            </a:r>
            <a:endParaRPr lang="en-US" sz="60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5364046"/>
            <a:ext cx="3565524" cy="1731963"/>
          </a:xfrm>
        </p:spPr>
        <p:txBody>
          <a:bodyPr>
            <a:normAutofit/>
          </a:bodyPr>
          <a:lstStyle/>
          <a:p>
            <a:pPr rtl="0">
              <a:spcBef>
                <a:spcPts val="0"/>
              </a:spcBef>
              <a:spcAft>
                <a:spcPts val="0"/>
              </a:spcAft>
            </a:pPr>
            <a:r>
              <a:rPr lang="en-US" i="1" dirty="0">
                <a:solidFill>
                  <a:schemeClr val="tx1"/>
                </a:solidFill>
              </a:rPr>
              <a:t>by: </a:t>
            </a:r>
          </a:p>
          <a:p>
            <a:pPr rtl="0">
              <a:spcBef>
                <a:spcPts val="0"/>
              </a:spcBef>
              <a:spcAft>
                <a:spcPts val="0"/>
              </a:spcAft>
            </a:pPr>
            <a:r>
              <a:rPr lang="en-IN" sz="1800" b="0" i="0" u="none" strike="noStrike" dirty="0">
                <a:solidFill>
                  <a:schemeClr val="tx1"/>
                </a:solidFill>
                <a:effectLst/>
                <a:latin typeface="Arial" panose="020B0604020202020204" pitchFamily="34" charset="0"/>
              </a:rPr>
              <a:t>Ishita </a:t>
            </a:r>
            <a:r>
              <a:rPr lang="en-IN" sz="1800" b="0" i="0" u="none" strike="noStrike" dirty="0" err="1">
                <a:solidFill>
                  <a:schemeClr val="tx1"/>
                </a:solidFill>
                <a:effectLst/>
                <a:latin typeface="Arial" panose="020B0604020202020204" pitchFamily="34" charset="0"/>
              </a:rPr>
              <a:t>Pundir</a:t>
            </a:r>
            <a:r>
              <a:rPr lang="en-IN" sz="1800" b="0" i="0" u="none" strike="noStrike" dirty="0">
                <a:solidFill>
                  <a:schemeClr val="tx1"/>
                </a:solidFill>
                <a:effectLst/>
                <a:latin typeface="Arial" panose="020B0604020202020204" pitchFamily="34" charset="0"/>
              </a:rPr>
              <a:t> (ip2441)</a:t>
            </a:r>
            <a:endParaRPr lang="en-IN" b="0" dirty="0">
              <a:solidFill>
                <a:schemeClr val="tx1"/>
              </a:solidFill>
              <a:effectLst/>
            </a:endParaRPr>
          </a:p>
          <a:p>
            <a:pPr rtl="0">
              <a:spcBef>
                <a:spcPts val="0"/>
              </a:spcBef>
              <a:spcAft>
                <a:spcPts val="0"/>
              </a:spcAft>
            </a:pPr>
            <a:r>
              <a:rPr lang="en-IN" sz="1800" b="0" i="0" u="none" strike="noStrike" dirty="0">
                <a:solidFill>
                  <a:schemeClr val="tx1"/>
                </a:solidFill>
                <a:effectLst/>
                <a:latin typeface="Arial" panose="020B0604020202020204" pitchFamily="34" charset="0"/>
              </a:rPr>
              <a:t>Saumya Kothari (sbk2171)</a:t>
            </a:r>
            <a:endParaRPr lang="en-IN" b="0" dirty="0">
              <a:solidFill>
                <a:schemeClr val="tx1"/>
              </a:solidFill>
              <a:effectLst/>
            </a:endParaRPr>
          </a:p>
          <a:p>
            <a:pPr rtl="0">
              <a:spcBef>
                <a:spcPts val="0"/>
              </a:spcBef>
              <a:spcAft>
                <a:spcPts val="0"/>
              </a:spcAft>
            </a:pPr>
            <a:r>
              <a:rPr lang="en-IN" sz="1800" b="0" i="0" u="none" strike="noStrike" dirty="0">
                <a:solidFill>
                  <a:schemeClr val="tx1"/>
                </a:solidFill>
                <a:effectLst/>
                <a:latin typeface="Arial" panose="020B0604020202020204" pitchFamily="34" charset="0"/>
              </a:rPr>
              <a:t>Tushar Bura (tb3077)</a:t>
            </a:r>
            <a:endParaRPr lang="en-IN" b="0" dirty="0">
              <a:solidFill>
                <a:schemeClr val="tx1"/>
              </a:solidFill>
              <a:effectLst/>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09B2-7E31-D42B-0B29-F866220640D8}"/>
              </a:ext>
            </a:extLst>
          </p:cNvPr>
          <p:cNvSpPr>
            <a:spLocks noGrp="1"/>
          </p:cNvSpPr>
          <p:nvPr>
            <p:ph type="title"/>
          </p:nvPr>
        </p:nvSpPr>
        <p:spPr>
          <a:xfrm>
            <a:off x="549537" y="246803"/>
            <a:ext cx="11091600" cy="1332000"/>
          </a:xfrm>
        </p:spPr>
        <p:txBody>
          <a:bodyPr/>
          <a:lstStyle/>
          <a:p>
            <a:r>
              <a:rPr lang="en-US" dirty="0"/>
              <a:t>Exploratory Data Analysis</a:t>
            </a:r>
          </a:p>
        </p:txBody>
      </p:sp>
      <p:sp>
        <p:nvSpPr>
          <p:cNvPr id="4" name="Date Placeholder 3">
            <a:extLst>
              <a:ext uri="{FF2B5EF4-FFF2-40B4-BE49-F238E27FC236}">
                <a16:creationId xmlns:a16="http://schemas.microsoft.com/office/drawing/2014/main" id="{66EACB11-E79D-E7EB-2A96-25803B3ADEB8}"/>
              </a:ext>
            </a:extLst>
          </p:cNvPr>
          <p:cNvSpPr>
            <a:spLocks noGrp="1"/>
          </p:cNvSpPr>
          <p:nvPr>
            <p:ph type="dt" sz="half" idx="10"/>
          </p:nvPr>
        </p:nvSpPr>
        <p:spPr/>
        <p:txBody>
          <a:bodyPr/>
          <a:lstStyle/>
          <a:p>
            <a:fld id="{2EFFFCFB-BBC7-4645-A7FF-B00773517B0B}" type="datetime2">
              <a:rPr lang="en-US" smtClean="0"/>
              <a:t>Saturday, March 23, 2024</a:t>
            </a:fld>
            <a:endParaRPr lang="en-US"/>
          </a:p>
        </p:txBody>
      </p:sp>
      <p:sp>
        <p:nvSpPr>
          <p:cNvPr id="6" name="Slide Number Placeholder 5">
            <a:extLst>
              <a:ext uri="{FF2B5EF4-FFF2-40B4-BE49-F238E27FC236}">
                <a16:creationId xmlns:a16="http://schemas.microsoft.com/office/drawing/2014/main" id="{3542DAF7-170D-F8F2-1E0B-22E7378597BF}"/>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8" name="Picture 7">
            <a:extLst>
              <a:ext uri="{FF2B5EF4-FFF2-40B4-BE49-F238E27FC236}">
                <a16:creationId xmlns:a16="http://schemas.microsoft.com/office/drawing/2014/main" id="{0758A8F4-C140-05DF-3C71-C28A3F9F1337}"/>
              </a:ext>
            </a:extLst>
          </p:cNvPr>
          <p:cNvPicPr>
            <a:picLocks noChangeAspect="1"/>
          </p:cNvPicPr>
          <p:nvPr/>
        </p:nvPicPr>
        <p:blipFill>
          <a:blip r:embed="rId2"/>
          <a:stretch>
            <a:fillRect/>
          </a:stretch>
        </p:blipFill>
        <p:spPr>
          <a:xfrm>
            <a:off x="737751" y="4741795"/>
            <a:ext cx="2163104" cy="1938474"/>
          </a:xfrm>
          <a:prstGeom prst="rect">
            <a:avLst/>
          </a:prstGeom>
        </p:spPr>
      </p:pic>
      <p:pic>
        <p:nvPicPr>
          <p:cNvPr id="10" name="Picture 9">
            <a:extLst>
              <a:ext uri="{FF2B5EF4-FFF2-40B4-BE49-F238E27FC236}">
                <a16:creationId xmlns:a16="http://schemas.microsoft.com/office/drawing/2014/main" id="{0A31D679-5545-BEBB-ED4B-CFCA29C4FA96}"/>
              </a:ext>
            </a:extLst>
          </p:cNvPr>
          <p:cNvPicPr>
            <a:picLocks noChangeAspect="1"/>
          </p:cNvPicPr>
          <p:nvPr/>
        </p:nvPicPr>
        <p:blipFill>
          <a:blip r:embed="rId3"/>
          <a:stretch>
            <a:fillRect/>
          </a:stretch>
        </p:blipFill>
        <p:spPr>
          <a:xfrm>
            <a:off x="8484001" y="2771289"/>
            <a:ext cx="2945502" cy="1899762"/>
          </a:xfrm>
          <a:prstGeom prst="rect">
            <a:avLst/>
          </a:prstGeom>
        </p:spPr>
      </p:pic>
      <p:pic>
        <p:nvPicPr>
          <p:cNvPr id="12" name="Picture 11">
            <a:extLst>
              <a:ext uri="{FF2B5EF4-FFF2-40B4-BE49-F238E27FC236}">
                <a16:creationId xmlns:a16="http://schemas.microsoft.com/office/drawing/2014/main" id="{EA4902FC-4980-1B07-59D6-FE5B163F2F0F}"/>
              </a:ext>
            </a:extLst>
          </p:cNvPr>
          <p:cNvPicPr>
            <a:picLocks noChangeAspect="1"/>
          </p:cNvPicPr>
          <p:nvPr/>
        </p:nvPicPr>
        <p:blipFill>
          <a:blip r:embed="rId4"/>
          <a:stretch>
            <a:fillRect/>
          </a:stretch>
        </p:blipFill>
        <p:spPr>
          <a:xfrm>
            <a:off x="719965" y="904854"/>
            <a:ext cx="2945502" cy="1825515"/>
          </a:xfrm>
          <a:prstGeom prst="rect">
            <a:avLst/>
          </a:prstGeom>
        </p:spPr>
      </p:pic>
      <p:sp>
        <p:nvSpPr>
          <p:cNvPr id="14" name="TextBox 13">
            <a:extLst>
              <a:ext uri="{FF2B5EF4-FFF2-40B4-BE49-F238E27FC236}">
                <a16:creationId xmlns:a16="http://schemas.microsoft.com/office/drawing/2014/main" id="{2F991887-9ECC-65DE-E535-D1041319D6AA}"/>
              </a:ext>
            </a:extLst>
          </p:cNvPr>
          <p:cNvSpPr txBox="1"/>
          <p:nvPr/>
        </p:nvSpPr>
        <p:spPr>
          <a:xfrm>
            <a:off x="3665467" y="904441"/>
            <a:ext cx="7721504" cy="1800493"/>
          </a:xfrm>
          <a:prstGeom prst="rect">
            <a:avLst/>
          </a:prstGeom>
          <a:noFill/>
          <a:ln>
            <a:solidFill>
              <a:schemeClr val="tx1"/>
            </a:solidFill>
          </a:ln>
        </p:spPr>
        <p:txBody>
          <a:bodyPr wrap="square">
            <a:spAutoFit/>
          </a:bodyPr>
          <a:lstStyle/>
          <a:p>
            <a:endParaRPr lang="en-US" sz="1000" b="1" i="1" u="none" strike="noStrike" dirty="0">
              <a:effectLst/>
            </a:endParaRPr>
          </a:p>
          <a:p>
            <a:endParaRPr lang="en-US" sz="1400" b="1" i="1" u="none" strike="noStrike" dirty="0">
              <a:effectLst/>
            </a:endParaRPr>
          </a:p>
          <a:p>
            <a:r>
              <a:rPr lang="en-US" sz="1900" b="1" i="1" u="none" strike="noStrike" dirty="0">
                <a:effectLst/>
              </a:rPr>
              <a:t>"Monthly Invoice Distribution": </a:t>
            </a:r>
            <a:r>
              <a:rPr lang="en-US" sz="1900" b="0" i="0" u="none" strike="noStrike" dirty="0">
                <a:effectLst/>
              </a:rPr>
              <a:t>seasonal trend with invoice volume peaking towards year-end, possibly due to holiday shopping, or end-of-year sales</a:t>
            </a:r>
            <a:endParaRPr lang="en-US" sz="1900" dirty="0"/>
          </a:p>
          <a:p>
            <a:endParaRPr lang="en-US" sz="1000" dirty="0"/>
          </a:p>
          <a:p>
            <a:endParaRPr lang="en-US" sz="1000" dirty="0"/>
          </a:p>
          <a:p>
            <a:endParaRPr lang="en-US" sz="1000" dirty="0"/>
          </a:p>
        </p:txBody>
      </p:sp>
      <p:sp>
        <p:nvSpPr>
          <p:cNvPr id="15" name="TextBox 14">
            <a:extLst>
              <a:ext uri="{FF2B5EF4-FFF2-40B4-BE49-F238E27FC236}">
                <a16:creationId xmlns:a16="http://schemas.microsoft.com/office/drawing/2014/main" id="{8E7D9B4F-D142-8C86-4C81-3CC3BE4D3A57}"/>
              </a:ext>
            </a:extLst>
          </p:cNvPr>
          <p:cNvSpPr txBox="1"/>
          <p:nvPr/>
        </p:nvSpPr>
        <p:spPr>
          <a:xfrm>
            <a:off x="2919248" y="4741795"/>
            <a:ext cx="8510255" cy="1892826"/>
          </a:xfrm>
          <a:prstGeom prst="rect">
            <a:avLst/>
          </a:prstGeom>
          <a:noFill/>
          <a:ln>
            <a:solidFill>
              <a:schemeClr val="tx1"/>
            </a:solidFill>
          </a:ln>
        </p:spPr>
        <p:txBody>
          <a:bodyPr wrap="square">
            <a:spAutoFit/>
          </a:bodyPr>
          <a:lstStyle/>
          <a:p>
            <a:pPr rtl="0">
              <a:spcBef>
                <a:spcPts val="0"/>
              </a:spcBef>
              <a:spcAft>
                <a:spcPts val="0"/>
              </a:spcAft>
            </a:pPr>
            <a:endParaRPr lang="en-US" sz="1200" b="1" i="1" u="none" strike="noStrike" dirty="0">
              <a:effectLst/>
            </a:endParaRPr>
          </a:p>
          <a:p>
            <a:pPr rtl="0">
              <a:spcBef>
                <a:spcPts val="0"/>
              </a:spcBef>
              <a:spcAft>
                <a:spcPts val="0"/>
              </a:spcAft>
            </a:pPr>
            <a:endParaRPr lang="en-US" sz="1900" b="1" i="1" dirty="0"/>
          </a:p>
          <a:p>
            <a:pPr rtl="0">
              <a:spcBef>
                <a:spcPts val="0"/>
              </a:spcBef>
              <a:spcAft>
                <a:spcPts val="0"/>
              </a:spcAft>
            </a:pPr>
            <a:endParaRPr lang="en-US" sz="800" b="1" i="1" dirty="0"/>
          </a:p>
          <a:p>
            <a:pPr rtl="0">
              <a:spcBef>
                <a:spcPts val="0"/>
              </a:spcBef>
              <a:spcAft>
                <a:spcPts val="0"/>
              </a:spcAft>
            </a:pPr>
            <a:r>
              <a:rPr lang="en-US" sz="1900" b="1" i="1" u="none" strike="noStrike" dirty="0">
                <a:effectLst/>
              </a:rPr>
              <a:t>“Top customers of a company”: </a:t>
            </a:r>
            <a:r>
              <a:rPr lang="en-US" sz="1900" b="0" i="0" u="none" strike="noStrike" dirty="0">
                <a:effectLst/>
              </a:rPr>
              <a:t>The customer corresponding to the largest segment, with 20.7%, has the highest frequency of visits or transactions. </a:t>
            </a:r>
            <a:endParaRPr lang="en-US" sz="1900" b="0" dirty="0">
              <a:effectLst/>
            </a:endParaRPr>
          </a:p>
          <a:p>
            <a:pPr rtl="0">
              <a:spcBef>
                <a:spcPts val="0"/>
              </a:spcBef>
              <a:spcAft>
                <a:spcPts val="0"/>
              </a:spcAft>
            </a:pPr>
            <a:endParaRPr lang="en-US" sz="1000" dirty="0"/>
          </a:p>
          <a:p>
            <a:pPr rtl="0">
              <a:spcBef>
                <a:spcPts val="0"/>
              </a:spcBef>
              <a:spcAft>
                <a:spcPts val="0"/>
              </a:spcAft>
            </a:pPr>
            <a:endParaRPr lang="en-US" sz="1000" dirty="0"/>
          </a:p>
          <a:p>
            <a:pPr rtl="0">
              <a:spcBef>
                <a:spcPts val="0"/>
              </a:spcBef>
              <a:spcAft>
                <a:spcPts val="0"/>
              </a:spcAft>
            </a:pPr>
            <a:endParaRPr lang="en-US" sz="1000" b="0" dirty="0">
              <a:effectLst/>
            </a:endParaRPr>
          </a:p>
          <a:p>
            <a:pPr rtl="0">
              <a:spcBef>
                <a:spcPts val="0"/>
              </a:spcBef>
              <a:spcAft>
                <a:spcPts val="0"/>
              </a:spcAft>
            </a:pPr>
            <a:endParaRPr lang="en-US" sz="1000" dirty="0"/>
          </a:p>
        </p:txBody>
      </p:sp>
      <p:sp>
        <p:nvSpPr>
          <p:cNvPr id="16" name="TextBox 15">
            <a:extLst>
              <a:ext uri="{FF2B5EF4-FFF2-40B4-BE49-F238E27FC236}">
                <a16:creationId xmlns:a16="http://schemas.microsoft.com/office/drawing/2014/main" id="{01F2F268-5D3C-999E-0BA2-44937154A837}"/>
              </a:ext>
            </a:extLst>
          </p:cNvPr>
          <p:cNvSpPr txBox="1"/>
          <p:nvPr/>
        </p:nvSpPr>
        <p:spPr>
          <a:xfrm>
            <a:off x="737751" y="2771289"/>
            <a:ext cx="7721504" cy="1908215"/>
          </a:xfrm>
          <a:prstGeom prst="rect">
            <a:avLst/>
          </a:prstGeom>
          <a:noFill/>
          <a:ln>
            <a:solidFill>
              <a:schemeClr val="tx1"/>
            </a:solidFill>
          </a:ln>
        </p:spPr>
        <p:txBody>
          <a:bodyPr wrap="square">
            <a:spAutoFit/>
          </a:bodyPr>
          <a:lstStyle/>
          <a:p>
            <a:pPr rtl="0">
              <a:spcBef>
                <a:spcPts val="0"/>
              </a:spcBef>
              <a:spcAft>
                <a:spcPts val="0"/>
              </a:spcAft>
            </a:pPr>
            <a:endParaRPr lang="en-US" sz="1900" b="1" i="1" u="none" strike="noStrike" dirty="0">
              <a:effectLst/>
            </a:endParaRPr>
          </a:p>
          <a:p>
            <a:pPr rtl="0">
              <a:spcBef>
                <a:spcPts val="0"/>
              </a:spcBef>
              <a:spcAft>
                <a:spcPts val="0"/>
              </a:spcAft>
            </a:pPr>
            <a:endParaRPr lang="en-US" sz="1900" b="1" i="1" dirty="0"/>
          </a:p>
          <a:p>
            <a:pPr rtl="0">
              <a:spcBef>
                <a:spcPts val="0"/>
              </a:spcBef>
              <a:spcAft>
                <a:spcPts val="0"/>
              </a:spcAft>
            </a:pPr>
            <a:r>
              <a:rPr lang="en-US" sz="1900" b="1" i="1" u="none" strike="noStrike" dirty="0">
                <a:effectLst/>
              </a:rPr>
              <a:t>“Invoices issued for different countries”</a:t>
            </a:r>
            <a:r>
              <a:rPr lang="en-US" sz="1900" b="0" i="0" u="none" strike="noStrike" dirty="0">
                <a:effectLst/>
              </a:rPr>
              <a:t>: It is immediately apparent that the majority of invoices are attributed to the United Kingdom</a:t>
            </a:r>
            <a:endParaRPr lang="en-US" sz="1900" dirty="0"/>
          </a:p>
          <a:p>
            <a:pPr rtl="0">
              <a:spcBef>
                <a:spcPts val="0"/>
              </a:spcBef>
              <a:spcAft>
                <a:spcPts val="0"/>
              </a:spcAft>
            </a:pPr>
            <a:endParaRPr lang="en-US" sz="2100" b="0" dirty="0">
              <a:effectLst/>
            </a:endParaRPr>
          </a:p>
          <a:p>
            <a:pPr rtl="0">
              <a:spcBef>
                <a:spcPts val="0"/>
              </a:spcBef>
              <a:spcAft>
                <a:spcPts val="0"/>
              </a:spcAft>
            </a:pPr>
            <a:endParaRPr lang="en-US" sz="2100" b="0" dirty="0">
              <a:effectLst/>
            </a:endParaRPr>
          </a:p>
        </p:txBody>
      </p:sp>
    </p:spTree>
    <p:extLst>
      <p:ext uri="{BB962C8B-B14F-4D97-AF65-F5344CB8AC3E}">
        <p14:creationId xmlns:p14="http://schemas.microsoft.com/office/powerpoint/2010/main" val="155621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09B2-7E31-D42B-0B29-F866220640D8}"/>
              </a:ext>
            </a:extLst>
          </p:cNvPr>
          <p:cNvSpPr>
            <a:spLocks noGrp="1"/>
          </p:cNvSpPr>
          <p:nvPr>
            <p:ph type="title"/>
          </p:nvPr>
        </p:nvSpPr>
        <p:spPr>
          <a:xfrm>
            <a:off x="549537" y="246803"/>
            <a:ext cx="11091600" cy="1332000"/>
          </a:xfrm>
        </p:spPr>
        <p:txBody>
          <a:bodyPr/>
          <a:lstStyle/>
          <a:p>
            <a:r>
              <a:rPr lang="en-US" dirty="0"/>
              <a:t>Exploratory Data Analysis</a:t>
            </a:r>
          </a:p>
        </p:txBody>
      </p:sp>
      <p:sp>
        <p:nvSpPr>
          <p:cNvPr id="4" name="Date Placeholder 3">
            <a:extLst>
              <a:ext uri="{FF2B5EF4-FFF2-40B4-BE49-F238E27FC236}">
                <a16:creationId xmlns:a16="http://schemas.microsoft.com/office/drawing/2014/main" id="{66EACB11-E79D-E7EB-2A96-25803B3ADEB8}"/>
              </a:ext>
            </a:extLst>
          </p:cNvPr>
          <p:cNvSpPr>
            <a:spLocks noGrp="1"/>
          </p:cNvSpPr>
          <p:nvPr>
            <p:ph type="dt" sz="half" idx="10"/>
          </p:nvPr>
        </p:nvSpPr>
        <p:spPr/>
        <p:txBody>
          <a:bodyPr/>
          <a:lstStyle/>
          <a:p>
            <a:fld id="{2EFFFCFB-BBC7-4645-A7FF-B00773517B0B}" type="datetime2">
              <a:rPr lang="en-US" smtClean="0"/>
              <a:t>Saturday, March 23, 2024</a:t>
            </a:fld>
            <a:endParaRPr lang="en-US"/>
          </a:p>
        </p:txBody>
      </p:sp>
      <p:sp>
        <p:nvSpPr>
          <p:cNvPr id="6" name="Slide Number Placeholder 5">
            <a:extLst>
              <a:ext uri="{FF2B5EF4-FFF2-40B4-BE49-F238E27FC236}">
                <a16:creationId xmlns:a16="http://schemas.microsoft.com/office/drawing/2014/main" id="{3542DAF7-170D-F8F2-1E0B-22E7378597BF}"/>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14" name="TextBox 13">
            <a:extLst>
              <a:ext uri="{FF2B5EF4-FFF2-40B4-BE49-F238E27FC236}">
                <a16:creationId xmlns:a16="http://schemas.microsoft.com/office/drawing/2014/main" id="{2F991887-9ECC-65DE-E535-D1041319D6AA}"/>
              </a:ext>
            </a:extLst>
          </p:cNvPr>
          <p:cNvSpPr txBox="1"/>
          <p:nvPr/>
        </p:nvSpPr>
        <p:spPr>
          <a:xfrm>
            <a:off x="3665467" y="904441"/>
            <a:ext cx="7721504" cy="1800493"/>
          </a:xfrm>
          <a:prstGeom prst="rect">
            <a:avLst/>
          </a:prstGeom>
          <a:noFill/>
          <a:ln>
            <a:solidFill>
              <a:schemeClr val="tx1"/>
            </a:solidFill>
          </a:ln>
        </p:spPr>
        <p:txBody>
          <a:bodyPr wrap="square">
            <a:spAutoFit/>
          </a:bodyPr>
          <a:lstStyle/>
          <a:p>
            <a:endParaRPr lang="en-US" sz="1000" b="1" i="1" u="none" strike="noStrike" dirty="0">
              <a:effectLst/>
            </a:endParaRPr>
          </a:p>
          <a:p>
            <a:endParaRPr lang="en-US" sz="1400" b="1" i="1" u="none" strike="noStrike" dirty="0">
              <a:effectLst/>
            </a:endParaRPr>
          </a:p>
          <a:p>
            <a:r>
              <a:rPr lang="en-US" sz="1900" b="1" i="1" u="none" strike="noStrike" dirty="0">
                <a:effectLst/>
              </a:rPr>
              <a:t>“Weekly Sales Trend”: Midweek Peak: </a:t>
            </a:r>
            <a:r>
              <a:rPr lang="en-US" sz="1900" b="0" i="0" u="none" strike="noStrike" dirty="0">
                <a:effectLst/>
              </a:rPr>
              <a:t>There's a prominent peak in sales revenue on Thursdays for all three years, suggesting that this day might have special significance such as weekly promotions.</a:t>
            </a:r>
          </a:p>
          <a:p>
            <a:endParaRPr lang="en-US" sz="1000" dirty="0"/>
          </a:p>
          <a:p>
            <a:endParaRPr lang="en-US" sz="1000" dirty="0"/>
          </a:p>
          <a:p>
            <a:endParaRPr lang="en-US" sz="1000" dirty="0"/>
          </a:p>
        </p:txBody>
      </p:sp>
      <p:sp>
        <p:nvSpPr>
          <p:cNvPr id="15" name="TextBox 14">
            <a:extLst>
              <a:ext uri="{FF2B5EF4-FFF2-40B4-BE49-F238E27FC236}">
                <a16:creationId xmlns:a16="http://schemas.microsoft.com/office/drawing/2014/main" id="{8E7D9B4F-D142-8C86-4C81-3CC3BE4D3A57}"/>
              </a:ext>
            </a:extLst>
          </p:cNvPr>
          <p:cNvSpPr txBox="1"/>
          <p:nvPr/>
        </p:nvSpPr>
        <p:spPr>
          <a:xfrm>
            <a:off x="2919248" y="4741795"/>
            <a:ext cx="8510255" cy="1892826"/>
          </a:xfrm>
          <a:prstGeom prst="rect">
            <a:avLst/>
          </a:prstGeom>
          <a:noFill/>
          <a:ln>
            <a:solidFill>
              <a:schemeClr val="tx1"/>
            </a:solidFill>
          </a:ln>
        </p:spPr>
        <p:txBody>
          <a:bodyPr wrap="square">
            <a:spAutoFit/>
          </a:bodyPr>
          <a:lstStyle/>
          <a:p>
            <a:pPr rtl="0">
              <a:spcBef>
                <a:spcPts val="0"/>
              </a:spcBef>
              <a:spcAft>
                <a:spcPts val="0"/>
              </a:spcAft>
            </a:pPr>
            <a:endParaRPr lang="en-US" sz="1200" b="1" i="1" u="none" strike="noStrike" dirty="0">
              <a:effectLst/>
            </a:endParaRPr>
          </a:p>
          <a:p>
            <a:pPr rtl="0">
              <a:spcBef>
                <a:spcPts val="0"/>
              </a:spcBef>
              <a:spcAft>
                <a:spcPts val="0"/>
              </a:spcAft>
            </a:pPr>
            <a:endParaRPr lang="en-US" sz="1900" b="1" i="1" dirty="0"/>
          </a:p>
          <a:p>
            <a:pPr rtl="0">
              <a:spcBef>
                <a:spcPts val="0"/>
              </a:spcBef>
              <a:spcAft>
                <a:spcPts val="0"/>
              </a:spcAft>
            </a:pPr>
            <a:endParaRPr lang="en-US" sz="800" b="1" i="1" dirty="0"/>
          </a:p>
          <a:p>
            <a:pPr rtl="0">
              <a:spcBef>
                <a:spcPts val="0"/>
              </a:spcBef>
              <a:spcAft>
                <a:spcPts val="0"/>
              </a:spcAft>
            </a:pPr>
            <a:r>
              <a:rPr lang="en-US" sz="1900" b="1" i="1" u="none" strike="noStrike" dirty="0">
                <a:effectLst/>
              </a:rPr>
              <a:t>“Sales Trend over Time”: </a:t>
            </a:r>
            <a:r>
              <a:rPr lang="en-US" sz="1900" b="0" i="0" u="none" strike="noStrike" dirty="0">
                <a:effectLst/>
              </a:rPr>
              <a:t>There is a visible growth in the total quantity sold from 2009 to 2011, with each subsequent year starting at a higher point than the last. </a:t>
            </a:r>
          </a:p>
          <a:p>
            <a:pPr rtl="0">
              <a:spcBef>
                <a:spcPts val="0"/>
              </a:spcBef>
              <a:spcAft>
                <a:spcPts val="0"/>
              </a:spcAft>
            </a:pPr>
            <a:endParaRPr lang="en-US" sz="1000" b="0" dirty="0">
              <a:effectLst/>
            </a:endParaRPr>
          </a:p>
          <a:p>
            <a:pPr rtl="0">
              <a:spcBef>
                <a:spcPts val="0"/>
              </a:spcBef>
              <a:spcAft>
                <a:spcPts val="0"/>
              </a:spcAft>
            </a:pPr>
            <a:endParaRPr lang="en-US" sz="1000" dirty="0"/>
          </a:p>
          <a:p>
            <a:pPr rtl="0">
              <a:spcBef>
                <a:spcPts val="0"/>
              </a:spcBef>
              <a:spcAft>
                <a:spcPts val="0"/>
              </a:spcAft>
            </a:pPr>
            <a:endParaRPr lang="en-US" sz="1000" b="0" dirty="0">
              <a:effectLst/>
            </a:endParaRPr>
          </a:p>
          <a:p>
            <a:pPr rtl="0">
              <a:spcBef>
                <a:spcPts val="0"/>
              </a:spcBef>
              <a:spcAft>
                <a:spcPts val="0"/>
              </a:spcAft>
            </a:pPr>
            <a:endParaRPr lang="en-US" sz="1000" dirty="0"/>
          </a:p>
        </p:txBody>
      </p:sp>
      <p:sp>
        <p:nvSpPr>
          <p:cNvPr id="16" name="TextBox 15">
            <a:extLst>
              <a:ext uri="{FF2B5EF4-FFF2-40B4-BE49-F238E27FC236}">
                <a16:creationId xmlns:a16="http://schemas.microsoft.com/office/drawing/2014/main" id="{01F2F268-5D3C-999E-0BA2-44937154A837}"/>
              </a:ext>
            </a:extLst>
          </p:cNvPr>
          <p:cNvSpPr txBox="1"/>
          <p:nvPr/>
        </p:nvSpPr>
        <p:spPr>
          <a:xfrm>
            <a:off x="621510" y="2771289"/>
            <a:ext cx="7837745" cy="1877437"/>
          </a:xfrm>
          <a:prstGeom prst="rect">
            <a:avLst/>
          </a:prstGeom>
          <a:noFill/>
          <a:ln>
            <a:solidFill>
              <a:schemeClr val="tx1"/>
            </a:solidFill>
          </a:ln>
        </p:spPr>
        <p:txBody>
          <a:bodyPr wrap="square">
            <a:spAutoFit/>
          </a:bodyPr>
          <a:lstStyle/>
          <a:p>
            <a:pPr rtl="0">
              <a:spcBef>
                <a:spcPts val="0"/>
              </a:spcBef>
              <a:spcAft>
                <a:spcPts val="0"/>
              </a:spcAft>
            </a:pPr>
            <a:endParaRPr lang="en-US" sz="1900" b="1" i="1" u="none" strike="noStrike" dirty="0">
              <a:effectLst/>
            </a:endParaRPr>
          </a:p>
          <a:p>
            <a:pPr rtl="0">
              <a:spcBef>
                <a:spcPts val="0"/>
              </a:spcBef>
              <a:spcAft>
                <a:spcPts val="0"/>
              </a:spcAft>
            </a:pPr>
            <a:endParaRPr lang="en-US" sz="1900" b="1" i="1" dirty="0"/>
          </a:p>
          <a:p>
            <a:pPr rtl="0">
              <a:spcBef>
                <a:spcPts val="0"/>
              </a:spcBef>
              <a:spcAft>
                <a:spcPts val="0"/>
              </a:spcAft>
            </a:pPr>
            <a:r>
              <a:rPr lang="en-US" sz="1900" b="1" i="1" u="none" strike="noStrike" dirty="0">
                <a:effectLst/>
              </a:rPr>
              <a:t>“Monthly Quarterly Sales by Country”: </a:t>
            </a:r>
            <a:r>
              <a:rPr lang="en-US" sz="1900" b="0" i="0" u="none" strike="noStrike" dirty="0">
                <a:effectLst/>
              </a:rPr>
              <a:t>The country represented by the top line (UK) has a sales volume that vastly exceeds the others.</a:t>
            </a:r>
          </a:p>
          <a:p>
            <a:pPr rtl="0">
              <a:spcBef>
                <a:spcPts val="0"/>
              </a:spcBef>
              <a:spcAft>
                <a:spcPts val="0"/>
              </a:spcAft>
            </a:pPr>
            <a:endParaRPr lang="en-US" sz="1900" dirty="0"/>
          </a:p>
          <a:p>
            <a:pPr rtl="0">
              <a:spcBef>
                <a:spcPts val="0"/>
              </a:spcBef>
              <a:spcAft>
                <a:spcPts val="0"/>
              </a:spcAft>
            </a:pPr>
            <a:endParaRPr lang="en-US" sz="2100" b="0" dirty="0">
              <a:effectLst/>
            </a:endParaRPr>
          </a:p>
        </p:txBody>
      </p:sp>
      <p:pic>
        <p:nvPicPr>
          <p:cNvPr id="18" name="Picture 17">
            <a:extLst>
              <a:ext uri="{FF2B5EF4-FFF2-40B4-BE49-F238E27FC236}">
                <a16:creationId xmlns:a16="http://schemas.microsoft.com/office/drawing/2014/main" id="{5D0B4795-DB3D-8B35-5767-8FC2D97A3E65}"/>
              </a:ext>
            </a:extLst>
          </p:cNvPr>
          <p:cNvPicPr>
            <a:picLocks noChangeAspect="1"/>
          </p:cNvPicPr>
          <p:nvPr/>
        </p:nvPicPr>
        <p:blipFill>
          <a:blip r:embed="rId2"/>
          <a:stretch>
            <a:fillRect/>
          </a:stretch>
        </p:blipFill>
        <p:spPr>
          <a:xfrm>
            <a:off x="538386" y="4737128"/>
            <a:ext cx="2359997" cy="1892826"/>
          </a:xfrm>
          <a:prstGeom prst="rect">
            <a:avLst/>
          </a:prstGeom>
        </p:spPr>
      </p:pic>
      <p:pic>
        <p:nvPicPr>
          <p:cNvPr id="20" name="Picture 19">
            <a:extLst>
              <a:ext uri="{FF2B5EF4-FFF2-40B4-BE49-F238E27FC236}">
                <a16:creationId xmlns:a16="http://schemas.microsoft.com/office/drawing/2014/main" id="{0222AFEC-41B9-8914-C7DF-1DB53AC81866}"/>
              </a:ext>
            </a:extLst>
          </p:cNvPr>
          <p:cNvPicPr>
            <a:picLocks noChangeAspect="1"/>
          </p:cNvPicPr>
          <p:nvPr/>
        </p:nvPicPr>
        <p:blipFill>
          <a:blip r:embed="rId3"/>
          <a:stretch>
            <a:fillRect/>
          </a:stretch>
        </p:blipFill>
        <p:spPr>
          <a:xfrm>
            <a:off x="8469047" y="2771289"/>
            <a:ext cx="2985201" cy="1859283"/>
          </a:xfrm>
          <a:prstGeom prst="rect">
            <a:avLst/>
          </a:prstGeom>
        </p:spPr>
      </p:pic>
      <p:pic>
        <p:nvPicPr>
          <p:cNvPr id="22" name="Picture 21">
            <a:extLst>
              <a:ext uri="{FF2B5EF4-FFF2-40B4-BE49-F238E27FC236}">
                <a16:creationId xmlns:a16="http://schemas.microsoft.com/office/drawing/2014/main" id="{4BAEC675-D9B5-689E-F1F3-0C4E1194BD42}"/>
              </a:ext>
            </a:extLst>
          </p:cNvPr>
          <p:cNvPicPr>
            <a:picLocks noChangeAspect="1"/>
          </p:cNvPicPr>
          <p:nvPr/>
        </p:nvPicPr>
        <p:blipFill>
          <a:blip r:embed="rId4"/>
          <a:stretch>
            <a:fillRect/>
          </a:stretch>
        </p:blipFill>
        <p:spPr>
          <a:xfrm>
            <a:off x="621510" y="902170"/>
            <a:ext cx="3043957" cy="1800493"/>
          </a:xfrm>
          <a:prstGeom prst="rect">
            <a:avLst/>
          </a:prstGeom>
        </p:spPr>
      </p:pic>
    </p:spTree>
    <p:extLst>
      <p:ext uri="{BB962C8B-B14F-4D97-AF65-F5344CB8AC3E}">
        <p14:creationId xmlns:p14="http://schemas.microsoft.com/office/powerpoint/2010/main" val="404213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09B2-7E31-D42B-0B29-F866220640D8}"/>
              </a:ext>
            </a:extLst>
          </p:cNvPr>
          <p:cNvSpPr>
            <a:spLocks noGrp="1"/>
          </p:cNvSpPr>
          <p:nvPr>
            <p:ph type="title"/>
          </p:nvPr>
        </p:nvSpPr>
        <p:spPr>
          <a:xfrm>
            <a:off x="549537" y="246803"/>
            <a:ext cx="11091600" cy="1332000"/>
          </a:xfrm>
        </p:spPr>
        <p:txBody>
          <a:bodyPr/>
          <a:lstStyle/>
          <a:p>
            <a:r>
              <a:rPr lang="en-US" dirty="0"/>
              <a:t>Exploratory Data Analysis</a:t>
            </a:r>
          </a:p>
        </p:txBody>
      </p:sp>
      <p:sp>
        <p:nvSpPr>
          <p:cNvPr id="4" name="Date Placeholder 3">
            <a:extLst>
              <a:ext uri="{FF2B5EF4-FFF2-40B4-BE49-F238E27FC236}">
                <a16:creationId xmlns:a16="http://schemas.microsoft.com/office/drawing/2014/main" id="{66EACB11-E79D-E7EB-2A96-25803B3ADEB8}"/>
              </a:ext>
            </a:extLst>
          </p:cNvPr>
          <p:cNvSpPr>
            <a:spLocks noGrp="1"/>
          </p:cNvSpPr>
          <p:nvPr>
            <p:ph type="dt" sz="half" idx="10"/>
          </p:nvPr>
        </p:nvSpPr>
        <p:spPr/>
        <p:txBody>
          <a:bodyPr/>
          <a:lstStyle/>
          <a:p>
            <a:fld id="{2EFFFCFB-BBC7-4645-A7FF-B00773517B0B}" type="datetime2">
              <a:rPr lang="en-US" smtClean="0"/>
              <a:t>Saturday, March 23, 2024</a:t>
            </a:fld>
            <a:endParaRPr lang="en-US"/>
          </a:p>
        </p:txBody>
      </p:sp>
      <p:sp>
        <p:nvSpPr>
          <p:cNvPr id="6" name="Slide Number Placeholder 5">
            <a:extLst>
              <a:ext uri="{FF2B5EF4-FFF2-40B4-BE49-F238E27FC236}">
                <a16:creationId xmlns:a16="http://schemas.microsoft.com/office/drawing/2014/main" id="{3542DAF7-170D-F8F2-1E0B-22E7378597BF}"/>
              </a:ext>
            </a:extLst>
          </p:cNvPr>
          <p:cNvSpPr>
            <a:spLocks noGrp="1"/>
          </p:cNvSpPr>
          <p:nvPr>
            <p:ph type="sldNum" sz="quarter" idx="12"/>
          </p:nvPr>
        </p:nvSpPr>
        <p:spPr/>
        <p:txBody>
          <a:bodyPr/>
          <a:lstStyle/>
          <a:p>
            <a:fld id="{DBA1B0FB-D917-4C8C-928F-313BD683BF39}" type="slidenum">
              <a:rPr lang="en-US" smtClean="0"/>
              <a:t>12</a:t>
            </a:fld>
            <a:endParaRPr lang="en-US"/>
          </a:p>
        </p:txBody>
      </p:sp>
      <p:sp>
        <p:nvSpPr>
          <p:cNvPr id="14" name="TextBox 13">
            <a:extLst>
              <a:ext uri="{FF2B5EF4-FFF2-40B4-BE49-F238E27FC236}">
                <a16:creationId xmlns:a16="http://schemas.microsoft.com/office/drawing/2014/main" id="{2F991887-9ECC-65DE-E535-D1041319D6AA}"/>
              </a:ext>
            </a:extLst>
          </p:cNvPr>
          <p:cNvSpPr txBox="1"/>
          <p:nvPr/>
        </p:nvSpPr>
        <p:spPr>
          <a:xfrm>
            <a:off x="3665467" y="954136"/>
            <a:ext cx="7721504" cy="1692771"/>
          </a:xfrm>
          <a:prstGeom prst="rect">
            <a:avLst/>
          </a:prstGeom>
          <a:noFill/>
          <a:ln>
            <a:solidFill>
              <a:schemeClr val="tx1"/>
            </a:solidFill>
          </a:ln>
        </p:spPr>
        <p:txBody>
          <a:bodyPr wrap="square">
            <a:spAutoFit/>
          </a:bodyPr>
          <a:lstStyle/>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900" b="0" i="0" u="none" strike="noStrike" dirty="0">
                <a:effectLst/>
              </a:rPr>
              <a:t>“Monthly Sales Heatmap”: Sales increase towards the end of each year, which is particularly pronounced in 2010 and 2011, likely due to the holiday season.</a:t>
            </a:r>
            <a:endParaRPr lang="en-US" sz="1900" b="0" dirty="0">
              <a:effectLst/>
            </a:endParaRPr>
          </a:p>
          <a:p>
            <a:endParaRPr lang="en-US" sz="1000" dirty="0"/>
          </a:p>
          <a:p>
            <a:br>
              <a:rPr lang="en-US" sz="1000" dirty="0"/>
            </a:br>
            <a:endParaRPr lang="en-US" sz="1000" dirty="0"/>
          </a:p>
        </p:txBody>
      </p:sp>
      <p:sp>
        <p:nvSpPr>
          <p:cNvPr id="15" name="TextBox 14">
            <a:extLst>
              <a:ext uri="{FF2B5EF4-FFF2-40B4-BE49-F238E27FC236}">
                <a16:creationId xmlns:a16="http://schemas.microsoft.com/office/drawing/2014/main" id="{8E7D9B4F-D142-8C86-4C81-3CC3BE4D3A57}"/>
              </a:ext>
            </a:extLst>
          </p:cNvPr>
          <p:cNvSpPr txBox="1"/>
          <p:nvPr/>
        </p:nvSpPr>
        <p:spPr>
          <a:xfrm>
            <a:off x="2876716" y="4782702"/>
            <a:ext cx="8510255" cy="1754326"/>
          </a:xfrm>
          <a:prstGeom prst="rect">
            <a:avLst/>
          </a:prstGeom>
          <a:noFill/>
          <a:ln>
            <a:solidFill>
              <a:schemeClr val="tx1"/>
            </a:solidFill>
          </a:ln>
        </p:spPr>
        <p:txBody>
          <a:bodyPr wrap="square">
            <a:spAutoFit/>
          </a:bodyPr>
          <a:lstStyle/>
          <a:p>
            <a:pPr rtl="0">
              <a:spcBef>
                <a:spcPts val="0"/>
              </a:spcBef>
              <a:spcAft>
                <a:spcPts val="0"/>
              </a:spcAft>
            </a:pPr>
            <a:endParaRPr lang="en-US" sz="1200" b="1" i="1" u="none" strike="noStrike" dirty="0">
              <a:effectLst/>
            </a:endParaRPr>
          </a:p>
          <a:p>
            <a:pPr rtl="0">
              <a:spcBef>
                <a:spcPts val="0"/>
              </a:spcBef>
              <a:spcAft>
                <a:spcPts val="0"/>
              </a:spcAft>
            </a:pPr>
            <a:endParaRPr lang="en-US" sz="1900" b="1" i="1" dirty="0"/>
          </a:p>
          <a:p>
            <a:pPr rtl="0">
              <a:spcBef>
                <a:spcPts val="0"/>
              </a:spcBef>
              <a:spcAft>
                <a:spcPts val="0"/>
              </a:spcAft>
            </a:pPr>
            <a:r>
              <a:rPr lang="en-US" sz="1900" b="0" i="0" u="none" strike="noStrike" dirty="0">
                <a:effectLst/>
              </a:rPr>
              <a:t>”Correlation Heatmap”: The image is a correlation matrix heatmap that visualizes the relationship between different variables in a dataset.</a:t>
            </a:r>
            <a:endParaRPr lang="en-US" sz="1900" b="0" dirty="0">
              <a:effectLst/>
            </a:endParaRPr>
          </a:p>
          <a:p>
            <a:pPr rtl="0">
              <a:spcBef>
                <a:spcPts val="0"/>
              </a:spcBef>
              <a:spcAft>
                <a:spcPts val="0"/>
              </a:spcAft>
            </a:pPr>
            <a:endParaRPr lang="en-US" sz="1900" dirty="0"/>
          </a:p>
          <a:p>
            <a:pPr rtl="0">
              <a:spcBef>
                <a:spcPts val="0"/>
              </a:spcBef>
              <a:spcAft>
                <a:spcPts val="0"/>
              </a:spcAft>
            </a:pPr>
            <a:endParaRPr lang="en-US" sz="1000" b="0" dirty="0">
              <a:effectLst/>
            </a:endParaRPr>
          </a:p>
          <a:p>
            <a:pPr rtl="0">
              <a:spcBef>
                <a:spcPts val="0"/>
              </a:spcBef>
              <a:spcAft>
                <a:spcPts val="0"/>
              </a:spcAft>
            </a:pPr>
            <a:endParaRPr lang="en-US" sz="1000" dirty="0"/>
          </a:p>
        </p:txBody>
      </p:sp>
      <p:sp>
        <p:nvSpPr>
          <p:cNvPr id="16" name="TextBox 15">
            <a:extLst>
              <a:ext uri="{FF2B5EF4-FFF2-40B4-BE49-F238E27FC236}">
                <a16:creationId xmlns:a16="http://schemas.microsoft.com/office/drawing/2014/main" id="{01F2F268-5D3C-999E-0BA2-44937154A837}"/>
              </a:ext>
            </a:extLst>
          </p:cNvPr>
          <p:cNvSpPr txBox="1"/>
          <p:nvPr/>
        </p:nvSpPr>
        <p:spPr>
          <a:xfrm>
            <a:off x="621510" y="2771289"/>
            <a:ext cx="7837745" cy="1877437"/>
          </a:xfrm>
          <a:prstGeom prst="rect">
            <a:avLst/>
          </a:prstGeom>
          <a:noFill/>
          <a:ln>
            <a:solidFill>
              <a:schemeClr val="tx1"/>
            </a:solidFill>
          </a:ln>
        </p:spPr>
        <p:txBody>
          <a:bodyPr wrap="square">
            <a:spAutoFit/>
          </a:bodyPr>
          <a:lstStyle/>
          <a:p>
            <a:pPr rtl="0">
              <a:spcBef>
                <a:spcPts val="0"/>
              </a:spcBef>
              <a:spcAft>
                <a:spcPts val="0"/>
              </a:spcAft>
            </a:pPr>
            <a:endParaRPr lang="en-US" sz="1900" b="1" i="1" dirty="0"/>
          </a:p>
          <a:p>
            <a:pPr rtl="0">
              <a:spcBef>
                <a:spcPts val="0"/>
              </a:spcBef>
              <a:spcAft>
                <a:spcPts val="0"/>
              </a:spcAft>
            </a:pPr>
            <a:endParaRPr lang="en-US" sz="1900" b="1" i="1" dirty="0"/>
          </a:p>
          <a:p>
            <a:pPr rtl="0">
              <a:spcBef>
                <a:spcPts val="0"/>
              </a:spcBef>
              <a:spcAft>
                <a:spcPts val="0"/>
              </a:spcAft>
            </a:pPr>
            <a:r>
              <a:rPr lang="en-US" sz="1900" b="0" i="0" u="none" strike="noStrike" dirty="0">
                <a:effectLst/>
              </a:rPr>
              <a:t>“Top 10 customers by Revenue”: Identifying these top customers is critical for the company to maintain strong relationships, tailor services, and possibly create loyalty programs to retain these high-value clients.</a:t>
            </a:r>
            <a:endParaRPr lang="en-US" sz="1900" dirty="0"/>
          </a:p>
          <a:p>
            <a:pPr rtl="0">
              <a:spcBef>
                <a:spcPts val="0"/>
              </a:spcBef>
              <a:spcAft>
                <a:spcPts val="0"/>
              </a:spcAft>
            </a:pPr>
            <a:endParaRPr lang="en-US" sz="2100" b="0" dirty="0">
              <a:effectLst/>
            </a:endParaRPr>
          </a:p>
        </p:txBody>
      </p:sp>
      <p:pic>
        <p:nvPicPr>
          <p:cNvPr id="5" name="Picture 4">
            <a:extLst>
              <a:ext uri="{FF2B5EF4-FFF2-40B4-BE49-F238E27FC236}">
                <a16:creationId xmlns:a16="http://schemas.microsoft.com/office/drawing/2014/main" id="{66FA9048-2520-AAC5-E328-2FFC0406AC26}"/>
              </a:ext>
            </a:extLst>
          </p:cNvPr>
          <p:cNvPicPr>
            <a:picLocks noChangeAspect="1"/>
          </p:cNvPicPr>
          <p:nvPr/>
        </p:nvPicPr>
        <p:blipFill>
          <a:blip r:embed="rId2"/>
          <a:stretch>
            <a:fillRect/>
          </a:stretch>
        </p:blipFill>
        <p:spPr>
          <a:xfrm>
            <a:off x="549537" y="4740367"/>
            <a:ext cx="2327179" cy="1858883"/>
          </a:xfrm>
          <a:prstGeom prst="rect">
            <a:avLst/>
          </a:prstGeom>
        </p:spPr>
      </p:pic>
      <p:pic>
        <p:nvPicPr>
          <p:cNvPr id="8" name="Picture 7">
            <a:extLst>
              <a:ext uri="{FF2B5EF4-FFF2-40B4-BE49-F238E27FC236}">
                <a16:creationId xmlns:a16="http://schemas.microsoft.com/office/drawing/2014/main" id="{B3E84AC4-14B9-EB60-ACBE-91F8F34FC548}"/>
              </a:ext>
            </a:extLst>
          </p:cNvPr>
          <p:cNvPicPr>
            <a:picLocks noChangeAspect="1"/>
          </p:cNvPicPr>
          <p:nvPr/>
        </p:nvPicPr>
        <p:blipFill>
          <a:blip r:embed="rId3"/>
          <a:stretch>
            <a:fillRect/>
          </a:stretch>
        </p:blipFill>
        <p:spPr>
          <a:xfrm>
            <a:off x="8459255" y="2781228"/>
            <a:ext cx="3268428" cy="1877436"/>
          </a:xfrm>
          <a:prstGeom prst="rect">
            <a:avLst/>
          </a:prstGeom>
        </p:spPr>
      </p:pic>
      <p:pic>
        <p:nvPicPr>
          <p:cNvPr id="10" name="Picture 9">
            <a:extLst>
              <a:ext uri="{FF2B5EF4-FFF2-40B4-BE49-F238E27FC236}">
                <a16:creationId xmlns:a16="http://schemas.microsoft.com/office/drawing/2014/main" id="{14E85B27-EBD6-0294-61E8-20E54216BB34}"/>
              </a:ext>
            </a:extLst>
          </p:cNvPr>
          <p:cNvPicPr>
            <a:picLocks noChangeAspect="1"/>
          </p:cNvPicPr>
          <p:nvPr/>
        </p:nvPicPr>
        <p:blipFill>
          <a:blip r:embed="rId4"/>
          <a:stretch>
            <a:fillRect/>
          </a:stretch>
        </p:blipFill>
        <p:spPr>
          <a:xfrm>
            <a:off x="621509" y="926029"/>
            <a:ext cx="3043957" cy="1753619"/>
          </a:xfrm>
          <a:prstGeom prst="rect">
            <a:avLst/>
          </a:prstGeom>
        </p:spPr>
      </p:pic>
    </p:spTree>
    <p:extLst>
      <p:ext uri="{BB962C8B-B14F-4D97-AF65-F5344CB8AC3E}">
        <p14:creationId xmlns:p14="http://schemas.microsoft.com/office/powerpoint/2010/main" val="2111474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550863" y="773648"/>
            <a:ext cx="11091600" cy="1332000"/>
          </a:xfrm>
        </p:spPr>
        <p:txBody>
          <a:bodyPr/>
          <a:lstStyle/>
          <a:p>
            <a:r>
              <a:rPr lang="en-US" dirty="0"/>
              <a:t>Pre-Modelling</a:t>
            </a:r>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March 23,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13</a:t>
            </a:fld>
            <a:endParaRPr lang="en-US"/>
          </a:p>
        </p:txBody>
      </p:sp>
      <p:sp>
        <p:nvSpPr>
          <p:cNvPr id="8" name="TextBox 7">
            <a:extLst>
              <a:ext uri="{FF2B5EF4-FFF2-40B4-BE49-F238E27FC236}">
                <a16:creationId xmlns:a16="http://schemas.microsoft.com/office/drawing/2014/main" id="{2B42D2D2-ED5F-2272-AA8A-F39BCA5099D5}"/>
              </a:ext>
            </a:extLst>
          </p:cNvPr>
          <p:cNvSpPr txBox="1"/>
          <p:nvPr/>
        </p:nvSpPr>
        <p:spPr>
          <a:xfrm>
            <a:off x="1520473" y="1642658"/>
            <a:ext cx="9151053" cy="4247317"/>
          </a:xfrm>
          <a:prstGeom prst="rect">
            <a:avLst/>
          </a:prstGeom>
          <a:noFill/>
        </p:spPr>
        <p:txBody>
          <a:bodyPr wrap="square">
            <a:spAutoFit/>
          </a:bodyPr>
          <a:lstStyle/>
          <a:p>
            <a:pPr rtl="0">
              <a:spcBef>
                <a:spcPts val="0"/>
              </a:spcBef>
              <a:spcAft>
                <a:spcPts val="0"/>
              </a:spcAft>
            </a:pPr>
            <a:r>
              <a:rPr lang="en-US" sz="1800" b="0" i="1" u="none" strike="noStrike" dirty="0">
                <a:effectLst/>
              </a:rPr>
              <a:t>Stationarity Assumption: Stationarity in data refers to constant statistical properties typically including the mean, variance, and autocorrelation structure.</a:t>
            </a:r>
          </a:p>
          <a:p>
            <a:pPr rtl="0">
              <a:spcBef>
                <a:spcPts val="0"/>
              </a:spcBef>
              <a:spcAft>
                <a:spcPts val="0"/>
              </a:spcAft>
            </a:pPr>
            <a:endParaRPr lang="en-US" dirty="0"/>
          </a:p>
          <a:p>
            <a:pPr rtl="0">
              <a:spcBef>
                <a:spcPts val="0"/>
              </a:spcBef>
              <a:spcAft>
                <a:spcPts val="0"/>
              </a:spcAft>
            </a:pPr>
            <a:r>
              <a:rPr lang="en-US" sz="1800" b="0" i="0" u="none" strike="noStrike" dirty="0">
                <a:effectLst/>
              </a:rPr>
              <a:t>We have used the </a:t>
            </a:r>
            <a:r>
              <a:rPr lang="en-US" sz="1800" b="1" i="0" u="none" strike="noStrike" dirty="0">
                <a:effectLst/>
              </a:rPr>
              <a:t>Augmented Dickey Fuller Test</a:t>
            </a:r>
            <a:r>
              <a:rPr lang="en-US" sz="1800" b="0" i="0" u="none" strike="noStrike" dirty="0">
                <a:effectLst/>
              </a:rPr>
              <a:t>, to check stationarity and made our model stationary. </a:t>
            </a:r>
            <a:endParaRPr lang="en-US" b="0" dirty="0">
              <a:effectLst/>
            </a:endParaRPr>
          </a:p>
          <a:p>
            <a:pPr rtl="0">
              <a:spcBef>
                <a:spcPts val="0"/>
              </a:spcBef>
              <a:spcAft>
                <a:spcPts val="0"/>
              </a:spcAft>
            </a:pPr>
            <a:endParaRPr lang="en-US" sz="1800" b="0" i="0" u="none" strike="noStrike" dirty="0">
              <a:effectLst/>
            </a:endParaRPr>
          </a:p>
          <a:p>
            <a:pPr rtl="0">
              <a:spcBef>
                <a:spcPts val="0"/>
              </a:spcBef>
              <a:spcAft>
                <a:spcPts val="0"/>
              </a:spcAft>
            </a:pPr>
            <a:endParaRPr lang="en-US" dirty="0"/>
          </a:p>
          <a:p>
            <a:pPr rtl="0">
              <a:spcBef>
                <a:spcPts val="0"/>
              </a:spcBef>
              <a:spcAft>
                <a:spcPts val="0"/>
              </a:spcAft>
            </a:pPr>
            <a:endParaRPr lang="en-US" sz="1800" b="0" i="0" u="none" strike="noStrike" dirty="0">
              <a:effectLst/>
            </a:endParaRPr>
          </a:p>
          <a:p>
            <a:pPr rtl="0">
              <a:spcBef>
                <a:spcPts val="0"/>
              </a:spcBef>
              <a:spcAft>
                <a:spcPts val="0"/>
              </a:spcAft>
            </a:pPr>
            <a:endParaRPr lang="en-US" dirty="0"/>
          </a:p>
          <a:p>
            <a:pPr rtl="0">
              <a:spcBef>
                <a:spcPts val="0"/>
              </a:spcBef>
              <a:spcAft>
                <a:spcPts val="0"/>
              </a:spcAft>
            </a:pPr>
            <a:endParaRPr lang="en-US" sz="1800" b="0" i="0" u="none" strike="noStrike" dirty="0">
              <a:effectLst/>
            </a:endParaRPr>
          </a:p>
          <a:p>
            <a:pPr rtl="0">
              <a:spcBef>
                <a:spcPts val="0"/>
              </a:spcBef>
              <a:spcAft>
                <a:spcPts val="0"/>
              </a:spcAft>
            </a:pPr>
            <a:endParaRPr lang="en-US" sz="1800" b="0" i="0" u="none" strike="noStrike" dirty="0">
              <a:effectLst/>
            </a:endParaRPr>
          </a:p>
          <a:p>
            <a:pPr rtl="0">
              <a:spcBef>
                <a:spcPts val="0"/>
              </a:spcBef>
              <a:spcAft>
                <a:spcPts val="0"/>
              </a:spcAft>
            </a:pPr>
            <a:r>
              <a:rPr lang="en-US" sz="1800" b="0" i="0" u="none" strike="noStrike" dirty="0">
                <a:effectLst/>
              </a:rPr>
              <a:t>We can see that the p-value of the stationary dataset is less than 0.05, and hence, we can go ahead with the analysis and modeling.</a:t>
            </a:r>
            <a:endParaRPr lang="en-US" b="0" dirty="0">
              <a:effectLst/>
            </a:endParaRPr>
          </a:p>
          <a:p>
            <a:br>
              <a:rPr lang="en-US" dirty="0"/>
            </a:br>
            <a:endParaRPr lang="en-IN" dirty="0"/>
          </a:p>
        </p:txBody>
      </p:sp>
      <p:pic>
        <p:nvPicPr>
          <p:cNvPr id="10" name="Picture 9">
            <a:extLst>
              <a:ext uri="{FF2B5EF4-FFF2-40B4-BE49-F238E27FC236}">
                <a16:creationId xmlns:a16="http://schemas.microsoft.com/office/drawing/2014/main" id="{FDC95909-C12B-FAAE-AC00-90A954E10F3C}"/>
              </a:ext>
            </a:extLst>
          </p:cNvPr>
          <p:cNvPicPr>
            <a:picLocks noChangeAspect="1"/>
          </p:cNvPicPr>
          <p:nvPr/>
        </p:nvPicPr>
        <p:blipFill>
          <a:blip r:embed="rId2"/>
          <a:stretch>
            <a:fillRect/>
          </a:stretch>
        </p:blipFill>
        <p:spPr>
          <a:xfrm>
            <a:off x="4455962" y="3080266"/>
            <a:ext cx="3200564" cy="1333569"/>
          </a:xfrm>
          <a:prstGeom prst="rect">
            <a:avLst/>
          </a:prstGeom>
        </p:spPr>
      </p:pic>
    </p:spTree>
    <p:extLst>
      <p:ext uri="{BB962C8B-B14F-4D97-AF65-F5344CB8AC3E}">
        <p14:creationId xmlns:p14="http://schemas.microsoft.com/office/powerpoint/2010/main" val="212205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660194" y="594743"/>
            <a:ext cx="11091600" cy="1332000"/>
          </a:xfrm>
        </p:spPr>
        <p:txBody>
          <a:bodyPr/>
          <a:lstStyle/>
          <a:p>
            <a:r>
              <a:rPr lang="en-US" dirty="0"/>
              <a:t>Autocorrection &amp; PSD</a:t>
            </a:r>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March 23,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14</a:t>
            </a:fld>
            <a:endParaRPr lang="en-US"/>
          </a:p>
        </p:txBody>
      </p:sp>
      <p:sp>
        <p:nvSpPr>
          <p:cNvPr id="8" name="TextBox 7">
            <a:extLst>
              <a:ext uri="{FF2B5EF4-FFF2-40B4-BE49-F238E27FC236}">
                <a16:creationId xmlns:a16="http://schemas.microsoft.com/office/drawing/2014/main" id="{2B42D2D2-ED5F-2272-AA8A-F39BCA5099D5}"/>
              </a:ext>
            </a:extLst>
          </p:cNvPr>
          <p:cNvSpPr txBox="1"/>
          <p:nvPr/>
        </p:nvSpPr>
        <p:spPr>
          <a:xfrm>
            <a:off x="1055336" y="1260743"/>
            <a:ext cx="10525959" cy="1554272"/>
          </a:xfrm>
          <a:prstGeom prst="rect">
            <a:avLst/>
          </a:prstGeom>
          <a:noFill/>
        </p:spPr>
        <p:txBody>
          <a:bodyPr wrap="square">
            <a:spAutoFit/>
          </a:bodyPr>
          <a:lstStyle/>
          <a:p>
            <a:pPr rtl="0">
              <a:spcBef>
                <a:spcPts val="0"/>
              </a:spcBef>
              <a:spcAft>
                <a:spcPts val="0"/>
              </a:spcAft>
            </a:pPr>
            <a:r>
              <a:rPr lang="en-US" sz="1900" b="0" i="0" u="none" strike="noStrike" dirty="0">
                <a:effectLst/>
              </a:rPr>
              <a:t>Autocorrelation analysis was conducted to identify any correlation between the revenue values at different lags. The plot shows the autocorrelation values for different lag intervals. Additionally, the Power Spectral Density (PSD) analysis provides insights into the frequency components present in the data.</a:t>
            </a:r>
            <a:endParaRPr lang="en-US" sz="1900" b="0" dirty="0">
              <a:effectLst/>
            </a:endParaRPr>
          </a:p>
          <a:p>
            <a:br>
              <a:rPr lang="en-US" sz="1900" dirty="0"/>
            </a:br>
            <a:endParaRPr lang="en-IN" sz="1900" dirty="0"/>
          </a:p>
        </p:txBody>
      </p:sp>
      <p:pic>
        <p:nvPicPr>
          <p:cNvPr id="5" name="Picture 4">
            <a:extLst>
              <a:ext uri="{FF2B5EF4-FFF2-40B4-BE49-F238E27FC236}">
                <a16:creationId xmlns:a16="http://schemas.microsoft.com/office/drawing/2014/main" id="{7EFBE9A8-A134-31E4-14FD-CCF253EA0CB5}"/>
              </a:ext>
            </a:extLst>
          </p:cNvPr>
          <p:cNvPicPr>
            <a:picLocks noChangeAspect="1"/>
          </p:cNvPicPr>
          <p:nvPr/>
        </p:nvPicPr>
        <p:blipFill>
          <a:blip r:embed="rId2"/>
          <a:stretch>
            <a:fillRect/>
          </a:stretch>
        </p:blipFill>
        <p:spPr>
          <a:xfrm>
            <a:off x="1512883" y="2301906"/>
            <a:ext cx="3715100" cy="2786326"/>
          </a:xfrm>
          <a:prstGeom prst="rect">
            <a:avLst/>
          </a:prstGeom>
        </p:spPr>
      </p:pic>
      <p:sp>
        <p:nvSpPr>
          <p:cNvPr id="9" name="TextBox 8">
            <a:extLst>
              <a:ext uri="{FF2B5EF4-FFF2-40B4-BE49-F238E27FC236}">
                <a16:creationId xmlns:a16="http://schemas.microsoft.com/office/drawing/2014/main" id="{DE660884-B7A1-F4EC-B120-138B543E04ED}"/>
              </a:ext>
            </a:extLst>
          </p:cNvPr>
          <p:cNvSpPr txBox="1"/>
          <p:nvPr/>
        </p:nvSpPr>
        <p:spPr>
          <a:xfrm>
            <a:off x="1160800" y="5383883"/>
            <a:ext cx="10315029" cy="1631216"/>
          </a:xfrm>
          <a:prstGeom prst="rect">
            <a:avLst/>
          </a:prstGeom>
          <a:noFill/>
        </p:spPr>
        <p:txBody>
          <a:bodyPr wrap="square">
            <a:spAutoFit/>
          </a:bodyPr>
          <a:lstStyle/>
          <a:p>
            <a:pPr rtl="0">
              <a:spcBef>
                <a:spcPts val="1200"/>
              </a:spcBef>
              <a:spcAft>
                <a:spcPts val="1200"/>
              </a:spcAft>
            </a:pPr>
            <a:r>
              <a:rPr lang="en-US" sz="1800" b="0" i="0" u="none" strike="noStrike" dirty="0">
                <a:effectLst/>
              </a:rPr>
              <a:t>The Autocorrelation graph shows a cyclical pattern in retail revenue, suggesting a seasonal component. The Power Spectral Density (PSD) graph indicates a dominant frequency, which corresponds to the length of this seasonal cycle. These insights can inform your sales forecasting model.</a:t>
            </a:r>
            <a:endParaRPr lang="en-US" b="0" dirty="0">
              <a:effectLst/>
            </a:endParaRPr>
          </a:p>
          <a:p>
            <a:br>
              <a:rPr lang="en-US" dirty="0"/>
            </a:br>
            <a:endParaRPr lang="en-IN" dirty="0"/>
          </a:p>
        </p:txBody>
      </p:sp>
      <p:pic>
        <p:nvPicPr>
          <p:cNvPr id="12" name="Picture 11">
            <a:extLst>
              <a:ext uri="{FF2B5EF4-FFF2-40B4-BE49-F238E27FC236}">
                <a16:creationId xmlns:a16="http://schemas.microsoft.com/office/drawing/2014/main" id="{96CEEF36-81DF-6A05-BE76-498F63D47870}"/>
              </a:ext>
            </a:extLst>
          </p:cNvPr>
          <p:cNvPicPr>
            <a:picLocks noChangeAspect="1"/>
          </p:cNvPicPr>
          <p:nvPr/>
        </p:nvPicPr>
        <p:blipFill>
          <a:blip r:embed="rId3"/>
          <a:stretch>
            <a:fillRect/>
          </a:stretch>
        </p:blipFill>
        <p:spPr>
          <a:xfrm>
            <a:off x="6362973" y="2279292"/>
            <a:ext cx="3585890" cy="2793473"/>
          </a:xfrm>
          <a:prstGeom prst="rect">
            <a:avLst/>
          </a:prstGeom>
        </p:spPr>
      </p:pic>
    </p:spTree>
    <p:extLst>
      <p:ext uri="{BB962C8B-B14F-4D97-AF65-F5344CB8AC3E}">
        <p14:creationId xmlns:p14="http://schemas.microsoft.com/office/powerpoint/2010/main" val="148899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610705" y="328858"/>
            <a:ext cx="9994554" cy="1332000"/>
          </a:xfrm>
        </p:spPr>
        <p:txBody>
          <a:bodyPr/>
          <a:lstStyle/>
          <a:p>
            <a:r>
              <a:rPr lang="en-US" sz="4000" b="0" i="0" u="none" strike="noStrike" dirty="0">
                <a:effectLst/>
              </a:rPr>
              <a:t>Power Spectral Density (PSD) &amp; Butterworth Filter in Low Pass</a:t>
            </a:r>
            <a:r>
              <a:rPr lang="en-US" sz="4000" b="1" i="0" u="none" strike="noStrike" dirty="0">
                <a:effectLst/>
              </a:rPr>
              <a:t> </a:t>
            </a:r>
            <a:endParaRPr lang="en-US" sz="4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March 23,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15</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6645622" y="2575930"/>
            <a:ext cx="4995515" cy="3016210"/>
          </a:xfrm>
          <a:prstGeom prst="rect">
            <a:avLst/>
          </a:prstGeom>
          <a:noFill/>
        </p:spPr>
        <p:txBody>
          <a:bodyPr wrap="square">
            <a:spAutoFit/>
          </a:bodyPr>
          <a:lstStyle/>
          <a:p>
            <a:pPr rtl="0">
              <a:spcBef>
                <a:spcPts val="0"/>
              </a:spcBef>
              <a:spcAft>
                <a:spcPts val="0"/>
              </a:spcAft>
            </a:pPr>
            <a:r>
              <a:rPr lang="en-US" sz="1900" b="0" i="0" u="none" strike="noStrike" dirty="0">
                <a:effectLst/>
              </a:rPr>
              <a:t>The “Original Signal” graph shows a noisy waveform. After applying a filter, as shown in the “Filtered Signal” graph, the noise is significantly reduced. The “Power Spectral Density” graphs before and after filtering show a clear peak, indicating a dominant frequency component in the signal.</a:t>
            </a:r>
            <a:endParaRPr lang="en-US" sz="1900" b="0" dirty="0">
              <a:effectLst/>
            </a:endParaRPr>
          </a:p>
          <a:p>
            <a:br>
              <a:rPr lang="en-US" sz="1900" dirty="0"/>
            </a:br>
            <a:br>
              <a:rPr lang="en-US" sz="1900" dirty="0"/>
            </a:br>
            <a:endParaRPr lang="en-IN" sz="1900" dirty="0"/>
          </a:p>
        </p:txBody>
      </p:sp>
      <p:pic>
        <p:nvPicPr>
          <p:cNvPr id="7" name="Picture 6">
            <a:extLst>
              <a:ext uri="{FF2B5EF4-FFF2-40B4-BE49-F238E27FC236}">
                <a16:creationId xmlns:a16="http://schemas.microsoft.com/office/drawing/2014/main" id="{0080C83A-E85C-8EF5-26C2-7F28F77A3F03}"/>
              </a:ext>
            </a:extLst>
          </p:cNvPr>
          <p:cNvPicPr>
            <a:picLocks noChangeAspect="1"/>
          </p:cNvPicPr>
          <p:nvPr/>
        </p:nvPicPr>
        <p:blipFill>
          <a:blip r:embed="rId2"/>
          <a:stretch>
            <a:fillRect/>
          </a:stretch>
        </p:blipFill>
        <p:spPr>
          <a:xfrm>
            <a:off x="1385409" y="1568856"/>
            <a:ext cx="4710592" cy="4628111"/>
          </a:xfrm>
          <a:prstGeom prst="rect">
            <a:avLst/>
          </a:prstGeom>
        </p:spPr>
      </p:pic>
    </p:spTree>
    <p:extLst>
      <p:ext uri="{BB962C8B-B14F-4D97-AF65-F5344CB8AC3E}">
        <p14:creationId xmlns:p14="http://schemas.microsoft.com/office/powerpoint/2010/main" val="4040269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451679" y="482745"/>
            <a:ext cx="9994554" cy="1332000"/>
          </a:xfrm>
        </p:spPr>
        <p:txBody>
          <a:bodyPr/>
          <a:lstStyle/>
          <a:p>
            <a:r>
              <a:rPr lang="en-US" sz="4000" b="0" i="0" u="none" strike="noStrike" dirty="0">
                <a:effectLst/>
              </a:rPr>
              <a:t>Modelling Methodology</a:t>
            </a:r>
            <a:endParaRPr lang="en-US" sz="4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March 23,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16</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800446" y="1148745"/>
            <a:ext cx="9994554" cy="5709255"/>
          </a:xfrm>
          <a:prstGeom prst="rect">
            <a:avLst/>
          </a:prstGeom>
          <a:noFill/>
        </p:spPr>
        <p:txBody>
          <a:bodyPr wrap="square">
            <a:spAutoFit/>
          </a:bodyPr>
          <a:lstStyle/>
          <a:p>
            <a:pPr rtl="0">
              <a:spcBef>
                <a:spcPts val="0"/>
              </a:spcBef>
              <a:spcAft>
                <a:spcPts val="0"/>
              </a:spcAft>
            </a:pPr>
            <a:r>
              <a:rPr lang="en-US" sz="1800" b="1" i="0" u="none" strike="noStrike" dirty="0">
                <a:effectLst/>
              </a:rPr>
              <a:t>Train, Validation, Test Split: </a:t>
            </a:r>
            <a:r>
              <a:rPr lang="en-US" sz="1800" b="0" i="0" u="none" strike="noStrike" dirty="0">
                <a:effectLst/>
              </a:rPr>
              <a:t>The ratio of split is as follows:</a:t>
            </a:r>
            <a:endParaRPr lang="en-US" sz="2000" b="0" dirty="0">
              <a:effectLst/>
            </a:endParaRPr>
          </a:p>
          <a:p>
            <a:pPr marL="285750" indent="-285750" rtl="0" fontAlgn="base">
              <a:spcBef>
                <a:spcPts val="0"/>
              </a:spcBef>
              <a:spcAft>
                <a:spcPts val="0"/>
              </a:spcAft>
              <a:buFont typeface="Arial" panose="020B0604020202020204" pitchFamily="34" charset="0"/>
              <a:buChar char="•"/>
            </a:pPr>
            <a:r>
              <a:rPr lang="en-US" sz="1800" b="0" i="0" u="none" strike="noStrike" dirty="0">
                <a:effectLst/>
              </a:rPr>
              <a:t>70%: Training Data</a:t>
            </a:r>
          </a:p>
          <a:p>
            <a:pPr marL="285750" indent="-285750" rtl="0" fontAlgn="base">
              <a:spcBef>
                <a:spcPts val="0"/>
              </a:spcBef>
              <a:spcAft>
                <a:spcPts val="0"/>
              </a:spcAft>
              <a:buFont typeface="Arial" panose="020B0604020202020204" pitchFamily="34" charset="0"/>
              <a:buChar char="•"/>
            </a:pPr>
            <a:r>
              <a:rPr lang="en-US" sz="1800" b="0" i="0" u="none" strike="noStrike" dirty="0">
                <a:effectLst/>
              </a:rPr>
              <a:t>20%: Validation Data</a:t>
            </a:r>
          </a:p>
          <a:p>
            <a:pPr marL="285750" indent="-285750" rtl="0" fontAlgn="base">
              <a:spcBef>
                <a:spcPts val="0"/>
              </a:spcBef>
              <a:spcAft>
                <a:spcPts val="0"/>
              </a:spcAft>
              <a:buFont typeface="Arial" panose="020B0604020202020204" pitchFamily="34" charset="0"/>
              <a:buChar char="•"/>
            </a:pPr>
            <a:r>
              <a:rPr lang="en-US" sz="1800" b="0" i="0" u="none" strike="noStrike" dirty="0">
                <a:effectLst/>
              </a:rPr>
              <a:t>10%: Test Data</a:t>
            </a:r>
          </a:p>
          <a:p>
            <a:pPr rtl="0">
              <a:spcBef>
                <a:spcPts val="0"/>
              </a:spcBef>
              <a:spcAft>
                <a:spcPts val="0"/>
              </a:spcAft>
            </a:pPr>
            <a:endParaRPr lang="en-US" sz="1800" b="0" i="0" u="none" strike="noStrike" dirty="0">
              <a:effectLst/>
            </a:endParaRPr>
          </a:p>
          <a:p>
            <a:pPr rtl="0">
              <a:spcBef>
                <a:spcPts val="0"/>
              </a:spcBef>
              <a:spcAft>
                <a:spcPts val="0"/>
              </a:spcAft>
            </a:pPr>
            <a:r>
              <a:rPr lang="en-US" sz="1800" b="0" i="0" u="none" strike="noStrike" dirty="0">
                <a:effectLst/>
              </a:rPr>
              <a:t>We have divided the test data into 4 equal parts. </a:t>
            </a:r>
            <a:endParaRPr lang="en-US" sz="2000" b="0" dirty="0">
              <a:effectLst/>
            </a:endParaRPr>
          </a:p>
          <a:p>
            <a:pPr marL="285750" indent="-285750" rtl="0" fontAlgn="base">
              <a:spcBef>
                <a:spcPts val="0"/>
              </a:spcBef>
              <a:spcAft>
                <a:spcPts val="0"/>
              </a:spcAft>
              <a:buFont typeface="Arial" panose="020B0604020202020204" pitchFamily="34" charset="0"/>
              <a:buChar char="•"/>
            </a:pPr>
            <a:r>
              <a:rPr lang="en-US" sz="1800" b="0" i="0" u="none" strike="noStrike" dirty="0">
                <a:effectLst/>
              </a:rPr>
              <a:t>The training set serves as the foundation for training the model, where it learns from the data's patterns and relationships. </a:t>
            </a:r>
          </a:p>
          <a:p>
            <a:pPr marL="285750" indent="-285750" rtl="0" fontAlgn="base">
              <a:spcBef>
                <a:spcPts val="0"/>
              </a:spcBef>
              <a:spcAft>
                <a:spcPts val="0"/>
              </a:spcAft>
              <a:buFont typeface="Arial" panose="020B0604020202020204" pitchFamily="34" charset="0"/>
              <a:buChar char="•"/>
            </a:pPr>
            <a:r>
              <a:rPr lang="en-US" sz="1800" b="0" i="0" u="none" strike="noStrike" dirty="0">
                <a:effectLst/>
              </a:rPr>
              <a:t>Following training, the validation set is employed to fine-tune model parameters and gauge performance, ensuring optimal performance on new data. </a:t>
            </a:r>
          </a:p>
          <a:p>
            <a:pPr marL="285750" indent="-285750" rtl="0" fontAlgn="base">
              <a:spcBef>
                <a:spcPts val="0"/>
              </a:spcBef>
              <a:spcAft>
                <a:spcPts val="0"/>
              </a:spcAft>
              <a:buFont typeface="Arial" panose="020B0604020202020204" pitchFamily="34" charset="0"/>
              <a:buChar char="•"/>
            </a:pPr>
            <a:r>
              <a:rPr lang="en-US" sz="1800" b="0" i="0" u="none" strike="noStrike" dirty="0">
                <a:effectLst/>
              </a:rPr>
              <a:t>Lastly, the test set provides an unbiased evaluation of the model's performance on previously unseen data, confirming its generalization capabilities. </a:t>
            </a:r>
          </a:p>
          <a:p>
            <a:pPr rtl="0">
              <a:spcBef>
                <a:spcPts val="0"/>
              </a:spcBef>
              <a:spcAft>
                <a:spcPts val="0"/>
              </a:spcAft>
            </a:pPr>
            <a:endParaRPr lang="en-US" sz="1800" b="0" i="0" u="none" strike="noStrike" dirty="0">
              <a:effectLst/>
            </a:endParaRPr>
          </a:p>
          <a:p>
            <a:pPr rtl="0">
              <a:spcBef>
                <a:spcPts val="0"/>
              </a:spcBef>
              <a:spcAft>
                <a:spcPts val="0"/>
              </a:spcAft>
            </a:pPr>
            <a:endParaRPr lang="en-US" dirty="0"/>
          </a:p>
          <a:p>
            <a:pPr rtl="0">
              <a:spcBef>
                <a:spcPts val="0"/>
              </a:spcBef>
              <a:spcAft>
                <a:spcPts val="0"/>
              </a:spcAft>
            </a:pPr>
            <a:r>
              <a:rPr lang="en-US" sz="1800" b="0" i="0" u="none" strike="noStrike" dirty="0">
                <a:effectLst/>
              </a:rPr>
              <a:t>This division enables rigorous assessment and refinement of machine learning models, bolstering their reliability and effectiveness in real-world applications.</a:t>
            </a:r>
            <a:endParaRPr lang="en-US" sz="2000" b="0" dirty="0">
              <a:effectLst/>
            </a:endParaRPr>
          </a:p>
          <a:p>
            <a:br>
              <a:rPr lang="en-US" sz="2000" dirty="0"/>
            </a:br>
            <a:br>
              <a:rPr lang="en-US" sz="1900" dirty="0"/>
            </a:br>
            <a:br>
              <a:rPr lang="en-US" sz="1900" dirty="0"/>
            </a:br>
            <a:endParaRPr lang="en-IN" sz="1900" dirty="0"/>
          </a:p>
        </p:txBody>
      </p:sp>
      <p:pic>
        <p:nvPicPr>
          <p:cNvPr id="5" name="Picture 4">
            <a:extLst>
              <a:ext uri="{FF2B5EF4-FFF2-40B4-BE49-F238E27FC236}">
                <a16:creationId xmlns:a16="http://schemas.microsoft.com/office/drawing/2014/main" id="{554A20AE-D0A2-C27F-060B-F8A9881EAE8E}"/>
              </a:ext>
            </a:extLst>
          </p:cNvPr>
          <p:cNvPicPr>
            <a:picLocks noChangeAspect="1"/>
          </p:cNvPicPr>
          <p:nvPr/>
        </p:nvPicPr>
        <p:blipFill>
          <a:blip r:embed="rId2"/>
          <a:stretch>
            <a:fillRect/>
          </a:stretch>
        </p:blipFill>
        <p:spPr>
          <a:xfrm>
            <a:off x="6874635" y="829660"/>
            <a:ext cx="5156465" cy="1651085"/>
          </a:xfrm>
          <a:prstGeom prst="rect">
            <a:avLst/>
          </a:prstGeom>
        </p:spPr>
      </p:pic>
    </p:spTree>
    <p:extLst>
      <p:ext uri="{BB962C8B-B14F-4D97-AF65-F5344CB8AC3E}">
        <p14:creationId xmlns:p14="http://schemas.microsoft.com/office/powerpoint/2010/main" val="859414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302592" y="904223"/>
            <a:ext cx="9994554" cy="1332000"/>
          </a:xfrm>
        </p:spPr>
        <p:txBody>
          <a:bodyPr/>
          <a:lstStyle/>
          <a:p>
            <a:r>
              <a:rPr lang="en-IN" i="0" u="none" strike="noStrike" dirty="0">
                <a:effectLst/>
              </a:rPr>
              <a:t>Holt-Winters Exponential Smoothing</a:t>
            </a:r>
            <a:endParaRPr lang="en-US"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March 23,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17</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6729731" y="2214292"/>
            <a:ext cx="4995515" cy="3739485"/>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1800" b="0" i="0" u="none" strike="noStrike" dirty="0">
                <a:effectLst/>
              </a:rPr>
              <a:t>Utilized Holt-Winters Exponential Smoothing for retail sales forecasting.</a:t>
            </a:r>
          </a:p>
          <a:p>
            <a:pPr rtl="0" fontAlgn="base">
              <a:spcBef>
                <a:spcPts val="0"/>
              </a:spcBef>
              <a:spcAft>
                <a:spcPts val="0"/>
              </a:spcAft>
              <a:buFont typeface="Arial" panose="020B0604020202020204" pitchFamily="34" charset="0"/>
              <a:buChar char="•"/>
            </a:pPr>
            <a:r>
              <a:rPr lang="en-US" sz="1800" b="0" i="0" u="none" strike="noStrike" dirty="0">
                <a:effectLst/>
              </a:rPr>
              <a:t>MAPE ranged from 25.38% to 49.15%, indicating varied forecast accuracy.</a:t>
            </a:r>
          </a:p>
          <a:p>
            <a:pPr rtl="0" fontAlgn="base">
              <a:spcBef>
                <a:spcPts val="0"/>
              </a:spcBef>
              <a:spcAft>
                <a:spcPts val="0"/>
              </a:spcAft>
              <a:buFont typeface="Arial" panose="020B0604020202020204" pitchFamily="34" charset="0"/>
              <a:buChar char="•"/>
            </a:pPr>
            <a:r>
              <a:rPr lang="en-US" sz="1800" b="0" i="0" u="none" strike="noStrike" dirty="0">
                <a:effectLst/>
              </a:rPr>
              <a:t>RMSE ranged from 5818.15 to 11530.80, reflecting forecast discrepancies.</a:t>
            </a:r>
          </a:p>
          <a:p>
            <a:pPr rtl="0" fontAlgn="base">
              <a:spcBef>
                <a:spcPts val="0"/>
              </a:spcBef>
              <a:spcAft>
                <a:spcPts val="0"/>
              </a:spcAft>
              <a:buFont typeface="Arial" panose="020B0604020202020204" pitchFamily="34" charset="0"/>
              <a:buChar char="•"/>
            </a:pPr>
            <a:r>
              <a:rPr lang="en-US" sz="1800" b="0" i="0" u="none" strike="noStrike" dirty="0">
                <a:effectLst/>
              </a:rPr>
              <a:t>Challenges in capturing seasonality and trends observed.</a:t>
            </a:r>
          </a:p>
          <a:p>
            <a:pPr rtl="0" fontAlgn="base">
              <a:spcBef>
                <a:spcPts val="0"/>
              </a:spcBef>
              <a:spcAft>
                <a:spcPts val="0"/>
              </a:spcAft>
              <a:buFont typeface="Arial" panose="020B0604020202020204" pitchFamily="34" charset="0"/>
              <a:buChar char="•"/>
            </a:pPr>
            <a:r>
              <a:rPr lang="en-US" sz="1800" b="0" i="0" u="none" strike="noStrike" dirty="0">
                <a:effectLst/>
              </a:rPr>
              <a:t>Further parameter exploration may enhance forecast accuracy.</a:t>
            </a:r>
          </a:p>
          <a:p>
            <a:br>
              <a:rPr lang="en-US" sz="1900" dirty="0"/>
            </a:br>
            <a:br>
              <a:rPr lang="en-US" sz="1900" dirty="0"/>
            </a:br>
            <a:endParaRPr lang="en-IN" sz="1900" dirty="0"/>
          </a:p>
        </p:txBody>
      </p:sp>
      <p:pic>
        <p:nvPicPr>
          <p:cNvPr id="5" name="Picture 4">
            <a:extLst>
              <a:ext uri="{FF2B5EF4-FFF2-40B4-BE49-F238E27FC236}">
                <a16:creationId xmlns:a16="http://schemas.microsoft.com/office/drawing/2014/main" id="{698126E9-578E-599C-EDB1-811D9231EA5C}"/>
              </a:ext>
            </a:extLst>
          </p:cNvPr>
          <p:cNvPicPr>
            <a:picLocks noChangeAspect="1"/>
          </p:cNvPicPr>
          <p:nvPr/>
        </p:nvPicPr>
        <p:blipFill>
          <a:blip r:embed="rId2"/>
          <a:stretch>
            <a:fillRect/>
          </a:stretch>
        </p:blipFill>
        <p:spPr>
          <a:xfrm>
            <a:off x="466754" y="1791018"/>
            <a:ext cx="6178868" cy="3753043"/>
          </a:xfrm>
          <a:prstGeom prst="rect">
            <a:avLst/>
          </a:prstGeom>
        </p:spPr>
      </p:pic>
    </p:spTree>
    <p:extLst>
      <p:ext uri="{BB962C8B-B14F-4D97-AF65-F5344CB8AC3E}">
        <p14:creationId xmlns:p14="http://schemas.microsoft.com/office/powerpoint/2010/main" val="2229297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302592" y="904223"/>
            <a:ext cx="9994554" cy="1332000"/>
          </a:xfrm>
        </p:spPr>
        <p:txBody>
          <a:bodyPr/>
          <a:lstStyle/>
          <a:p>
            <a:r>
              <a:rPr lang="en-IN" i="0" u="none" strike="noStrike" dirty="0">
                <a:effectLst/>
              </a:rPr>
              <a:t>ARIMA</a:t>
            </a:r>
            <a:endParaRPr lang="en-US"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March 23,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18</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6729731" y="2214292"/>
            <a:ext cx="4995515" cy="2862322"/>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1800" b="0" i="0" u="none" strike="noStrike" dirty="0">
                <a:effectLst/>
              </a:rPr>
              <a:t>Utilized ARIMA model for retail sales forecasting.</a:t>
            </a:r>
          </a:p>
          <a:p>
            <a:pPr rtl="0" fontAlgn="base">
              <a:spcBef>
                <a:spcPts val="0"/>
              </a:spcBef>
              <a:spcAft>
                <a:spcPts val="0"/>
              </a:spcAft>
              <a:buFont typeface="Arial" panose="020B0604020202020204" pitchFamily="34" charset="0"/>
              <a:buChar char="•"/>
            </a:pPr>
            <a:r>
              <a:rPr lang="en-US" sz="1800" b="0" i="0" u="none" strike="noStrike" dirty="0">
                <a:effectLst/>
              </a:rPr>
              <a:t>MAPE ranged from 0.24% to 0.40%, indicating high forecast accuracy.</a:t>
            </a:r>
          </a:p>
          <a:p>
            <a:pPr rtl="0" fontAlgn="base">
              <a:spcBef>
                <a:spcPts val="0"/>
              </a:spcBef>
              <a:spcAft>
                <a:spcPts val="0"/>
              </a:spcAft>
              <a:buFont typeface="Arial" panose="020B0604020202020204" pitchFamily="34" charset="0"/>
              <a:buChar char="•"/>
            </a:pPr>
            <a:r>
              <a:rPr lang="en-US" sz="1800" b="0" i="0" u="none" strike="noStrike" dirty="0">
                <a:effectLst/>
              </a:rPr>
              <a:t>Visual inspection showed closely aligned forecasted values with actual sales trends.</a:t>
            </a:r>
          </a:p>
          <a:p>
            <a:pPr rtl="0" fontAlgn="base">
              <a:spcBef>
                <a:spcPts val="0"/>
              </a:spcBef>
              <a:spcAft>
                <a:spcPts val="0"/>
              </a:spcAft>
              <a:buFont typeface="Arial" panose="020B0604020202020204" pitchFamily="34" charset="0"/>
              <a:buChar char="•"/>
            </a:pPr>
            <a:r>
              <a:rPr lang="en-US" sz="1800" b="0" i="0" u="none" strike="noStrike" dirty="0">
                <a:effectLst/>
              </a:rPr>
              <a:t>Strong performance demonstrated in accurately forecasting retail sales data.</a:t>
            </a:r>
          </a:p>
          <a:p>
            <a:pPr rtl="0" fontAlgn="base">
              <a:spcBef>
                <a:spcPts val="0"/>
              </a:spcBef>
              <a:spcAft>
                <a:spcPts val="0"/>
              </a:spcAft>
              <a:buFont typeface="Arial" panose="020B0604020202020204" pitchFamily="34" charset="0"/>
              <a:buChar char="•"/>
            </a:pPr>
            <a:r>
              <a:rPr lang="en-US" sz="1800" b="0" i="0" u="none" strike="noStrike" dirty="0">
                <a:effectLst/>
              </a:rPr>
              <a:t>Slight variations in MAPE across different test data parts suggest areas for further exploration and optimization.</a:t>
            </a:r>
          </a:p>
        </p:txBody>
      </p:sp>
      <p:pic>
        <p:nvPicPr>
          <p:cNvPr id="7" name="Picture 6">
            <a:extLst>
              <a:ext uri="{FF2B5EF4-FFF2-40B4-BE49-F238E27FC236}">
                <a16:creationId xmlns:a16="http://schemas.microsoft.com/office/drawing/2014/main" id="{F5A9A2A9-E8E3-B45B-BBDE-24FEFE976B7C}"/>
              </a:ext>
            </a:extLst>
          </p:cNvPr>
          <p:cNvPicPr>
            <a:picLocks noChangeAspect="1"/>
          </p:cNvPicPr>
          <p:nvPr/>
        </p:nvPicPr>
        <p:blipFill>
          <a:blip r:embed="rId2"/>
          <a:stretch>
            <a:fillRect/>
          </a:stretch>
        </p:blipFill>
        <p:spPr>
          <a:xfrm>
            <a:off x="642303" y="3805479"/>
            <a:ext cx="5893103" cy="1930499"/>
          </a:xfrm>
          <a:prstGeom prst="rect">
            <a:avLst/>
          </a:prstGeom>
        </p:spPr>
      </p:pic>
      <p:pic>
        <p:nvPicPr>
          <p:cNvPr id="10" name="Picture 9">
            <a:extLst>
              <a:ext uri="{FF2B5EF4-FFF2-40B4-BE49-F238E27FC236}">
                <a16:creationId xmlns:a16="http://schemas.microsoft.com/office/drawing/2014/main" id="{AA4A9E3F-57DC-904A-8A01-62CB99CADA93}"/>
              </a:ext>
            </a:extLst>
          </p:cNvPr>
          <p:cNvPicPr>
            <a:picLocks noChangeAspect="1"/>
          </p:cNvPicPr>
          <p:nvPr/>
        </p:nvPicPr>
        <p:blipFill>
          <a:blip r:embed="rId3"/>
          <a:stretch>
            <a:fillRect/>
          </a:stretch>
        </p:blipFill>
        <p:spPr>
          <a:xfrm>
            <a:off x="642303" y="1816559"/>
            <a:ext cx="5874052" cy="1828894"/>
          </a:xfrm>
          <a:prstGeom prst="rect">
            <a:avLst/>
          </a:prstGeom>
        </p:spPr>
      </p:pic>
    </p:spTree>
    <p:extLst>
      <p:ext uri="{BB962C8B-B14F-4D97-AF65-F5344CB8AC3E}">
        <p14:creationId xmlns:p14="http://schemas.microsoft.com/office/powerpoint/2010/main" val="62008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302592" y="904223"/>
            <a:ext cx="9994554" cy="1332000"/>
          </a:xfrm>
        </p:spPr>
        <p:txBody>
          <a:bodyPr/>
          <a:lstStyle/>
          <a:p>
            <a:r>
              <a:rPr lang="en-IN" i="0" u="none" strike="noStrike" dirty="0">
                <a:effectLst/>
              </a:rPr>
              <a:t>SARIMAX</a:t>
            </a:r>
            <a:endParaRPr lang="en-US"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March 23,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19</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6645622" y="1560093"/>
            <a:ext cx="4995515" cy="3693319"/>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1800" b="0" i="0" u="none" strike="noStrike" dirty="0">
                <a:effectLst/>
              </a:rPr>
              <a:t>Employed SARIMAX model for retail sales forecasting, accommodating seasonality.</a:t>
            </a:r>
          </a:p>
          <a:p>
            <a:pPr rtl="0" fontAlgn="base">
              <a:spcBef>
                <a:spcPts val="0"/>
              </a:spcBef>
              <a:spcAft>
                <a:spcPts val="0"/>
              </a:spcAft>
              <a:buFont typeface="Arial" panose="020B0604020202020204" pitchFamily="34" charset="0"/>
              <a:buChar char="•"/>
            </a:pPr>
            <a:r>
              <a:rPr lang="en-US" sz="1800" b="0" i="0" u="none" strike="noStrike" dirty="0">
                <a:effectLst/>
              </a:rPr>
              <a:t>MAPE ranged from 0.32% to 0.83%, indicating moderate forecast accuracy.</a:t>
            </a:r>
          </a:p>
          <a:p>
            <a:pPr rtl="0" fontAlgn="base">
              <a:spcBef>
                <a:spcPts val="0"/>
              </a:spcBef>
              <a:spcAft>
                <a:spcPts val="0"/>
              </a:spcAft>
              <a:buFont typeface="Arial" panose="020B0604020202020204" pitchFamily="34" charset="0"/>
              <a:buChar char="•"/>
            </a:pPr>
            <a:r>
              <a:rPr lang="en-US" sz="1800" b="0" i="0" u="none" strike="noStrike" dirty="0">
                <a:effectLst/>
              </a:rPr>
              <a:t>Higher MAPE values compared to ARIMA suggest challenges in capturing seasonality or exogenous factors.</a:t>
            </a:r>
          </a:p>
          <a:p>
            <a:pPr rtl="0" fontAlgn="base">
              <a:spcBef>
                <a:spcPts val="0"/>
              </a:spcBef>
              <a:spcAft>
                <a:spcPts val="0"/>
              </a:spcAft>
              <a:buFont typeface="Arial" panose="020B0604020202020204" pitchFamily="34" charset="0"/>
              <a:buChar char="•"/>
            </a:pPr>
            <a:r>
              <a:rPr lang="en-US" sz="1800" b="0" i="0" u="none" strike="noStrike" dirty="0">
                <a:effectLst/>
              </a:rPr>
              <a:t>Visual inspection showed varying degrees of accuracy between forecasts and actuals.</a:t>
            </a:r>
          </a:p>
          <a:p>
            <a:pPr rtl="0" fontAlgn="base">
              <a:spcBef>
                <a:spcPts val="0"/>
              </a:spcBef>
              <a:spcAft>
                <a:spcPts val="0"/>
              </a:spcAft>
              <a:buFont typeface="Arial" panose="020B0604020202020204" pitchFamily="34" charset="0"/>
              <a:buChar char="•"/>
            </a:pPr>
            <a:r>
              <a:rPr lang="en-US" sz="1800" b="0" i="0" u="none" strike="noStrike" dirty="0">
                <a:effectLst/>
              </a:rPr>
              <a:t>Despite challenges, SARIMAX offers a valuable framework for incorporating seasonality and external variables, providing insights into retail sales dynamics.</a:t>
            </a:r>
          </a:p>
        </p:txBody>
      </p:sp>
      <p:pic>
        <p:nvPicPr>
          <p:cNvPr id="5" name="Picture 4">
            <a:extLst>
              <a:ext uri="{FF2B5EF4-FFF2-40B4-BE49-F238E27FC236}">
                <a16:creationId xmlns:a16="http://schemas.microsoft.com/office/drawing/2014/main" id="{C093C839-CC3D-C840-9759-BD15C2CAF2F0}"/>
              </a:ext>
            </a:extLst>
          </p:cNvPr>
          <p:cNvPicPr>
            <a:picLocks noChangeAspect="1"/>
          </p:cNvPicPr>
          <p:nvPr/>
        </p:nvPicPr>
        <p:blipFill>
          <a:blip r:embed="rId2"/>
          <a:stretch>
            <a:fillRect/>
          </a:stretch>
        </p:blipFill>
        <p:spPr>
          <a:xfrm>
            <a:off x="695366" y="1570223"/>
            <a:ext cx="5950256" cy="3683189"/>
          </a:xfrm>
          <a:prstGeom prst="rect">
            <a:avLst/>
          </a:prstGeom>
        </p:spPr>
      </p:pic>
    </p:spTree>
    <p:extLst>
      <p:ext uri="{BB962C8B-B14F-4D97-AF65-F5344CB8AC3E}">
        <p14:creationId xmlns:p14="http://schemas.microsoft.com/office/powerpoint/2010/main" val="184713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28561" y="174598"/>
            <a:ext cx="3565524" cy="864243"/>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804490" y="1049538"/>
            <a:ext cx="6128717" cy="3415519"/>
          </a:xfrm>
        </p:spPr>
        <p:txBody>
          <a:bodyPr/>
          <a:lstStyle/>
          <a:p>
            <a:pPr marL="0" indent="0" rtl="0">
              <a:spcBef>
                <a:spcPts val="0"/>
              </a:spcBef>
              <a:spcAft>
                <a:spcPts val="0"/>
              </a:spcAft>
            </a:pPr>
            <a:r>
              <a:rPr lang="en-IN" sz="1300" dirty="0">
                <a:solidFill>
                  <a:schemeClr val="tx1"/>
                </a:solidFill>
              </a:rPr>
              <a:t>1. </a:t>
            </a:r>
            <a:r>
              <a:rPr lang="en-IN" sz="1300" b="0" i="0" u="none" strike="noStrike" dirty="0">
                <a:solidFill>
                  <a:schemeClr val="tx1"/>
                </a:solidFill>
                <a:effectLst/>
              </a:rPr>
              <a:t>Introduction</a:t>
            </a:r>
            <a:endParaRPr lang="en-IN" sz="1300" dirty="0">
              <a:solidFill>
                <a:schemeClr val="tx1"/>
              </a:solidFill>
            </a:endParaRPr>
          </a:p>
          <a:p>
            <a:pPr marL="457200" lvl="1" indent="0">
              <a:spcBef>
                <a:spcPts val="0"/>
              </a:spcBef>
              <a:spcAft>
                <a:spcPts val="0"/>
              </a:spcAft>
              <a:buNone/>
            </a:pPr>
            <a:r>
              <a:rPr lang="en-IN" sz="1300" b="0" i="1" u="none" strike="noStrike" dirty="0">
                <a:solidFill>
                  <a:schemeClr val="tx1"/>
                </a:solidFill>
                <a:effectLst/>
              </a:rPr>
              <a:t>- Business Problem Definition  - Value Creation</a:t>
            </a:r>
          </a:p>
          <a:p>
            <a:pPr rtl="0">
              <a:spcBef>
                <a:spcPts val="0"/>
              </a:spcBef>
              <a:spcAft>
                <a:spcPts val="0"/>
              </a:spcAft>
            </a:pPr>
            <a:r>
              <a:rPr lang="en-IN" sz="1300" b="0" i="0" u="none" strike="noStrike" dirty="0">
                <a:solidFill>
                  <a:schemeClr val="tx1"/>
                </a:solidFill>
                <a:effectLst/>
              </a:rPr>
              <a:t>2. Problem Definition &amp; Value Creation</a:t>
            </a:r>
            <a:endParaRPr lang="en-IN" sz="1300" b="0" dirty="0">
              <a:solidFill>
                <a:schemeClr val="tx1"/>
              </a:solidFill>
              <a:effectLst/>
            </a:endParaRPr>
          </a:p>
          <a:p>
            <a:pPr rtl="0">
              <a:spcBef>
                <a:spcPts val="0"/>
              </a:spcBef>
              <a:spcAft>
                <a:spcPts val="0"/>
              </a:spcAft>
            </a:pPr>
            <a:r>
              <a:rPr lang="en-IN" sz="1300" b="0" i="0" u="none" strike="noStrike" dirty="0">
                <a:solidFill>
                  <a:schemeClr val="tx1"/>
                </a:solidFill>
                <a:effectLst/>
              </a:rPr>
              <a:t>3. Process Flow</a:t>
            </a:r>
            <a:endParaRPr lang="en-IN" sz="1300" b="0" dirty="0">
              <a:solidFill>
                <a:schemeClr val="tx1"/>
              </a:solidFill>
              <a:effectLst/>
            </a:endParaRPr>
          </a:p>
          <a:p>
            <a:pPr rtl="0">
              <a:spcBef>
                <a:spcPts val="0"/>
              </a:spcBef>
              <a:spcAft>
                <a:spcPts val="0"/>
              </a:spcAft>
            </a:pPr>
            <a:r>
              <a:rPr lang="en-IN" sz="1300" b="0" i="0" u="none" strike="noStrike" dirty="0">
                <a:solidFill>
                  <a:schemeClr val="tx1"/>
                </a:solidFill>
                <a:effectLst/>
              </a:rPr>
              <a:t>4. Timeline</a:t>
            </a:r>
            <a:endParaRPr lang="en-IN" sz="1300" b="0" dirty="0">
              <a:solidFill>
                <a:schemeClr val="tx1"/>
              </a:solidFill>
              <a:effectLst/>
            </a:endParaRPr>
          </a:p>
          <a:p>
            <a:pPr rtl="0">
              <a:spcBef>
                <a:spcPts val="0"/>
              </a:spcBef>
              <a:spcAft>
                <a:spcPts val="0"/>
              </a:spcAft>
            </a:pPr>
            <a:r>
              <a:rPr lang="en-IN" sz="1300" b="0" i="0" u="none" strike="noStrike" dirty="0">
                <a:solidFill>
                  <a:schemeClr val="tx1"/>
                </a:solidFill>
                <a:effectLst/>
              </a:rPr>
              <a:t>3. Data Augmentation</a:t>
            </a:r>
            <a:endParaRPr lang="en-IN" sz="1300" b="0" dirty="0">
              <a:solidFill>
                <a:schemeClr val="tx1"/>
              </a:solidFill>
              <a:effectLst/>
            </a:endParaRPr>
          </a:p>
          <a:p>
            <a:pPr rtl="0">
              <a:spcBef>
                <a:spcPts val="0"/>
              </a:spcBef>
              <a:spcAft>
                <a:spcPts val="0"/>
              </a:spcAft>
            </a:pPr>
            <a:r>
              <a:rPr lang="en-IN" sz="1300" b="0" i="0" u="none" strike="noStrike" dirty="0">
                <a:solidFill>
                  <a:schemeClr val="tx1"/>
                </a:solidFill>
                <a:effectLst/>
              </a:rPr>
              <a:t>4. Data Processing</a:t>
            </a:r>
            <a:endParaRPr lang="en-IN" sz="1300" b="0" dirty="0">
              <a:solidFill>
                <a:schemeClr val="tx1"/>
              </a:solidFill>
              <a:effectLst/>
            </a:endParaRPr>
          </a:p>
          <a:p>
            <a:pPr marL="457200" lvl="1" indent="0" fontAlgn="base">
              <a:spcBef>
                <a:spcPts val="0"/>
              </a:spcBef>
              <a:spcAft>
                <a:spcPts val="0"/>
              </a:spcAft>
              <a:buNone/>
            </a:pPr>
            <a:r>
              <a:rPr lang="en-IN" sz="1300" b="0" i="1" u="none" strike="noStrike" dirty="0">
                <a:solidFill>
                  <a:schemeClr val="tx1"/>
                </a:solidFill>
                <a:effectLst/>
              </a:rPr>
              <a:t>- Preliminary Inspections  - Cleaning  - Aggregation</a:t>
            </a:r>
          </a:p>
          <a:p>
            <a:pPr rtl="0">
              <a:spcBef>
                <a:spcPts val="0"/>
              </a:spcBef>
              <a:spcAft>
                <a:spcPts val="0"/>
              </a:spcAft>
            </a:pPr>
            <a:r>
              <a:rPr lang="en-IN" sz="1300" b="0" i="0" u="none" strike="noStrike" dirty="0">
                <a:solidFill>
                  <a:schemeClr val="tx1"/>
                </a:solidFill>
                <a:effectLst/>
              </a:rPr>
              <a:t>5. Target Variables &amp; Predictive Variables</a:t>
            </a:r>
          </a:p>
          <a:p>
            <a:pPr rtl="0">
              <a:spcBef>
                <a:spcPts val="0"/>
              </a:spcBef>
              <a:spcAft>
                <a:spcPts val="0"/>
              </a:spcAft>
            </a:pPr>
            <a:r>
              <a:rPr lang="en-IN" sz="1300" b="0" i="0" u="none" strike="noStrike" dirty="0">
                <a:solidFill>
                  <a:schemeClr val="tx1"/>
                </a:solidFill>
                <a:effectLst/>
              </a:rPr>
              <a:t>6. Exploratory Data Analysis </a:t>
            </a:r>
            <a:endParaRPr lang="en-IN" sz="1300" b="0" dirty="0">
              <a:solidFill>
                <a:schemeClr val="tx1"/>
              </a:solidFill>
              <a:effectLst/>
            </a:endParaRPr>
          </a:p>
          <a:p>
            <a:pPr rtl="0">
              <a:spcBef>
                <a:spcPts val="0"/>
              </a:spcBef>
              <a:spcAft>
                <a:spcPts val="0"/>
              </a:spcAft>
            </a:pPr>
            <a:r>
              <a:rPr lang="en-IN" sz="1300" dirty="0">
                <a:solidFill>
                  <a:schemeClr val="tx1"/>
                </a:solidFill>
              </a:rPr>
              <a:t>7</a:t>
            </a:r>
            <a:r>
              <a:rPr lang="en-IN" sz="1300" b="0" i="0" u="none" strike="noStrike" dirty="0">
                <a:solidFill>
                  <a:schemeClr val="tx1"/>
                </a:solidFill>
                <a:effectLst/>
              </a:rPr>
              <a:t>. Pre-Modelling </a:t>
            </a:r>
            <a:endParaRPr lang="en-IN" sz="1300" b="0" dirty="0">
              <a:solidFill>
                <a:schemeClr val="tx1"/>
              </a:solidFill>
              <a:effectLst/>
            </a:endParaRPr>
          </a:p>
          <a:p>
            <a:pPr rtl="0">
              <a:spcBef>
                <a:spcPts val="0"/>
              </a:spcBef>
              <a:spcAft>
                <a:spcPts val="0"/>
              </a:spcAft>
            </a:pPr>
            <a:r>
              <a:rPr lang="en-IN" sz="1300" b="0" i="0" u="none" strike="noStrike" dirty="0">
                <a:solidFill>
                  <a:schemeClr val="tx1"/>
                </a:solidFill>
                <a:effectLst/>
              </a:rPr>
              <a:t>8. Modelling Methodology </a:t>
            </a:r>
            <a:endParaRPr lang="en-IN" sz="1300" b="0" dirty="0">
              <a:solidFill>
                <a:schemeClr val="tx1"/>
              </a:solidFill>
              <a:effectLst/>
            </a:endParaRPr>
          </a:p>
          <a:p>
            <a:pPr marL="457200" lvl="1" indent="0" fontAlgn="base">
              <a:spcBef>
                <a:spcPts val="0"/>
              </a:spcBef>
              <a:spcAft>
                <a:spcPts val="0"/>
              </a:spcAft>
              <a:buNone/>
            </a:pPr>
            <a:r>
              <a:rPr lang="en-IN" sz="1300" b="0" i="1" u="none" strike="noStrike" dirty="0">
                <a:solidFill>
                  <a:schemeClr val="tx1"/>
                </a:solidFill>
                <a:effectLst/>
              </a:rPr>
              <a:t>- Train, Validation, Test Split</a:t>
            </a:r>
          </a:p>
          <a:p>
            <a:pPr marL="457200" lvl="1" indent="0" fontAlgn="base">
              <a:spcBef>
                <a:spcPts val="0"/>
              </a:spcBef>
              <a:spcAft>
                <a:spcPts val="0"/>
              </a:spcAft>
              <a:buNone/>
            </a:pPr>
            <a:r>
              <a:rPr lang="en-IN" sz="1300" b="0" i="1" u="none" strike="noStrike" dirty="0">
                <a:solidFill>
                  <a:schemeClr val="tx1"/>
                </a:solidFill>
                <a:effectLst/>
              </a:rPr>
              <a:t>- Facebook Prophet</a:t>
            </a:r>
          </a:p>
          <a:p>
            <a:pPr marL="457200" lvl="1" indent="0" fontAlgn="base">
              <a:spcBef>
                <a:spcPts val="0"/>
              </a:spcBef>
              <a:spcAft>
                <a:spcPts val="0"/>
              </a:spcAft>
              <a:buNone/>
            </a:pPr>
            <a:r>
              <a:rPr lang="en-IN" sz="1300" b="0" i="1" u="none" strike="noStrike" dirty="0">
                <a:solidFill>
                  <a:schemeClr val="tx1"/>
                </a:solidFill>
                <a:effectLst/>
              </a:rPr>
              <a:t>- Holt Winters Exponential Smoothing</a:t>
            </a:r>
          </a:p>
          <a:p>
            <a:pPr marL="457200" lvl="1" indent="0" fontAlgn="base">
              <a:spcBef>
                <a:spcPts val="0"/>
              </a:spcBef>
              <a:spcAft>
                <a:spcPts val="0"/>
              </a:spcAft>
              <a:buNone/>
            </a:pPr>
            <a:r>
              <a:rPr lang="en-IN" sz="1300" b="0" i="1" u="none" strike="noStrike" dirty="0">
                <a:solidFill>
                  <a:schemeClr val="tx1"/>
                </a:solidFill>
                <a:effectLst/>
              </a:rPr>
              <a:t>- ARIMA</a:t>
            </a:r>
          </a:p>
          <a:p>
            <a:pPr marL="457200" lvl="1" indent="0" fontAlgn="base">
              <a:spcBef>
                <a:spcPts val="0"/>
              </a:spcBef>
              <a:spcAft>
                <a:spcPts val="0"/>
              </a:spcAft>
              <a:buNone/>
            </a:pPr>
            <a:r>
              <a:rPr lang="en-IN" sz="1300" b="0" i="1" u="none" strike="noStrike" dirty="0">
                <a:solidFill>
                  <a:schemeClr val="tx1"/>
                </a:solidFill>
                <a:effectLst/>
              </a:rPr>
              <a:t>- SARIMAX </a:t>
            </a:r>
          </a:p>
          <a:p>
            <a:pPr marL="457200" lvl="1" indent="0" fontAlgn="base">
              <a:spcBef>
                <a:spcPts val="0"/>
              </a:spcBef>
              <a:spcAft>
                <a:spcPts val="0"/>
              </a:spcAft>
              <a:buNone/>
            </a:pPr>
            <a:r>
              <a:rPr lang="en-IN" sz="1300" b="0" i="1" u="none" strike="noStrike" dirty="0">
                <a:solidFill>
                  <a:schemeClr val="tx1"/>
                </a:solidFill>
                <a:effectLst/>
              </a:rPr>
              <a:t>- Accuracy measures</a:t>
            </a:r>
          </a:p>
          <a:p>
            <a:pPr rtl="0">
              <a:spcBef>
                <a:spcPts val="0"/>
              </a:spcBef>
              <a:spcAft>
                <a:spcPts val="0"/>
              </a:spcAft>
            </a:pPr>
            <a:r>
              <a:rPr lang="en-IN" sz="1300" b="0" i="0" u="none" strike="noStrike" dirty="0">
                <a:solidFill>
                  <a:schemeClr val="tx1"/>
                </a:solidFill>
                <a:effectLst/>
              </a:rPr>
              <a:t>9. Results &amp; Discussions</a:t>
            </a:r>
          </a:p>
          <a:p>
            <a:pPr marL="457200" lvl="1" indent="0">
              <a:spcBef>
                <a:spcPts val="0"/>
              </a:spcBef>
              <a:spcAft>
                <a:spcPts val="0"/>
              </a:spcAft>
              <a:buNone/>
            </a:pPr>
            <a:r>
              <a:rPr lang="en-IN" sz="1300" b="0" i="1" u="none" strike="noStrike" dirty="0">
                <a:solidFill>
                  <a:schemeClr val="tx1"/>
                </a:solidFill>
                <a:effectLst/>
              </a:rPr>
              <a:t>- Evaluation of every Model</a:t>
            </a:r>
          </a:p>
          <a:p>
            <a:pPr marL="457200" lvl="1" indent="0" fontAlgn="base">
              <a:spcBef>
                <a:spcPts val="0"/>
              </a:spcBef>
              <a:spcAft>
                <a:spcPts val="0"/>
              </a:spcAft>
              <a:buNone/>
            </a:pPr>
            <a:r>
              <a:rPr lang="en-IN" sz="1300" b="0" i="1" u="none" strike="noStrike" dirty="0">
                <a:solidFill>
                  <a:schemeClr val="tx1"/>
                </a:solidFill>
                <a:effectLst/>
              </a:rPr>
              <a:t>- Comparison of All models </a:t>
            </a:r>
          </a:p>
          <a:p>
            <a:pPr rtl="0">
              <a:spcBef>
                <a:spcPts val="0"/>
              </a:spcBef>
              <a:spcAft>
                <a:spcPts val="0"/>
              </a:spcAft>
            </a:pPr>
            <a:r>
              <a:rPr lang="en-IN" sz="1300" b="0" i="0" u="none" strike="noStrike" dirty="0">
                <a:solidFill>
                  <a:schemeClr val="tx1"/>
                </a:solidFill>
                <a:effectLst/>
              </a:rPr>
              <a:t>10. Model Selection </a:t>
            </a:r>
            <a:endParaRPr lang="en-IN" sz="1300" b="0" dirty="0">
              <a:solidFill>
                <a:schemeClr val="tx1"/>
              </a:solidFill>
              <a:effectLst/>
            </a:endParaRPr>
          </a:p>
          <a:p>
            <a:pPr rtl="0">
              <a:spcBef>
                <a:spcPts val="0"/>
              </a:spcBef>
              <a:spcAft>
                <a:spcPts val="0"/>
              </a:spcAft>
            </a:pPr>
            <a:r>
              <a:rPr lang="en-IN" sz="1300" b="0" i="0" u="none" strike="noStrike" dirty="0">
                <a:solidFill>
                  <a:schemeClr val="tx1"/>
                </a:solidFill>
                <a:effectLst/>
              </a:rPr>
              <a:t>11. Future Scope </a:t>
            </a:r>
          </a:p>
          <a:p>
            <a:pPr rtl="0">
              <a:spcBef>
                <a:spcPts val="0"/>
              </a:spcBef>
              <a:spcAft>
                <a:spcPts val="0"/>
              </a:spcAft>
            </a:pPr>
            <a:r>
              <a:rPr lang="en-IN" sz="1300" b="0" i="0" u="none" strike="noStrike" dirty="0">
                <a:solidFill>
                  <a:schemeClr val="tx1"/>
                </a:solidFill>
                <a:effectLst/>
              </a:rPr>
              <a:t>12. Team Information</a:t>
            </a:r>
            <a:endParaRPr lang="en-IN" sz="1300" b="0" dirty="0">
              <a:solidFill>
                <a:schemeClr val="tx1"/>
              </a:solidFill>
              <a:effectLst/>
            </a:endParaRPr>
          </a:p>
          <a:p>
            <a:br>
              <a:rPr lang="en-IN" sz="1300" dirty="0">
                <a:solidFill>
                  <a:schemeClr val="tx1"/>
                </a:solidFill>
              </a:rPr>
            </a:br>
            <a:endParaRPr lang="en-US" sz="1300" dirty="0">
              <a:solidFill>
                <a:schemeClr val="tx1"/>
              </a:solidFill>
            </a:endParaRP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fld id="{404F7E27-74D8-46F2-9601-3CBD1FBCC115}" type="datetime2">
              <a:rPr lang="en-US" smtClean="0"/>
              <a:t>Saturday, March 23, 2024</a:t>
            </a:fld>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302592" y="1261690"/>
            <a:ext cx="9994554" cy="1332000"/>
          </a:xfrm>
        </p:spPr>
        <p:txBody>
          <a:bodyPr/>
          <a:lstStyle/>
          <a:p>
            <a:r>
              <a:rPr lang="en-IN" i="0" u="none" strike="noStrike" dirty="0">
                <a:effectLst/>
              </a:rPr>
              <a:t>Random Forest Regressor</a:t>
            </a:r>
            <a:endParaRPr lang="en-US"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March 23,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20</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7938897" y="2016672"/>
            <a:ext cx="3702240" cy="3416320"/>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1800" b="0" i="0" u="none" strike="noStrike" dirty="0">
                <a:effectLst/>
              </a:rPr>
              <a:t>Achieved low MAPE (0.08% to 0.55%) indicating high accuracy in predicting revenue trends.</a:t>
            </a:r>
          </a:p>
          <a:p>
            <a:pPr rtl="0" fontAlgn="base">
              <a:spcBef>
                <a:spcPts val="0"/>
              </a:spcBef>
              <a:spcAft>
                <a:spcPts val="0"/>
              </a:spcAft>
              <a:buFont typeface="Arial" panose="020B0604020202020204" pitchFamily="34" charset="0"/>
              <a:buChar char="•"/>
            </a:pPr>
            <a:r>
              <a:rPr lang="en-US" sz="1800" b="0" i="0" u="none" strike="noStrike" dirty="0">
                <a:effectLst/>
              </a:rPr>
              <a:t>Varied RMSE (40.74 to 864.68) highlights forecast accuracy discrepancies.</a:t>
            </a:r>
          </a:p>
          <a:p>
            <a:pPr rtl="0" fontAlgn="base">
              <a:spcBef>
                <a:spcPts val="0"/>
              </a:spcBef>
              <a:spcAft>
                <a:spcPts val="0"/>
              </a:spcAft>
              <a:buFont typeface="Arial" panose="020B0604020202020204" pitchFamily="34" charset="0"/>
              <a:buChar char="•"/>
            </a:pPr>
            <a:r>
              <a:rPr lang="en-US" sz="1800" b="0" i="0" u="none" strike="noStrike" dirty="0">
                <a:effectLst/>
              </a:rPr>
              <a:t>Overall promising performance with low MAPE values, reflecting accurate forecasts.</a:t>
            </a:r>
          </a:p>
          <a:p>
            <a:pPr rtl="0" fontAlgn="base">
              <a:spcBef>
                <a:spcPts val="0"/>
              </a:spcBef>
              <a:spcAft>
                <a:spcPts val="0"/>
              </a:spcAft>
              <a:buFont typeface="Arial" panose="020B0604020202020204" pitchFamily="34" charset="0"/>
              <a:buChar char="•"/>
            </a:pPr>
            <a:r>
              <a:rPr lang="en-US" sz="1800" b="0" i="0" u="none" strike="noStrike" dirty="0">
                <a:effectLst/>
              </a:rPr>
              <a:t>Higher RMSE values in some parts suggest areas for further investigation and refinement.</a:t>
            </a:r>
          </a:p>
        </p:txBody>
      </p:sp>
      <p:pic>
        <p:nvPicPr>
          <p:cNvPr id="7" name="Picture 6">
            <a:extLst>
              <a:ext uri="{FF2B5EF4-FFF2-40B4-BE49-F238E27FC236}">
                <a16:creationId xmlns:a16="http://schemas.microsoft.com/office/drawing/2014/main" id="{3652EBE8-23DF-99DA-02B6-4F6EF7CD321C}"/>
              </a:ext>
            </a:extLst>
          </p:cNvPr>
          <p:cNvPicPr>
            <a:picLocks noChangeAspect="1"/>
          </p:cNvPicPr>
          <p:nvPr/>
        </p:nvPicPr>
        <p:blipFill>
          <a:blip r:embed="rId2"/>
          <a:stretch>
            <a:fillRect/>
          </a:stretch>
        </p:blipFill>
        <p:spPr>
          <a:xfrm>
            <a:off x="4092480" y="1927690"/>
            <a:ext cx="3702240" cy="3568883"/>
          </a:xfrm>
          <a:prstGeom prst="rect">
            <a:avLst/>
          </a:prstGeom>
        </p:spPr>
      </p:pic>
      <p:pic>
        <p:nvPicPr>
          <p:cNvPr id="10" name="Picture 9">
            <a:extLst>
              <a:ext uri="{FF2B5EF4-FFF2-40B4-BE49-F238E27FC236}">
                <a16:creationId xmlns:a16="http://schemas.microsoft.com/office/drawing/2014/main" id="{0BA257C3-AF41-C123-685D-34B9FB0143B7}"/>
              </a:ext>
            </a:extLst>
          </p:cNvPr>
          <p:cNvPicPr>
            <a:picLocks noChangeAspect="1"/>
          </p:cNvPicPr>
          <p:nvPr/>
        </p:nvPicPr>
        <p:blipFill>
          <a:blip r:embed="rId3"/>
          <a:stretch>
            <a:fillRect/>
          </a:stretch>
        </p:blipFill>
        <p:spPr>
          <a:xfrm>
            <a:off x="302592" y="1953091"/>
            <a:ext cx="3695890" cy="3543482"/>
          </a:xfrm>
          <a:prstGeom prst="rect">
            <a:avLst/>
          </a:prstGeom>
        </p:spPr>
      </p:pic>
    </p:spTree>
    <p:extLst>
      <p:ext uri="{BB962C8B-B14F-4D97-AF65-F5344CB8AC3E}">
        <p14:creationId xmlns:p14="http://schemas.microsoft.com/office/powerpoint/2010/main" val="2812358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266748" y="396267"/>
            <a:ext cx="9994554" cy="1332000"/>
          </a:xfrm>
        </p:spPr>
        <p:txBody>
          <a:bodyPr/>
          <a:lstStyle/>
          <a:p>
            <a:r>
              <a:rPr lang="en-IN" i="0" u="none" strike="noStrike" dirty="0">
                <a:effectLst/>
              </a:rPr>
              <a:t>Facebook Prophet</a:t>
            </a:r>
            <a:endParaRPr lang="en-US"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March 23,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21</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6286264" y="1990413"/>
            <a:ext cx="4987477" cy="3139321"/>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1800" b="0" i="0" u="none" strike="noStrike" dirty="0">
                <a:effectLst/>
              </a:rPr>
              <a:t>Employed Facebook Prophet for time series forecasting, leveraging automated handling of seasonality and trends.</a:t>
            </a:r>
          </a:p>
          <a:p>
            <a:pPr rtl="0" fontAlgn="base">
              <a:spcBef>
                <a:spcPts val="0"/>
              </a:spcBef>
              <a:spcAft>
                <a:spcPts val="0"/>
              </a:spcAft>
              <a:buFont typeface="Arial" panose="020B0604020202020204" pitchFamily="34" charset="0"/>
              <a:buChar char="•"/>
            </a:pPr>
            <a:r>
              <a:rPr lang="en-US" sz="1800" b="0" i="0" u="none" strike="noStrike" dirty="0">
                <a:effectLst/>
              </a:rPr>
              <a:t>Achieved consistently low MAPE values (0.39% to 0.43%) across test data parts.</a:t>
            </a:r>
          </a:p>
          <a:p>
            <a:pPr rtl="0" fontAlgn="base">
              <a:spcBef>
                <a:spcPts val="0"/>
              </a:spcBef>
              <a:spcAft>
                <a:spcPts val="0"/>
              </a:spcAft>
              <a:buFont typeface="Arial" panose="020B0604020202020204" pitchFamily="34" charset="0"/>
              <a:buChar char="•"/>
            </a:pPr>
            <a:r>
              <a:rPr lang="en-US" sz="1800" b="0" i="0" u="none" strike="noStrike" dirty="0">
                <a:effectLst/>
              </a:rPr>
              <a:t>Visual examination confirmed close alignment between forecasts and actuals.</a:t>
            </a:r>
          </a:p>
          <a:p>
            <a:pPr rtl="0" fontAlgn="base">
              <a:spcBef>
                <a:spcPts val="0"/>
              </a:spcBef>
              <a:spcAft>
                <a:spcPts val="0"/>
              </a:spcAft>
              <a:buFont typeface="Arial" panose="020B0604020202020204" pitchFamily="34" charset="0"/>
              <a:buChar char="•"/>
            </a:pPr>
            <a:r>
              <a:rPr lang="en-US" sz="1800" b="0" i="0" u="none" strike="noStrike" dirty="0">
                <a:effectLst/>
              </a:rPr>
              <a:t>Demonstrated strong performance, providing reliable insights for decision-making.</a:t>
            </a:r>
          </a:p>
          <a:p>
            <a:pPr rtl="0" fontAlgn="base">
              <a:spcBef>
                <a:spcPts val="0"/>
              </a:spcBef>
              <a:spcAft>
                <a:spcPts val="0"/>
              </a:spcAft>
              <a:buFont typeface="Arial" panose="020B0604020202020204" pitchFamily="34" charset="0"/>
              <a:buChar char="•"/>
            </a:pPr>
            <a:r>
              <a:rPr lang="en-US" sz="1800" b="0" i="0" u="none" strike="noStrike" dirty="0">
                <a:effectLst/>
              </a:rPr>
              <a:t>Automatic features contributed to accurate forecasts, enhancing model effectiveness.</a:t>
            </a:r>
          </a:p>
        </p:txBody>
      </p:sp>
      <p:pic>
        <p:nvPicPr>
          <p:cNvPr id="5" name="Picture 4">
            <a:extLst>
              <a:ext uri="{FF2B5EF4-FFF2-40B4-BE49-F238E27FC236}">
                <a16:creationId xmlns:a16="http://schemas.microsoft.com/office/drawing/2014/main" id="{4816DA32-4C68-A0DC-15F9-1769DBAAEA24}"/>
              </a:ext>
            </a:extLst>
          </p:cNvPr>
          <p:cNvPicPr>
            <a:picLocks noChangeAspect="1"/>
          </p:cNvPicPr>
          <p:nvPr/>
        </p:nvPicPr>
        <p:blipFill>
          <a:blip r:embed="rId2"/>
          <a:stretch>
            <a:fillRect/>
          </a:stretch>
        </p:blipFill>
        <p:spPr>
          <a:xfrm>
            <a:off x="1951510" y="3755973"/>
            <a:ext cx="4038808" cy="2597283"/>
          </a:xfrm>
          <a:prstGeom prst="rect">
            <a:avLst/>
          </a:prstGeom>
        </p:spPr>
      </p:pic>
      <p:pic>
        <p:nvPicPr>
          <p:cNvPr id="11" name="Picture 10">
            <a:extLst>
              <a:ext uri="{FF2B5EF4-FFF2-40B4-BE49-F238E27FC236}">
                <a16:creationId xmlns:a16="http://schemas.microsoft.com/office/drawing/2014/main" id="{FC95EE7F-91D0-0BDC-9148-656097576611}"/>
              </a:ext>
            </a:extLst>
          </p:cNvPr>
          <p:cNvPicPr>
            <a:picLocks noChangeAspect="1"/>
          </p:cNvPicPr>
          <p:nvPr/>
        </p:nvPicPr>
        <p:blipFill>
          <a:blip r:embed="rId3"/>
          <a:stretch>
            <a:fillRect/>
          </a:stretch>
        </p:blipFill>
        <p:spPr>
          <a:xfrm>
            <a:off x="1907058" y="1176192"/>
            <a:ext cx="4083260" cy="2425825"/>
          </a:xfrm>
          <a:prstGeom prst="rect">
            <a:avLst/>
          </a:prstGeom>
        </p:spPr>
      </p:pic>
    </p:spTree>
    <p:extLst>
      <p:ext uri="{BB962C8B-B14F-4D97-AF65-F5344CB8AC3E}">
        <p14:creationId xmlns:p14="http://schemas.microsoft.com/office/powerpoint/2010/main" val="157693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00446" y="758172"/>
            <a:ext cx="9994554" cy="1332000"/>
          </a:xfrm>
        </p:spPr>
        <p:txBody>
          <a:bodyPr/>
          <a:lstStyle/>
          <a:p>
            <a:r>
              <a:rPr lang="en-IN" i="0" u="none" strike="noStrike" dirty="0">
                <a:effectLst/>
              </a:rPr>
              <a:t>Accuracy Measures</a:t>
            </a:r>
            <a:endParaRPr lang="en-US"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March 23,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22</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1662575" y="1465625"/>
            <a:ext cx="9132425" cy="5262979"/>
          </a:xfrm>
          <a:prstGeom prst="rect">
            <a:avLst/>
          </a:prstGeom>
          <a:noFill/>
        </p:spPr>
        <p:txBody>
          <a:bodyPr wrap="square">
            <a:spAutoFit/>
          </a:bodyPr>
          <a:lstStyle/>
          <a:p>
            <a:pPr rtl="0">
              <a:spcBef>
                <a:spcPts val="0"/>
              </a:spcBef>
              <a:spcAft>
                <a:spcPts val="0"/>
              </a:spcAft>
            </a:pPr>
            <a:r>
              <a:rPr lang="en-US" sz="2400" b="0" i="0" u="none" strike="noStrike" dirty="0">
                <a:effectLst/>
              </a:rPr>
              <a:t>We have assessed the model performance by two commonly used measures:</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effectLst/>
              </a:rPr>
              <a:t>Root Mean Squared Error (RMSE)</a:t>
            </a:r>
            <a:r>
              <a:rPr lang="en-US" sz="2400" b="0" i="0" u="none" strike="noStrike" dirty="0">
                <a:effectLst/>
              </a:rPr>
              <a:t> is the standard deviation of the prediction errors, and it is scale-dependent. </a:t>
            </a:r>
          </a:p>
          <a:p>
            <a:pPr rtl="0" fontAlgn="base">
              <a:spcBef>
                <a:spcPts val="0"/>
              </a:spcBef>
              <a:spcAft>
                <a:spcPts val="0"/>
              </a:spcAft>
              <a:buFont typeface="Arial" panose="020B0604020202020204" pitchFamily="34" charset="0"/>
              <a:buChar char="•"/>
            </a:pPr>
            <a:r>
              <a:rPr lang="en-US" sz="2400" b="1" i="0" u="none" strike="noStrike" dirty="0">
                <a:effectLst/>
              </a:rPr>
              <a:t>Mean Absolute Percentage Error (MAPE)</a:t>
            </a:r>
            <a:r>
              <a:rPr lang="en-US" sz="2400" b="0" i="0" u="none" strike="noStrike" dirty="0">
                <a:effectLst/>
              </a:rPr>
              <a:t> is obtained as the mean absolute percentage error function for the prediction and the eventual outcomes. </a:t>
            </a:r>
          </a:p>
          <a:p>
            <a:pPr rtl="0">
              <a:spcBef>
                <a:spcPts val="0"/>
              </a:spcBef>
              <a:spcAft>
                <a:spcPts val="0"/>
              </a:spcAft>
            </a:pPr>
            <a:r>
              <a:rPr lang="en-US" sz="2400" b="1" i="0" u="none" strike="noStrike" dirty="0">
                <a:effectLst/>
              </a:rPr>
              <a:t>Preference of MAPE: </a:t>
            </a:r>
            <a:r>
              <a:rPr lang="en-US" sz="2400" b="0" i="0" u="none" strike="noStrike" dirty="0">
                <a:effectLst/>
              </a:rPr>
              <a:t>As MAPE is a relative measure, it allows for the comparison of forecasts across different scales or units of measurement. MAPE expresses errors as a percentage, making it easier for business stakeholders to understand the magnitude of forecasting errors relative to actual values.</a:t>
            </a:r>
            <a:endParaRPr lang="en-US" sz="2400" b="0" dirty="0">
              <a:effectLst/>
            </a:endParaRPr>
          </a:p>
          <a:p>
            <a:br>
              <a:rPr lang="en-US" sz="2400" dirty="0"/>
            </a:br>
            <a:endParaRPr lang="en-US" sz="2400" b="0" i="0" u="none" strike="noStrike" dirty="0">
              <a:effectLst/>
            </a:endParaRPr>
          </a:p>
        </p:txBody>
      </p:sp>
    </p:spTree>
    <p:extLst>
      <p:ext uri="{BB962C8B-B14F-4D97-AF65-F5344CB8AC3E}">
        <p14:creationId xmlns:p14="http://schemas.microsoft.com/office/powerpoint/2010/main" val="1122167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00446" y="758172"/>
            <a:ext cx="9994554" cy="1332000"/>
          </a:xfrm>
        </p:spPr>
        <p:txBody>
          <a:bodyPr/>
          <a:lstStyle/>
          <a:p>
            <a:r>
              <a:rPr lang="en-US" sz="3600" i="0" u="none" strike="noStrike" dirty="0">
                <a:effectLst/>
              </a:rPr>
              <a:t>Comparative Analysis of Forecasting Models: MAPE and RMSE Metrics</a:t>
            </a:r>
            <a:endParaRPr lang="en-US" sz="8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March 23,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23</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1662575" y="2090172"/>
            <a:ext cx="9391248" cy="2400657"/>
          </a:xfrm>
          <a:prstGeom prst="rect">
            <a:avLst/>
          </a:prstGeom>
          <a:noFill/>
        </p:spPr>
        <p:txBody>
          <a:bodyPr wrap="square">
            <a:spAutoFit/>
          </a:bodyPr>
          <a:lstStyle/>
          <a:p>
            <a:pPr rtl="0">
              <a:spcBef>
                <a:spcPts val="0"/>
              </a:spcBef>
              <a:spcAft>
                <a:spcPts val="0"/>
              </a:spcAft>
            </a:pPr>
            <a:r>
              <a:rPr lang="en-US" sz="1800" b="0" i="0" u="none" strike="noStrike" dirty="0">
                <a:effectLst/>
              </a:rPr>
              <a:t>Based on the provided MAPE results and the features of all the models, </a:t>
            </a:r>
            <a:r>
              <a:rPr lang="en-US" sz="1800" b="1" i="0" u="none" strike="noStrike" dirty="0">
                <a:effectLst/>
              </a:rPr>
              <a:t>Facebook Prophet emerges as the preferred choice</a:t>
            </a:r>
            <a:r>
              <a:rPr lang="en-US" sz="1800" b="0" i="0" u="none" strike="noStrike" dirty="0">
                <a:effectLst/>
              </a:rPr>
              <a:t> over Random Forest Regressor and others.</a:t>
            </a:r>
            <a:endParaRPr lang="en-US" sz="2400" b="0" dirty="0">
              <a:effectLst/>
            </a:endParaRPr>
          </a:p>
          <a:p>
            <a:pPr rtl="0">
              <a:spcBef>
                <a:spcPts val="0"/>
              </a:spcBef>
              <a:spcAft>
                <a:spcPts val="0"/>
              </a:spcAft>
            </a:pPr>
            <a:br>
              <a:rPr lang="en-US" sz="2400" b="0" dirty="0">
                <a:effectLst/>
              </a:rPr>
            </a:br>
            <a:r>
              <a:rPr lang="en-US" sz="1800" b="1" i="0" u="none" strike="noStrike" dirty="0">
                <a:effectLst/>
              </a:rPr>
              <a:t>Reasoning:</a:t>
            </a:r>
            <a:endParaRPr lang="en-US" sz="2400" b="0" dirty="0">
              <a:effectLst/>
            </a:endParaRPr>
          </a:p>
          <a:p>
            <a:pPr rtl="0" fontAlgn="base">
              <a:spcBef>
                <a:spcPts val="0"/>
              </a:spcBef>
              <a:spcAft>
                <a:spcPts val="0"/>
              </a:spcAft>
              <a:buFont typeface="Arial" panose="020B0604020202020204" pitchFamily="34" charset="0"/>
              <a:buChar char="•"/>
            </a:pPr>
            <a:r>
              <a:rPr lang="en-US" sz="1800" b="0" i="0" u="none" strike="noStrike" dirty="0">
                <a:effectLst/>
              </a:rPr>
              <a:t>Facebook Prophet offers automated handling of seasonality, holidays, and trend changes, reducing the need for manual feature engineering and parameter tuning.</a:t>
            </a:r>
          </a:p>
          <a:p>
            <a:pPr rtl="0" fontAlgn="base">
              <a:spcBef>
                <a:spcPts val="0"/>
              </a:spcBef>
              <a:spcAft>
                <a:spcPts val="0"/>
              </a:spcAft>
              <a:buFont typeface="Arial" panose="020B0604020202020204" pitchFamily="34" charset="0"/>
              <a:buChar char="•"/>
            </a:pPr>
            <a:r>
              <a:rPr lang="en-US" sz="1800" b="0" i="0" u="none" strike="noStrike" dirty="0">
                <a:effectLst/>
              </a:rPr>
              <a:t>Facebook Prophet provides interpretable forecasts and easily interpretable trend and seasonality components, allowing stakeholders to understand the underlying patterns driving the forecasts.</a:t>
            </a:r>
          </a:p>
        </p:txBody>
      </p:sp>
      <p:pic>
        <p:nvPicPr>
          <p:cNvPr id="5" name="Picture 4">
            <a:extLst>
              <a:ext uri="{FF2B5EF4-FFF2-40B4-BE49-F238E27FC236}">
                <a16:creationId xmlns:a16="http://schemas.microsoft.com/office/drawing/2014/main" id="{3C20B333-00CB-7294-DD32-47E5C61705DA}"/>
              </a:ext>
            </a:extLst>
          </p:cNvPr>
          <p:cNvPicPr>
            <a:picLocks noChangeAspect="1"/>
          </p:cNvPicPr>
          <p:nvPr/>
        </p:nvPicPr>
        <p:blipFill>
          <a:blip r:embed="rId2"/>
          <a:stretch>
            <a:fillRect/>
          </a:stretch>
        </p:blipFill>
        <p:spPr>
          <a:xfrm>
            <a:off x="3063943" y="4536375"/>
            <a:ext cx="6064113" cy="1970837"/>
          </a:xfrm>
          <a:prstGeom prst="rect">
            <a:avLst/>
          </a:prstGeom>
        </p:spPr>
      </p:pic>
    </p:spTree>
    <p:extLst>
      <p:ext uri="{BB962C8B-B14F-4D97-AF65-F5344CB8AC3E}">
        <p14:creationId xmlns:p14="http://schemas.microsoft.com/office/powerpoint/2010/main" val="301319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00446" y="758172"/>
            <a:ext cx="9994554" cy="1332000"/>
          </a:xfrm>
        </p:spPr>
        <p:txBody>
          <a:bodyPr/>
          <a:lstStyle/>
          <a:p>
            <a:r>
              <a:rPr lang="en-US" sz="3600" i="0" u="none" strike="noStrike" dirty="0">
                <a:effectLst/>
              </a:rPr>
              <a:t>Future Scope</a:t>
            </a:r>
            <a:endParaRPr lang="en-US" sz="8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March 23,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24</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1397000" y="1279944"/>
            <a:ext cx="9391248" cy="5062924"/>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1900" b="1" i="0" u="none" strike="noStrike" dirty="0">
                <a:effectLst/>
              </a:rPr>
              <a:t>Granular Forecasting: </a:t>
            </a:r>
          </a:p>
          <a:p>
            <a:pPr marL="742950" lvl="1" indent="-285750" rtl="0" fontAlgn="base">
              <a:spcBef>
                <a:spcPts val="0"/>
              </a:spcBef>
              <a:spcAft>
                <a:spcPts val="0"/>
              </a:spcAft>
              <a:buFont typeface="Arial" panose="020B0604020202020204" pitchFamily="34" charset="0"/>
              <a:buChar char="•"/>
            </a:pPr>
            <a:r>
              <a:rPr lang="en-US" sz="1900" b="0" i="0" u="none" strike="noStrike" dirty="0">
                <a:effectLst/>
              </a:rPr>
              <a:t>Product-Category Level Predictions: Delve into specific categories to uncover nuanced trends, facilitating strategies for inventory optimization and targeted marketing. </a:t>
            </a:r>
          </a:p>
          <a:p>
            <a:pPr marL="742950" lvl="1" indent="-285750" rtl="0" fontAlgn="base">
              <a:spcBef>
                <a:spcPts val="0"/>
              </a:spcBef>
              <a:spcAft>
                <a:spcPts val="0"/>
              </a:spcAft>
              <a:buFont typeface="Arial" panose="020B0604020202020204" pitchFamily="34" charset="0"/>
              <a:buChar char="•"/>
            </a:pPr>
            <a:r>
              <a:rPr lang="en-US" sz="1900" b="0" i="0" u="none" strike="noStrike" dirty="0">
                <a:effectLst/>
              </a:rPr>
              <a:t>Regional Sales Trends: Analyze regional variations in sales patterns to identify underperforming segments and untapped regions for localized business strategies.</a:t>
            </a:r>
          </a:p>
          <a:p>
            <a:pPr rtl="0" fontAlgn="base">
              <a:spcBef>
                <a:spcPts val="0"/>
              </a:spcBef>
              <a:spcAft>
                <a:spcPts val="0"/>
              </a:spcAft>
              <a:buFont typeface="Arial" panose="020B0604020202020204" pitchFamily="34" charset="0"/>
              <a:buChar char="•"/>
            </a:pPr>
            <a:r>
              <a:rPr lang="en-US" sz="1900" b="1" i="0" u="none" strike="noStrike" dirty="0">
                <a:effectLst/>
              </a:rPr>
              <a:t>Data Enrichment and Model Retraining: </a:t>
            </a:r>
          </a:p>
          <a:p>
            <a:pPr marL="742950" lvl="1" indent="-285750" rtl="0" fontAlgn="base">
              <a:spcBef>
                <a:spcPts val="0"/>
              </a:spcBef>
              <a:spcAft>
                <a:spcPts val="0"/>
              </a:spcAft>
              <a:buFont typeface="Arial" panose="020B0604020202020204" pitchFamily="34" charset="0"/>
              <a:buChar char="•"/>
            </a:pPr>
            <a:r>
              <a:rPr lang="en-US" sz="1900" b="0" i="0" u="none" strike="noStrike" dirty="0">
                <a:effectLst/>
              </a:rPr>
              <a:t>Incorporating Additional Data Sources: Integrate external data sources like economic indicators and social media sentiment to enhance predictive accuracy. </a:t>
            </a:r>
          </a:p>
          <a:p>
            <a:pPr marL="742950" lvl="1" indent="-285750" rtl="0" fontAlgn="base">
              <a:spcBef>
                <a:spcPts val="0"/>
              </a:spcBef>
              <a:spcAft>
                <a:spcPts val="0"/>
              </a:spcAft>
              <a:buFont typeface="Arial" panose="020B0604020202020204" pitchFamily="34" charset="0"/>
              <a:buChar char="•"/>
            </a:pPr>
            <a:r>
              <a:rPr lang="en-US" sz="1900" b="0" i="0" u="none" strike="noStrike" dirty="0">
                <a:effectLst/>
              </a:rPr>
              <a:t>Continuous Learning: Implement ongoing model retraining with new sales data to ensure adaptability to evolving market trends.</a:t>
            </a:r>
          </a:p>
          <a:p>
            <a:pPr rtl="0" fontAlgn="base">
              <a:spcBef>
                <a:spcPts val="0"/>
              </a:spcBef>
              <a:spcAft>
                <a:spcPts val="0"/>
              </a:spcAft>
              <a:buFont typeface="Arial" panose="020B0604020202020204" pitchFamily="34" charset="0"/>
              <a:buChar char="•"/>
            </a:pPr>
            <a:r>
              <a:rPr lang="en-US" sz="1900" b="1" i="0" u="none" strike="noStrike" dirty="0">
                <a:effectLst/>
              </a:rPr>
              <a:t>Advanced Modeling Techniques:</a:t>
            </a:r>
          </a:p>
          <a:p>
            <a:pPr marL="742950" lvl="1" indent="-285750" rtl="0" fontAlgn="base">
              <a:spcBef>
                <a:spcPts val="0"/>
              </a:spcBef>
              <a:spcAft>
                <a:spcPts val="0"/>
              </a:spcAft>
              <a:buFont typeface="Arial" panose="020B0604020202020204" pitchFamily="34" charset="0"/>
              <a:buChar char="•"/>
            </a:pPr>
            <a:r>
              <a:rPr lang="en-US" sz="1900" b="0" i="0" u="none" strike="noStrike" dirty="0">
                <a:effectLst/>
              </a:rPr>
              <a:t>Deep Learning Models: Utilize Recurrent Neural Networks (RNN) and Long Short-Term Memory (LSTM) networks to model complex relationships in time-series data.</a:t>
            </a:r>
          </a:p>
          <a:p>
            <a:pPr marL="742950" lvl="1" indent="-285750" rtl="0" fontAlgn="base">
              <a:spcBef>
                <a:spcPts val="0"/>
              </a:spcBef>
              <a:spcAft>
                <a:spcPts val="0"/>
              </a:spcAft>
              <a:buFont typeface="Arial" panose="020B0604020202020204" pitchFamily="34" charset="0"/>
              <a:buChar char="•"/>
            </a:pPr>
            <a:r>
              <a:rPr lang="en-US" sz="1900" b="0" i="0" u="none" strike="noStrike" dirty="0">
                <a:effectLst/>
              </a:rPr>
              <a:t>Hybrid and Ensemble Models: Combine traditional statistical methods with advanced machine learning techniques to enhance forecast accuracy.</a:t>
            </a:r>
          </a:p>
          <a:p>
            <a:br>
              <a:rPr lang="en-US" sz="1900" b="0" dirty="0">
                <a:effectLst/>
              </a:rPr>
            </a:br>
            <a:endParaRPr lang="en-US" sz="1900" b="0" i="0" u="none" strike="noStrike" dirty="0">
              <a:effectLst/>
            </a:endParaRPr>
          </a:p>
        </p:txBody>
      </p:sp>
    </p:spTree>
    <p:extLst>
      <p:ext uri="{BB962C8B-B14F-4D97-AF65-F5344CB8AC3E}">
        <p14:creationId xmlns:p14="http://schemas.microsoft.com/office/powerpoint/2010/main" val="4102905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8CA8-5EE4-02D7-251F-B98A34100A6B}"/>
              </a:ext>
            </a:extLst>
          </p:cNvPr>
          <p:cNvSpPr>
            <a:spLocks noGrp="1"/>
          </p:cNvSpPr>
          <p:nvPr>
            <p:ph type="title"/>
          </p:nvPr>
        </p:nvSpPr>
        <p:spPr/>
        <p:txBody>
          <a:bodyPr/>
          <a:lstStyle/>
          <a:p>
            <a:r>
              <a:rPr lang="en-US" dirty="0"/>
              <a:t>TEAM</a:t>
            </a:r>
            <a:endParaRPr lang="en-IN" dirty="0"/>
          </a:p>
        </p:txBody>
      </p:sp>
      <p:sp>
        <p:nvSpPr>
          <p:cNvPr id="4" name="Date Placeholder 3">
            <a:extLst>
              <a:ext uri="{FF2B5EF4-FFF2-40B4-BE49-F238E27FC236}">
                <a16:creationId xmlns:a16="http://schemas.microsoft.com/office/drawing/2014/main" id="{C26573BA-F5A8-1AA1-3276-B793E76ECD68}"/>
              </a:ext>
            </a:extLst>
          </p:cNvPr>
          <p:cNvSpPr>
            <a:spLocks noGrp="1"/>
          </p:cNvSpPr>
          <p:nvPr>
            <p:ph type="dt" sz="half" idx="10"/>
          </p:nvPr>
        </p:nvSpPr>
        <p:spPr/>
        <p:txBody>
          <a:bodyPr/>
          <a:lstStyle/>
          <a:p>
            <a:fld id="{5D7B1434-98AE-42E2-8A7C-0618F700E3BA}" type="datetime2">
              <a:rPr lang="en-US" smtClean="0"/>
              <a:t>Saturday, March 23, 2024</a:t>
            </a:fld>
            <a:endParaRPr lang="en-US"/>
          </a:p>
        </p:txBody>
      </p:sp>
      <p:sp>
        <p:nvSpPr>
          <p:cNvPr id="5" name="Slide Number Placeholder 4">
            <a:extLst>
              <a:ext uri="{FF2B5EF4-FFF2-40B4-BE49-F238E27FC236}">
                <a16:creationId xmlns:a16="http://schemas.microsoft.com/office/drawing/2014/main" id="{75FB92A5-CAD9-583C-445D-7114F7814FF1}"/>
              </a:ext>
            </a:extLst>
          </p:cNvPr>
          <p:cNvSpPr>
            <a:spLocks noGrp="1"/>
          </p:cNvSpPr>
          <p:nvPr>
            <p:ph type="sldNum" sz="quarter" idx="12"/>
          </p:nvPr>
        </p:nvSpPr>
        <p:spPr/>
        <p:txBody>
          <a:bodyPr/>
          <a:lstStyle/>
          <a:p>
            <a:fld id="{DBA1B0FB-D917-4C8C-928F-313BD683BF39}" type="slidenum">
              <a:rPr lang="en-US" smtClean="0"/>
              <a:t>25</a:t>
            </a:fld>
            <a:endParaRPr lang="en-US"/>
          </a:p>
        </p:txBody>
      </p:sp>
      <p:pic>
        <p:nvPicPr>
          <p:cNvPr id="6" name="Google Shape;364;p14">
            <a:extLst>
              <a:ext uri="{FF2B5EF4-FFF2-40B4-BE49-F238E27FC236}">
                <a16:creationId xmlns:a16="http://schemas.microsoft.com/office/drawing/2014/main" id="{489907F3-8C19-145D-D6C4-FCEE9DEF3E27}"/>
              </a:ext>
            </a:extLst>
          </p:cNvPr>
          <p:cNvPicPr preferRelativeResize="0">
            <a:picLocks/>
          </p:cNvPicPr>
          <p:nvPr/>
        </p:nvPicPr>
        <p:blipFill rotWithShape="1">
          <a:blip r:embed="rId2">
            <a:alphaModFix/>
          </a:blip>
          <a:srcRect l="17835" t="34047" r="28083" b="25069"/>
          <a:stretch/>
        </p:blipFill>
        <p:spPr>
          <a:xfrm>
            <a:off x="1990571" y="2020108"/>
            <a:ext cx="1728849" cy="1633519"/>
          </a:xfrm>
          <a:prstGeom prst="rect">
            <a:avLst/>
          </a:prstGeom>
          <a:solidFill>
            <a:schemeClr val="accent5"/>
          </a:solidFill>
          <a:ln>
            <a:noFill/>
          </a:ln>
        </p:spPr>
      </p:pic>
      <p:pic>
        <p:nvPicPr>
          <p:cNvPr id="7" name="Google Shape;365;p14">
            <a:extLst>
              <a:ext uri="{FF2B5EF4-FFF2-40B4-BE49-F238E27FC236}">
                <a16:creationId xmlns:a16="http://schemas.microsoft.com/office/drawing/2014/main" id="{5F30169B-E54C-2B3D-C024-7E6572896C22}"/>
              </a:ext>
            </a:extLst>
          </p:cNvPr>
          <p:cNvPicPr preferRelativeResize="0">
            <a:picLocks/>
          </p:cNvPicPr>
          <p:nvPr/>
        </p:nvPicPr>
        <p:blipFill rotWithShape="1">
          <a:blip r:embed="rId3">
            <a:alphaModFix/>
          </a:blip>
          <a:srcRect t="6597" b="22535"/>
          <a:stretch/>
        </p:blipFill>
        <p:spPr>
          <a:xfrm>
            <a:off x="5496368" y="2020108"/>
            <a:ext cx="1728849" cy="1633516"/>
          </a:xfrm>
          <a:prstGeom prst="rect">
            <a:avLst/>
          </a:prstGeom>
          <a:solidFill>
            <a:schemeClr val="accent5"/>
          </a:solidFill>
          <a:ln>
            <a:noFill/>
          </a:ln>
        </p:spPr>
      </p:pic>
      <p:pic>
        <p:nvPicPr>
          <p:cNvPr id="8" name="Google Shape;366;p14">
            <a:extLst>
              <a:ext uri="{FF2B5EF4-FFF2-40B4-BE49-F238E27FC236}">
                <a16:creationId xmlns:a16="http://schemas.microsoft.com/office/drawing/2014/main" id="{A490919A-8440-08A8-7A90-07E27924ED30}"/>
              </a:ext>
            </a:extLst>
          </p:cNvPr>
          <p:cNvPicPr preferRelativeResize="0">
            <a:picLocks/>
          </p:cNvPicPr>
          <p:nvPr/>
        </p:nvPicPr>
        <p:blipFill rotWithShape="1">
          <a:blip r:embed="rId4">
            <a:alphaModFix/>
          </a:blip>
          <a:srcRect t="10983" b="26040"/>
          <a:stretch/>
        </p:blipFill>
        <p:spPr>
          <a:xfrm>
            <a:off x="8688437" y="2020100"/>
            <a:ext cx="1728851" cy="1633516"/>
          </a:xfrm>
          <a:prstGeom prst="rect">
            <a:avLst/>
          </a:prstGeom>
          <a:solidFill>
            <a:schemeClr val="accent5"/>
          </a:solidFill>
          <a:ln>
            <a:noFill/>
          </a:ln>
        </p:spPr>
      </p:pic>
      <p:sp>
        <p:nvSpPr>
          <p:cNvPr id="9" name="Google Shape;367;p14">
            <a:extLst>
              <a:ext uri="{FF2B5EF4-FFF2-40B4-BE49-F238E27FC236}">
                <a16:creationId xmlns:a16="http://schemas.microsoft.com/office/drawing/2014/main" id="{44186A52-300F-E831-2445-64FD4DA9D311}"/>
              </a:ext>
            </a:extLst>
          </p:cNvPr>
          <p:cNvSpPr txBox="1">
            <a:spLocks/>
          </p:cNvSpPr>
          <p:nvPr/>
        </p:nvSpPr>
        <p:spPr>
          <a:xfrm>
            <a:off x="1980909" y="4060913"/>
            <a:ext cx="1749000" cy="416100"/>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Clr>
                <a:schemeClr val="lt1"/>
              </a:buClr>
              <a:buSzPts val="2000"/>
              <a:buFont typeface="Arial" panose="020B0604020202020204" pitchFamily="34" charset="0"/>
              <a:buNone/>
            </a:pPr>
            <a:r>
              <a:rPr lang="en-US"/>
              <a:t>Ishita Pundir</a:t>
            </a:r>
          </a:p>
        </p:txBody>
      </p:sp>
      <p:sp>
        <p:nvSpPr>
          <p:cNvPr id="10" name="Google Shape;369;p14">
            <a:extLst>
              <a:ext uri="{FF2B5EF4-FFF2-40B4-BE49-F238E27FC236}">
                <a16:creationId xmlns:a16="http://schemas.microsoft.com/office/drawing/2014/main" id="{225472AB-23F4-8BBF-D4AD-66A8DB160CC8}"/>
              </a:ext>
            </a:extLst>
          </p:cNvPr>
          <p:cNvSpPr txBox="1">
            <a:spLocks/>
          </p:cNvSpPr>
          <p:nvPr/>
        </p:nvSpPr>
        <p:spPr>
          <a:xfrm>
            <a:off x="5486702" y="4060913"/>
            <a:ext cx="1749000" cy="416100"/>
          </a:xfrm>
          <a:prstGeom prst="rect">
            <a:avLst/>
          </a:prstGeom>
          <a:noFill/>
          <a:ln>
            <a:noFill/>
          </a:ln>
        </p:spPr>
        <p:txBody>
          <a:bodyPr spcFirstLastPara="1" wrap="square" lIns="0" tIns="0" rIns="0" bIns="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Clr>
                <a:schemeClr val="lt1"/>
              </a:buClr>
              <a:buSzPts val="2000"/>
              <a:buFont typeface="Arial" panose="020B0604020202020204" pitchFamily="34" charset="0"/>
              <a:buNone/>
            </a:pPr>
            <a:r>
              <a:rPr lang="en-US"/>
              <a:t>Saum Kothari</a:t>
            </a:r>
          </a:p>
        </p:txBody>
      </p:sp>
      <p:sp>
        <p:nvSpPr>
          <p:cNvPr id="11" name="Google Shape;371;p14">
            <a:extLst>
              <a:ext uri="{FF2B5EF4-FFF2-40B4-BE49-F238E27FC236}">
                <a16:creationId xmlns:a16="http://schemas.microsoft.com/office/drawing/2014/main" id="{C9687643-64D4-F09B-0988-E2141391B597}"/>
              </a:ext>
            </a:extLst>
          </p:cNvPr>
          <p:cNvSpPr txBox="1">
            <a:spLocks/>
          </p:cNvSpPr>
          <p:nvPr/>
        </p:nvSpPr>
        <p:spPr>
          <a:xfrm>
            <a:off x="8678771" y="4057670"/>
            <a:ext cx="1749000" cy="416100"/>
          </a:xfrm>
          <a:prstGeom prst="rect">
            <a:avLst/>
          </a:prstGeom>
          <a:noFill/>
          <a:ln>
            <a:noFill/>
          </a:ln>
        </p:spPr>
        <p:txBody>
          <a:bodyPr spcFirstLastPara="1" wrap="square" lIns="0" tIns="0" rIns="0" bIns="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Clr>
                <a:schemeClr val="lt1"/>
              </a:buClr>
              <a:buSzPts val="2000"/>
              <a:buFont typeface="Arial" panose="020B0604020202020204" pitchFamily="34" charset="0"/>
              <a:buNone/>
            </a:pPr>
            <a:r>
              <a:rPr lang="en-US"/>
              <a:t>Tushar Bura</a:t>
            </a:r>
          </a:p>
        </p:txBody>
      </p:sp>
      <p:sp>
        <p:nvSpPr>
          <p:cNvPr id="12" name="Google Shape;368;p14">
            <a:extLst>
              <a:ext uri="{FF2B5EF4-FFF2-40B4-BE49-F238E27FC236}">
                <a16:creationId xmlns:a16="http://schemas.microsoft.com/office/drawing/2014/main" id="{6550E8D0-DF43-A148-B6E5-6583F14C94A0}"/>
              </a:ext>
            </a:extLst>
          </p:cNvPr>
          <p:cNvSpPr txBox="1">
            <a:spLocks/>
          </p:cNvSpPr>
          <p:nvPr/>
        </p:nvSpPr>
        <p:spPr>
          <a:xfrm>
            <a:off x="1980125" y="4447360"/>
            <a:ext cx="1749300" cy="726000"/>
          </a:xfrm>
          <a:prstGeom prst="rect">
            <a:avLst/>
          </a:prstGeom>
          <a:noFill/>
          <a:ln>
            <a:noFill/>
          </a:ln>
        </p:spPr>
        <p:txBody>
          <a:bodyPr spcFirstLastPara="1" wrap="square" lIns="0" tIns="0" rIns="0" bIns="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Clr>
                <a:schemeClr val="lt1"/>
              </a:buClr>
              <a:buSzPts val="1800"/>
              <a:buFont typeface="Arial" panose="020B0604020202020204" pitchFamily="34" charset="0"/>
              <a:buNone/>
            </a:pPr>
            <a:r>
              <a:rPr lang="en-US"/>
              <a:t>ip2441</a:t>
            </a:r>
          </a:p>
        </p:txBody>
      </p:sp>
      <p:sp>
        <p:nvSpPr>
          <p:cNvPr id="13" name="Google Shape;370;p14">
            <a:extLst>
              <a:ext uri="{FF2B5EF4-FFF2-40B4-BE49-F238E27FC236}">
                <a16:creationId xmlns:a16="http://schemas.microsoft.com/office/drawing/2014/main" id="{30791BDC-67C4-3CC9-8FD8-83904355E6D0}"/>
              </a:ext>
            </a:extLst>
          </p:cNvPr>
          <p:cNvSpPr txBox="1">
            <a:spLocks/>
          </p:cNvSpPr>
          <p:nvPr/>
        </p:nvSpPr>
        <p:spPr>
          <a:xfrm>
            <a:off x="5485918" y="4447360"/>
            <a:ext cx="1749300" cy="726000"/>
          </a:xfrm>
          <a:prstGeom prst="rect">
            <a:avLst/>
          </a:prstGeom>
          <a:noFill/>
          <a:ln>
            <a:noFill/>
          </a:ln>
        </p:spPr>
        <p:txBody>
          <a:bodyPr spcFirstLastPara="1" wrap="square" lIns="0" tIns="0" rIns="0" bIns="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Clr>
                <a:schemeClr val="lt1"/>
              </a:buClr>
              <a:buSzPts val="1800"/>
              <a:buFont typeface="Arial" panose="020B0604020202020204" pitchFamily="34" charset="0"/>
              <a:buNone/>
            </a:pPr>
            <a:r>
              <a:rPr lang="en-US"/>
              <a:t>sbk2171</a:t>
            </a:r>
          </a:p>
        </p:txBody>
      </p:sp>
      <p:sp>
        <p:nvSpPr>
          <p:cNvPr id="14" name="Google Shape;372;p14">
            <a:extLst>
              <a:ext uri="{FF2B5EF4-FFF2-40B4-BE49-F238E27FC236}">
                <a16:creationId xmlns:a16="http://schemas.microsoft.com/office/drawing/2014/main" id="{C6ECB9F8-7D50-D38E-7063-85BDDE7EADBE}"/>
              </a:ext>
            </a:extLst>
          </p:cNvPr>
          <p:cNvSpPr txBox="1">
            <a:spLocks/>
          </p:cNvSpPr>
          <p:nvPr/>
        </p:nvSpPr>
        <p:spPr>
          <a:xfrm>
            <a:off x="8677987" y="4444117"/>
            <a:ext cx="1749300" cy="726000"/>
          </a:xfrm>
          <a:prstGeom prst="rect">
            <a:avLst/>
          </a:prstGeom>
          <a:noFill/>
          <a:ln>
            <a:noFill/>
          </a:ln>
        </p:spPr>
        <p:txBody>
          <a:bodyPr spcFirstLastPara="1" wrap="square" lIns="0" tIns="0" rIns="0" bIns="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Clr>
                <a:schemeClr val="lt1"/>
              </a:buClr>
              <a:buSzPts val="1800"/>
              <a:buFont typeface="Arial" panose="020B0604020202020204" pitchFamily="34" charset="0"/>
              <a:buNone/>
            </a:pPr>
            <a:r>
              <a:rPr lang="en-US"/>
              <a:t>tb3077</a:t>
            </a:r>
          </a:p>
        </p:txBody>
      </p:sp>
    </p:spTree>
    <p:extLst>
      <p:ext uri="{BB962C8B-B14F-4D97-AF65-F5344CB8AC3E}">
        <p14:creationId xmlns:p14="http://schemas.microsoft.com/office/powerpoint/2010/main" val="182030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144515"/>
            <a:ext cx="4500562" cy="228832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6DBF7BEE-612A-4BE6-B46C-CF5578D3462F}" type="datetime2">
              <a:rPr lang="en-US" smtClean="0"/>
              <a:t>Saturday, March 23, 2024</a:t>
            </a:fld>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695297" y="4144515"/>
            <a:ext cx="7056436" cy="2289396"/>
          </a:xfrm>
          <a:noFill/>
        </p:spPr>
        <p:txBody>
          <a:bodyPr>
            <a:noAutofit/>
          </a:bodyPr>
          <a:lstStyle/>
          <a:p>
            <a:pPr>
              <a:spcBef>
                <a:spcPts val="0"/>
              </a:spcBef>
              <a:spcAft>
                <a:spcPts val="0"/>
              </a:spcAft>
            </a:pPr>
            <a:r>
              <a:rPr lang="en-US" sz="1400" b="0" i="0" u="none" strike="noStrike" dirty="0">
                <a:solidFill>
                  <a:schemeClr val="tx1"/>
                </a:solidFill>
                <a:effectLst/>
              </a:rPr>
              <a:t>This project harnesses machine learning and statistical analysis to forecast revenue trends for an online retail company. Using historical sales data, our goal is to build a precise forecasting model. This model will inform strategic decisions on inventory, marketing, and business strategy.</a:t>
            </a:r>
            <a:endParaRPr lang="en-US" sz="1400" b="0" dirty="0">
              <a:solidFill>
                <a:schemeClr val="tx1"/>
              </a:solidFill>
              <a:effectLst/>
            </a:endParaRPr>
          </a:p>
          <a:p>
            <a:pPr>
              <a:spcBef>
                <a:spcPts val="0"/>
              </a:spcBef>
              <a:spcAft>
                <a:spcPts val="0"/>
              </a:spcAft>
            </a:pPr>
            <a:endParaRPr lang="en-US" sz="1400" b="0" i="1" u="sng" dirty="0">
              <a:solidFill>
                <a:schemeClr val="tx1"/>
              </a:solidFill>
              <a:effectLst/>
            </a:endParaRPr>
          </a:p>
          <a:p>
            <a:pPr>
              <a:spcBef>
                <a:spcPts val="0"/>
              </a:spcBef>
              <a:spcAft>
                <a:spcPts val="0"/>
              </a:spcAft>
            </a:pPr>
            <a:r>
              <a:rPr lang="en-US" sz="1400" b="0" i="1" u="sng" dirty="0">
                <a:solidFill>
                  <a:schemeClr val="tx1"/>
                </a:solidFill>
                <a:effectLst/>
              </a:rPr>
              <a:t>Dataset Description:</a:t>
            </a:r>
            <a:r>
              <a:rPr lang="en-US" sz="1400" b="0" i="0" u="none" strike="noStrike" dirty="0">
                <a:solidFill>
                  <a:schemeClr val="tx1"/>
                </a:solidFill>
                <a:effectLst/>
              </a:rPr>
              <a:t> The project utilizes the "</a:t>
            </a:r>
            <a:r>
              <a:rPr lang="en-US" sz="1400" b="1" i="1" u="none" strike="noStrike" dirty="0">
                <a:solidFill>
                  <a:schemeClr val="tx1"/>
                </a:solidFill>
                <a:effectLst/>
              </a:rPr>
              <a:t>Online Retail II</a:t>
            </a:r>
            <a:r>
              <a:rPr lang="en-US" sz="1400" b="0" i="0" u="none" strike="noStrike" dirty="0">
                <a:solidFill>
                  <a:schemeClr val="tx1"/>
                </a:solidFill>
                <a:effectLst/>
              </a:rPr>
              <a:t>" dataset, a rich and detailed collection of transactional data from a UK-based non-store online retail platform. This dataset was sourced from the UCI Machine Learning repository and includes transactional records spanning two consecutive years (01/12/2009 to 09/12/2011).</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23643" y="-9169"/>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239118"/>
            <a:ext cx="3359655" cy="851508"/>
          </a:xfrm>
        </p:spPr>
        <p:txBody>
          <a:bodyPr vert="horz" wrap="square" lIns="0" tIns="0" rIns="0" bIns="0" rtlCol="0" anchor="b" anchorCtr="0">
            <a:noAutofit/>
          </a:bodyPr>
          <a:lstStyle/>
          <a:p>
            <a:pPr>
              <a:lnSpc>
                <a:spcPct val="100000"/>
              </a:lnSpc>
            </a:pPr>
            <a:r>
              <a:rPr lang="en-US" sz="4400" kern="1200" dirty="0">
                <a:solidFill>
                  <a:schemeClr val="tx1"/>
                </a:solidFill>
                <a:latin typeface="+mj-lt"/>
                <a:ea typeface="+mj-ea"/>
                <a:cs typeface="+mj-cs"/>
              </a:rPr>
              <a:t>Problem</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201FB7B6-22DD-4EF3-ACC2-B41667D88311}" type="datetime2">
              <a:rPr lang="en-US" smtClean="0"/>
              <a:t>Saturday, March 23, 2024</a:t>
            </a:fld>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7" name="Title 14">
            <a:extLst>
              <a:ext uri="{FF2B5EF4-FFF2-40B4-BE49-F238E27FC236}">
                <a16:creationId xmlns:a16="http://schemas.microsoft.com/office/drawing/2014/main" id="{DD1B5436-072C-2A2E-07B0-F26A6EBB8920}"/>
              </a:ext>
            </a:extLst>
          </p:cNvPr>
          <p:cNvSpPr txBox="1">
            <a:spLocks/>
          </p:cNvSpPr>
          <p:nvPr/>
        </p:nvSpPr>
        <p:spPr>
          <a:xfrm>
            <a:off x="547618" y="2130449"/>
            <a:ext cx="5437187" cy="85150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400" dirty="0"/>
              <a:t>Objective</a:t>
            </a:r>
          </a:p>
        </p:txBody>
      </p:sp>
      <p:sp>
        <p:nvSpPr>
          <p:cNvPr id="10" name="Rectangle: Rounded Corners 9">
            <a:extLst>
              <a:ext uri="{FF2B5EF4-FFF2-40B4-BE49-F238E27FC236}">
                <a16:creationId xmlns:a16="http://schemas.microsoft.com/office/drawing/2014/main" id="{B268B194-9487-AEE2-B7B2-9A71A9A27E73}"/>
              </a:ext>
            </a:extLst>
          </p:cNvPr>
          <p:cNvSpPr/>
          <p:nvPr/>
        </p:nvSpPr>
        <p:spPr>
          <a:xfrm>
            <a:off x="8397840" y="1161147"/>
            <a:ext cx="3463047" cy="1461255"/>
          </a:xfrm>
          <a:prstGeom prst="round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i="1" u="none" strike="noStrike" dirty="0">
              <a:solidFill>
                <a:schemeClr val="tx1"/>
              </a:solidFill>
              <a:effectLst/>
            </a:endParaRPr>
          </a:p>
          <a:p>
            <a:pPr algn="ctr"/>
            <a:r>
              <a:rPr lang="en-US" sz="1600" b="1" i="1" u="none" strike="noStrike" dirty="0">
                <a:solidFill>
                  <a:schemeClr val="bg1"/>
                </a:solidFill>
                <a:effectLst/>
              </a:rPr>
              <a:t>Improved Inventory Management</a:t>
            </a:r>
            <a:r>
              <a:rPr lang="en-US" sz="1600" b="1" i="0" u="none" strike="noStrike" dirty="0">
                <a:solidFill>
                  <a:schemeClr val="bg1"/>
                </a:solidFill>
                <a:effectLst/>
              </a:rPr>
              <a:t>: </a:t>
            </a:r>
            <a:r>
              <a:rPr lang="en-US" sz="1600" b="0" i="0" u="none" strike="noStrike" dirty="0">
                <a:solidFill>
                  <a:schemeClr val="bg1"/>
                </a:solidFill>
                <a:effectLst/>
              </a:rPr>
              <a:t>Maintaining optimal stock levels, reducing the costs associated with overstocking, &amp; ensuring that customer demands are met promptly</a:t>
            </a:r>
          </a:p>
          <a:p>
            <a:pPr algn="ctr"/>
            <a:endParaRPr lang="en-US" sz="1600" dirty="0">
              <a:solidFill>
                <a:schemeClr val="bg1"/>
              </a:solidFill>
            </a:endParaRPr>
          </a:p>
        </p:txBody>
      </p:sp>
      <p:sp>
        <p:nvSpPr>
          <p:cNvPr id="11" name="Rectangle: Rounded Corners 10">
            <a:extLst>
              <a:ext uri="{FF2B5EF4-FFF2-40B4-BE49-F238E27FC236}">
                <a16:creationId xmlns:a16="http://schemas.microsoft.com/office/drawing/2014/main" id="{A9B1B67C-62F5-16BD-6709-EA45D4F33084}"/>
              </a:ext>
            </a:extLst>
          </p:cNvPr>
          <p:cNvSpPr/>
          <p:nvPr/>
        </p:nvSpPr>
        <p:spPr>
          <a:xfrm>
            <a:off x="8397840" y="2888401"/>
            <a:ext cx="3463047" cy="1461255"/>
          </a:xfrm>
          <a:prstGeom prst="round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i="1" dirty="0">
              <a:solidFill>
                <a:schemeClr val="tx1"/>
              </a:solidFill>
            </a:endParaRPr>
          </a:p>
          <a:p>
            <a:pPr algn="ctr"/>
            <a:r>
              <a:rPr lang="en-US" sz="1600" b="1" u="none" strike="noStrike" dirty="0">
                <a:solidFill>
                  <a:schemeClr val="bg1"/>
                </a:solidFill>
                <a:effectLst/>
              </a:rPr>
              <a:t>Competitive Advantage: </a:t>
            </a:r>
          </a:p>
          <a:p>
            <a:pPr algn="ctr"/>
            <a:r>
              <a:rPr lang="en-US" sz="1600" b="0" i="0" u="none" strike="noStrike" dirty="0">
                <a:solidFill>
                  <a:schemeClr val="bg1"/>
                </a:solidFill>
                <a:effectLst/>
              </a:rPr>
              <a:t>In a highly competitive retail environment, the ability to predict and react to market trends ahead of competitors can be a significant advantage.</a:t>
            </a:r>
          </a:p>
          <a:p>
            <a:pPr algn="ctr"/>
            <a:endParaRPr lang="en-US" sz="1600" dirty="0">
              <a:solidFill>
                <a:schemeClr val="tx1"/>
              </a:solidFill>
            </a:endParaRPr>
          </a:p>
        </p:txBody>
      </p:sp>
      <p:sp>
        <p:nvSpPr>
          <p:cNvPr id="12" name="Rectangle: Rounded Corners 11">
            <a:extLst>
              <a:ext uri="{FF2B5EF4-FFF2-40B4-BE49-F238E27FC236}">
                <a16:creationId xmlns:a16="http://schemas.microsoft.com/office/drawing/2014/main" id="{5D59815E-A750-B39E-21D5-A433481A890B}"/>
              </a:ext>
            </a:extLst>
          </p:cNvPr>
          <p:cNvSpPr/>
          <p:nvPr/>
        </p:nvSpPr>
        <p:spPr>
          <a:xfrm>
            <a:off x="8397840" y="4644837"/>
            <a:ext cx="3463047" cy="1461255"/>
          </a:xfrm>
          <a:prstGeom prst="round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i="1" u="none" strike="noStrike" dirty="0">
              <a:solidFill>
                <a:schemeClr val="tx1"/>
              </a:solidFill>
              <a:effectLst/>
            </a:endParaRPr>
          </a:p>
          <a:p>
            <a:pPr algn="ctr"/>
            <a:r>
              <a:rPr lang="en-US" sz="1600" b="1" i="1" u="none" strike="noStrike" dirty="0">
                <a:solidFill>
                  <a:schemeClr val="bg1"/>
                </a:solidFill>
                <a:effectLst/>
              </a:rPr>
              <a:t>Customer Satisfaction and Loyalty: </a:t>
            </a:r>
            <a:r>
              <a:rPr lang="en-US" sz="1600" b="0" i="0" u="none" strike="noStrike" dirty="0">
                <a:solidFill>
                  <a:schemeClr val="bg1"/>
                </a:solidFill>
                <a:effectLst/>
              </a:rPr>
              <a:t>Ensuring stock is available in time increases customer loyalty and satisfaction with the store and brand image. </a:t>
            </a:r>
            <a:endParaRPr lang="en-US" sz="1600" b="0" i="1" u="none" strike="noStrike" dirty="0">
              <a:solidFill>
                <a:schemeClr val="bg1"/>
              </a:solidFill>
              <a:effectLst/>
            </a:endParaRPr>
          </a:p>
          <a:p>
            <a:pPr algn="ctr"/>
            <a:endParaRPr lang="en-US" sz="1600" dirty="0">
              <a:solidFill>
                <a:schemeClr val="bg1"/>
              </a:solidFill>
            </a:endParaRPr>
          </a:p>
        </p:txBody>
      </p:sp>
      <p:sp>
        <p:nvSpPr>
          <p:cNvPr id="13" name="Title 14">
            <a:extLst>
              <a:ext uri="{FF2B5EF4-FFF2-40B4-BE49-F238E27FC236}">
                <a16:creationId xmlns:a16="http://schemas.microsoft.com/office/drawing/2014/main" id="{D8A82DE5-ABB1-C5AB-9F69-E32D1019ED57}"/>
              </a:ext>
            </a:extLst>
          </p:cNvPr>
          <p:cNvSpPr txBox="1">
            <a:spLocks/>
          </p:cNvSpPr>
          <p:nvPr/>
        </p:nvSpPr>
        <p:spPr>
          <a:xfrm>
            <a:off x="8226065" y="235872"/>
            <a:ext cx="3654700" cy="85150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400" dirty="0"/>
              <a:t>Value Creation</a:t>
            </a:r>
          </a:p>
        </p:txBody>
      </p:sp>
      <p:sp>
        <p:nvSpPr>
          <p:cNvPr id="14" name="Title 14">
            <a:extLst>
              <a:ext uri="{FF2B5EF4-FFF2-40B4-BE49-F238E27FC236}">
                <a16:creationId xmlns:a16="http://schemas.microsoft.com/office/drawing/2014/main" id="{04EEC650-9EE2-F1BA-24C7-C82C8B02E6A7}"/>
              </a:ext>
            </a:extLst>
          </p:cNvPr>
          <p:cNvSpPr txBox="1">
            <a:spLocks/>
          </p:cNvSpPr>
          <p:nvPr/>
        </p:nvSpPr>
        <p:spPr>
          <a:xfrm>
            <a:off x="507085" y="3865414"/>
            <a:ext cx="1834359" cy="85150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400" dirty="0"/>
              <a:t>From:</a:t>
            </a:r>
          </a:p>
        </p:txBody>
      </p:sp>
      <p:sp>
        <p:nvSpPr>
          <p:cNvPr id="17" name="Title 14">
            <a:extLst>
              <a:ext uri="{FF2B5EF4-FFF2-40B4-BE49-F238E27FC236}">
                <a16:creationId xmlns:a16="http://schemas.microsoft.com/office/drawing/2014/main" id="{6A071344-C4AC-B666-AFB1-00EB8DE50DFB}"/>
              </a:ext>
            </a:extLst>
          </p:cNvPr>
          <p:cNvSpPr txBox="1">
            <a:spLocks/>
          </p:cNvSpPr>
          <p:nvPr/>
        </p:nvSpPr>
        <p:spPr>
          <a:xfrm>
            <a:off x="3871233" y="3873040"/>
            <a:ext cx="2219575" cy="85150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400" dirty="0"/>
              <a:t>To:</a:t>
            </a:r>
          </a:p>
        </p:txBody>
      </p:sp>
      <p:sp>
        <p:nvSpPr>
          <p:cNvPr id="18" name="Subtitle 15">
            <a:extLst>
              <a:ext uri="{FF2B5EF4-FFF2-40B4-BE49-F238E27FC236}">
                <a16:creationId xmlns:a16="http://schemas.microsoft.com/office/drawing/2014/main" id="{D6D3E879-E3B9-893A-D8D5-2534E674ECA6}"/>
              </a:ext>
            </a:extLst>
          </p:cNvPr>
          <p:cNvSpPr txBox="1">
            <a:spLocks/>
          </p:cNvSpPr>
          <p:nvPr/>
        </p:nvSpPr>
        <p:spPr>
          <a:xfrm>
            <a:off x="507085" y="4674766"/>
            <a:ext cx="3452024" cy="1310637"/>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sz="1600" b="0" i="0" u="none" strike="noStrike" dirty="0">
                <a:solidFill>
                  <a:schemeClr val="tx1"/>
                </a:solidFill>
                <a:effectLst/>
              </a:rPr>
              <a:t>Initially we examined the exploratory data analysis (EDA) and preliminary analysis of models. We explored some models such as ARIMA, SARIMAX, and were not able to fully understand the effectiveness of the models. </a:t>
            </a:r>
            <a:endParaRPr lang="en-US" sz="1600" dirty="0">
              <a:solidFill>
                <a:schemeClr val="tx1"/>
              </a:solidFill>
            </a:endParaRPr>
          </a:p>
        </p:txBody>
      </p:sp>
      <p:sp>
        <p:nvSpPr>
          <p:cNvPr id="19" name="Subtitle 15">
            <a:extLst>
              <a:ext uri="{FF2B5EF4-FFF2-40B4-BE49-F238E27FC236}">
                <a16:creationId xmlns:a16="http://schemas.microsoft.com/office/drawing/2014/main" id="{6AB821FB-C8F3-1857-B171-A854FD52DE9F}"/>
              </a:ext>
            </a:extLst>
          </p:cNvPr>
          <p:cNvSpPr txBox="1">
            <a:spLocks/>
          </p:cNvSpPr>
          <p:nvPr/>
        </p:nvSpPr>
        <p:spPr>
          <a:xfrm>
            <a:off x="3936078" y="4644628"/>
            <a:ext cx="4088838" cy="1310637"/>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sz="1500" b="0" i="0" u="none" strike="noStrike" dirty="0">
                <a:solidFill>
                  <a:schemeClr val="tx1"/>
                </a:solidFill>
                <a:effectLst/>
              </a:rPr>
              <a:t>We have robustly used ARIMA, SARIMAX, Holt-Winters Exponential Smoothing, Facebook Prophet &amp; Random Forest Regressor to forecast the Revenue of the shop by accurately measuring the effectiveness of each model using MAPE and RMSE. This multi-perspective outlook helped increase the predictive power and confidence of the models.</a:t>
            </a:r>
            <a:endParaRPr lang="en-US" sz="1500" dirty="0">
              <a:solidFill>
                <a:schemeClr val="tx1"/>
              </a:solidFill>
            </a:endParaRPr>
          </a:p>
        </p:txBody>
      </p:sp>
      <p:sp>
        <p:nvSpPr>
          <p:cNvPr id="6" name="Subtitle 15">
            <a:extLst>
              <a:ext uri="{FF2B5EF4-FFF2-40B4-BE49-F238E27FC236}">
                <a16:creationId xmlns:a16="http://schemas.microsoft.com/office/drawing/2014/main" id="{F75AB616-EBFF-B895-CECE-0789F8B7A867}"/>
              </a:ext>
            </a:extLst>
          </p:cNvPr>
          <p:cNvSpPr txBox="1">
            <a:spLocks/>
          </p:cNvSpPr>
          <p:nvPr/>
        </p:nvSpPr>
        <p:spPr>
          <a:xfrm>
            <a:off x="547617" y="2997247"/>
            <a:ext cx="7477297" cy="1310637"/>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sz="1800" dirty="0">
                <a:solidFill>
                  <a:schemeClr val="tx1"/>
                </a:solidFill>
              </a:rPr>
              <a:t>Accurately forecasting is crucial for optimizing operations, aligning marketing strategies, and ensuring profitability and customer satisfaction. </a:t>
            </a:r>
          </a:p>
        </p:txBody>
      </p:sp>
      <p:sp>
        <p:nvSpPr>
          <p:cNvPr id="20" name="Subtitle 15">
            <a:extLst>
              <a:ext uri="{FF2B5EF4-FFF2-40B4-BE49-F238E27FC236}">
                <a16:creationId xmlns:a16="http://schemas.microsoft.com/office/drawing/2014/main" id="{D05A530F-0451-DF7A-CC9F-D85091A2F51B}"/>
              </a:ext>
            </a:extLst>
          </p:cNvPr>
          <p:cNvSpPr txBox="1">
            <a:spLocks/>
          </p:cNvSpPr>
          <p:nvPr/>
        </p:nvSpPr>
        <p:spPr>
          <a:xfrm>
            <a:off x="546083" y="1043275"/>
            <a:ext cx="7477297" cy="1310637"/>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sz="1800" dirty="0">
                <a:solidFill>
                  <a:schemeClr val="tx1"/>
                </a:solidFill>
              </a:rPr>
              <a:t>This project addresses the key business challenge of accurately forecasting sales for seasonal retail items. It involves predicting sales volume, understanding customer behavior, and managing inventory efficiently to balance demand.</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FE08-0AE1-CF48-E66D-584590BD3C88}"/>
              </a:ext>
            </a:extLst>
          </p:cNvPr>
          <p:cNvSpPr>
            <a:spLocks noGrp="1"/>
          </p:cNvSpPr>
          <p:nvPr>
            <p:ph type="title"/>
          </p:nvPr>
        </p:nvSpPr>
        <p:spPr>
          <a:xfrm>
            <a:off x="329786" y="512236"/>
            <a:ext cx="11091600" cy="1332000"/>
          </a:xfrm>
        </p:spPr>
        <p:txBody>
          <a:bodyPr/>
          <a:lstStyle/>
          <a:p>
            <a:r>
              <a:rPr lang="en-US" dirty="0"/>
              <a:t>Process Flow</a:t>
            </a:r>
          </a:p>
        </p:txBody>
      </p:sp>
      <p:sp>
        <p:nvSpPr>
          <p:cNvPr id="4" name="Date Placeholder 3">
            <a:extLst>
              <a:ext uri="{FF2B5EF4-FFF2-40B4-BE49-F238E27FC236}">
                <a16:creationId xmlns:a16="http://schemas.microsoft.com/office/drawing/2014/main" id="{3F7655BD-373B-704B-C1D2-D9C5E60B0E49}"/>
              </a:ext>
            </a:extLst>
          </p:cNvPr>
          <p:cNvSpPr>
            <a:spLocks noGrp="1"/>
          </p:cNvSpPr>
          <p:nvPr>
            <p:ph type="dt" sz="half" idx="10"/>
          </p:nvPr>
        </p:nvSpPr>
        <p:spPr/>
        <p:txBody>
          <a:bodyPr/>
          <a:lstStyle/>
          <a:p>
            <a:fld id="{7A509501-6E2A-4F08-931A-22D10B61188B}" type="datetime2">
              <a:rPr lang="en-US" smtClean="0"/>
              <a:t>Saturday, March 23, 2024</a:t>
            </a:fld>
            <a:endParaRPr lang="en-US"/>
          </a:p>
        </p:txBody>
      </p:sp>
      <p:sp>
        <p:nvSpPr>
          <p:cNvPr id="6" name="Slide Number Placeholder 5">
            <a:extLst>
              <a:ext uri="{FF2B5EF4-FFF2-40B4-BE49-F238E27FC236}">
                <a16:creationId xmlns:a16="http://schemas.microsoft.com/office/drawing/2014/main" id="{DF963130-5555-6828-CA03-3451BA260610}"/>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8" name="Picture 7">
            <a:extLst>
              <a:ext uri="{FF2B5EF4-FFF2-40B4-BE49-F238E27FC236}">
                <a16:creationId xmlns:a16="http://schemas.microsoft.com/office/drawing/2014/main" id="{BF8A3232-86EA-B9BA-81A3-6571F8F9DC83}"/>
              </a:ext>
            </a:extLst>
          </p:cNvPr>
          <p:cNvPicPr>
            <a:picLocks noChangeAspect="1"/>
          </p:cNvPicPr>
          <p:nvPr/>
        </p:nvPicPr>
        <p:blipFill>
          <a:blip r:embed="rId2"/>
          <a:stretch>
            <a:fillRect/>
          </a:stretch>
        </p:blipFill>
        <p:spPr>
          <a:xfrm>
            <a:off x="770614" y="1294787"/>
            <a:ext cx="10870523" cy="4756891"/>
          </a:xfrm>
          <a:prstGeom prst="rect">
            <a:avLst/>
          </a:prstGeom>
        </p:spPr>
      </p:pic>
    </p:spTree>
    <p:extLst>
      <p:ext uri="{BB962C8B-B14F-4D97-AF65-F5344CB8AC3E}">
        <p14:creationId xmlns:p14="http://schemas.microsoft.com/office/powerpoint/2010/main" val="358781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4452302" y="826135"/>
            <a:ext cx="3853498"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934489772"/>
              </p:ext>
            </p:extLst>
          </p:nvPr>
        </p:nvGraphicFramePr>
        <p:xfrm>
          <a:off x="550863" y="176244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fld id="{148B24E6-F684-4019-84DB-FDBC733C60F1}" type="datetime2">
              <a:rPr lang="en-US" smtClean="0"/>
              <a:t>Saturday, March 23, 2024</a:t>
            </a:fld>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62463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1437864" y="1242510"/>
            <a:ext cx="11097551" cy="1332000"/>
          </a:xfrm>
        </p:spPr>
        <p:txBody>
          <a:bodyPr/>
          <a:lstStyle/>
          <a:p>
            <a:r>
              <a:rPr lang="en-US" dirty="0"/>
              <a:t>Data Augmentation</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1461055" y="2040301"/>
            <a:ext cx="9551505" cy="3515555"/>
          </a:xfrm>
        </p:spPr>
        <p:txBody>
          <a:bodyPr>
            <a:normAutofit/>
          </a:bodyPr>
          <a:lstStyle/>
          <a:p>
            <a:pPr rtl="0" fontAlgn="base">
              <a:spcBef>
                <a:spcPts val="0"/>
              </a:spcBef>
              <a:spcAft>
                <a:spcPts val="0"/>
              </a:spcAft>
              <a:buFont typeface="Arial" panose="020B0604020202020204" pitchFamily="34" charset="0"/>
              <a:buChar char="•"/>
            </a:pPr>
            <a:r>
              <a:rPr lang="en-US" sz="2000" b="1" i="1" u="sng" strike="noStrike" dirty="0">
                <a:solidFill>
                  <a:schemeClr val="tx1"/>
                </a:solidFill>
                <a:effectLst/>
              </a:rPr>
              <a:t>Data Loading: </a:t>
            </a:r>
            <a:r>
              <a:rPr lang="en-US" sz="2000" b="0" i="0" u="none" strike="noStrike" dirty="0">
                <a:solidFill>
                  <a:schemeClr val="tx1"/>
                </a:solidFill>
                <a:effectLst/>
              </a:rPr>
              <a:t>Utilized Pandas to load two Excel sheets into separate </a:t>
            </a:r>
            <a:r>
              <a:rPr lang="en-US" sz="2000" b="0" i="0" u="none" strike="noStrike" dirty="0" err="1">
                <a:solidFill>
                  <a:schemeClr val="tx1"/>
                </a:solidFill>
                <a:effectLst/>
              </a:rPr>
              <a:t>DataFrames</a:t>
            </a:r>
            <a:r>
              <a:rPr lang="en-US" sz="2000" b="0" i="0" u="none" strike="noStrike" dirty="0">
                <a:solidFill>
                  <a:schemeClr val="tx1"/>
                </a:solidFill>
                <a:effectLst/>
              </a:rPr>
              <a:t>. The excel sheets, containing data for the years 2010-2011 and 2009-2010 respectively, were read into these </a:t>
            </a:r>
            <a:r>
              <a:rPr lang="en-US" sz="2000" b="0" i="0" u="none" strike="noStrike" dirty="0" err="1">
                <a:solidFill>
                  <a:schemeClr val="tx1"/>
                </a:solidFill>
                <a:effectLst/>
              </a:rPr>
              <a:t>DataFrames</a:t>
            </a:r>
            <a:r>
              <a:rPr lang="en-US" sz="2000" b="0" i="0" u="none" strike="noStrike" dirty="0">
                <a:solidFill>
                  <a:schemeClr val="tx1"/>
                </a:solidFill>
                <a:effectLst/>
              </a:rPr>
              <a:t>.</a:t>
            </a:r>
          </a:p>
          <a:p>
            <a:pPr marL="0" indent="0" rtl="0" fontAlgn="base">
              <a:spcBef>
                <a:spcPts val="0"/>
              </a:spcBef>
              <a:spcAft>
                <a:spcPts val="0"/>
              </a:spcAft>
              <a:buNone/>
            </a:pPr>
            <a:endParaRPr lang="en-US" sz="2000" b="0" i="0" u="none" strike="noStrike" dirty="0">
              <a:solidFill>
                <a:schemeClr val="tx1"/>
              </a:solidFill>
              <a:effectLst/>
            </a:endParaRPr>
          </a:p>
          <a:p>
            <a:pPr rtl="0" fontAlgn="base">
              <a:spcBef>
                <a:spcPts val="0"/>
              </a:spcBef>
              <a:spcAft>
                <a:spcPts val="0"/>
              </a:spcAft>
              <a:buFont typeface="Arial" panose="020B0604020202020204" pitchFamily="34" charset="0"/>
              <a:buChar char="•"/>
            </a:pPr>
            <a:r>
              <a:rPr lang="en-US" sz="2000" b="1" i="1" u="sng" strike="noStrike" dirty="0">
                <a:solidFill>
                  <a:schemeClr val="tx1"/>
                </a:solidFill>
                <a:effectLst/>
              </a:rPr>
              <a:t>Data Concatenation:</a:t>
            </a:r>
            <a:r>
              <a:rPr lang="en-US" sz="2000" b="0" i="0" u="none" strike="noStrike" dirty="0">
                <a:solidFill>
                  <a:schemeClr val="tx1"/>
                </a:solidFill>
                <a:effectLst/>
              </a:rPr>
              <a:t> Concatenation was performed along the rows, merging data from 2010-2011 and 2009-2010 seamlessly.</a:t>
            </a:r>
          </a:p>
          <a:p>
            <a:pPr rtl="0" fontAlgn="base">
              <a:spcBef>
                <a:spcPts val="0"/>
              </a:spcBef>
              <a:spcAft>
                <a:spcPts val="0"/>
              </a:spcAft>
              <a:buFont typeface="Arial" panose="020B0604020202020204" pitchFamily="34" charset="0"/>
              <a:buChar char="•"/>
            </a:pPr>
            <a:endParaRPr lang="en-US" sz="2000" b="0" i="0" u="none" strike="noStrike" dirty="0">
              <a:solidFill>
                <a:schemeClr val="tx1"/>
              </a:solidFill>
              <a:effectLst/>
            </a:endParaRPr>
          </a:p>
          <a:p>
            <a:pPr rtl="0" fontAlgn="base">
              <a:spcBef>
                <a:spcPts val="0"/>
              </a:spcBef>
              <a:spcAft>
                <a:spcPts val="0"/>
              </a:spcAft>
              <a:buFont typeface="Arial" panose="020B0604020202020204" pitchFamily="34" charset="0"/>
              <a:buChar char="•"/>
            </a:pPr>
            <a:r>
              <a:rPr lang="en-US" sz="2000" b="1" i="1" u="sng" strike="noStrike" dirty="0">
                <a:solidFill>
                  <a:schemeClr val="tx1"/>
                </a:solidFill>
                <a:effectLst/>
              </a:rPr>
              <a:t>Data Integrity:</a:t>
            </a:r>
            <a:r>
              <a:rPr lang="en-US" sz="2000" b="0" i="0" u="none" strike="noStrike" dirty="0">
                <a:solidFill>
                  <a:schemeClr val="tx1"/>
                </a:solidFill>
                <a:effectLst/>
              </a:rPr>
              <a:t> The unified </a:t>
            </a:r>
            <a:r>
              <a:rPr lang="en-US" sz="2000" b="0" i="0" u="none" strike="noStrike" dirty="0" err="1">
                <a:solidFill>
                  <a:schemeClr val="tx1"/>
                </a:solidFill>
                <a:effectLst/>
              </a:rPr>
              <a:t>DataFrame</a:t>
            </a:r>
            <a:r>
              <a:rPr lang="en-US" sz="2000" b="0" i="0" u="none" strike="noStrike" dirty="0">
                <a:solidFill>
                  <a:schemeClr val="tx1"/>
                </a:solidFill>
                <a:effectLst/>
              </a:rPr>
              <a:t> encompassed the complete transaction history for the specified period. Merging ensured data consistency and continuity, laying the foundation for accurate time-series analysis.</a:t>
            </a:r>
          </a:p>
          <a:p>
            <a:endParaRPr lang="en-US" sz="2000" dirty="0">
              <a:solidFill>
                <a:schemeClr val="tx1"/>
              </a:solidFill>
            </a:endParaRP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fld id="{338752D7-18D6-4878-940F-EF86C6EA10D6}" type="datetime2">
              <a:rPr lang="en-US" smtClean="0"/>
              <a:t>Saturday, March 23, 2024</a:t>
            </a:fld>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142054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1249264" y="984012"/>
            <a:ext cx="11097551" cy="1332000"/>
          </a:xfrm>
        </p:spPr>
        <p:txBody>
          <a:bodyPr/>
          <a:lstStyle/>
          <a:p>
            <a:r>
              <a:rPr lang="en-US" dirty="0"/>
              <a:t>Data Processing &amp; Cleaning</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1249264" y="1771945"/>
            <a:ext cx="9604266" cy="3515555"/>
          </a:xfrm>
        </p:spPr>
        <p:txBody>
          <a:bodyPr>
            <a:noAutofit/>
          </a:bodyPr>
          <a:lstStyle/>
          <a:p>
            <a:pPr rtl="0" fontAlgn="base">
              <a:spcBef>
                <a:spcPts val="0"/>
              </a:spcBef>
              <a:spcAft>
                <a:spcPts val="0"/>
              </a:spcAft>
              <a:buFont typeface="Arial" panose="020B0604020202020204" pitchFamily="34" charset="0"/>
              <a:buChar char="•"/>
            </a:pPr>
            <a:r>
              <a:rPr lang="en-US" sz="1600" b="1" i="1" u="sng" strike="noStrike" dirty="0">
                <a:solidFill>
                  <a:schemeClr val="tx1"/>
                </a:solidFill>
                <a:effectLst/>
              </a:rPr>
              <a:t>Preliminary Inspections:</a:t>
            </a:r>
            <a:r>
              <a:rPr lang="en-US" sz="1600" b="1" i="1" strike="noStrike" dirty="0">
                <a:solidFill>
                  <a:schemeClr val="tx1"/>
                </a:solidFill>
                <a:effectLst/>
              </a:rPr>
              <a:t> </a:t>
            </a:r>
            <a:r>
              <a:rPr lang="en-US" sz="1600" b="0" i="0" u="none" strike="noStrike" dirty="0">
                <a:solidFill>
                  <a:schemeClr val="tx1"/>
                </a:solidFill>
                <a:effectLst/>
              </a:rPr>
              <a:t>We first observe summary statistics of the dataset. We examine uniqueness and null values. After this, we include data entries limited to the period between December 1st, 2009, and December 9th, 2011, as advised by the author of the dataset. We computed the column 'Revenue' as a product between 'Quantity' and 'Price' columns, serving as a key metric for the analysis.</a:t>
            </a:r>
          </a:p>
          <a:p>
            <a:pPr rtl="0" fontAlgn="base">
              <a:spcBef>
                <a:spcPts val="0"/>
              </a:spcBef>
              <a:spcAft>
                <a:spcPts val="0"/>
              </a:spcAft>
              <a:buFont typeface="Arial" panose="020B0604020202020204" pitchFamily="34" charset="0"/>
              <a:buChar char="•"/>
            </a:pPr>
            <a:endParaRPr lang="en-US" sz="1600" b="0" i="0" u="none" strike="noStrike" dirty="0">
              <a:solidFill>
                <a:schemeClr val="tx1"/>
              </a:solidFill>
              <a:effectLst/>
            </a:endParaRPr>
          </a:p>
          <a:p>
            <a:pPr rtl="0" fontAlgn="base">
              <a:spcBef>
                <a:spcPts val="0"/>
              </a:spcBef>
              <a:spcAft>
                <a:spcPts val="0"/>
              </a:spcAft>
              <a:buFont typeface="Arial" panose="020B0604020202020204" pitchFamily="34" charset="0"/>
              <a:buChar char="•"/>
            </a:pPr>
            <a:r>
              <a:rPr lang="en-US" sz="1600" b="1" i="1" u="sng" strike="noStrike" dirty="0">
                <a:solidFill>
                  <a:schemeClr val="tx1"/>
                </a:solidFill>
                <a:effectLst/>
              </a:rPr>
              <a:t>Cleaning:</a:t>
            </a:r>
            <a:r>
              <a:rPr lang="en-US" sz="1600" b="0" i="0" u="none" strike="noStrike" dirty="0">
                <a:solidFill>
                  <a:schemeClr val="tx1"/>
                </a:solidFill>
                <a:effectLst/>
              </a:rPr>
              <a:t> In the data cleaning phase, efforts were made to enhance the quality of the dataset. Duplicate entries were eliminated to avoid redundancy, while missing values were addressed to prevent biases. Additionally, any erroneous entries or inconsistencies were corrected to maintain the accuracy and reliability of the data. These steps played a pivotal role in preparing a robust dataset for subsequent analysis and interpretation.</a:t>
            </a:r>
          </a:p>
          <a:p>
            <a:pPr rtl="0" fontAlgn="base">
              <a:spcBef>
                <a:spcPts val="0"/>
              </a:spcBef>
              <a:spcAft>
                <a:spcPts val="0"/>
              </a:spcAft>
              <a:buFont typeface="Arial" panose="020B0604020202020204" pitchFamily="34" charset="0"/>
              <a:buChar char="•"/>
            </a:pPr>
            <a:endParaRPr lang="en-US" sz="1600" b="0" i="0" u="none" strike="noStrike" dirty="0">
              <a:solidFill>
                <a:schemeClr val="tx1"/>
              </a:solidFill>
              <a:effectLst/>
            </a:endParaRPr>
          </a:p>
          <a:p>
            <a:pPr rtl="0" fontAlgn="base">
              <a:spcBef>
                <a:spcPts val="0"/>
              </a:spcBef>
              <a:spcAft>
                <a:spcPts val="0"/>
              </a:spcAft>
              <a:buFont typeface="Arial" panose="020B0604020202020204" pitchFamily="34" charset="0"/>
              <a:buChar char="•"/>
            </a:pPr>
            <a:r>
              <a:rPr lang="en-US" sz="1600" b="1" i="1" u="sng" strike="noStrike" dirty="0">
                <a:solidFill>
                  <a:schemeClr val="tx1"/>
                </a:solidFill>
                <a:effectLst/>
              </a:rPr>
              <a:t>Aggregation:</a:t>
            </a:r>
            <a:r>
              <a:rPr lang="en-US" sz="1600" b="0" i="0" u="none" strike="noStrike" dirty="0">
                <a:solidFill>
                  <a:schemeClr val="tx1"/>
                </a:solidFill>
                <a:effectLst/>
              </a:rPr>
              <a:t> Aggregation entails creating '</a:t>
            </a:r>
            <a:r>
              <a:rPr lang="en-US" sz="1600" b="0" i="0" u="none" strike="noStrike" dirty="0" err="1">
                <a:solidFill>
                  <a:schemeClr val="tx1"/>
                </a:solidFill>
                <a:effectLst/>
              </a:rPr>
              <a:t>InvoiceYear</a:t>
            </a:r>
            <a:r>
              <a:rPr lang="en-US" sz="1600" b="0" i="0" u="none" strike="noStrike" dirty="0">
                <a:solidFill>
                  <a:schemeClr val="tx1"/>
                </a:solidFill>
                <a:effectLst/>
              </a:rPr>
              <a:t>' and '</a:t>
            </a:r>
            <a:r>
              <a:rPr lang="en-US" sz="1600" b="0" i="0" u="none" strike="noStrike" dirty="0" err="1">
                <a:solidFill>
                  <a:schemeClr val="tx1"/>
                </a:solidFill>
                <a:effectLst/>
              </a:rPr>
              <a:t>InvoiceMonth</a:t>
            </a:r>
            <a:r>
              <a:rPr lang="en-US" sz="1600" b="0" i="0" u="none" strike="noStrike" dirty="0">
                <a:solidFill>
                  <a:schemeClr val="tx1"/>
                </a:solidFill>
                <a:effectLst/>
              </a:rPr>
              <a:t>' columns from '</a:t>
            </a:r>
            <a:r>
              <a:rPr lang="en-US" sz="1600" b="0" i="0" u="none" strike="noStrike" dirty="0" err="1">
                <a:solidFill>
                  <a:schemeClr val="tx1"/>
                </a:solidFill>
                <a:effectLst/>
              </a:rPr>
              <a:t>InvoiceDate</a:t>
            </a:r>
            <a:r>
              <a:rPr lang="en-US" sz="1600" b="0" i="0" u="none" strike="noStrike" dirty="0">
                <a:solidFill>
                  <a:schemeClr val="tx1"/>
                </a:solidFill>
                <a:effectLst/>
              </a:rPr>
              <a:t>' using pandas' dt accessor. This step facilitates sales data aggregation at monthly or yearly levels, crucial for aligning with typical forecasting models. By breaking down data into smaller time intervals, businesses gain insights into seasonal patterns, trends, aiding in accurate forecasting and strategic decision-making.</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fld id="{338752D7-18D6-4878-940F-EF86C6EA10D6}" type="datetime2">
              <a:rPr lang="en-US" smtClean="0"/>
              <a:t>Saturday, March 23, 2024</a:t>
            </a:fld>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73737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3471764" y="994369"/>
            <a:ext cx="4816268" cy="1332000"/>
          </a:xfrm>
        </p:spPr>
        <p:txBody>
          <a:bodyPr>
            <a:noAutofit/>
          </a:bodyPr>
          <a:lstStyle/>
          <a:p>
            <a:pPr algn="ctr"/>
            <a:r>
              <a:rPr lang="en-US" sz="4400" dirty="0"/>
              <a:t>Target Variables &amp; </a:t>
            </a:r>
            <a:br>
              <a:rPr lang="en-US" sz="4400" dirty="0"/>
            </a:br>
            <a:r>
              <a:rPr lang="en-US" sz="4400" dirty="0"/>
              <a:t>Predictive Variables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442712" y="2394772"/>
            <a:ext cx="5437186" cy="535354"/>
          </a:xfrm>
        </p:spPr>
        <p:txBody>
          <a:bodyPr/>
          <a:lstStyle/>
          <a:p>
            <a:pPr algn="ctr">
              <a:lnSpc>
                <a:spcPct val="50000"/>
              </a:lnSpc>
              <a:spcAft>
                <a:spcPts val="100"/>
              </a:spcAft>
            </a:pPr>
            <a:r>
              <a:rPr lang="en-US" sz="2000" dirty="0"/>
              <a:t>TARGET VARIABLES: </a:t>
            </a:r>
          </a:p>
          <a:p>
            <a:pPr algn="ctr">
              <a:lnSpc>
                <a:spcPct val="50000"/>
              </a:lnSpc>
              <a:spcAft>
                <a:spcPts val="100"/>
              </a:spcAft>
            </a:pPr>
            <a:r>
              <a:rPr lang="en-US" sz="2000" i="1" dirty="0"/>
              <a:t>‘Revenue’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3090767"/>
            <a:ext cx="5429114" cy="3515555"/>
          </a:xfrm>
        </p:spPr>
        <p:txBody>
          <a:bodyPr/>
          <a:lstStyle/>
          <a:p>
            <a:pPr marL="0" indent="0" rtl="0">
              <a:spcBef>
                <a:spcPts val="0"/>
              </a:spcBef>
              <a:spcAft>
                <a:spcPts val="0"/>
              </a:spcAft>
              <a:buNone/>
            </a:pPr>
            <a:r>
              <a:rPr lang="en-US" sz="1800" b="0" i="0" u="none" strike="noStrike" dirty="0">
                <a:solidFill>
                  <a:schemeClr val="tx1"/>
                </a:solidFill>
                <a:effectLst/>
              </a:rPr>
              <a:t>The target variable, also known as the </a:t>
            </a:r>
            <a:r>
              <a:rPr lang="en-US" sz="1800" b="0" i="1" u="none" strike="noStrike" dirty="0">
                <a:solidFill>
                  <a:schemeClr val="tx1"/>
                </a:solidFill>
                <a:effectLst/>
              </a:rPr>
              <a:t>dependent variable</a:t>
            </a:r>
            <a:r>
              <a:rPr lang="en-US" sz="1800" b="0" i="0" u="none" strike="noStrike" dirty="0">
                <a:solidFill>
                  <a:schemeClr val="tx1"/>
                </a:solidFill>
                <a:effectLst/>
              </a:rPr>
              <a:t>, is the primary metric that a predictive model aims to forecast or predict. The target variable, 'Revenue', was calculated by multiplying the 'Quantity' of items sold by their 'Unit Price'. This computation yields the total sales value for each transaction within the dataset. </a:t>
            </a:r>
            <a:br>
              <a:rPr lang="en-US" dirty="0"/>
            </a:br>
            <a:endParaRPr lang="en-US"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3090767"/>
            <a:ext cx="5436391" cy="3515555"/>
          </a:xfrm>
        </p:spPr>
        <p:txBody>
          <a:bodyPr/>
          <a:lstStyle/>
          <a:p>
            <a:pPr marL="0" indent="0" rtl="0">
              <a:spcBef>
                <a:spcPts val="0"/>
              </a:spcBef>
              <a:spcAft>
                <a:spcPts val="0"/>
              </a:spcAft>
              <a:buNone/>
            </a:pPr>
            <a:r>
              <a:rPr lang="en-US" sz="1800" b="0" i="0" u="none" strike="noStrike" dirty="0">
                <a:solidFill>
                  <a:schemeClr val="tx1"/>
                </a:solidFill>
                <a:effectLst/>
              </a:rPr>
              <a:t>Predictive variables, also known as </a:t>
            </a:r>
            <a:r>
              <a:rPr lang="en-US" sz="1800" b="0" i="1" u="none" strike="noStrike" dirty="0">
                <a:solidFill>
                  <a:schemeClr val="tx1"/>
                </a:solidFill>
                <a:effectLst/>
              </a:rPr>
              <a:t>independent variables </a:t>
            </a:r>
            <a:r>
              <a:rPr lang="en-US" sz="1800" b="0" i="0" u="none" strike="noStrike" dirty="0">
                <a:solidFill>
                  <a:schemeClr val="tx1"/>
                </a:solidFill>
                <a:effectLst/>
              </a:rPr>
              <a:t>or features, are the inputs used by the model to make predictions about the target variable. These variables are presumed to influence or have a relationship with the target variable, and they are used to train the model on how changes in these variables are associated with changes in the target variable. </a:t>
            </a:r>
            <a:br>
              <a:rPr lang="en-US" dirty="0">
                <a:solidFill>
                  <a:schemeClr val="tx1"/>
                </a:solidFill>
              </a:rPr>
            </a:br>
            <a:endParaRPr lang="en-US" dirty="0">
              <a:solidFill>
                <a:schemeClr val="tx1"/>
              </a:solidFill>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9CE6F4DB-2849-475D-808A-D146206A5679}" type="datetime2">
              <a:rPr lang="en-US" smtClean="0"/>
              <a:t>Saturday, March 23, 2024</a:t>
            </a:fld>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 Placeholder 8">
            <a:extLst>
              <a:ext uri="{FF2B5EF4-FFF2-40B4-BE49-F238E27FC236}">
                <a16:creationId xmlns:a16="http://schemas.microsoft.com/office/drawing/2014/main" id="{6661ED72-7607-EB21-4B7D-E0E3C60B055F}"/>
              </a:ext>
            </a:extLst>
          </p:cNvPr>
          <p:cNvSpPr txBox="1">
            <a:spLocks/>
          </p:cNvSpPr>
          <p:nvPr/>
        </p:nvSpPr>
        <p:spPr>
          <a:xfrm>
            <a:off x="6159834" y="1734687"/>
            <a:ext cx="5437186" cy="535354"/>
          </a:xfrm>
          <a:prstGeom prst="rect">
            <a:avLst/>
          </a:prstGeom>
        </p:spPr>
        <p:txBody>
          <a:bodyPr vert="horz" wrap="square" lIns="0" tIns="0" rIns="0" bIns="0" rtlCol="0" anchor="b">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endParaRPr lang="en-US" sz="2000" i="1" dirty="0"/>
          </a:p>
        </p:txBody>
      </p:sp>
      <p:sp>
        <p:nvSpPr>
          <p:cNvPr id="16" name="Text Placeholder 8">
            <a:extLst>
              <a:ext uri="{FF2B5EF4-FFF2-40B4-BE49-F238E27FC236}">
                <a16:creationId xmlns:a16="http://schemas.microsoft.com/office/drawing/2014/main" id="{48A97E2E-25AA-A253-98A3-5BFA981DC700}"/>
              </a:ext>
            </a:extLst>
          </p:cNvPr>
          <p:cNvSpPr txBox="1">
            <a:spLocks/>
          </p:cNvSpPr>
          <p:nvPr/>
        </p:nvSpPr>
        <p:spPr>
          <a:xfrm>
            <a:off x="4900352" y="2382696"/>
            <a:ext cx="7947470" cy="535354"/>
          </a:xfrm>
          <a:prstGeom prst="rect">
            <a:avLst/>
          </a:prstGeom>
        </p:spPr>
        <p:txBody>
          <a:bodyPr vert="horz" wrap="square" lIns="0" tIns="0" rIns="0" bIns="0" rtlCol="0" anchor="b">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lnSpc>
                <a:spcPct val="50000"/>
              </a:lnSpc>
              <a:spcAft>
                <a:spcPts val="100"/>
              </a:spcAft>
            </a:pPr>
            <a:r>
              <a:rPr lang="en-US" sz="2000" dirty="0"/>
              <a:t>Predictive VARIABLES: </a:t>
            </a:r>
          </a:p>
          <a:p>
            <a:pPr algn="ctr">
              <a:lnSpc>
                <a:spcPct val="50000"/>
              </a:lnSpc>
              <a:spcAft>
                <a:spcPts val="100"/>
              </a:spcAft>
            </a:pPr>
            <a:r>
              <a:rPr lang="en-US" sz="2000" i="1" dirty="0"/>
              <a:t>‘</a:t>
            </a:r>
            <a:r>
              <a:rPr lang="en-US" sz="2000" i="1" dirty="0" err="1"/>
              <a:t>invoicedate</a:t>
            </a:r>
            <a:r>
              <a:rPr lang="en-US" sz="2000" i="1" dirty="0"/>
              <a:t>’</a:t>
            </a:r>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119</TotalTime>
  <Words>2374</Words>
  <Application>Microsoft Office PowerPoint</Application>
  <PresentationFormat>Widescreen</PresentationFormat>
  <Paragraphs>269</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Gill Sans MT</vt:lpstr>
      <vt:lpstr>Symbol</vt:lpstr>
      <vt:lpstr>Walbaum Display</vt:lpstr>
      <vt:lpstr>3DFloatVTI</vt:lpstr>
      <vt:lpstr>Project Deck: IEOR 4578: Forecasting: A Real-World Application  Prof. Syed Haider  Online Retail II Data Project Deliverable 2</vt:lpstr>
      <vt:lpstr>Agenda</vt:lpstr>
      <vt:lpstr>Introduction</vt:lpstr>
      <vt:lpstr>Problem</vt:lpstr>
      <vt:lpstr>Process Flow</vt:lpstr>
      <vt:lpstr>TIMELINE</vt:lpstr>
      <vt:lpstr>Data Augmentation</vt:lpstr>
      <vt:lpstr>Data Processing &amp; Cleaning</vt:lpstr>
      <vt:lpstr>Target Variables &amp;  Predictive Variables </vt:lpstr>
      <vt:lpstr>Exploratory Data Analysis</vt:lpstr>
      <vt:lpstr>Exploratory Data Analysis</vt:lpstr>
      <vt:lpstr>Exploratory Data Analysis</vt:lpstr>
      <vt:lpstr>Pre-Modelling</vt:lpstr>
      <vt:lpstr>Autocorrection &amp; PSD</vt:lpstr>
      <vt:lpstr>Power Spectral Density (PSD) &amp; Butterworth Filter in Low Pass </vt:lpstr>
      <vt:lpstr>Modelling Methodology</vt:lpstr>
      <vt:lpstr>Holt-Winters Exponential Smoothing</vt:lpstr>
      <vt:lpstr>ARIMA</vt:lpstr>
      <vt:lpstr>SARIMAX</vt:lpstr>
      <vt:lpstr>Random Forest Regressor</vt:lpstr>
      <vt:lpstr>Facebook Prophet</vt:lpstr>
      <vt:lpstr>Accuracy Measures</vt:lpstr>
      <vt:lpstr>Comparative Analysis of Forecasting Models: MAPE and RMSE Metrics</vt:lpstr>
      <vt:lpstr>Future Scope</vt:lpstr>
      <vt:lpstr>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Deck</dc:title>
  <dc:creator>Sd Hd</dc:creator>
  <cp:lastModifiedBy>Yashvi Milak</cp:lastModifiedBy>
  <cp:revision>5</cp:revision>
  <dcterms:created xsi:type="dcterms:W3CDTF">2022-08-30T20:58:13Z</dcterms:created>
  <dcterms:modified xsi:type="dcterms:W3CDTF">2024-03-23T04:03:53Z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