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78" r:id="rId8"/>
    <p:sldId id="263" r:id="rId9"/>
    <p:sldId id="262" r:id="rId10"/>
    <p:sldId id="264" r:id="rId11"/>
    <p:sldId id="265" r:id="rId12"/>
    <p:sldId id="266" r:id="rId13"/>
    <p:sldId id="273" r:id="rId14"/>
    <p:sldId id="274" r:id="rId15"/>
    <p:sldId id="275" r:id="rId16"/>
    <p:sldId id="276" r:id="rId17"/>
    <p:sldId id="277" r:id="rId18"/>
    <p:sldId id="269" r:id="rId19"/>
    <p:sldId id="267" r:id="rId20"/>
    <p:sldId id="268" r:id="rId21"/>
    <p:sldId id="280" r:id="rId22"/>
    <p:sldId id="270" r:id="rId23"/>
    <p:sldId id="271" r:id="rId24"/>
    <p:sldId id="272"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646FE2-7FBD-4161-85BF-C09531A3F0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Tushar Agrawal: Machine learning in Healthcare</a:t>
            </a:r>
          </a:p>
        </p:txBody>
      </p:sp>
      <p:sp>
        <p:nvSpPr>
          <p:cNvPr id="3" name="Date Placeholder 2">
            <a:extLst>
              <a:ext uri="{FF2B5EF4-FFF2-40B4-BE49-F238E27FC236}">
                <a16:creationId xmlns:a16="http://schemas.microsoft.com/office/drawing/2014/main" id="{4892127D-6A0E-4B7A-81A7-BA05717ED3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2DAE0C-48D5-40E4-B430-F10716EBFB2A}" type="datetimeFigureOut">
              <a:rPr lang="en-US" smtClean="0"/>
              <a:t>16-Jan-21</a:t>
            </a:fld>
            <a:endParaRPr lang="en-US" dirty="0"/>
          </a:p>
        </p:txBody>
      </p:sp>
      <p:sp>
        <p:nvSpPr>
          <p:cNvPr id="4" name="Footer Placeholder 3">
            <a:extLst>
              <a:ext uri="{FF2B5EF4-FFF2-40B4-BE49-F238E27FC236}">
                <a16:creationId xmlns:a16="http://schemas.microsoft.com/office/drawing/2014/main" id="{5BA275A5-1E32-4C7D-9931-90132CF36E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3AF22B3-ED8C-4059-A23C-2D5F863E24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462E0C-67B2-465D-ABAF-1CA946E56052}" type="slidenum">
              <a:rPr lang="en-US" smtClean="0"/>
              <a:t>‹#›</a:t>
            </a:fld>
            <a:endParaRPr lang="en-US" dirty="0"/>
          </a:p>
        </p:txBody>
      </p:sp>
    </p:spTree>
    <p:extLst>
      <p:ext uri="{BB962C8B-B14F-4D97-AF65-F5344CB8AC3E}">
        <p14:creationId xmlns:p14="http://schemas.microsoft.com/office/powerpoint/2010/main" val="248239770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Tushar Agrawal: Machine learning in Healthcare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48B91-6AE7-4070-82FE-24C328583E50}" type="datetimeFigureOut">
              <a:rPr lang="en-US" smtClean="0"/>
              <a:t>16-Jan-21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6D875-6E12-4463-A326-D3ADF0F89879}" type="slidenum">
              <a:rPr lang="en-US" smtClean="0"/>
              <a:t>‹#›</a:t>
            </a:fld>
            <a:endParaRPr lang="en-US" dirty="0"/>
          </a:p>
        </p:txBody>
      </p:sp>
    </p:spTree>
    <p:extLst>
      <p:ext uri="{BB962C8B-B14F-4D97-AF65-F5344CB8AC3E}">
        <p14:creationId xmlns:p14="http://schemas.microsoft.com/office/powerpoint/2010/main" val="23369440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513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0E650B-E599-4DF5-BE13-7C383D93C050}"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356923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39CE67-C5D0-4401-B9A5-90F9D5C0D4F5}"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98871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96E8B0-A7D3-4452-B174-2448797E31AF}"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835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F9061-061C-45BA-8534-DED9BE359E5C}"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1880726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E22127-5F63-4AD0-977E-AC1D65A48F40}"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842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18672A-1031-4D2F-AE24-0DF9BB01F269}"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2261245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D8725-6B2C-4952-9996-AF9947779104}"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2733298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0458F-F107-4BC8-8139-1DDC86B1697E}"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97008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85FB4-7991-4C3E-B7A9-E4C804D198DE}"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105886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5283E2-959F-404E-8E29-443028428167}" type="datetime1">
              <a:rPr lang="en-US" smtClean="0"/>
              <a:t>16-Jan-21</a:t>
            </a:fld>
            <a:endParaRPr lang="en-US" dirty="0"/>
          </a:p>
        </p:txBody>
      </p:sp>
      <p:sp>
        <p:nvSpPr>
          <p:cNvPr id="5" name="Footer Placeholder 4"/>
          <p:cNvSpPr>
            <a:spLocks noGrp="1"/>
          </p:cNvSpPr>
          <p:nvPr>
            <p:ph type="ftr" sz="quarter" idx="11"/>
          </p:nvPr>
        </p:nvSpPr>
        <p:spPr/>
        <p:txBody>
          <a:bodyPr/>
          <a:lstStyle/>
          <a:p>
            <a:r>
              <a:rPr lang="en-US" dirty="0"/>
              <a:t>Tushar Agrawal - Machine Learning in healthcare</a:t>
            </a:r>
          </a:p>
        </p:txBody>
      </p:sp>
      <p:sp>
        <p:nvSpPr>
          <p:cNvPr id="6" name="Slide Number Placeholder 5"/>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106267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97FC4-5983-4A34-AA96-1CAC0A6FB49D}" type="datetime1">
              <a:rPr lang="en-US" smtClean="0"/>
              <a:t>16-Jan-21</a:t>
            </a:fld>
            <a:endParaRPr lang="en-US" dirty="0"/>
          </a:p>
        </p:txBody>
      </p:sp>
      <p:sp>
        <p:nvSpPr>
          <p:cNvPr id="6" name="Footer Placeholder 5"/>
          <p:cNvSpPr>
            <a:spLocks noGrp="1"/>
          </p:cNvSpPr>
          <p:nvPr>
            <p:ph type="ftr" sz="quarter" idx="11"/>
          </p:nvPr>
        </p:nvSpPr>
        <p:spPr/>
        <p:txBody>
          <a:bodyPr/>
          <a:lstStyle/>
          <a:p>
            <a:r>
              <a:rPr lang="en-US" dirty="0"/>
              <a:t>Tushar Agrawal - Machine Learning in healthcare</a:t>
            </a:r>
          </a:p>
        </p:txBody>
      </p:sp>
      <p:sp>
        <p:nvSpPr>
          <p:cNvPr id="7" name="Slide Number Placeholder 6"/>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339514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7ADEB-EAA5-433D-95E6-F83F441260FF}" type="datetime1">
              <a:rPr lang="en-US" smtClean="0"/>
              <a:t>16-Jan-21</a:t>
            </a:fld>
            <a:endParaRPr lang="en-US" dirty="0"/>
          </a:p>
        </p:txBody>
      </p:sp>
      <p:sp>
        <p:nvSpPr>
          <p:cNvPr id="8" name="Footer Placeholder 7"/>
          <p:cNvSpPr>
            <a:spLocks noGrp="1"/>
          </p:cNvSpPr>
          <p:nvPr>
            <p:ph type="ftr" sz="quarter" idx="11"/>
          </p:nvPr>
        </p:nvSpPr>
        <p:spPr/>
        <p:txBody>
          <a:bodyPr/>
          <a:lstStyle/>
          <a:p>
            <a:r>
              <a:rPr lang="en-US" dirty="0"/>
              <a:t>Tushar Agrawal - Machine Learning in healthcare</a:t>
            </a:r>
          </a:p>
        </p:txBody>
      </p:sp>
      <p:sp>
        <p:nvSpPr>
          <p:cNvPr id="9" name="Slide Number Placeholder 8"/>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63738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9EDB98-161C-448E-99A0-9CC89574AC0D}" type="datetime1">
              <a:rPr lang="en-US" smtClean="0"/>
              <a:t>16-Jan-21</a:t>
            </a:fld>
            <a:endParaRPr lang="en-US" dirty="0"/>
          </a:p>
        </p:txBody>
      </p:sp>
      <p:sp>
        <p:nvSpPr>
          <p:cNvPr id="4" name="Footer Placeholder 3"/>
          <p:cNvSpPr>
            <a:spLocks noGrp="1"/>
          </p:cNvSpPr>
          <p:nvPr>
            <p:ph type="ftr" sz="quarter" idx="11"/>
          </p:nvPr>
        </p:nvSpPr>
        <p:spPr/>
        <p:txBody>
          <a:bodyPr/>
          <a:lstStyle/>
          <a:p>
            <a:r>
              <a:rPr lang="en-US" dirty="0"/>
              <a:t>Tushar Agrawal - Machine Learning in healthcare</a:t>
            </a:r>
          </a:p>
        </p:txBody>
      </p:sp>
      <p:sp>
        <p:nvSpPr>
          <p:cNvPr id="5" name="Slide Number Placeholder 4"/>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341907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A6C74-68AC-4E51-82E1-666660EC76A1}" type="datetime1">
              <a:rPr lang="en-US" smtClean="0"/>
              <a:t>16-Jan-21</a:t>
            </a:fld>
            <a:endParaRPr lang="en-US" dirty="0"/>
          </a:p>
        </p:txBody>
      </p:sp>
      <p:sp>
        <p:nvSpPr>
          <p:cNvPr id="3" name="Footer Placeholder 2"/>
          <p:cNvSpPr>
            <a:spLocks noGrp="1"/>
          </p:cNvSpPr>
          <p:nvPr>
            <p:ph type="ftr" sz="quarter" idx="11"/>
          </p:nvPr>
        </p:nvSpPr>
        <p:spPr/>
        <p:txBody>
          <a:bodyPr/>
          <a:lstStyle/>
          <a:p>
            <a:r>
              <a:rPr lang="en-US" dirty="0"/>
              <a:t>Tushar Agrawal - Machine Learning in healthcare</a:t>
            </a:r>
          </a:p>
        </p:txBody>
      </p:sp>
      <p:sp>
        <p:nvSpPr>
          <p:cNvPr id="4" name="Slide Number Placeholder 3"/>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388077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5FA2A3-06C4-4FA3-AB12-08D336EE5EEF}" type="datetime1">
              <a:rPr lang="en-US" smtClean="0"/>
              <a:t>16-Jan-21</a:t>
            </a:fld>
            <a:endParaRPr lang="en-US" dirty="0"/>
          </a:p>
        </p:txBody>
      </p:sp>
      <p:sp>
        <p:nvSpPr>
          <p:cNvPr id="6" name="Footer Placeholder 5"/>
          <p:cNvSpPr>
            <a:spLocks noGrp="1"/>
          </p:cNvSpPr>
          <p:nvPr>
            <p:ph type="ftr" sz="quarter" idx="11"/>
          </p:nvPr>
        </p:nvSpPr>
        <p:spPr/>
        <p:txBody>
          <a:bodyPr/>
          <a:lstStyle/>
          <a:p>
            <a:r>
              <a:rPr lang="en-US" dirty="0"/>
              <a:t>Tushar Agrawal - Machine Learning in healthcare</a:t>
            </a:r>
          </a:p>
        </p:txBody>
      </p:sp>
      <p:sp>
        <p:nvSpPr>
          <p:cNvPr id="7" name="Slide Number Placeholder 6"/>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36094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68E305-F20B-4330-AFA5-3F5203199360}" type="datetime1">
              <a:rPr lang="en-US" smtClean="0"/>
              <a:t>16-Jan-21</a:t>
            </a:fld>
            <a:endParaRPr lang="en-US" dirty="0"/>
          </a:p>
        </p:txBody>
      </p:sp>
      <p:sp>
        <p:nvSpPr>
          <p:cNvPr id="6" name="Footer Placeholder 5"/>
          <p:cNvSpPr>
            <a:spLocks noGrp="1"/>
          </p:cNvSpPr>
          <p:nvPr>
            <p:ph type="ftr" sz="quarter" idx="11"/>
          </p:nvPr>
        </p:nvSpPr>
        <p:spPr/>
        <p:txBody>
          <a:bodyPr/>
          <a:lstStyle/>
          <a:p>
            <a:r>
              <a:rPr lang="en-US" dirty="0"/>
              <a:t>Tushar Agrawal - Machine Learning in healthcare</a:t>
            </a:r>
          </a:p>
        </p:txBody>
      </p:sp>
      <p:sp>
        <p:nvSpPr>
          <p:cNvPr id="7" name="Slide Number Placeholder 6"/>
          <p:cNvSpPr>
            <a:spLocks noGrp="1"/>
          </p:cNvSpPr>
          <p:nvPr>
            <p:ph type="sldNum" sz="quarter" idx="12"/>
          </p:nvPr>
        </p:nvSpPr>
        <p:spPr/>
        <p:txBody>
          <a:bodyPr/>
          <a:lstStyle/>
          <a:p>
            <a:fld id="{2DCB1F7B-D687-4194-9999-14895A5250CE}" type="slidenum">
              <a:rPr lang="en-US" smtClean="0"/>
              <a:t>‹#›</a:t>
            </a:fld>
            <a:endParaRPr lang="en-US" dirty="0"/>
          </a:p>
        </p:txBody>
      </p:sp>
    </p:spTree>
    <p:extLst>
      <p:ext uri="{BB962C8B-B14F-4D97-AF65-F5344CB8AC3E}">
        <p14:creationId xmlns:p14="http://schemas.microsoft.com/office/powerpoint/2010/main" val="175600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63A52A-E28A-4486-9C66-2054EBE8D4DA}" type="datetime1">
              <a:rPr lang="en-US" smtClean="0"/>
              <a:t>16-Jan-21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Tushar Agrawal - Machine Learning in healthcare</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CB1F7B-D687-4194-9999-14895A5250CE}" type="slidenum">
              <a:rPr lang="en-US" smtClean="0"/>
              <a:t>‹#›</a:t>
            </a:fld>
            <a:endParaRPr lang="en-US" dirty="0"/>
          </a:p>
        </p:txBody>
      </p:sp>
    </p:spTree>
    <p:extLst>
      <p:ext uri="{BB962C8B-B14F-4D97-AF65-F5344CB8AC3E}">
        <p14:creationId xmlns:p14="http://schemas.microsoft.com/office/powerpoint/2010/main" val="2322898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drive/1L0MqWMfS3RZCWW7FhWm3NdhffszcyEyZ?usp=sha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prognos.a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ensc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pathai.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cholar.google.com/scholar_lookup?journal=Minim+Invasive+Ther+Allied+Technol&amp;title=Introduction+to+artificial+intelligence+in+medicine&amp;author=Y+Mintz&amp;author=R+Brodie&amp;volume=28&amp;publication_year=2019&amp;pages=73-81&amp;pmid=30810430&amp;" TargetMode="External"/><Relationship Id="rId2" Type="http://schemas.openxmlformats.org/officeDocument/2006/relationships/hyperlink" Target="https://www.ncbi.nlm.nih.gov/pubmed/3081043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ncbi.nlm.nih.gov/pubmed/28126242" TargetMode="External"/><Relationship Id="rId2" Type="http://schemas.openxmlformats.org/officeDocument/2006/relationships/hyperlink" Target="https://www.cbinsights.com/research/artificial-intelligence-healthcare-startups-investors/" TargetMode="External"/><Relationship Id="rId1" Type="http://schemas.openxmlformats.org/officeDocument/2006/relationships/slideLayout" Target="../slideLayouts/slideLayout2.xml"/><Relationship Id="rId5" Type="http://schemas.openxmlformats.org/officeDocument/2006/relationships/hyperlink" Target="https://medium.com/mlreview/gradient-boosting-from-scratch-1e317ae4587d" TargetMode="External"/><Relationship Id="rId4" Type="http://schemas.openxmlformats.org/officeDocument/2006/relationships/hyperlink" Target="https://scholar.google.com/scholar_lookup?journal=Metabolism&amp;title=Artificial+intelligence+in+medicine&amp;author=P+Hamlet&amp;author=J+Tremblay&amp;volume=69S&amp;publication_year=2017&amp;pages=S36-40&amp;pmid=28126242&am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aw.githubusercontent.com/dphi-official/Datasets/master/pharma_data/Training_set_beg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D1A2-B767-4F7F-B211-3C1F667A9B56}"/>
              </a:ext>
            </a:extLst>
          </p:cNvPr>
          <p:cNvSpPr>
            <a:spLocks noGrp="1"/>
          </p:cNvSpPr>
          <p:nvPr>
            <p:ph type="ctrTitle"/>
          </p:nvPr>
        </p:nvSpPr>
        <p:spPr>
          <a:xfrm>
            <a:off x="1647067" y="1782698"/>
            <a:ext cx="7766936" cy="1646302"/>
          </a:xfrm>
        </p:spPr>
        <p:txBody>
          <a:bodyPr/>
          <a:lstStyle/>
          <a:p>
            <a:r>
              <a:rPr lang="en-US" dirty="0"/>
              <a:t>Machine Learning in Healthcare</a:t>
            </a:r>
          </a:p>
        </p:txBody>
      </p:sp>
      <p:sp>
        <p:nvSpPr>
          <p:cNvPr id="3" name="Subtitle 2">
            <a:extLst>
              <a:ext uri="{FF2B5EF4-FFF2-40B4-BE49-F238E27FC236}">
                <a16:creationId xmlns:a16="http://schemas.microsoft.com/office/drawing/2014/main" id="{CB8559F3-8108-4BC5-9D03-6A8A71AA00D3}"/>
              </a:ext>
            </a:extLst>
          </p:cNvPr>
          <p:cNvSpPr>
            <a:spLocks noGrp="1"/>
          </p:cNvSpPr>
          <p:nvPr>
            <p:ph type="subTitle" idx="1"/>
          </p:nvPr>
        </p:nvSpPr>
        <p:spPr>
          <a:xfrm>
            <a:off x="1481415" y="4944463"/>
            <a:ext cx="3886568" cy="1096899"/>
          </a:xfrm>
        </p:spPr>
        <p:txBody>
          <a:bodyPr numCol="1">
            <a:normAutofit/>
          </a:bodyPr>
          <a:lstStyle/>
          <a:p>
            <a:pPr algn="l"/>
            <a:r>
              <a:rPr lang="en-US" dirty="0"/>
              <a:t>Submitted By:</a:t>
            </a:r>
            <a:br>
              <a:rPr lang="en-US" dirty="0"/>
            </a:br>
            <a:r>
              <a:rPr lang="en-US" dirty="0"/>
              <a:t>Tushar Agrawal</a:t>
            </a:r>
            <a:br>
              <a:rPr lang="en-US" dirty="0"/>
            </a:br>
            <a:r>
              <a:rPr lang="en-US" dirty="0"/>
              <a:t>1900910130119</a:t>
            </a:r>
          </a:p>
        </p:txBody>
      </p:sp>
      <p:sp>
        <p:nvSpPr>
          <p:cNvPr id="5" name="Subtitle 2">
            <a:extLst>
              <a:ext uri="{FF2B5EF4-FFF2-40B4-BE49-F238E27FC236}">
                <a16:creationId xmlns:a16="http://schemas.microsoft.com/office/drawing/2014/main" id="{06AB342D-7085-4CF0-ACDC-1BC84ECC7C67}"/>
              </a:ext>
            </a:extLst>
          </p:cNvPr>
          <p:cNvSpPr txBox="1">
            <a:spLocks/>
          </p:cNvSpPr>
          <p:nvPr/>
        </p:nvSpPr>
        <p:spPr>
          <a:xfrm>
            <a:off x="5120126" y="4944463"/>
            <a:ext cx="3886568" cy="1096899"/>
          </a:xfrm>
          <a:prstGeom prst="rect">
            <a:avLst/>
          </a:prstGeom>
        </p:spPr>
        <p:txBody>
          <a:bodyPr vert="horz" lIns="91440" tIns="45720" rIns="91440" bIns="45720" numCol="1"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dirty="0"/>
              <a:t>Group Mentor: </a:t>
            </a:r>
            <a:br>
              <a:rPr lang="en-US" dirty="0"/>
            </a:br>
            <a:r>
              <a:rPr lang="en-US" dirty="0"/>
              <a:t>Mr. Ajay Indoria</a:t>
            </a:r>
          </a:p>
        </p:txBody>
      </p:sp>
      <p:sp>
        <p:nvSpPr>
          <p:cNvPr id="7" name="Subtitle 2">
            <a:extLst>
              <a:ext uri="{FF2B5EF4-FFF2-40B4-BE49-F238E27FC236}">
                <a16:creationId xmlns:a16="http://schemas.microsoft.com/office/drawing/2014/main" id="{44971919-21B3-40D8-8C40-BABC65BC8664}"/>
              </a:ext>
            </a:extLst>
          </p:cNvPr>
          <p:cNvSpPr txBox="1">
            <a:spLocks/>
          </p:cNvSpPr>
          <p:nvPr/>
        </p:nvSpPr>
        <p:spPr>
          <a:xfrm>
            <a:off x="3551583" y="3847565"/>
            <a:ext cx="5862420" cy="1096899"/>
          </a:xfrm>
          <a:prstGeom prst="rect">
            <a:avLst/>
          </a:prstGeom>
        </p:spPr>
        <p:txBody>
          <a:bodyPr vert="horz" lIns="91440" tIns="45720" rIns="91440" bIns="45720" numCol="1"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2000" dirty="0"/>
              <a:t>Predict the chances of survival of a patient after 1 year of treatment</a:t>
            </a:r>
          </a:p>
        </p:txBody>
      </p:sp>
      <p:sp>
        <p:nvSpPr>
          <p:cNvPr id="8" name="Date Placeholder 3">
            <a:extLst>
              <a:ext uri="{FF2B5EF4-FFF2-40B4-BE49-F238E27FC236}">
                <a16:creationId xmlns:a16="http://schemas.microsoft.com/office/drawing/2014/main" id="{1CBE9D0E-C769-49B7-A243-C83619BA847D}"/>
              </a:ext>
            </a:extLst>
          </p:cNvPr>
          <p:cNvSpPr>
            <a:spLocks noGrp="1"/>
          </p:cNvSpPr>
          <p:nvPr>
            <p:ph type="dt" sz="half" idx="10"/>
          </p:nvPr>
        </p:nvSpPr>
        <p:spPr>
          <a:xfrm>
            <a:off x="8063466" y="6041362"/>
            <a:ext cx="911939" cy="365125"/>
          </a:xfrm>
        </p:spPr>
        <p:txBody>
          <a:bodyPr/>
          <a:lstStyle/>
          <a:p>
            <a:fld id="{EEB113D4-6ACA-477E-A6B2-57B44D5C645A}" type="datetime1">
              <a:rPr lang="en-US" sz="1100" smtClean="0"/>
              <a:t>16-Jan-21</a:t>
            </a:fld>
            <a:endParaRPr lang="en-US" dirty="0"/>
          </a:p>
        </p:txBody>
      </p:sp>
    </p:spTree>
    <p:extLst>
      <p:ext uri="{BB962C8B-B14F-4D97-AF65-F5344CB8AC3E}">
        <p14:creationId xmlns:p14="http://schemas.microsoft.com/office/powerpoint/2010/main" val="2279866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3C57-A4B4-4AD4-9B1D-0275905D5DDF}"/>
              </a:ext>
            </a:extLst>
          </p:cNvPr>
          <p:cNvSpPr>
            <a:spLocks noGrp="1"/>
          </p:cNvSpPr>
          <p:nvPr>
            <p:ph type="title"/>
          </p:nvPr>
        </p:nvSpPr>
        <p:spPr/>
        <p:txBody>
          <a:bodyPr/>
          <a:lstStyle/>
          <a:p>
            <a:r>
              <a:rPr lang="en-US" dirty="0"/>
              <a:t>Gradient Boosting (Iterative Corrections)</a:t>
            </a:r>
          </a:p>
        </p:txBody>
      </p:sp>
      <p:sp>
        <p:nvSpPr>
          <p:cNvPr id="3" name="Content Placeholder 2">
            <a:extLst>
              <a:ext uri="{FF2B5EF4-FFF2-40B4-BE49-F238E27FC236}">
                <a16:creationId xmlns:a16="http://schemas.microsoft.com/office/drawing/2014/main" id="{4CD1E9B7-8966-42C4-9E57-568E5EC6E7A9}"/>
              </a:ext>
            </a:extLst>
          </p:cNvPr>
          <p:cNvSpPr>
            <a:spLocks noGrp="1"/>
          </p:cNvSpPr>
          <p:nvPr>
            <p:ph sz="half" idx="1"/>
          </p:nvPr>
        </p:nvSpPr>
        <p:spPr>
          <a:xfrm>
            <a:off x="677334" y="1930400"/>
            <a:ext cx="9049762" cy="2819399"/>
          </a:xfrm>
        </p:spPr>
        <p:txBody>
          <a:bodyPr/>
          <a:lstStyle/>
          <a:p>
            <a:r>
              <a:rPr lang="en-US" dirty="0"/>
              <a:t>Learning from Past Mistakes</a:t>
            </a:r>
          </a:p>
          <a:p>
            <a:r>
              <a:rPr lang="en-US" dirty="0"/>
              <a:t>Could get nearly 0 training error.</a:t>
            </a:r>
          </a:p>
          <a:p>
            <a:r>
              <a:rPr lang="en-US" dirty="0"/>
              <a:t>Weighted Scoring of multiple trees</a:t>
            </a:r>
          </a:p>
          <a:p>
            <a:r>
              <a:rPr lang="en-US" dirty="0"/>
              <a:t>Identifies difficult observations by large residuals computed in previous iterations.</a:t>
            </a:r>
          </a:p>
          <a:p>
            <a:r>
              <a:rPr lang="en-US" dirty="0"/>
              <a:t>“Shortcomings” are identified by gradients</a:t>
            </a:r>
          </a:p>
          <a:p>
            <a:r>
              <a:rPr lang="en-US" dirty="0"/>
              <a:t>Further dissects error components to bring in more explanation</a:t>
            </a:r>
          </a:p>
        </p:txBody>
      </p:sp>
      <p:pic>
        <p:nvPicPr>
          <p:cNvPr id="10" name="Picture 9">
            <a:extLst>
              <a:ext uri="{FF2B5EF4-FFF2-40B4-BE49-F238E27FC236}">
                <a16:creationId xmlns:a16="http://schemas.microsoft.com/office/drawing/2014/main" id="{DFDDBB7F-B15F-43E1-B63D-B885013E034E}"/>
              </a:ext>
            </a:extLst>
          </p:cNvPr>
          <p:cNvPicPr>
            <a:picLocks noChangeAspect="1"/>
          </p:cNvPicPr>
          <p:nvPr/>
        </p:nvPicPr>
        <p:blipFill rotWithShape="1">
          <a:blip r:embed="rId2">
            <a:extLst>
              <a:ext uri="{28A0092B-C50C-407E-A947-70E740481C1C}">
                <a14:useLocalDpi xmlns:a14="http://schemas.microsoft.com/office/drawing/2010/main" val="0"/>
              </a:ext>
            </a:extLst>
          </a:blip>
          <a:srcRect t="26881" b="1806"/>
          <a:stretch/>
        </p:blipFill>
        <p:spPr>
          <a:xfrm>
            <a:off x="2284569" y="4398065"/>
            <a:ext cx="5382198" cy="2159000"/>
          </a:xfrm>
          <a:prstGeom prst="rect">
            <a:avLst/>
          </a:prstGeom>
        </p:spPr>
      </p:pic>
      <p:sp>
        <p:nvSpPr>
          <p:cNvPr id="7" name="Date Placeholder 3">
            <a:extLst>
              <a:ext uri="{FF2B5EF4-FFF2-40B4-BE49-F238E27FC236}">
                <a16:creationId xmlns:a16="http://schemas.microsoft.com/office/drawing/2014/main" id="{50BE14D2-02C0-4AEE-A173-4D04A65B5A3A}"/>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8" name="Footer Placeholder 4">
            <a:extLst>
              <a:ext uri="{FF2B5EF4-FFF2-40B4-BE49-F238E27FC236}">
                <a16:creationId xmlns:a16="http://schemas.microsoft.com/office/drawing/2014/main" id="{75EF310C-B375-48B2-ABA0-D373013124D9}"/>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384380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7317-559E-45B5-929F-2ED49C901F4B}"/>
              </a:ext>
            </a:extLst>
          </p:cNvPr>
          <p:cNvSpPr>
            <a:spLocks noGrp="1"/>
          </p:cNvSpPr>
          <p:nvPr>
            <p:ph type="title"/>
          </p:nvPr>
        </p:nvSpPr>
        <p:spPr/>
        <p:txBody>
          <a:bodyPr/>
          <a:lstStyle/>
          <a:p>
            <a:r>
              <a:rPr lang="en-US" dirty="0"/>
              <a:t>Gradient Boosting (Iterative Corrections)</a:t>
            </a:r>
          </a:p>
        </p:txBody>
      </p:sp>
      <p:pic>
        <p:nvPicPr>
          <p:cNvPr id="6" name="Content Placeholder 5">
            <a:extLst>
              <a:ext uri="{FF2B5EF4-FFF2-40B4-BE49-F238E27FC236}">
                <a16:creationId xmlns:a16="http://schemas.microsoft.com/office/drawing/2014/main" id="{E4E1D1CB-5684-4433-9521-71C6799F6A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5545" y="2303522"/>
            <a:ext cx="3258562" cy="3741824"/>
          </a:xfrm>
        </p:spPr>
      </p:pic>
      <p:pic>
        <p:nvPicPr>
          <p:cNvPr id="8" name="Content Placeholder 7">
            <a:extLst>
              <a:ext uri="{FF2B5EF4-FFF2-40B4-BE49-F238E27FC236}">
                <a16:creationId xmlns:a16="http://schemas.microsoft.com/office/drawing/2014/main" id="{39667EF7-4B9D-4EF9-BE41-AA4ADFA4C76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003240" y="2303522"/>
            <a:ext cx="3258563" cy="3674767"/>
          </a:xfrm>
        </p:spPr>
      </p:pic>
      <p:pic>
        <p:nvPicPr>
          <p:cNvPr id="11" name="Picture 10">
            <a:extLst>
              <a:ext uri="{FF2B5EF4-FFF2-40B4-BE49-F238E27FC236}">
                <a16:creationId xmlns:a16="http://schemas.microsoft.com/office/drawing/2014/main" id="{E186F946-8F1F-481E-8BE7-B2BB8D336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1676" y="3312941"/>
            <a:ext cx="4184652" cy="1655927"/>
          </a:xfrm>
          <a:prstGeom prst="rect">
            <a:avLst/>
          </a:prstGeom>
        </p:spPr>
      </p:pic>
      <p:sp>
        <p:nvSpPr>
          <p:cNvPr id="9" name="Date Placeholder 3">
            <a:extLst>
              <a:ext uri="{FF2B5EF4-FFF2-40B4-BE49-F238E27FC236}">
                <a16:creationId xmlns:a16="http://schemas.microsoft.com/office/drawing/2014/main" id="{6D0B5937-8F51-43A4-A88A-AF0A346BC096}"/>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10" name="Footer Placeholder 4">
            <a:extLst>
              <a:ext uri="{FF2B5EF4-FFF2-40B4-BE49-F238E27FC236}">
                <a16:creationId xmlns:a16="http://schemas.microsoft.com/office/drawing/2014/main" id="{9CF12E19-4FD4-41CA-8E5F-692D4ECA6F83}"/>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128728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631B-E27A-43CA-B83A-32F0D7D55F85}"/>
              </a:ext>
            </a:extLst>
          </p:cNvPr>
          <p:cNvSpPr>
            <a:spLocks noGrp="1"/>
          </p:cNvSpPr>
          <p:nvPr>
            <p:ph type="title"/>
          </p:nvPr>
        </p:nvSpPr>
        <p:spPr/>
        <p:txBody>
          <a:bodyPr/>
          <a:lstStyle/>
          <a:p>
            <a:r>
              <a:rPr lang="en-US" dirty="0"/>
              <a:t>Performance Estimation – F1 Score</a:t>
            </a:r>
          </a:p>
        </p:txBody>
      </p:sp>
      <p:sp>
        <p:nvSpPr>
          <p:cNvPr id="3" name="Content Placeholder 2">
            <a:extLst>
              <a:ext uri="{FF2B5EF4-FFF2-40B4-BE49-F238E27FC236}">
                <a16:creationId xmlns:a16="http://schemas.microsoft.com/office/drawing/2014/main" id="{0A0EC937-941E-4C78-8D22-D3EF5589A3EE}"/>
              </a:ext>
            </a:extLst>
          </p:cNvPr>
          <p:cNvSpPr>
            <a:spLocks noGrp="1"/>
          </p:cNvSpPr>
          <p:nvPr>
            <p:ph sz="half" idx="1"/>
          </p:nvPr>
        </p:nvSpPr>
        <p:spPr>
          <a:xfrm>
            <a:off x="677334" y="2834582"/>
            <a:ext cx="4184035" cy="2968002"/>
          </a:xfrm>
        </p:spPr>
        <p:txBody>
          <a:bodyPr/>
          <a:lstStyle/>
          <a:p>
            <a:r>
              <a:rPr lang="en-US" dirty="0"/>
              <a:t>F1 Score: </a:t>
            </a:r>
          </a:p>
          <a:p>
            <a:pPr lvl="1"/>
            <a:r>
              <a:rPr lang="en-US" dirty="0"/>
              <a:t>Can be interpreted as a weighted average of the precision and recall</a:t>
            </a:r>
          </a:p>
          <a:p>
            <a:pPr lvl="1"/>
            <a:r>
              <a:rPr lang="en-US" dirty="0"/>
              <a:t>Reaches its best value at 1 and worst score at 0. </a:t>
            </a:r>
          </a:p>
          <a:p>
            <a:pPr lvl="1"/>
            <a:r>
              <a:rPr lang="en-US" dirty="0"/>
              <a:t>Seek a balance between Precision and Recall.</a:t>
            </a:r>
          </a:p>
          <a:p>
            <a:pPr lvl="1"/>
            <a:r>
              <a:rPr lang="en-US" dirty="0"/>
              <a:t>Better measure of the incorrectly classified cases </a:t>
            </a:r>
          </a:p>
        </p:txBody>
      </p:sp>
      <p:pic>
        <p:nvPicPr>
          <p:cNvPr id="6" name="Content Placeholder 5">
            <a:extLst>
              <a:ext uri="{FF2B5EF4-FFF2-40B4-BE49-F238E27FC236}">
                <a16:creationId xmlns:a16="http://schemas.microsoft.com/office/drawing/2014/main" id="{C99162B0-B0DA-4E97-975D-57FC560A87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75669" y="2524562"/>
            <a:ext cx="5228506" cy="3535219"/>
          </a:xfrm>
        </p:spPr>
      </p:pic>
      <p:pic>
        <p:nvPicPr>
          <p:cNvPr id="10" name="Picture 9">
            <a:extLst>
              <a:ext uri="{FF2B5EF4-FFF2-40B4-BE49-F238E27FC236}">
                <a16:creationId xmlns:a16="http://schemas.microsoft.com/office/drawing/2014/main" id="{282A9FF0-304A-4EE5-8DA8-B7010E152896}"/>
              </a:ext>
            </a:extLst>
          </p:cNvPr>
          <p:cNvPicPr>
            <a:picLocks noChangeAspect="1"/>
          </p:cNvPicPr>
          <p:nvPr/>
        </p:nvPicPr>
        <p:blipFill rotWithShape="1">
          <a:blip r:embed="rId3">
            <a:extLst>
              <a:ext uri="{28A0092B-C50C-407E-A947-70E740481C1C}">
                <a14:useLocalDpi xmlns:a14="http://schemas.microsoft.com/office/drawing/2010/main" val="0"/>
              </a:ext>
            </a:extLst>
          </a:blip>
          <a:srcRect t="-1" r="37521" b="-17102"/>
          <a:stretch/>
        </p:blipFill>
        <p:spPr>
          <a:xfrm>
            <a:off x="677334" y="1930400"/>
            <a:ext cx="3576614" cy="680393"/>
          </a:xfrm>
          <a:prstGeom prst="rect">
            <a:avLst/>
          </a:prstGeom>
        </p:spPr>
      </p:pic>
      <p:pic>
        <p:nvPicPr>
          <p:cNvPr id="12" name="Picture 11">
            <a:extLst>
              <a:ext uri="{FF2B5EF4-FFF2-40B4-BE49-F238E27FC236}">
                <a16:creationId xmlns:a16="http://schemas.microsoft.com/office/drawing/2014/main" id="{BAE27739-E65A-4F3E-A3EF-EAAE2844688F}"/>
              </a:ext>
            </a:extLst>
          </p:cNvPr>
          <p:cNvPicPr>
            <a:picLocks noChangeAspect="1"/>
          </p:cNvPicPr>
          <p:nvPr/>
        </p:nvPicPr>
        <p:blipFill rotWithShape="1">
          <a:blip r:embed="rId4">
            <a:extLst>
              <a:ext uri="{28A0092B-C50C-407E-A947-70E740481C1C}">
                <a14:useLocalDpi xmlns:a14="http://schemas.microsoft.com/office/drawing/2010/main" val="0"/>
              </a:ext>
            </a:extLst>
          </a:blip>
          <a:srcRect t="-7625" r="37901" b="1009"/>
          <a:stretch/>
        </p:blipFill>
        <p:spPr>
          <a:xfrm>
            <a:off x="6531043" y="1927179"/>
            <a:ext cx="3673131" cy="680393"/>
          </a:xfrm>
          <a:prstGeom prst="rect">
            <a:avLst/>
          </a:prstGeom>
        </p:spPr>
      </p:pic>
      <p:sp>
        <p:nvSpPr>
          <p:cNvPr id="9" name="Date Placeholder 3">
            <a:extLst>
              <a:ext uri="{FF2B5EF4-FFF2-40B4-BE49-F238E27FC236}">
                <a16:creationId xmlns:a16="http://schemas.microsoft.com/office/drawing/2014/main" id="{5780EC41-8E5F-422F-A251-BE83C3F8E2D9}"/>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11" name="Footer Placeholder 4">
            <a:extLst>
              <a:ext uri="{FF2B5EF4-FFF2-40B4-BE49-F238E27FC236}">
                <a16:creationId xmlns:a16="http://schemas.microsoft.com/office/drawing/2014/main" id="{BE11C2B7-2F05-4CCD-907E-B2080FCB36B4}"/>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269243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3B86-A26E-48B6-9BBE-6D60D578DD7F}"/>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BAD89521-787E-480F-A710-32794C38789B}"/>
              </a:ext>
            </a:extLst>
          </p:cNvPr>
          <p:cNvSpPr>
            <a:spLocks noGrp="1"/>
          </p:cNvSpPr>
          <p:nvPr>
            <p:ph idx="1"/>
          </p:nvPr>
        </p:nvSpPr>
        <p:spPr/>
        <p:txBody>
          <a:bodyPr>
            <a:normAutofit lnSpcReduction="10000"/>
          </a:bodyPr>
          <a:lstStyle/>
          <a:p>
            <a:r>
              <a:rPr lang="en-US" dirty="0"/>
              <a:t>Project Link: </a:t>
            </a:r>
            <a:r>
              <a:rPr lang="en-US" dirty="0">
                <a:hlinkClick r:id="rId2"/>
              </a:rPr>
              <a:t>https://colab.research.google.com/drive/1L0MqWMfS3RZCWW7FhWm3NdhffszcyEyZ?usp=sharing</a:t>
            </a:r>
            <a:endParaRPr lang="en-US" dirty="0"/>
          </a:p>
          <a:p>
            <a:r>
              <a:rPr lang="en-US" dirty="0"/>
              <a:t>Out of Logistic Regression, Random Forest, and Gradient Boosting, the maximum performance was achieved for Gradient Boosting Classifier Model.</a:t>
            </a:r>
          </a:p>
          <a:p>
            <a:r>
              <a:rPr lang="en-US" dirty="0"/>
              <a:t>F1 – Scores of models employed: </a:t>
            </a:r>
          </a:p>
          <a:p>
            <a:pPr lvl="1"/>
            <a:r>
              <a:rPr lang="en-US" dirty="0"/>
              <a:t>Logistic Regression: 0.749</a:t>
            </a:r>
          </a:p>
          <a:p>
            <a:pPr lvl="1"/>
            <a:r>
              <a:rPr lang="en-US" dirty="0"/>
              <a:t>Random Forest: 0.849</a:t>
            </a:r>
          </a:p>
          <a:p>
            <a:pPr lvl="1"/>
            <a:r>
              <a:rPr lang="en-US" dirty="0"/>
              <a:t>Gradient Boosting: 0.862</a:t>
            </a:r>
          </a:p>
          <a:p>
            <a:r>
              <a:rPr lang="en-US" dirty="0"/>
              <a:t>F1-score increased from 0.862 to 0.8829 after hyperparameter tuning.</a:t>
            </a:r>
          </a:p>
          <a:p>
            <a:r>
              <a:rPr lang="en-US" dirty="0"/>
              <a:t>We are able to predict whether a patient will survive or not after 1 year of treatment on feeding his/her medical reports in the model.</a:t>
            </a:r>
          </a:p>
          <a:p>
            <a:endParaRPr lang="en-US" dirty="0"/>
          </a:p>
        </p:txBody>
      </p:sp>
      <p:sp>
        <p:nvSpPr>
          <p:cNvPr id="8" name="Date Placeholder 3">
            <a:extLst>
              <a:ext uri="{FF2B5EF4-FFF2-40B4-BE49-F238E27FC236}">
                <a16:creationId xmlns:a16="http://schemas.microsoft.com/office/drawing/2014/main" id="{F5A1AA94-BBEC-45EA-B9EE-08F50D8D6196}"/>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9" name="Footer Placeholder 4">
            <a:extLst>
              <a:ext uri="{FF2B5EF4-FFF2-40B4-BE49-F238E27FC236}">
                <a16:creationId xmlns:a16="http://schemas.microsoft.com/office/drawing/2014/main" id="{330B8150-B1BD-4BF9-964E-29B3534827CD}"/>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200509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A60F-37A6-4ED4-B4CE-EDC9465E9E90}"/>
              </a:ext>
            </a:extLst>
          </p:cNvPr>
          <p:cNvSpPr>
            <a:spLocks noGrp="1"/>
          </p:cNvSpPr>
          <p:nvPr>
            <p:ph type="title"/>
          </p:nvPr>
        </p:nvSpPr>
        <p:spPr/>
        <p:txBody>
          <a:bodyPr/>
          <a:lstStyle/>
          <a:p>
            <a:r>
              <a:rPr lang="en-US" dirty="0"/>
              <a:t>Results</a:t>
            </a:r>
          </a:p>
        </p:txBody>
      </p:sp>
      <p:pic>
        <p:nvPicPr>
          <p:cNvPr id="7" name="Content Placeholder 6">
            <a:extLst>
              <a:ext uri="{FF2B5EF4-FFF2-40B4-BE49-F238E27FC236}">
                <a16:creationId xmlns:a16="http://schemas.microsoft.com/office/drawing/2014/main" id="{8DD1748B-5E1A-4FED-A66F-BD161FAE7C3D}"/>
              </a:ext>
            </a:extLst>
          </p:cNvPr>
          <p:cNvPicPr>
            <a:picLocks noGrp="1" noChangeAspect="1"/>
          </p:cNvPicPr>
          <p:nvPr>
            <p:ph idx="1"/>
          </p:nvPr>
        </p:nvPicPr>
        <p:blipFill>
          <a:blip r:embed="rId2"/>
          <a:stretch>
            <a:fillRect/>
          </a:stretch>
        </p:blipFill>
        <p:spPr>
          <a:xfrm>
            <a:off x="677334" y="1470992"/>
            <a:ext cx="8501823" cy="4779942"/>
          </a:xfrm>
          <a:prstGeom prst="rect">
            <a:avLst/>
          </a:prstGeom>
        </p:spPr>
      </p:pic>
      <p:sp>
        <p:nvSpPr>
          <p:cNvPr id="10" name="Date Placeholder 3">
            <a:extLst>
              <a:ext uri="{FF2B5EF4-FFF2-40B4-BE49-F238E27FC236}">
                <a16:creationId xmlns:a16="http://schemas.microsoft.com/office/drawing/2014/main" id="{A3FEC104-4A9D-4486-B595-E6DD59DF8DB9}"/>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11" name="Footer Placeholder 4">
            <a:extLst>
              <a:ext uri="{FF2B5EF4-FFF2-40B4-BE49-F238E27FC236}">
                <a16:creationId xmlns:a16="http://schemas.microsoft.com/office/drawing/2014/main" id="{ED4F6454-9F9C-42EF-9E88-6D56A828D457}"/>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17735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8FBF-6290-4DA2-A22E-597BCDA2E161}"/>
              </a:ext>
            </a:extLst>
          </p:cNvPr>
          <p:cNvSpPr>
            <a:spLocks noGrp="1"/>
          </p:cNvSpPr>
          <p:nvPr>
            <p:ph type="title"/>
          </p:nvPr>
        </p:nvSpPr>
        <p:spPr/>
        <p:txBody>
          <a:bodyPr/>
          <a:lstStyle/>
          <a:p>
            <a:r>
              <a:rPr lang="en-US" dirty="0"/>
              <a:t>Results</a:t>
            </a:r>
          </a:p>
        </p:txBody>
      </p:sp>
      <p:pic>
        <p:nvPicPr>
          <p:cNvPr id="12" name="Content Placeholder 7">
            <a:extLst>
              <a:ext uri="{FF2B5EF4-FFF2-40B4-BE49-F238E27FC236}">
                <a16:creationId xmlns:a16="http://schemas.microsoft.com/office/drawing/2014/main" id="{E6539536-7EB0-448A-BA31-0C0EF6F7C4B5}"/>
              </a:ext>
            </a:extLst>
          </p:cNvPr>
          <p:cNvPicPr>
            <a:picLocks noGrp="1" noChangeAspect="1"/>
          </p:cNvPicPr>
          <p:nvPr>
            <p:ph idx="1"/>
          </p:nvPr>
        </p:nvPicPr>
        <p:blipFill rotWithShape="1">
          <a:blip r:embed="rId2"/>
          <a:stretch/>
        </p:blipFill>
        <p:spPr>
          <a:xfrm>
            <a:off x="651184" y="1417983"/>
            <a:ext cx="8591600" cy="4830417"/>
          </a:xfrm>
          <a:prstGeom prst="rect">
            <a:avLst/>
          </a:prstGeom>
        </p:spPr>
      </p:pic>
      <p:sp>
        <p:nvSpPr>
          <p:cNvPr id="15" name="Date Placeholder 3">
            <a:extLst>
              <a:ext uri="{FF2B5EF4-FFF2-40B4-BE49-F238E27FC236}">
                <a16:creationId xmlns:a16="http://schemas.microsoft.com/office/drawing/2014/main" id="{04E95DC6-0BE1-4B04-971A-2E6893B67E52}"/>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16" name="Footer Placeholder 4">
            <a:extLst>
              <a:ext uri="{FF2B5EF4-FFF2-40B4-BE49-F238E27FC236}">
                <a16:creationId xmlns:a16="http://schemas.microsoft.com/office/drawing/2014/main" id="{CD2043F5-50CA-48EF-ACBD-1E4997956C6B}"/>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577640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96F4-DBAD-414E-94F1-1BC0F1DF1242}"/>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85E16BA5-C4E1-4604-881C-058FEDF370A7}"/>
              </a:ext>
            </a:extLst>
          </p:cNvPr>
          <p:cNvPicPr>
            <a:picLocks noGrp="1" noChangeAspect="1"/>
          </p:cNvPicPr>
          <p:nvPr>
            <p:ph idx="1"/>
          </p:nvPr>
        </p:nvPicPr>
        <p:blipFill rotWithShape="1">
          <a:blip r:embed="rId2"/>
          <a:srcRect b="5095"/>
          <a:stretch/>
        </p:blipFill>
        <p:spPr>
          <a:xfrm>
            <a:off x="698326" y="1696278"/>
            <a:ext cx="8575676" cy="4575829"/>
          </a:xfrm>
          <a:prstGeom prst="rect">
            <a:avLst/>
          </a:prstGeom>
        </p:spPr>
      </p:pic>
      <p:sp>
        <p:nvSpPr>
          <p:cNvPr id="7" name="Date Placeholder 3">
            <a:extLst>
              <a:ext uri="{FF2B5EF4-FFF2-40B4-BE49-F238E27FC236}">
                <a16:creationId xmlns:a16="http://schemas.microsoft.com/office/drawing/2014/main" id="{3A36F2B0-89F6-49A9-AEEC-E840BFC679E8}"/>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8" name="Footer Placeholder 4">
            <a:extLst>
              <a:ext uri="{FF2B5EF4-FFF2-40B4-BE49-F238E27FC236}">
                <a16:creationId xmlns:a16="http://schemas.microsoft.com/office/drawing/2014/main" id="{8D85C65A-2A77-4FA2-B8F2-3774D7FE8289}"/>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353029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F8D2C-DB2E-4334-95F0-E11EB68BF3E7}"/>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EE03349-C6A7-497C-B710-C57ACCB946CB}"/>
              </a:ext>
            </a:extLst>
          </p:cNvPr>
          <p:cNvSpPr>
            <a:spLocks noGrp="1"/>
          </p:cNvSpPr>
          <p:nvPr>
            <p:ph idx="1"/>
          </p:nvPr>
        </p:nvSpPr>
        <p:spPr>
          <a:xfrm>
            <a:off x="677334" y="2160589"/>
            <a:ext cx="8596668" cy="4087811"/>
          </a:xfrm>
        </p:spPr>
        <p:txBody>
          <a:bodyPr>
            <a:normAutofit lnSpcReduction="10000"/>
          </a:bodyPr>
          <a:lstStyle/>
          <a:p>
            <a:r>
              <a:rPr lang="en-US" dirty="0"/>
              <a:t>Even though we are able to achieve our objective with a considerably good performance, there is always scope for improvement.</a:t>
            </a:r>
          </a:p>
          <a:p>
            <a:r>
              <a:rPr lang="en-US" dirty="0"/>
              <a:t>This is just one of the many possible ways to tackle the problem. Even better algorithms and techniques can be made to use to achieve higher performances.</a:t>
            </a:r>
          </a:p>
          <a:p>
            <a:r>
              <a:rPr lang="en-US" dirty="0"/>
              <a:t>Use of personal computers was made to demonstrate a solution for the problem which has hardware limitations. In the real-world scenarios, high-end machines can be used for achieving even better performances.</a:t>
            </a:r>
          </a:p>
          <a:p>
            <a:r>
              <a:rPr lang="en-US" dirty="0"/>
              <a:t>There is a limit on publicly available hospital data which further limits the performance of model. Better models, using larger sets of data, can be made at large organizations. </a:t>
            </a:r>
          </a:p>
          <a:p>
            <a:r>
              <a:rPr lang="en-US" dirty="0"/>
              <a:t>AI being a field with never stopping advancements, we can incorporate advanced algorithms for better results.</a:t>
            </a:r>
          </a:p>
        </p:txBody>
      </p:sp>
      <p:sp>
        <p:nvSpPr>
          <p:cNvPr id="6" name="Date Placeholder 3">
            <a:extLst>
              <a:ext uri="{FF2B5EF4-FFF2-40B4-BE49-F238E27FC236}">
                <a16:creationId xmlns:a16="http://schemas.microsoft.com/office/drawing/2014/main" id="{554B4937-DBC7-430B-82BB-9A4D0CBF290C}"/>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7" name="Footer Placeholder 4">
            <a:extLst>
              <a:ext uri="{FF2B5EF4-FFF2-40B4-BE49-F238E27FC236}">
                <a16:creationId xmlns:a16="http://schemas.microsoft.com/office/drawing/2014/main" id="{648696D8-635D-47C8-A401-CB8E50DC71A9}"/>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426556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3627-C127-4E5A-A0C0-F595284ED4EF}"/>
              </a:ext>
            </a:extLst>
          </p:cNvPr>
          <p:cNvSpPr>
            <a:spLocks noGrp="1"/>
          </p:cNvSpPr>
          <p:nvPr>
            <p:ph type="title"/>
          </p:nvPr>
        </p:nvSpPr>
        <p:spPr/>
        <p:txBody>
          <a:bodyPr/>
          <a:lstStyle/>
          <a:p>
            <a:r>
              <a:rPr lang="en-US" dirty="0"/>
              <a:t>Related Work - Treatment and prediction of disease</a:t>
            </a:r>
          </a:p>
        </p:txBody>
      </p:sp>
      <p:sp>
        <p:nvSpPr>
          <p:cNvPr id="3" name="Content Placeholder 2">
            <a:extLst>
              <a:ext uri="{FF2B5EF4-FFF2-40B4-BE49-F238E27FC236}">
                <a16:creationId xmlns:a16="http://schemas.microsoft.com/office/drawing/2014/main" id="{346043BE-DA1C-4159-BFDD-7BF51E4529AB}"/>
              </a:ext>
            </a:extLst>
          </p:cNvPr>
          <p:cNvSpPr>
            <a:spLocks noGrp="1"/>
          </p:cNvSpPr>
          <p:nvPr>
            <p:ph idx="1"/>
          </p:nvPr>
        </p:nvSpPr>
        <p:spPr/>
        <p:txBody>
          <a:bodyPr>
            <a:normAutofit/>
          </a:bodyPr>
          <a:lstStyle/>
          <a:p>
            <a:r>
              <a:rPr lang="en-US" sz="2400" b="1" cap="all" dirty="0"/>
              <a:t>PROGNOS</a:t>
            </a:r>
          </a:p>
          <a:p>
            <a:r>
              <a:rPr lang="en-US" b="1" dirty="0"/>
              <a:t>Location:</a:t>
            </a:r>
            <a:r>
              <a:rPr lang="en-US" dirty="0"/>
              <a:t> New York, New York</a:t>
            </a:r>
          </a:p>
          <a:p>
            <a:r>
              <a:rPr lang="en-US" b="1" dirty="0"/>
              <a:t>How it’s using machine learning in healthcare: </a:t>
            </a:r>
            <a:r>
              <a:rPr lang="en-US" dirty="0"/>
              <a:t>The company claims its </a:t>
            </a:r>
            <a:r>
              <a:rPr lang="en-US" dirty="0">
                <a:hlinkClick r:id="rId2"/>
              </a:rPr>
              <a:t>Prognos</a:t>
            </a:r>
            <a:r>
              <a:rPr lang="en-US" dirty="0"/>
              <a:t> Registry contains 19 billion records for 185 million patients. With an assist from machine learning, Prognos’s AI platform facilitates </a:t>
            </a:r>
            <a:r>
              <a:rPr lang="en-US" u="sng" dirty="0"/>
              <a:t>early disease detection, pinpoints therapy requirements, highlights opportunities for clinical trials, notes gaps in care and other factors for a number of conditions.</a:t>
            </a:r>
            <a:r>
              <a:rPr lang="en-US" dirty="0"/>
              <a:t>               </a:t>
            </a:r>
          </a:p>
          <a:p>
            <a:r>
              <a:rPr lang="en-US" b="1" dirty="0"/>
              <a:t>Industry impact:</a:t>
            </a:r>
            <a:r>
              <a:rPr lang="en-US" dirty="0"/>
              <a:t> Last year Prognos reportedly raised $20.5 million in a Series C funding round. The backing came from insurance companies, drug manufacturers and venture capitalists.</a:t>
            </a:r>
          </a:p>
        </p:txBody>
      </p:sp>
      <p:sp>
        <p:nvSpPr>
          <p:cNvPr id="15" name="Date Placeholder 3">
            <a:extLst>
              <a:ext uri="{FF2B5EF4-FFF2-40B4-BE49-F238E27FC236}">
                <a16:creationId xmlns:a16="http://schemas.microsoft.com/office/drawing/2014/main" id="{C8993578-FC29-4899-9F48-29D861AEAF84}"/>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16" name="Footer Placeholder 4">
            <a:extLst>
              <a:ext uri="{FF2B5EF4-FFF2-40B4-BE49-F238E27FC236}">
                <a16:creationId xmlns:a16="http://schemas.microsoft.com/office/drawing/2014/main" id="{BBDA9AF0-EBF1-471D-A65D-2D61F260D10B}"/>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3940638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4EA5-47F0-4E3F-9F8A-0094EB5DA477}"/>
              </a:ext>
            </a:extLst>
          </p:cNvPr>
          <p:cNvSpPr>
            <a:spLocks noGrp="1"/>
          </p:cNvSpPr>
          <p:nvPr>
            <p:ph type="title"/>
          </p:nvPr>
        </p:nvSpPr>
        <p:spPr/>
        <p:txBody>
          <a:bodyPr/>
          <a:lstStyle/>
          <a:p>
            <a:r>
              <a:rPr lang="en-US" dirty="0"/>
              <a:t>Related Work – Smart Records</a:t>
            </a:r>
          </a:p>
        </p:txBody>
      </p:sp>
      <p:sp>
        <p:nvSpPr>
          <p:cNvPr id="5" name="Content Placeholder 4">
            <a:extLst>
              <a:ext uri="{FF2B5EF4-FFF2-40B4-BE49-F238E27FC236}">
                <a16:creationId xmlns:a16="http://schemas.microsoft.com/office/drawing/2014/main" id="{779817A0-778B-41B0-89FA-840313C5DE8E}"/>
              </a:ext>
            </a:extLst>
          </p:cNvPr>
          <p:cNvSpPr>
            <a:spLocks noGrp="1"/>
          </p:cNvSpPr>
          <p:nvPr>
            <p:ph idx="1"/>
          </p:nvPr>
        </p:nvSpPr>
        <p:spPr/>
        <p:txBody>
          <a:bodyPr>
            <a:normAutofit/>
          </a:bodyPr>
          <a:lstStyle/>
          <a:p>
            <a:r>
              <a:rPr lang="en-US" sz="2400" b="1" cap="all" dirty="0"/>
              <a:t>KENSCI</a:t>
            </a:r>
          </a:p>
          <a:p>
            <a:r>
              <a:rPr lang="en-US" b="1" dirty="0"/>
              <a:t>Location:</a:t>
            </a:r>
            <a:r>
              <a:rPr lang="en-US" dirty="0"/>
              <a:t> Seattle, Washington</a:t>
            </a:r>
          </a:p>
          <a:p>
            <a:r>
              <a:rPr lang="en-US" b="1" dirty="0"/>
              <a:t>How it’s using machine learning in healthcare:</a:t>
            </a:r>
            <a:r>
              <a:rPr lang="en-US" dirty="0"/>
              <a:t> </a:t>
            </a:r>
            <a:r>
              <a:rPr lang="en-US" dirty="0">
                <a:hlinkClick r:id="rId2"/>
              </a:rPr>
              <a:t>KenSci</a:t>
            </a:r>
            <a:r>
              <a:rPr lang="en-US" dirty="0"/>
              <a:t> uses machine learning to </a:t>
            </a:r>
            <a:r>
              <a:rPr lang="en-US" u="sng" dirty="0"/>
              <a:t>predict illness and treatment</a:t>
            </a:r>
            <a:r>
              <a:rPr lang="en-US" dirty="0"/>
              <a:t> to help physicians and payers intervene earlier,</a:t>
            </a:r>
            <a:r>
              <a:rPr lang="en-US" u="sng" dirty="0"/>
              <a:t> predict population health risk</a:t>
            </a:r>
            <a:r>
              <a:rPr lang="en-US" dirty="0"/>
              <a:t> by identifying patterns and surfacing high risk markers and model disease progression and more.</a:t>
            </a:r>
          </a:p>
          <a:p>
            <a:r>
              <a:rPr lang="en-US" b="1" dirty="0"/>
              <a:t>Industry impact:</a:t>
            </a:r>
            <a:r>
              <a:rPr lang="en-US" dirty="0"/>
              <a:t> KenSci recently partnered with healthcare consulting firm T3K Health to focus on helping caregivers harness AI and machine learning for health records and workflow.</a:t>
            </a:r>
          </a:p>
        </p:txBody>
      </p:sp>
      <p:sp>
        <p:nvSpPr>
          <p:cNvPr id="11" name="Date Placeholder 3">
            <a:extLst>
              <a:ext uri="{FF2B5EF4-FFF2-40B4-BE49-F238E27FC236}">
                <a16:creationId xmlns:a16="http://schemas.microsoft.com/office/drawing/2014/main" id="{FA94A9FF-DEE0-4503-969A-D9CD60AF80C6}"/>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12" name="Footer Placeholder 4">
            <a:extLst>
              <a:ext uri="{FF2B5EF4-FFF2-40B4-BE49-F238E27FC236}">
                <a16:creationId xmlns:a16="http://schemas.microsoft.com/office/drawing/2014/main" id="{2AE97D19-FA1D-4568-B288-0050AB48DB6F}"/>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264448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92B5-73BE-471D-A294-FA93BC88970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A6A44E0-87B2-4093-B78A-4C481687F8A1}"/>
              </a:ext>
            </a:extLst>
          </p:cNvPr>
          <p:cNvSpPr>
            <a:spLocks noGrp="1"/>
          </p:cNvSpPr>
          <p:nvPr>
            <p:ph idx="1"/>
          </p:nvPr>
        </p:nvSpPr>
        <p:spPr>
          <a:xfrm>
            <a:off x="677334" y="1930400"/>
            <a:ext cx="8596668" cy="4318000"/>
          </a:xfrm>
        </p:spPr>
        <p:txBody>
          <a:bodyPr>
            <a:normAutofit/>
          </a:bodyPr>
          <a:lstStyle/>
          <a:p>
            <a:r>
              <a:rPr lang="en-US" dirty="0"/>
              <a:t>The symptomatology affecting us is hyper-variable. Current practice guidelines, the variability of experience in medicine, the translatability and two-way outcome tracking suffers. This can lead to sub-optimal handling of the disease. Patient outcome is unpredictable.</a:t>
            </a:r>
          </a:p>
          <a:p>
            <a:r>
              <a:rPr lang="en-US" dirty="0"/>
              <a:t>In ‘Machine Learning’, machine is made to learn the various parameters including, symptoms, behavior, biochemical and pathologic variables, among others. With help of a specially-designed software, the computer can develop effective learning. </a:t>
            </a:r>
          </a:p>
          <a:p>
            <a:r>
              <a:rPr lang="en-US" dirty="0"/>
              <a:t>Algorithms are made used to:</a:t>
            </a:r>
          </a:p>
          <a:p>
            <a:pPr lvl="1"/>
            <a:r>
              <a:rPr lang="en-US" dirty="0"/>
              <a:t>Improve accuracy of diagnosis and risk prediction</a:t>
            </a:r>
          </a:p>
          <a:p>
            <a:pPr lvl="1"/>
            <a:r>
              <a:rPr lang="en-US" dirty="0"/>
              <a:t>Automate detection of relevant findings </a:t>
            </a:r>
          </a:p>
          <a:p>
            <a:pPr lvl="1"/>
            <a:r>
              <a:rPr lang="en-US" dirty="0"/>
              <a:t>Reduce medication errors and adverse events</a:t>
            </a:r>
          </a:p>
          <a:p>
            <a:pPr lvl="1"/>
            <a:r>
              <a:rPr lang="en-US" dirty="0"/>
              <a:t>And many more…</a:t>
            </a:r>
          </a:p>
          <a:p>
            <a:pPr lvl="1"/>
            <a:endParaRPr lang="en-US" dirty="0"/>
          </a:p>
        </p:txBody>
      </p:sp>
      <p:sp>
        <p:nvSpPr>
          <p:cNvPr id="6" name="Date Placeholder 3">
            <a:extLst>
              <a:ext uri="{FF2B5EF4-FFF2-40B4-BE49-F238E27FC236}">
                <a16:creationId xmlns:a16="http://schemas.microsoft.com/office/drawing/2014/main" id="{7625008D-086A-4F02-BFF0-DADC6F33BAC3}"/>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7" name="Footer Placeholder 4">
            <a:extLst>
              <a:ext uri="{FF2B5EF4-FFF2-40B4-BE49-F238E27FC236}">
                <a16:creationId xmlns:a16="http://schemas.microsoft.com/office/drawing/2014/main" id="{F0CE64DB-8BA5-466D-98B3-8499E18F4160}"/>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174005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6236-78B5-417E-BB51-CCAD40D981B9}"/>
              </a:ext>
            </a:extLst>
          </p:cNvPr>
          <p:cNvSpPr>
            <a:spLocks noGrp="1"/>
          </p:cNvSpPr>
          <p:nvPr>
            <p:ph type="title"/>
          </p:nvPr>
        </p:nvSpPr>
        <p:spPr/>
        <p:txBody>
          <a:bodyPr/>
          <a:lstStyle/>
          <a:p>
            <a:r>
              <a:rPr lang="en-US" dirty="0"/>
              <a:t>Related Work - Medical imaging and diagnostics</a:t>
            </a:r>
          </a:p>
        </p:txBody>
      </p:sp>
      <p:sp>
        <p:nvSpPr>
          <p:cNvPr id="3" name="Content Placeholder 2">
            <a:extLst>
              <a:ext uri="{FF2B5EF4-FFF2-40B4-BE49-F238E27FC236}">
                <a16:creationId xmlns:a16="http://schemas.microsoft.com/office/drawing/2014/main" id="{F881C042-9C24-420B-8583-A9A9E7FD5011}"/>
              </a:ext>
            </a:extLst>
          </p:cNvPr>
          <p:cNvSpPr>
            <a:spLocks noGrp="1"/>
          </p:cNvSpPr>
          <p:nvPr>
            <p:ph idx="1"/>
          </p:nvPr>
        </p:nvSpPr>
        <p:spPr/>
        <p:txBody>
          <a:bodyPr>
            <a:normAutofit/>
          </a:bodyPr>
          <a:lstStyle/>
          <a:p>
            <a:r>
              <a:rPr lang="en-US" sz="2400" b="1" cap="all" dirty="0"/>
              <a:t>PATHAI</a:t>
            </a:r>
          </a:p>
          <a:p>
            <a:r>
              <a:rPr lang="en-US" b="1" dirty="0"/>
              <a:t>Location: </a:t>
            </a:r>
            <a:r>
              <a:rPr lang="en-US" dirty="0"/>
              <a:t>Cambridge, Massachusetts</a:t>
            </a:r>
          </a:p>
          <a:p>
            <a:r>
              <a:rPr lang="en-US" b="1" dirty="0"/>
              <a:t>How it’s using machine learning in healthcare:</a:t>
            </a:r>
            <a:r>
              <a:rPr lang="en-US" dirty="0"/>
              <a:t> </a:t>
            </a:r>
            <a:r>
              <a:rPr lang="en-US" dirty="0">
                <a:hlinkClick r:id="rId2"/>
              </a:rPr>
              <a:t>PathAI’s</a:t>
            </a:r>
            <a:r>
              <a:rPr lang="en-US" dirty="0"/>
              <a:t> technology employs machine learning to help pathologists make </a:t>
            </a:r>
            <a:r>
              <a:rPr lang="en-US" u="sng" dirty="0"/>
              <a:t>quicker and more accurate diagnoses</a:t>
            </a:r>
            <a:r>
              <a:rPr lang="en-US" dirty="0"/>
              <a:t> as well as  </a:t>
            </a:r>
            <a:r>
              <a:rPr lang="en-US" u="sng" dirty="0"/>
              <a:t>identify patients </a:t>
            </a:r>
            <a:r>
              <a:rPr lang="en-US" dirty="0"/>
              <a:t>that might benefit from new types of </a:t>
            </a:r>
            <a:r>
              <a:rPr lang="en-US" u="sng" dirty="0"/>
              <a:t>treatments or therapies</a:t>
            </a:r>
            <a:r>
              <a:rPr lang="en-US" dirty="0"/>
              <a:t>.</a:t>
            </a:r>
          </a:p>
          <a:p>
            <a:r>
              <a:rPr lang="en-US" b="1" dirty="0"/>
              <a:t>Industry impact:</a:t>
            </a:r>
            <a:r>
              <a:rPr lang="en-US" dirty="0"/>
              <a:t> In 2017 the company raised an additional $11 million in a Series A funding round, which brought its total bank to $15 million.</a:t>
            </a:r>
          </a:p>
        </p:txBody>
      </p:sp>
      <p:sp>
        <p:nvSpPr>
          <p:cNvPr id="6" name="Date Placeholder 3">
            <a:extLst>
              <a:ext uri="{FF2B5EF4-FFF2-40B4-BE49-F238E27FC236}">
                <a16:creationId xmlns:a16="http://schemas.microsoft.com/office/drawing/2014/main" id="{48F0526A-DB97-46FD-9609-4D411D005958}"/>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7" name="Footer Placeholder 4">
            <a:extLst>
              <a:ext uri="{FF2B5EF4-FFF2-40B4-BE49-F238E27FC236}">
                <a16:creationId xmlns:a16="http://schemas.microsoft.com/office/drawing/2014/main" id="{EEF45906-3B78-4148-8DD0-DCAD34F0EFF9}"/>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269192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FE0B-2FEF-419A-9092-51E05E4FBF3A}"/>
              </a:ext>
            </a:extLst>
          </p:cNvPr>
          <p:cNvSpPr>
            <a:spLocks noGrp="1"/>
          </p:cNvSpPr>
          <p:nvPr>
            <p:ph type="title"/>
          </p:nvPr>
        </p:nvSpPr>
        <p:spPr/>
        <p:txBody>
          <a:bodyPr/>
          <a:lstStyle/>
          <a:p>
            <a:r>
              <a:rPr lang="en-US" dirty="0"/>
              <a:t>Technical Feasibility</a:t>
            </a:r>
          </a:p>
        </p:txBody>
      </p:sp>
      <p:sp>
        <p:nvSpPr>
          <p:cNvPr id="3" name="Content Placeholder 2">
            <a:extLst>
              <a:ext uri="{FF2B5EF4-FFF2-40B4-BE49-F238E27FC236}">
                <a16:creationId xmlns:a16="http://schemas.microsoft.com/office/drawing/2014/main" id="{0838898B-EE9B-4A3B-AAA8-A833CC18F3C5}"/>
              </a:ext>
            </a:extLst>
          </p:cNvPr>
          <p:cNvSpPr>
            <a:spLocks noGrp="1"/>
          </p:cNvSpPr>
          <p:nvPr>
            <p:ph idx="1"/>
          </p:nvPr>
        </p:nvSpPr>
        <p:spPr>
          <a:xfrm>
            <a:off x="677333" y="1828801"/>
            <a:ext cx="8811223" cy="4419600"/>
          </a:xfrm>
        </p:spPr>
        <p:txBody>
          <a:bodyPr>
            <a:normAutofit lnSpcReduction="10000"/>
          </a:bodyPr>
          <a:lstStyle/>
          <a:p>
            <a:r>
              <a:rPr lang="en-US" b="1" dirty="0"/>
              <a:t>Programming Language Used: </a:t>
            </a:r>
          </a:p>
          <a:p>
            <a:pPr lvl="1"/>
            <a:r>
              <a:rPr lang="en-US" dirty="0"/>
              <a:t>Python</a:t>
            </a:r>
          </a:p>
          <a:p>
            <a:r>
              <a:rPr lang="en-US" b="1" dirty="0"/>
              <a:t>Software Used: </a:t>
            </a:r>
          </a:p>
          <a:p>
            <a:pPr lvl="1"/>
            <a:r>
              <a:rPr lang="en-US" dirty="0"/>
              <a:t>Google </a:t>
            </a:r>
            <a:r>
              <a:rPr lang="en-US" dirty="0" err="1"/>
              <a:t>Colab</a:t>
            </a:r>
            <a:endParaRPr lang="en-US" dirty="0"/>
          </a:p>
          <a:p>
            <a:r>
              <a:rPr lang="en-US" b="1" dirty="0"/>
              <a:t>Hardware Used:</a:t>
            </a:r>
          </a:p>
          <a:p>
            <a:pPr lvl="1"/>
            <a:r>
              <a:rPr lang="en-US" b="1" dirty="0"/>
              <a:t> </a:t>
            </a:r>
            <a:r>
              <a:rPr lang="en-US" dirty="0"/>
              <a:t>Google </a:t>
            </a:r>
            <a:r>
              <a:rPr lang="en-US" dirty="0" err="1"/>
              <a:t>Colab’s</a:t>
            </a:r>
            <a:r>
              <a:rPr lang="en-US" dirty="0"/>
              <a:t> Default Notebook Instance</a:t>
            </a:r>
          </a:p>
          <a:p>
            <a:r>
              <a:rPr lang="en-US" b="1"/>
              <a:t>Algorithms </a:t>
            </a:r>
            <a:r>
              <a:rPr lang="en-US" b="1" dirty="0"/>
              <a:t>used: </a:t>
            </a:r>
          </a:p>
          <a:p>
            <a:pPr lvl="1"/>
            <a:r>
              <a:rPr lang="en-US" dirty="0"/>
              <a:t>Logistic Regression</a:t>
            </a:r>
          </a:p>
          <a:p>
            <a:pPr lvl="1"/>
            <a:r>
              <a:rPr lang="en-US" dirty="0"/>
              <a:t>Random Forest</a:t>
            </a:r>
          </a:p>
          <a:p>
            <a:pPr lvl="1"/>
            <a:r>
              <a:rPr lang="en-US" dirty="0"/>
              <a:t>Gradient Boosting Classification</a:t>
            </a:r>
          </a:p>
          <a:p>
            <a:r>
              <a:rPr lang="en-US" b="1" dirty="0"/>
              <a:t>Pre-Processing used:</a:t>
            </a:r>
          </a:p>
          <a:p>
            <a:pPr lvl="1"/>
            <a:r>
              <a:rPr lang="en-US" b="1" dirty="0"/>
              <a:t> </a:t>
            </a:r>
            <a:r>
              <a:rPr lang="en-US" dirty="0" err="1"/>
              <a:t>sklearn’s</a:t>
            </a:r>
            <a:r>
              <a:rPr lang="en-US" dirty="0"/>
              <a:t> </a:t>
            </a:r>
            <a:r>
              <a:rPr lang="en-US" dirty="0" err="1"/>
              <a:t>StandardScaler</a:t>
            </a:r>
            <a:r>
              <a:rPr lang="en-US" dirty="0"/>
              <a:t>()</a:t>
            </a:r>
          </a:p>
          <a:p>
            <a:endParaRPr lang="en-US" b="1" dirty="0"/>
          </a:p>
        </p:txBody>
      </p:sp>
    </p:spTree>
    <p:extLst>
      <p:ext uri="{BB962C8B-B14F-4D97-AF65-F5344CB8AC3E}">
        <p14:creationId xmlns:p14="http://schemas.microsoft.com/office/powerpoint/2010/main" val="7386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09F0-F031-410A-BCD2-6420F7BF40A8}"/>
              </a:ext>
            </a:extLst>
          </p:cNvPr>
          <p:cNvSpPr>
            <a:spLocks noGrp="1"/>
          </p:cNvSpPr>
          <p:nvPr>
            <p:ph type="title"/>
          </p:nvPr>
        </p:nvSpPr>
        <p:spPr/>
        <p:txBody>
          <a:bodyPr/>
          <a:lstStyle/>
          <a:p>
            <a:r>
              <a:rPr lang="en-US" dirty="0"/>
              <a:t>Technical Feasibility</a:t>
            </a:r>
          </a:p>
        </p:txBody>
      </p:sp>
      <p:sp>
        <p:nvSpPr>
          <p:cNvPr id="3" name="Content Placeholder 2">
            <a:extLst>
              <a:ext uri="{FF2B5EF4-FFF2-40B4-BE49-F238E27FC236}">
                <a16:creationId xmlns:a16="http://schemas.microsoft.com/office/drawing/2014/main" id="{579B938F-E2CC-4FBD-BCFA-C9D9732207E9}"/>
              </a:ext>
            </a:extLst>
          </p:cNvPr>
          <p:cNvSpPr>
            <a:spLocks noGrp="1"/>
          </p:cNvSpPr>
          <p:nvPr>
            <p:ph idx="1"/>
          </p:nvPr>
        </p:nvSpPr>
        <p:spPr/>
        <p:txBody>
          <a:bodyPr/>
          <a:lstStyle/>
          <a:p>
            <a:r>
              <a:rPr lang="en-US" dirty="0"/>
              <a:t>In most cases, treatment required, symptoms observed, suggested medications, and other similar factors depend upon geographical locations. It is required that data we use is achieved from all over the world to build some robust and generalized models to rely upon</a:t>
            </a:r>
          </a:p>
          <a:p>
            <a:r>
              <a:rPr lang="en-US" dirty="0"/>
              <a:t>In matter of life and death, we require great models to rely upon. Advanced AI techniques must be employed to achieve maximum performance.</a:t>
            </a:r>
          </a:p>
          <a:p>
            <a:r>
              <a:rPr lang="en-US" dirty="0"/>
              <a:t>To handle a large amount of data and robust models, equally powerful hardware, with all modern high-end specifications, is required.</a:t>
            </a:r>
          </a:p>
          <a:p>
            <a:r>
              <a:rPr lang="en-US" dirty="0"/>
              <a:t>AI models work efficiently when data is clean and organized. It is equally important that available data can be made to use directly or after some pre-processing.</a:t>
            </a:r>
          </a:p>
        </p:txBody>
      </p:sp>
      <p:sp>
        <p:nvSpPr>
          <p:cNvPr id="6" name="Date Placeholder 3">
            <a:extLst>
              <a:ext uri="{FF2B5EF4-FFF2-40B4-BE49-F238E27FC236}">
                <a16:creationId xmlns:a16="http://schemas.microsoft.com/office/drawing/2014/main" id="{2B142C7C-40DC-4A5E-9EF4-95C2A82F5C77}"/>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7" name="Footer Placeholder 4">
            <a:extLst>
              <a:ext uri="{FF2B5EF4-FFF2-40B4-BE49-F238E27FC236}">
                <a16:creationId xmlns:a16="http://schemas.microsoft.com/office/drawing/2014/main" id="{B44AEB8C-7771-4669-A970-A4E9BEE0CB47}"/>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139822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8C13-AA86-48EC-9A76-846128F48C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4A6000-641C-479C-9756-8C0894DB8A33}"/>
              </a:ext>
            </a:extLst>
          </p:cNvPr>
          <p:cNvSpPr>
            <a:spLocks noGrp="1"/>
          </p:cNvSpPr>
          <p:nvPr>
            <p:ph idx="1"/>
          </p:nvPr>
        </p:nvSpPr>
        <p:spPr/>
        <p:txBody>
          <a:bodyPr>
            <a:normAutofit lnSpcReduction="10000"/>
          </a:bodyPr>
          <a:lstStyle/>
          <a:p>
            <a:pPr marL="0" indent="0">
              <a:buNone/>
            </a:pPr>
            <a:r>
              <a:rPr lang="en-US" dirty="0"/>
              <a:t>[1] </a:t>
            </a:r>
            <a:r>
              <a:rPr lang="en-US" altLang="en-US" dirty="0"/>
              <a:t>Friedman, J., Hastie, T., and Tibshirani, R. (2000). Special invited paper. additive logistic regression: A statistical view of boosting. Annals of statistics, pages 337-374.</a:t>
            </a:r>
          </a:p>
          <a:p>
            <a:pPr marL="0" indent="0">
              <a:buNone/>
            </a:pPr>
            <a:r>
              <a:rPr lang="en-US" altLang="en-US" dirty="0"/>
              <a:t>[2] Friedman, J. H. (2001). Greedy function approximation: a gradient boosting machine. Annals of Statistics, pages 1189-1232.</a:t>
            </a:r>
          </a:p>
          <a:p>
            <a:pPr marL="0" indent="0">
              <a:buNone/>
            </a:pPr>
            <a:r>
              <a:rPr lang="en-US" altLang="en-US" dirty="0"/>
              <a:t>[3] Schapire, R. E. and Freund, Y. (2012). Boosting: Foundations and Algorithms. MIT Press.</a:t>
            </a:r>
          </a:p>
          <a:p>
            <a:pPr marL="0" indent="0">
              <a:buNone/>
            </a:pPr>
            <a:r>
              <a:rPr lang="en-US" altLang="en-US" dirty="0"/>
              <a:t>[4] James, Gareth, Daniela Witten, Trevor Hastie, and Robert Tibshirani. 2014. </a:t>
            </a:r>
            <a:r>
              <a:rPr lang="en-US" altLang="en-US" i="1" dirty="0"/>
              <a:t>An Introduction to Statistical Learning: With Applications in R</a:t>
            </a:r>
            <a:r>
              <a:rPr lang="en-US" altLang="en-US" dirty="0"/>
              <a:t>. Springer Publishing Company, Incorporated.</a:t>
            </a:r>
          </a:p>
          <a:p>
            <a:pPr marL="0" indent="0">
              <a:buNone/>
            </a:pPr>
            <a:r>
              <a:rPr lang="en-US" altLang="en-US" dirty="0"/>
              <a:t>[5]</a:t>
            </a:r>
            <a:r>
              <a:rPr lang="en-US" dirty="0"/>
              <a:t> Mintz Y, Brodie R. Introduction to artificial intelligence in medicine. Minim Invasive Ther Allied Technol. 2019;28:73–81. [</a:t>
            </a:r>
            <a:r>
              <a:rPr lang="en-US" dirty="0">
                <a:hlinkClick r:id="rId2"/>
              </a:rPr>
              <a:t>PubMed</a:t>
            </a:r>
            <a:r>
              <a:rPr lang="en-US" dirty="0"/>
              <a:t>] [</a:t>
            </a:r>
            <a:r>
              <a:rPr lang="en-US" dirty="0">
                <a:hlinkClick r:id="rId3"/>
              </a:rPr>
              <a:t>Google Scholar</a:t>
            </a:r>
            <a:r>
              <a:rPr lang="en-US" dirty="0"/>
              <a:t>]</a:t>
            </a:r>
          </a:p>
        </p:txBody>
      </p:sp>
      <p:sp>
        <p:nvSpPr>
          <p:cNvPr id="6" name="Date Placeholder 3">
            <a:extLst>
              <a:ext uri="{FF2B5EF4-FFF2-40B4-BE49-F238E27FC236}">
                <a16:creationId xmlns:a16="http://schemas.microsoft.com/office/drawing/2014/main" id="{4D6FE2D5-48CB-42E4-B72B-4A6C560EC025}"/>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7" name="Footer Placeholder 4">
            <a:extLst>
              <a:ext uri="{FF2B5EF4-FFF2-40B4-BE49-F238E27FC236}">
                <a16:creationId xmlns:a16="http://schemas.microsoft.com/office/drawing/2014/main" id="{9D7F4DDD-B43B-4368-BEFC-4224E7AF35C4}"/>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2898325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0227-E224-498E-B9A7-42B58ECBBFA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201F1CD-0F55-4DDB-A3DE-A2C75484CCC2}"/>
              </a:ext>
            </a:extLst>
          </p:cNvPr>
          <p:cNvSpPr>
            <a:spLocks noGrp="1"/>
          </p:cNvSpPr>
          <p:nvPr>
            <p:ph idx="1"/>
          </p:nvPr>
        </p:nvSpPr>
        <p:spPr/>
        <p:txBody>
          <a:bodyPr/>
          <a:lstStyle/>
          <a:p>
            <a:pPr marL="0" indent="0">
              <a:buNone/>
            </a:pPr>
            <a:r>
              <a:rPr lang="en-US" dirty="0"/>
              <a:t>[6] CB Insights Research. Healthcare remains the hottest AI category for deals. 2017. [Last accessed on 2018 Mar 24]. Available from: </a:t>
            </a:r>
            <a:r>
              <a:rPr lang="en-US" dirty="0">
                <a:hlinkClick r:id="rId2"/>
              </a:rPr>
              <a:t>https://www.cbinsights.com/research/artificial-intelligence-healthcare-startups-investors/</a:t>
            </a:r>
            <a:endParaRPr lang="en-US" dirty="0"/>
          </a:p>
          <a:p>
            <a:pPr marL="0" indent="0">
              <a:buNone/>
            </a:pPr>
            <a:r>
              <a:rPr lang="en-US" dirty="0"/>
              <a:t>[7] Hamlet P, Tremblay J. Artificial intelligence in medicine. Metabolism. 2017;69S:S36–40. [</a:t>
            </a:r>
            <a:r>
              <a:rPr lang="en-US" dirty="0">
                <a:hlinkClick r:id="rId3"/>
              </a:rPr>
              <a:t>PubMed</a:t>
            </a:r>
            <a:r>
              <a:rPr lang="en-US" dirty="0"/>
              <a:t>] [</a:t>
            </a:r>
            <a:r>
              <a:rPr lang="en-US" dirty="0">
                <a:hlinkClick r:id="rId4"/>
              </a:rPr>
              <a:t>Google Scholar</a:t>
            </a:r>
            <a:r>
              <a:rPr lang="en-US" dirty="0"/>
              <a:t>]</a:t>
            </a:r>
          </a:p>
          <a:p>
            <a:pPr marL="0" indent="0">
              <a:buNone/>
            </a:pPr>
            <a:r>
              <a:rPr lang="en-US" dirty="0"/>
              <a:t>[8] Prince Grover, “Gradient Boosting from scratch”, Medium. [Online]   Available: </a:t>
            </a:r>
            <a:r>
              <a:rPr lang="en-US" dirty="0">
                <a:hlinkClick r:id="rId5"/>
              </a:rPr>
              <a:t>https://medium.com/mlreview/gradient-boosting-from-scratch-1e317ae4587d</a:t>
            </a:r>
            <a:endParaRPr lang="en-US" dirty="0"/>
          </a:p>
          <a:p>
            <a:pPr marL="0" indent="0">
              <a:buNone/>
            </a:pPr>
            <a:r>
              <a:rPr lang="en-US" dirty="0"/>
              <a:t>[9] Purva Huilgol, “Accuracy vs. F1-Score”, Medium. [Online] Available: https://medium.com/analytics-vidhya/accuracy-vs-f1-score-6258237beca2</a:t>
            </a:r>
          </a:p>
        </p:txBody>
      </p:sp>
      <p:sp>
        <p:nvSpPr>
          <p:cNvPr id="6" name="Date Placeholder 3">
            <a:extLst>
              <a:ext uri="{FF2B5EF4-FFF2-40B4-BE49-F238E27FC236}">
                <a16:creationId xmlns:a16="http://schemas.microsoft.com/office/drawing/2014/main" id="{73E61999-63F5-40C0-B812-FDC7CCC09F37}"/>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7" name="Footer Placeholder 4">
            <a:extLst>
              <a:ext uri="{FF2B5EF4-FFF2-40B4-BE49-F238E27FC236}">
                <a16:creationId xmlns:a16="http://schemas.microsoft.com/office/drawing/2014/main" id="{089E58A6-BC31-42D5-AEFA-2F36219EC5A0}"/>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2589129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938788-9B6B-4319-BE98-897D4A8C94DC}"/>
              </a:ext>
            </a:extLst>
          </p:cNvPr>
          <p:cNvSpPr>
            <a:spLocks noGrp="1"/>
          </p:cNvSpPr>
          <p:nvPr>
            <p:ph type="title"/>
          </p:nvPr>
        </p:nvSpPr>
        <p:spPr>
          <a:xfrm>
            <a:off x="717091" y="2768600"/>
            <a:ext cx="8596668" cy="1320800"/>
          </a:xfrm>
        </p:spPr>
        <p:txBody>
          <a:bodyPr/>
          <a:lstStyle/>
          <a:p>
            <a:pPr algn="ctr"/>
            <a:r>
              <a:rPr lang="en-US" dirty="0"/>
              <a:t>Thank You !!!</a:t>
            </a:r>
          </a:p>
        </p:txBody>
      </p:sp>
    </p:spTree>
    <p:extLst>
      <p:ext uri="{BB962C8B-B14F-4D97-AF65-F5344CB8AC3E}">
        <p14:creationId xmlns:p14="http://schemas.microsoft.com/office/powerpoint/2010/main" val="349222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BFBA-66C5-4EB9-B2B7-0719545EA87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D8FD2A7-2716-4361-9791-81423A7003E5}"/>
              </a:ext>
            </a:extLst>
          </p:cNvPr>
          <p:cNvSpPr>
            <a:spLocks noGrp="1"/>
          </p:cNvSpPr>
          <p:nvPr>
            <p:ph idx="1"/>
          </p:nvPr>
        </p:nvSpPr>
        <p:spPr>
          <a:xfrm>
            <a:off x="677334" y="1930400"/>
            <a:ext cx="8596668" cy="4318000"/>
          </a:xfrm>
        </p:spPr>
        <p:txBody>
          <a:bodyPr>
            <a:normAutofit/>
          </a:bodyPr>
          <a:lstStyle/>
          <a:p>
            <a:r>
              <a:rPr lang="en-US" dirty="0"/>
              <a:t>Opportunity to contribute to the society by making use of technology</a:t>
            </a:r>
          </a:p>
          <a:p>
            <a:r>
              <a:rPr lang="en-US" dirty="0"/>
              <a:t>AI has found its major application in the healthcare sector. Its applications range from some simple problems to some very complex ones like cancer detection. </a:t>
            </a:r>
          </a:p>
          <a:p>
            <a:r>
              <a:rPr lang="en-US" dirty="0"/>
              <a:t>It is crucial that a patient gets personalized and accurate treatment based on his/her medical history for maximum benefits and positive results. </a:t>
            </a:r>
          </a:p>
          <a:p>
            <a:r>
              <a:rPr lang="en-US" dirty="0"/>
              <a:t>Using machine learning, we can determine whether the prescribed treatment will work for some patients or not and ensure that patient gets correct treatment.</a:t>
            </a:r>
          </a:p>
          <a:p>
            <a:r>
              <a:rPr lang="en-US" dirty="0"/>
              <a:t>Algorithms can be made to produce highly accurate results and eliminate the errors that humans may make.</a:t>
            </a:r>
          </a:p>
        </p:txBody>
      </p:sp>
      <p:sp>
        <p:nvSpPr>
          <p:cNvPr id="8" name="Date Placeholder 3">
            <a:extLst>
              <a:ext uri="{FF2B5EF4-FFF2-40B4-BE49-F238E27FC236}">
                <a16:creationId xmlns:a16="http://schemas.microsoft.com/office/drawing/2014/main" id="{2C332D64-129C-4F94-92AA-3AA871364364}"/>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9" name="Footer Placeholder 4">
            <a:extLst>
              <a:ext uri="{FF2B5EF4-FFF2-40B4-BE49-F238E27FC236}">
                <a16:creationId xmlns:a16="http://schemas.microsoft.com/office/drawing/2014/main" id="{B040C57C-40C6-475A-9BEA-EA26DEABFE59}"/>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213736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06D9-716B-4811-B7BB-9103BD17390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F485A6A-81D8-4D96-9074-F7D158E1E15B}"/>
              </a:ext>
            </a:extLst>
          </p:cNvPr>
          <p:cNvSpPr>
            <a:spLocks noGrp="1"/>
          </p:cNvSpPr>
          <p:nvPr>
            <p:ph idx="1"/>
          </p:nvPr>
        </p:nvSpPr>
        <p:spPr/>
        <p:txBody>
          <a:bodyPr/>
          <a:lstStyle/>
          <a:p>
            <a:r>
              <a:rPr lang="en-US" dirty="0"/>
              <a:t>Improve care conditions of hospitals by looking at historic survival of the patients. </a:t>
            </a:r>
          </a:p>
          <a:p>
            <a:r>
              <a:rPr lang="en-US" dirty="0"/>
              <a:t>Look at the data and identify the main factors leading to high survivals.</a:t>
            </a:r>
          </a:p>
          <a:p>
            <a:r>
              <a:rPr lang="en-US" dirty="0"/>
              <a:t>Develop a model that will predict the chances of survival of a patient after 1 year of treatment.</a:t>
            </a:r>
          </a:p>
          <a:p>
            <a:r>
              <a:rPr lang="en-US" dirty="0"/>
              <a:t>The dataset contains the patient records collected from a hospital in Greenland.</a:t>
            </a:r>
          </a:p>
          <a:p>
            <a:r>
              <a:rPr lang="en-US" dirty="0"/>
              <a:t>Ensure that maximum patients get benefits and their chances of survival increase. </a:t>
            </a:r>
          </a:p>
        </p:txBody>
      </p:sp>
      <p:sp>
        <p:nvSpPr>
          <p:cNvPr id="8" name="Date Placeholder 3">
            <a:extLst>
              <a:ext uri="{FF2B5EF4-FFF2-40B4-BE49-F238E27FC236}">
                <a16:creationId xmlns:a16="http://schemas.microsoft.com/office/drawing/2014/main" id="{E60B0455-D61F-4EB9-8B15-27B1FE7DA6E9}"/>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9" name="Footer Placeholder 4">
            <a:extLst>
              <a:ext uri="{FF2B5EF4-FFF2-40B4-BE49-F238E27FC236}">
                <a16:creationId xmlns:a16="http://schemas.microsoft.com/office/drawing/2014/main" id="{8DA40BD0-E704-437D-9CD3-10CD7732A6B6}"/>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116178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4CD6-3DBD-4AB2-BA1A-0EF385821758}"/>
              </a:ext>
            </a:extLst>
          </p:cNvPr>
          <p:cNvSpPr>
            <a:spLocks noGrp="1"/>
          </p:cNvSpPr>
          <p:nvPr>
            <p:ph type="title"/>
          </p:nvPr>
        </p:nvSpPr>
        <p:spPr>
          <a:xfrm>
            <a:off x="677334" y="609600"/>
            <a:ext cx="8596668" cy="1320800"/>
          </a:xfrm>
        </p:spPr>
        <p:txBody>
          <a:bodyPr>
            <a:normAutofit/>
          </a:bodyPr>
          <a:lstStyle/>
          <a:p>
            <a:r>
              <a:rPr lang="en-US" dirty="0"/>
              <a:t>Dataset &amp; Data Description</a:t>
            </a:r>
          </a:p>
        </p:txBody>
      </p:sp>
      <p:sp>
        <p:nvSpPr>
          <p:cNvPr id="3" name="Content Placeholder 2">
            <a:extLst>
              <a:ext uri="{FF2B5EF4-FFF2-40B4-BE49-F238E27FC236}">
                <a16:creationId xmlns:a16="http://schemas.microsoft.com/office/drawing/2014/main" id="{4A37530A-5C2F-47FF-9FBF-3BD68776580F}"/>
              </a:ext>
            </a:extLst>
          </p:cNvPr>
          <p:cNvSpPr>
            <a:spLocks noGrp="1"/>
          </p:cNvSpPr>
          <p:nvPr>
            <p:ph idx="1"/>
          </p:nvPr>
        </p:nvSpPr>
        <p:spPr>
          <a:xfrm>
            <a:off x="677334" y="1930400"/>
            <a:ext cx="8596668" cy="4318000"/>
          </a:xfrm>
        </p:spPr>
        <p:txBody>
          <a:bodyPr>
            <a:normAutofit/>
          </a:bodyPr>
          <a:lstStyle/>
          <a:p>
            <a:r>
              <a:rPr lang="en-US" dirty="0"/>
              <a:t>Data can be loaded from: </a:t>
            </a:r>
            <a:r>
              <a:rPr lang="en-US" dirty="0">
                <a:hlinkClick r:id="rId2"/>
              </a:rPr>
              <a:t>https://raw.githubusercontent.com/dphi-official/Datasets/master/pharma_data/Training_set_begs.csv</a:t>
            </a:r>
            <a:endParaRPr lang="en-US" dirty="0"/>
          </a:p>
          <a:p>
            <a:r>
              <a:rPr lang="en-US" dirty="0"/>
              <a:t>The “Survived_1_year” column is a target variable which has binary entries (0 or 1).</a:t>
            </a:r>
          </a:p>
          <a:p>
            <a:pPr lvl="1"/>
            <a:r>
              <a:rPr lang="en-US" dirty="0"/>
              <a:t>Survived_1_year == 0, implies that the patient did not survive after 1 year of treatment</a:t>
            </a:r>
          </a:p>
          <a:p>
            <a:pPr lvl="1"/>
            <a:r>
              <a:rPr lang="en-US" dirty="0"/>
              <a:t>Survived_1_year == 1, implies that the patient survived after 1 year of treatment</a:t>
            </a:r>
          </a:p>
          <a:p>
            <a:r>
              <a:rPr lang="en-US" dirty="0"/>
              <a:t>Data Description: </a:t>
            </a:r>
          </a:p>
          <a:p>
            <a:pPr lvl="1"/>
            <a:r>
              <a:rPr lang="en-US" dirty="0"/>
              <a:t>ID_Patient_Care_Situation: </a:t>
            </a:r>
            <a:r>
              <a:rPr lang="en-US" i="1" dirty="0"/>
              <a:t>Care situation of a patient during treatment</a:t>
            </a:r>
          </a:p>
          <a:p>
            <a:pPr lvl="1"/>
            <a:r>
              <a:rPr lang="en-US" dirty="0"/>
              <a:t>Diagnosed_Condition: </a:t>
            </a:r>
            <a:r>
              <a:rPr lang="en-US" i="1" dirty="0"/>
              <a:t>The diagnosed condition of the patient</a:t>
            </a:r>
          </a:p>
          <a:p>
            <a:pPr lvl="1"/>
            <a:r>
              <a:rPr lang="en-US" dirty="0"/>
              <a:t>ID_Patient: </a:t>
            </a:r>
            <a:r>
              <a:rPr lang="en-US" i="1" dirty="0"/>
              <a:t>Patient identifier number</a:t>
            </a:r>
          </a:p>
          <a:p>
            <a:pPr lvl="1"/>
            <a:r>
              <a:rPr lang="en-US" dirty="0"/>
              <a:t>Treatment_with_drugs: </a:t>
            </a:r>
            <a:r>
              <a:rPr lang="en-US" i="1" dirty="0"/>
              <a:t>Class of drugs used during treatment</a:t>
            </a:r>
          </a:p>
        </p:txBody>
      </p:sp>
      <p:sp>
        <p:nvSpPr>
          <p:cNvPr id="8" name="Date Placeholder 3">
            <a:extLst>
              <a:ext uri="{FF2B5EF4-FFF2-40B4-BE49-F238E27FC236}">
                <a16:creationId xmlns:a16="http://schemas.microsoft.com/office/drawing/2014/main" id="{D539B78A-38FB-4181-BCF3-45CDF7F6EDFC}"/>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9" name="Footer Placeholder 4">
            <a:extLst>
              <a:ext uri="{FF2B5EF4-FFF2-40B4-BE49-F238E27FC236}">
                <a16:creationId xmlns:a16="http://schemas.microsoft.com/office/drawing/2014/main" id="{26EACF81-EE5D-4DC4-9F65-E9E2D2E4D357}"/>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145814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507A-71F1-494B-8DD0-C92460BB65C2}"/>
              </a:ext>
            </a:extLst>
          </p:cNvPr>
          <p:cNvSpPr>
            <a:spLocks noGrp="1"/>
          </p:cNvSpPr>
          <p:nvPr>
            <p:ph type="title"/>
          </p:nvPr>
        </p:nvSpPr>
        <p:spPr/>
        <p:txBody>
          <a:bodyPr/>
          <a:lstStyle/>
          <a:p>
            <a:r>
              <a:rPr lang="en-US" dirty="0"/>
              <a:t>Dataset &amp; Data Description</a:t>
            </a:r>
          </a:p>
        </p:txBody>
      </p:sp>
      <p:sp>
        <p:nvSpPr>
          <p:cNvPr id="3" name="Content Placeholder 2">
            <a:extLst>
              <a:ext uri="{FF2B5EF4-FFF2-40B4-BE49-F238E27FC236}">
                <a16:creationId xmlns:a16="http://schemas.microsoft.com/office/drawing/2014/main" id="{5D4C9A41-0539-4D5F-BFBD-224FC13CD5A6}"/>
              </a:ext>
            </a:extLst>
          </p:cNvPr>
          <p:cNvSpPr>
            <a:spLocks noGrp="1"/>
          </p:cNvSpPr>
          <p:nvPr>
            <p:ph idx="1"/>
          </p:nvPr>
        </p:nvSpPr>
        <p:spPr>
          <a:xfrm>
            <a:off x="677334" y="2160589"/>
            <a:ext cx="8596668" cy="4087811"/>
          </a:xfrm>
        </p:spPr>
        <p:txBody>
          <a:bodyPr>
            <a:normAutofit/>
          </a:bodyPr>
          <a:lstStyle/>
          <a:p>
            <a:r>
              <a:rPr lang="en-US" dirty="0"/>
              <a:t>Data Description:</a:t>
            </a:r>
          </a:p>
          <a:p>
            <a:pPr lvl="1"/>
            <a:r>
              <a:rPr lang="en-US" dirty="0"/>
              <a:t>Patient_Age: </a:t>
            </a:r>
            <a:r>
              <a:rPr lang="en-US" i="1" dirty="0"/>
              <a:t>Age of the patient</a:t>
            </a:r>
            <a:endParaRPr lang="en-US" dirty="0"/>
          </a:p>
          <a:p>
            <a:pPr lvl="1"/>
            <a:r>
              <a:rPr lang="en-US" dirty="0"/>
              <a:t>Patient_Body_Mass_Index: </a:t>
            </a:r>
            <a:r>
              <a:rPr lang="en-US" i="1" dirty="0"/>
              <a:t>A calculated value based on the patient’s weight, height, etc.</a:t>
            </a:r>
          </a:p>
          <a:p>
            <a:pPr lvl="1"/>
            <a:r>
              <a:rPr lang="en-US" dirty="0"/>
              <a:t>Patient_Smoker: </a:t>
            </a:r>
            <a:r>
              <a:rPr lang="en-US" i="1" dirty="0"/>
              <a:t>If the patient was a smoker or not</a:t>
            </a:r>
          </a:p>
          <a:p>
            <a:pPr lvl="1"/>
            <a:r>
              <a:rPr lang="en-US" dirty="0"/>
              <a:t>Patient_Rural_Urban: </a:t>
            </a:r>
            <a:r>
              <a:rPr lang="en-US" i="1" dirty="0"/>
              <a:t>If the patient stayed in Rural or Urban part of the country</a:t>
            </a:r>
          </a:p>
          <a:p>
            <a:pPr lvl="1"/>
            <a:r>
              <a:rPr lang="en-US" dirty="0"/>
              <a:t>Previous_Condition: </a:t>
            </a:r>
            <a:r>
              <a:rPr lang="en-US" i="1" dirty="0"/>
              <a:t>Condition of the patient before the start of the treatment</a:t>
            </a:r>
            <a:br>
              <a:rPr lang="en-US" i="1" dirty="0"/>
            </a:br>
            <a:r>
              <a:rPr lang="en-US" i="1" dirty="0"/>
              <a:t>( This variable is splitted into 8 columns - A, B, C, D, E, F, Z and Number_of_prev_cond. A, B, C, D, E, F and Z are the previous conditions of the patient. Suppose for one patient, if the entry in column A is 1, it means that the previous condition of the patient was A. If the patient didn’t have that condition, it is 0 and same for other conditions. The column Number_of_prev_cond will have entry as 2 i.e. 1 + 0 + 1 + 0 + 0 + 0 + 0 + 0 = 2 in this case.)</a:t>
            </a:r>
          </a:p>
        </p:txBody>
      </p:sp>
      <p:sp>
        <p:nvSpPr>
          <p:cNvPr id="8" name="Date Placeholder 3">
            <a:extLst>
              <a:ext uri="{FF2B5EF4-FFF2-40B4-BE49-F238E27FC236}">
                <a16:creationId xmlns:a16="http://schemas.microsoft.com/office/drawing/2014/main" id="{27F8B511-E753-4110-A395-7176BBD3C962}"/>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9" name="Footer Placeholder 4">
            <a:extLst>
              <a:ext uri="{FF2B5EF4-FFF2-40B4-BE49-F238E27FC236}">
                <a16:creationId xmlns:a16="http://schemas.microsoft.com/office/drawing/2014/main" id="{95139088-EACF-45AF-9C6A-5DE3278BF66A}"/>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386646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F6EA-2564-4D52-B9E6-F774530F0046}"/>
              </a:ext>
            </a:extLst>
          </p:cNvPr>
          <p:cNvSpPr>
            <a:spLocks noGrp="1"/>
          </p:cNvSpPr>
          <p:nvPr>
            <p:ph type="title"/>
          </p:nvPr>
        </p:nvSpPr>
        <p:spPr/>
        <p:txBody>
          <a:bodyPr/>
          <a:lstStyle/>
          <a:p>
            <a:r>
              <a:rPr lang="en-US" dirty="0"/>
              <a:t>Dataset &amp; Data Description</a:t>
            </a:r>
          </a:p>
        </p:txBody>
      </p:sp>
      <p:pic>
        <p:nvPicPr>
          <p:cNvPr id="4" name="Content Placeholder 3">
            <a:extLst>
              <a:ext uri="{FF2B5EF4-FFF2-40B4-BE49-F238E27FC236}">
                <a16:creationId xmlns:a16="http://schemas.microsoft.com/office/drawing/2014/main" id="{0744C575-4D3D-4A48-98DB-F11A0C5DDDB7}"/>
              </a:ext>
            </a:extLst>
          </p:cNvPr>
          <p:cNvPicPr>
            <a:picLocks noGrp="1" noChangeAspect="1"/>
          </p:cNvPicPr>
          <p:nvPr>
            <p:ph idx="1"/>
          </p:nvPr>
        </p:nvPicPr>
        <p:blipFill>
          <a:blip r:embed="rId2"/>
          <a:stretch>
            <a:fillRect/>
          </a:stretch>
        </p:blipFill>
        <p:spPr>
          <a:xfrm>
            <a:off x="677334" y="1454288"/>
            <a:ext cx="8527026" cy="4794112"/>
          </a:xfrm>
          <a:prstGeom prst="rect">
            <a:avLst/>
          </a:prstGeom>
        </p:spPr>
      </p:pic>
      <p:sp>
        <p:nvSpPr>
          <p:cNvPr id="5" name="Date Placeholder 3">
            <a:extLst>
              <a:ext uri="{FF2B5EF4-FFF2-40B4-BE49-F238E27FC236}">
                <a16:creationId xmlns:a16="http://schemas.microsoft.com/office/drawing/2014/main" id="{6B8D59CD-7239-4DAD-9F14-D45F3C6568CE}"/>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6" name="Footer Placeholder 4">
            <a:extLst>
              <a:ext uri="{FF2B5EF4-FFF2-40B4-BE49-F238E27FC236}">
                <a16:creationId xmlns:a16="http://schemas.microsoft.com/office/drawing/2014/main" id="{B9FAE245-D575-456B-AC16-5734E3461E09}"/>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164824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0452-CD6F-45B7-9B7B-AE86CE1CDC3F}"/>
              </a:ext>
            </a:extLst>
          </p:cNvPr>
          <p:cNvSpPr>
            <a:spLocks noGrp="1"/>
          </p:cNvSpPr>
          <p:nvPr>
            <p:ph type="title"/>
          </p:nvPr>
        </p:nvSpPr>
        <p:spPr/>
        <p:txBody>
          <a:bodyPr/>
          <a:lstStyle/>
          <a:p>
            <a:r>
              <a:rPr lang="en-US" dirty="0"/>
              <a:t>Logistic Regression</a:t>
            </a:r>
          </a:p>
        </p:txBody>
      </p:sp>
      <p:sp>
        <p:nvSpPr>
          <p:cNvPr id="4" name="Content Placeholder 3">
            <a:extLst>
              <a:ext uri="{FF2B5EF4-FFF2-40B4-BE49-F238E27FC236}">
                <a16:creationId xmlns:a16="http://schemas.microsoft.com/office/drawing/2014/main" id="{12F496BE-48BF-4DFF-AEAD-A1791E970EB0}"/>
              </a:ext>
            </a:extLst>
          </p:cNvPr>
          <p:cNvSpPr>
            <a:spLocks noGrp="1"/>
          </p:cNvSpPr>
          <p:nvPr>
            <p:ph sz="half" idx="1"/>
          </p:nvPr>
        </p:nvSpPr>
        <p:spPr/>
        <p:txBody>
          <a:bodyPr>
            <a:normAutofit lnSpcReduction="10000"/>
          </a:bodyPr>
          <a:lstStyle/>
          <a:p>
            <a:r>
              <a:rPr lang="en-US" dirty="0"/>
              <a:t>Assumes data is almost /perfectly linearly separable. </a:t>
            </a:r>
          </a:p>
          <a:p>
            <a:r>
              <a:rPr lang="en-US" dirty="0"/>
              <a:t>Can pick up most important features using weight vectors.</a:t>
            </a:r>
          </a:p>
          <a:p>
            <a:r>
              <a:rPr lang="en-US" dirty="0"/>
              <a:t>O(nd) and O(d) – Train and run time, used at scale classification.</a:t>
            </a:r>
          </a:p>
          <a:p>
            <a:r>
              <a:rPr lang="en-US" dirty="0"/>
              <a:t>Plane or hyperplane decision surface</a:t>
            </a:r>
          </a:p>
          <a:p>
            <a:r>
              <a:rPr lang="en-US" dirty="0"/>
              <a:t>Numerical features must be standardized</a:t>
            </a:r>
          </a:p>
          <a:p>
            <a:r>
              <a:rPr lang="en-US" dirty="0"/>
              <a:t>Less impact of outliers due to squashing of the sigmoid function.</a:t>
            </a:r>
          </a:p>
        </p:txBody>
      </p:sp>
      <p:pic>
        <p:nvPicPr>
          <p:cNvPr id="7" name="Content Placeholder 6">
            <a:extLst>
              <a:ext uri="{FF2B5EF4-FFF2-40B4-BE49-F238E27FC236}">
                <a16:creationId xmlns:a16="http://schemas.microsoft.com/office/drawing/2014/main" id="{3D1C462C-C4B2-43A3-8987-9AD2053346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75668" y="1930400"/>
            <a:ext cx="4184650" cy="2298177"/>
          </a:xfrm>
        </p:spPr>
      </p:pic>
      <p:pic>
        <p:nvPicPr>
          <p:cNvPr id="13" name="Picture 12">
            <a:extLst>
              <a:ext uri="{FF2B5EF4-FFF2-40B4-BE49-F238E27FC236}">
                <a16:creationId xmlns:a16="http://schemas.microsoft.com/office/drawing/2014/main" id="{8461AB97-A574-4E32-A65D-9BEF8D5FF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246" y="4228577"/>
            <a:ext cx="3535493" cy="1812784"/>
          </a:xfrm>
          <a:prstGeom prst="rect">
            <a:avLst/>
          </a:prstGeom>
        </p:spPr>
      </p:pic>
      <p:sp>
        <p:nvSpPr>
          <p:cNvPr id="8" name="Date Placeholder 3">
            <a:extLst>
              <a:ext uri="{FF2B5EF4-FFF2-40B4-BE49-F238E27FC236}">
                <a16:creationId xmlns:a16="http://schemas.microsoft.com/office/drawing/2014/main" id="{94511438-79E4-4B53-B59B-3F85EB01288B}"/>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9" name="Footer Placeholder 4">
            <a:extLst>
              <a:ext uri="{FF2B5EF4-FFF2-40B4-BE49-F238E27FC236}">
                <a16:creationId xmlns:a16="http://schemas.microsoft.com/office/drawing/2014/main" id="{9091AE3F-192F-4848-A55C-2D63F919E567}"/>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414238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224B-7619-4717-B21D-CA1D8AC984B5}"/>
              </a:ext>
            </a:extLst>
          </p:cNvPr>
          <p:cNvSpPr>
            <a:spLocks noGrp="1"/>
          </p:cNvSpPr>
          <p:nvPr>
            <p:ph type="title"/>
          </p:nvPr>
        </p:nvSpPr>
        <p:spPr/>
        <p:txBody>
          <a:bodyPr/>
          <a:lstStyle/>
          <a:p>
            <a:r>
              <a:rPr lang="en-US" dirty="0"/>
              <a:t>Random Forest (Majority Wins)</a:t>
            </a:r>
          </a:p>
        </p:txBody>
      </p:sp>
      <p:sp>
        <p:nvSpPr>
          <p:cNvPr id="4" name="Content Placeholder 3">
            <a:extLst>
              <a:ext uri="{FF2B5EF4-FFF2-40B4-BE49-F238E27FC236}">
                <a16:creationId xmlns:a16="http://schemas.microsoft.com/office/drawing/2014/main" id="{90A49FD1-D6FB-48CD-AC8C-A807153BC411}"/>
              </a:ext>
            </a:extLst>
          </p:cNvPr>
          <p:cNvSpPr>
            <a:spLocks noGrp="1"/>
          </p:cNvSpPr>
          <p:nvPr>
            <p:ph sz="half" idx="1"/>
          </p:nvPr>
        </p:nvSpPr>
        <p:spPr/>
        <p:txBody>
          <a:bodyPr/>
          <a:lstStyle/>
          <a:p>
            <a:r>
              <a:rPr lang="en-US" dirty="0"/>
              <a:t>Handles Missing Data</a:t>
            </a:r>
          </a:p>
          <a:p>
            <a:r>
              <a:rPr lang="en-US" dirty="0"/>
              <a:t>Handles Redundancy</a:t>
            </a:r>
          </a:p>
          <a:p>
            <a:r>
              <a:rPr lang="en-US" dirty="0"/>
              <a:t>Reduces Variations in results</a:t>
            </a:r>
          </a:p>
          <a:p>
            <a:r>
              <a:rPr lang="en-US" dirty="0"/>
              <a:t>Produces out of bag error rate</a:t>
            </a:r>
          </a:p>
          <a:p>
            <a:r>
              <a:rPr lang="en-US" dirty="0"/>
              <a:t>Produces De-correlated Trees</a:t>
            </a:r>
          </a:p>
          <a:p>
            <a:r>
              <a:rPr lang="en-US" dirty="0"/>
              <a:t>Random subspace and split</a:t>
            </a:r>
          </a:p>
        </p:txBody>
      </p:sp>
      <p:pic>
        <p:nvPicPr>
          <p:cNvPr id="7" name="Content Placeholder 6">
            <a:extLst>
              <a:ext uri="{FF2B5EF4-FFF2-40B4-BE49-F238E27FC236}">
                <a16:creationId xmlns:a16="http://schemas.microsoft.com/office/drawing/2014/main" id="{B14EF2C3-A5A8-4ADB-9928-93F5D95937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41924" y="2160590"/>
            <a:ext cx="4778375" cy="3880772"/>
          </a:xfrm>
        </p:spPr>
      </p:pic>
      <p:sp>
        <p:nvSpPr>
          <p:cNvPr id="8" name="Date Placeholder 3">
            <a:extLst>
              <a:ext uri="{FF2B5EF4-FFF2-40B4-BE49-F238E27FC236}">
                <a16:creationId xmlns:a16="http://schemas.microsoft.com/office/drawing/2014/main" id="{01674F54-24B6-47E7-80CA-238B7DD7E7E4}"/>
              </a:ext>
            </a:extLst>
          </p:cNvPr>
          <p:cNvSpPr>
            <a:spLocks noGrp="1"/>
          </p:cNvSpPr>
          <p:nvPr>
            <p:ph type="dt" sz="half" idx="10"/>
          </p:nvPr>
        </p:nvSpPr>
        <p:spPr>
          <a:xfrm>
            <a:off x="8362063" y="6274903"/>
            <a:ext cx="911939" cy="365125"/>
          </a:xfrm>
        </p:spPr>
        <p:txBody>
          <a:bodyPr/>
          <a:lstStyle/>
          <a:p>
            <a:fld id="{EEB113D4-6ACA-477E-A6B2-57B44D5C645A}" type="datetime1">
              <a:rPr lang="en-US" smtClean="0"/>
              <a:t>16-Jan-21</a:t>
            </a:fld>
            <a:endParaRPr lang="en-US" dirty="0"/>
          </a:p>
        </p:txBody>
      </p:sp>
      <p:sp>
        <p:nvSpPr>
          <p:cNvPr id="9" name="Footer Placeholder 4">
            <a:extLst>
              <a:ext uri="{FF2B5EF4-FFF2-40B4-BE49-F238E27FC236}">
                <a16:creationId xmlns:a16="http://schemas.microsoft.com/office/drawing/2014/main" id="{1E7B580D-88B3-47BB-84C0-AD6601A4AD79}"/>
              </a:ext>
            </a:extLst>
          </p:cNvPr>
          <p:cNvSpPr>
            <a:spLocks noGrp="1"/>
          </p:cNvSpPr>
          <p:nvPr>
            <p:ph type="ftr" sz="quarter" idx="11"/>
          </p:nvPr>
        </p:nvSpPr>
        <p:spPr>
          <a:xfrm>
            <a:off x="677334" y="6248400"/>
            <a:ext cx="6297612" cy="365125"/>
          </a:xfrm>
        </p:spPr>
        <p:txBody>
          <a:bodyPr/>
          <a:lstStyle/>
          <a:p>
            <a:r>
              <a:rPr lang="en-US" dirty="0"/>
              <a:t>Tushar Agrawal - Machine Learning in healthcare</a:t>
            </a:r>
          </a:p>
          <a:p>
            <a:r>
              <a:rPr lang="en-US" dirty="0"/>
              <a:t>Mentor: Mr. Ajay Indoria</a:t>
            </a:r>
          </a:p>
        </p:txBody>
      </p:sp>
    </p:spTree>
    <p:extLst>
      <p:ext uri="{BB962C8B-B14F-4D97-AF65-F5344CB8AC3E}">
        <p14:creationId xmlns:p14="http://schemas.microsoft.com/office/powerpoint/2010/main" val="18848079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641</TotalTime>
  <Words>1582</Words>
  <Application>Microsoft Office PowerPoint</Application>
  <PresentationFormat>Widescreen</PresentationFormat>
  <Paragraphs>200</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Wingdings 3</vt:lpstr>
      <vt:lpstr>Facet</vt:lpstr>
      <vt:lpstr>Machine Learning in Healthcare</vt:lpstr>
      <vt:lpstr>Introduction</vt:lpstr>
      <vt:lpstr>Motivation</vt:lpstr>
      <vt:lpstr>Objective</vt:lpstr>
      <vt:lpstr>Dataset &amp; Data Description</vt:lpstr>
      <vt:lpstr>Dataset &amp; Data Description</vt:lpstr>
      <vt:lpstr>Dataset &amp; Data Description</vt:lpstr>
      <vt:lpstr>Logistic Regression</vt:lpstr>
      <vt:lpstr>Random Forest (Majority Wins)</vt:lpstr>
      <vt:lpstr>Gradient Boosting (Iterative Corrections)</vt:lpstr>
      <vt:lpstr>Gradient Boosting (Iterative Corrections)</vt:lpstr>
      <vt:lpstr>Performance Estimation – F1 Score</vt:lpstr>
      <vt:lpstr>Results</vt:lpstr>
      <vt:lpstr>Results</vt:lpstr>
      <vt:lpstr>Results</vt:lpstr>
      <vt:lpstr>Results</vt:lpstr>
      <vt:lpstr>Scope</vt:lpstr>
      <vt:lpstr>Related Work - Treatment and prediction of disease</vt:lpstr>
      <vt:lpstr>Related Work – Smart Records</vt:lpstr>
      <vt:lpstr>Related Work - Medical imaging and diagnostics</vt:lpstr>
      <vt:lpstr>Technical Feasibility</vt:lpstr>
      <vt:lpstr>Technical Feasibility</vt:lpstr>
      <vt:lpstr>References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44</cp:revision>
  <dcterms:created xsi:type="dcterms:W3CDTF">2021-01-11T16:20:47Z</dcterms:created>
  <dcterms:modified xsi:type="dcterms:W3CDTF">2021-01-16T06:59:03Z</dcterms:modified>
</cp:coreProperties>
</file>