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anose="020B0604020202020204"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3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20d0f539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0d0f539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20d0f539c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0d0f539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0d0f539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0d0f539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20d0f539c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20d0f539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20d0f539c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20d0f539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0d0f53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0d0f539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0d0f539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20d0f539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20d0f539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20d0f539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0d0f539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20d0f539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0d0f539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0d0f539c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0d0f539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0d0f53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lnSpc>
                <a:spcPct val="160000"/>
              </a:lnSpc>
              <a:spcBef>
                <a:spcPts val="1400"/>
              </a:spcBef>
              <a:spcAft>
                <a:spcPts val="0"/>
              </a:spcAft>
              <a:buClr>
                <a:schemeClr val="dk1"/>
              </a:buClr>
              <a:buSzPts val="1100"/>
              <a:buFont typeface="Arial"/>
              <a:buNone/>
            </a:pPr>
            <a:endParaRPr sz="2550" b="1" dirty="0">
              <a:latin typeface="Roboto"/>
              <a:ea typeface="Roboto"/>
              <a:cs typeface="Roboto"/>
              <a:sym typeface="Roboto"/>
            </a:endParaRPr>
          </a:p>
          <a:p>
            <a:pPr marL="0" lvl="0" indent="0" algn="l" rtl="0">
              <a:spcBef>
                <a:spcPts val="400"/>
              </a:spcBef>
              <a:spcAft>
                <a:spcPts val="0"/>
              </a:spcAft>
              <a:buNone/>
            </a:pPr>
            <a:endParaRPr sz="5100" dirty="0"/>
          </a:p>
        </p:txBody>
      </p:sp>
      <p:sp>
        <p:nvSpPr>
          <p:cNvPr id="87" name="Google Shape;87;p13"/>
          <p:cNvSpPr txBox="1">
            <a:spLocks noGrp="1"/>
          </p:cNvSpPr>
          <p:nvPr>
            <p:ph type="subTitle" idx="1"/>
          </p:nvPr>
        </p:nvSpPr>
        <p:spPr>
          <a:xfrm>
            <a:off x="517183" y="1395743"/>
            <a:ext cx="8520600" cy="2662237"/>
          </a:xfrm>
          <a:prstGeom prst="rect">
            <a:avLst/>
          </a:prstGeom>
        </p:spPr>
        <p:txBody>
          <a:bodyPr spcFirstLastPara="1" wrap="square" lIns="91425" tIns="91425" rIns="91425" bIns="91425" anchor="t" anchorCtr="0">
            <a:spAutoFit/>
          </a:bodyPr>
          <a:lstStyle/>
          <a:p>
            <a:pPr indent="-355600">
              <a:lnSpc>
                <a:spcPct val="115000"/>
              </a:lnSpc>
              <a:buClr>
                <a:schemeClr val="dk1"/>
              </a:buClr>
              <a:buSzPts val="2000"/>
              <a:buFont typeface="Roboto"/>
              <a:buChar char="●"/>
            </a:pPr>
            <a:r>
              <a:rPr lang="en" sz="2000" dirty="0">
                <a:solidFill>
                  <a:schemeClr val="dk1"/>
                </a:solidFill>
                <a:latin typeface="Roboto"/>
                <a:ea typeface="Roboto"/>
                <a:cs typeface="Roboto"/>
                <a:sym typeface="Roboto"/>
              </a:rPr>
              <a:t>Project Title : Online Quiz Plateform</a:t>
            </a:r>
          </a:p>
          <a:p>
            <a:pPr indent="-355600">
              <a:lnSpc>
                <a:spcPct val="115000"/>
              </a:lnSpc>
              <a:buClr>
                <a:schemeClr val="dk1"/>
              </a:buClr>
              <a:buSzPts val="2000"/>
              <a:buFont typeface="Roboto"/>
              <a:buChar char="●"/>
            </a:pPr>
            <a:r>
              <a:rPr lang="en" sz="2000" dirty="0">
                <a:solidFill>
                  <a:schemeClr val="dk1"/>
                </a:solidFill>
                <a:latin typeface="Roboto"/>
                <a:ea typeface="Roboto"/>
                <a:cs typeface="Roboto"/>
                <a:sym typeface="Roboto"/>
              </a:rPr>
              <a:t>Team Member1 Name:Govind Sharma</a:t>
            </a:r>
            <a:endParaRPr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Team Member2 Name:Kanishk Patel</a:t>
            </a: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Team Member4 Name:Ritik Chauhan</a:t>
            </a:r>
            <a:endParaRPr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University Name: GLA University</a:t>
            </a:r>
            <a:endParaRPr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Department Name: Btech CSE</a:t>
            </a:r>
            <a:endParaRPr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Date:</a:t>
            </a:r>
            <a:endParaRPr sz="2000" dirty="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959055"/>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Results</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41" name="Google Shape;141;p22"/>
          <p:cNvSpPr txBox="1">
            <a:spLocks noGrp="1"/>
          </p:cNvSpPr>
          <p:nvPr>
            <p:ph type="body" idx="1"/>
          </p:nvPr>
        </p:nvSpPr>
        <p:spPr>
          <a:xfrm>
            <a:off x="647257" y="1606264"/>
            <a:ext cx="7688700" cy="22611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000000"/>
              </a:buClr>
              <a:buSzPts val="1900"/>
              <a:buFont typeface="Roboto"/>
              <a:buChar char="●"/>
            </a:pPr>
            <a:r>
              <a:rPr lang="en" sz="1900" dirty="0">
                <a:solidFill>
                  <a:srgbClr val="000000"/>
                </a:solidFill>
                <a:latin typeface="Roboto"/>
                <a:ea typeface="Roboto"/>
                <a:cs typeface="Roboto"/>
                <a:sym typeface="Roboto"/>
              </a:rPr>
              <a:t>Showcase the results or outcomes of your project</a:t>
            </a:r>
            <a:endParaRPr sz="1900" dirty="0">
              <a:solidFill>
                <a:srgbClr val="00000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r>
              <a:rPr lang="en" sz="1900" dirty="0">
                <a:solidFill>
                  <a:srgbClr val="000000"/>
                </a:solidFill>
                <a:latin typeface="Roboto"/>
                <a:ea typeface="Roboto"/>
                <a:cs typeface="Roboto"/>
                <a:sym typeface="Roboto"/>
              </a:rPr>
              <a:t>Graphs, charts, or any visual representation</a:t>
            </a:r>
            <a:endParaRPr sz="1900" dirty="0">
              <a:solidFill>
                <a:srgbClr val="000000"/>
              </a:solidFill>
              <a:latin typeface="Roboto"/>
              <a:ea typeface="Roboto"/>
              <a:cs typeface="Roboto"/>
              <a:sym typeface="Roboto"/>
            </a:endParaRPr>
          </a:p>
          <a:p>
            <a:pPr marL="0" lvl="0" indent="0" algn="l" rtl="0">
              <a:spcBef>
                <a:spcPts val="1500"/>
              </a:spcBef>
              <a:spcAft>
                <a:spcPts val="1200"/>
              </a:spcAft>
              <a:buNone/>
            </a:pPr>
            <a:endParaRPr sz="2000" dirty="0"/>
          </a:p>
        </p:txBody>
      </p:sp>
      <p:pic>
        <p:nvPicPr>
          <p:cNvPr id="3" name="Picture 2">
            <a:extLst>
              <a:ext uri="{FF2B5EF4-FFF2-40B4-BE49-F238E27FC236}">
                <a16:creationId xmlns:a16="http://schemas.microsoft.com/office/drawing/2014/main" id="{27CC557C-2F49-0A13-D994-6689F4C06EB7}"/>
              </a:ext>
            </a:extLst>
          </p:cNvPr>
          <p:cNvPicPr>
            <a:picLocks noChangeAspect="1"/>
          </p:cNvPicPr>
          <p:nvPr/>
        </p:nvPicPr>
        <p:blipFill>
          <a:blip r:embed="rId3"/>
          <a:stretch>
            <a:fillRect/>
          </a:stretch>
        </p:blipFill>
        <p:spPr>
          <a:xfrm>
            <a:off x="5044610" y="2325476"/>
            <a:ext cx="3815919" cy="28180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969329"/>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Challenges Faced</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47" name="Google Shape;147;p23"/>
          <p:cNvSpPr txBox="1">
            <a:spLocks noGrp="1"/>
          </p:cNvSpPr>
          <p:nvPr>
            <p:ph type="body" idx="1"/>
          </p:nvPr>
        </p:nvSpPr>
        <p:spPr>
          <a:xfrm>
            <a:off x="729450" y="1822021"/>
            <a:ext cx="7688700" cy="22611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000000"/>
              </a:buClr>
              <a:buSzPts val="1900"/>
              <a:buFont typeface="Roboto"/>
              <a:buChar char="●"/>
            </a:pPr>
            <a:r>
              <a:rPr lang="en" sz="1600" dirty="0">
                <a:solidFill>
                  <a:srgbClr val="000000"/>
                </a:solidFill>
                <a:latin typeface="Roboto"/>
                <a:ea typeface="Roboto"/>
                <a:cs typeface="Roboto"/>
                <a:sym typeface="Roboto"/>
              </a:rPr>
              <a:t>During the devlopment process of this project we faced many challenges like </a:t>
            </a:r>
            <a:r>
              <a:rPr lang="en" sz="1600" dirty="0">
                <a:solidFill>
                  <a:schemeClr val="bg2"/>
                </a:solidFill>
                <a:latin typeface="Roboto"/>
                <a:ea typeface="Roboto"/>
                <a:cs typeface="Roboto"/>
                <a:sym typeface="Roboto"/>
              </a:rPr>
              <a:t> </a:t>
            </a:r>
            <a:r>
              <a:rPr lang="en-US" sz="1600" b="0" i="0" dirty="0">
                <a:solidFill>
                  <a:schemeClr val="bg2"/>
                </a:solidFill>
                <a:effectLst/>
                <a:latin typeface="Roboto" panose="02000000000000000000" pitchFamily="2" charset="0"/>
                <a:ea typeface="Roboto" panose="02000000000000000000" pitchFamily="2" charset="0"/>
                <a:cs typeface="Roboto" panose="02000000000000000000" pitchFamily="2" charset="0"/>
              </a:rPr>
              <a:t>Implementing robust JWT authentication and secure password hashing , </a:t>
            </a:r>
            <a:r>
              <a:rPr lang="en-US" sz="1600" b="0" i="0" dirty="0" err="1">
                <a:solidFill>
                  <a:schemeClr val="bg2"/>
                </a:solidFill>
                <a:effectLst/>
                <a:latin typeface="Roboto" panose="02000000000000000000" pitchFamily="2" charset="0"/>
                <a:ea typeface="Roboto" panose="02000000000000000000" pitchFamily="2" charset="0"/>
                <a:cs typeface="Roboto" panose="02000000000000000000" pitchFamily="2" charset="0"/>
              </a:rPr>
              <a:t>ui</a:t>
            </a:r>
            <a:r>
              <a:rPr lang="en-US" sz="1600" b="0" i="0" dirty="0">
                <a:solidFill>
                  <a:schemeClr val="bg2"/>
                </a:solidFill>
                <a:effectLst/>
                <a:latin typeface="Roboto" panose="02000000000000000000" pitchFamily="2" charset="0"/>
                <a:ea typeface="Roboto" panose="02000000000000000000" pitchFamily="2" charset="0"/>
                <a:cs typeface="Roboto" panose="02000000000000000000" pitchFamily="2" charset="0"/>
              </a:rPr>
              <a:t> design for admin and in MongoDB Schemas </a:t>
            </a:r>
          </a:p>
          <a:p>
            <a:pPr marL="457200" lvl="0" indent="-349250" algn="l" rtl="0">
              <a:spcBef>
                <a:spcPts val="0"/>
              </a:spcBef>
              <a:spcAft>
                <a:spcPts val="0"/>
              </a:spcAft>
              <a:buClr>
                <a:srgbClr val="000000"/>
              </a:buClr>
              <a:buSzPts val="1900"/>
              <a:buFont typeface="Roboto"/>
              <a:buChar char="●"/>
            </a:pPr>
            <a:endParaRPr lang="en" sz="1600" dirty="0">
              <a:solidFill>
                <a:schemeClr val="bg2"/>
              </a:solidFill>
              <a:latin typeface="Roboto" panose="02000000000000000000" pitchFamily="2" charset="0"/>
              <a:ea typeface="Roboto" panose="02000000000000000000" pitchFamily="2" charset="0"/>
              <a:cs typeface="Roboto" panose="02000000000000000000" pitchFamily="2" charset="0"/>
              <a:sym typeface="Roboto"/>
            </a:endParaRPr>
          </a:p>
          <a:p>
            <a:pPr marL="457200" lvl="0" indent="-349250" algn="l" rtl="0">
              <a:spcBef>
                <a:spcPts val="0"/>
              </a:spcBef>
              <a:spcAft>
                <a:spcPts val="0"/>
              </a:spcAft>
              <a:buClr>
                <a:srgbClr val="000000"/>
              </a:buClr>
              <a:buSzPts val="1900"/>
              <a:buFont typeface="Roboto"/>
              <a:buChar char="●"/>
            </a:pPr>
            <a:r>
              <a:rPr lang="en" sz="1600" dirty="0">
                <a:solidFill>
                  <a:schemeClr val="bg2"/>
                </a:solidFill>
                <a:latin typeface="Roboto"/>
                <a:ea typeface="Roboto"/>
                <a:cs typeface="Roboto"/>
                <a:sym typeface="Roboto"/>
              </a:rPr>
              <a:t>We overcome up from these challenges by </a:t>
            </a:r>
            <a:r>
              <a:rPr lang="en-US" sz="1600" b="0" i="0" dirty="0">
                <a:solidFill>
                  <a:schemeClr val="bg2"/>
                </a:solidFill>
                <a:effectLst/>
                <a:latin typeface="Roboto" panose="02000000000000000000" pitchFamily="2" charset="0"/>
                <a:ea typeface="Roboto" panose="02000000000000000000" pitchFamily="2" charset="0"/>
                <a:cs typeface="Roboto" panose="02000000000000000000" pitchFamily="2" charset="0"/>
              </a:rPr>
              <a:t>Regular communication and knowledge-sharing among team members and by reading official documentation and by searching on internet.</a:t>
            </a:r>
            <a:endParaRPr sz="1600" dirty="0">
              <a:solidFill>
                <a:schemeClr val="bg2"/>
              </a:solidFill>
              <a:latin typeface="Roboto" panose="02000000000000000000" pitchFamily="2" charset="0"/>
              <a:ea typeface="Roboto" panose="02000000000000000000" pitchFamily="2" charset="0"/>
              <a:cs typeface="Roboto" panose="02000000000000000000" pitchFamily="2" charset="0"/>
              <a:sym typeface="Roboto"/>
            </a:endParaRPr>
          </a:p>
          <a:p>
            <a:pPr marL="0" lvl="0" indent="0" algn="l" rtl="0">
              <a:spcBef>
                <a:spcPts val="1500"/>
              </a:spcBef>
              <a:spcAft>
                <a:spcPts val="1200"/>
              </a:spcAft>
              <a:buNone/>
            </a:pP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7650" y="979603"/>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dirty="0">
                <a:solidFill>
                  <a:srgbClr val="000000"/>
                </a:solidFill>
                <a:latin typeface="Roboto"/>
                <a:ea typeface="Roboto"/>
                <a:cs typeface="Roboto"/>
                <a:sym typeface="Roboto"/>
              </a:rPr>
              <a:t>Future Work</a:t>
            </a:r>
            <a:endParaRPr sz="22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153" name="Google Shape;153;p24"/>
          <p:cNvSpPr txBox="1">
            <a:spLocks noGrp="1"/>
          </p:cNvSpPr>
          <p:nvPr>
            <p:ph type="body" idx="1"/>
          </p:nvPr>
        </p:nvSpPr>
        <p:spPr>
          <a:xfrm>
            <a:off x="727650" y="1665942"/>
            <a:ext cx="7688700" cy="2261100"/>
          </a:xfrm>
          <a:prstGeom prst="rect">
            <a:avLst/>
          </a:prstGeom>
        </p:spPr>
        <p:txBody>
          <a:bodyPr spcFirstLastPara="1" wrap="square" lIns="91425" tIns="91425" rIns="91425" bIns="91425" anchor="t" anchorCtr="0">
            <a:normAutofit/>
          </a:bodyPr>
          <a:lstStyle/>
          <a:p>
            <a:pPr marL="285750" indent="-285750">
              <a:spcBef>
                <a:spcPts val="1500"/>
              </a:spcBef>
              <a:spcAft>
                <a:spcPts val="1200"/>
              </a:spcAft>
            </a:pPr>
            <a:r>
              <a:rPr lang="en-US" sz="1700" dirty="0">
                <a:solidFill>
                  <a:schemeClr val="bg2"/>
                </a:solidFill>
                <a:latin typeface="Roboto" panose="02000000000000000000" pitchFamily="2" charset="0"/>
                <a:ea typeface="Roboto" panose="02000000000000000000" pitchFamily="2" charset="0"/>
                <a:cs typeface="Roboto" panose="02000000000000000000" pitchFamily="2" charset="0"/>
              </a:rPr>
              <a:t>In future we will add some  features like admin can create quiz by just giving the topic name through AI so it will be time saving and</a:t>
            </a:r>
          </a:p>
          <a:p>
            <a:pPr marL="285750" indent="-285750">
              <a:spcBef>
                <a:spcPts val="1500"/>
              </a:spcBef>
              <a:spcAft>
                <a:spcPts val="1200"/>
              </a:spcAft>
            </a:pPr>
            <a:r>
              <a:rPr lang="en-US" sz="1700" dirty="0">
                <a:solidFill>
                  <a:schemeClr val="bg2"/>
                </a:solidFill>
                <a:latin typeface="Roboto" panose="02000000000000000000" pitchFamily="2" charset="0"/>
                <a:ea typeface="Roboto" panose="02000000000000000000" pitchFamily="2" charset="0"/>
                <a:cs typeface="Roboto" panose="02000000000000000000" pitchFamily="2" charset="0"/>
              </a:rPr>
              <a:t> we will also add  feature to  a</a:t>
            </a:r>
            <a:r>
              <a:rPr lang="en-US" sz="1700" b="0" i="0" dirty="0">
                <a:solidFill>
                  <a:schemeClr val="bg2"/>
                </a:solidFill>
                <a:effectLst/>
                <a:latin typeface="Roboto" panose="02000000000000000000" pitchFamily="2" charset="0"/>
                <a:ea typeface="Roboto" panose="02000000000000000000" pitchFamily="2" charset="0"/>
                <a:cs typeface="Roboto" panose="02000000000000000000" pitchFamily="2" charset="0"/>
              </a:rPr>
              <a:t>llow admins to add multimedia elements (images, videos) to questions, providing a richer quiz creation experience.</a:t>
            </a:r>
            <a:endParaRPr sz="1700"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938506"/>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dirty="0">
                <a:solidFill>
                  <a:srgbClr val="000000"/>
                </a:solidFill>
                <a:latin typeface="Roboto"/>
                <a:ea typeface="Roboto"/>
                <a:cs typeface="Roboto"/>
                <a:sym typeface="Roboto"/>
              </a:rPr>
              <a:t>Conclusion</a:t>
            </a:r>
            <a:endParaRPr sz="22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159" name="Google Shape;159;p25"/>
          <p:cNvSpPr txBox="1">
            <a:spLocks noGrp="1"/>
          </p:cNvSpPr>
          <p:nvPr>
            <p:ph type="body" idx="1"/>
          </p:nvPr>
        </p:nvSpPr>
        <p:spPr>
          <a:xfrm>
            <a:off x="727650" y="1822021"/>
            <a:ext cx="7688700" cy="22611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000000"/>
              </a:buClr>
              <a:buSzPts val="2000"/>
              <a:buFont typeface="Roboto"/>
              <a:buChar char="●"/>
            </a:pPr>
            <a:r>
              <a:rPr lang="en" sz="2000" dirty="0">
                <a:solidFill>
                  <a:srgbClr val="000000"/>
                </a:solidFill>
                <a:latin typeface="Roboto"/>
                <a:ea typeface="Roboto"/>
                <a:cs typeface="Roboto"/>
                <a:sym typeface="Roboto"/>
              </a:rPr>
              <a:t>Key Features: </a:t>
            </a:r>
            <a:r>
              <a:rPr lang="en-IN" sz="1600" i="0" dirty="0">
                <a:solidFill>
                  <a:schemeClr val="bg2"/>
                </a:solidFill>
                <a:effectLst/>
                <a:latin typeface="Roboto" panose="02000000000000000000" pitchFamily="2" charset="0"/>
                <a:ea typeface="Roboto" panose="02000000000000000000" pitchFamily="2" charset="0"/>
                <a:cs typeface="Roboto" panose="02000000000000000000" pitchFamily="2" charset="0"/>
              </a:rPr>
              <a:t>Comprehensive Learning Journey, admin </a:t>
            </a:r>
            <a:r>
              <a:rPr lang="en-IN" sz="1600" dirty="0">
                <a:solidFill>
                  <a:schemeClr val="bg2"/>
                </a:solidFill>
                <a:latin typeface="Roboto" panose="02000000000000000000" pitchFamily="2" charset="0"/>
                <a:ea typeface="Roboto" panose="02000000000000000000" pitchFamily="2" charset="0"/>
                <a:cs typeface="Roboto" panose="02000000000000000000" pitchFamily="2" charset="0"/>
              </a:rPr>
              <a:t>E</a:t>
            </a:r>
            <a:r>
              <a:rPr lang="en-IN" sz="1600" i="0" dirty="0">
                <a:solidFill>
                  <a:schemeClr val="bg2"/>
                </a:solidFill>
                <a:effectLst/>
                <a:latin typeface="Roboto" panose="02000000000000000000" pitchFamily="2" charset="0"/>
                <a:ea typeface="Roboto" panose="02000000000000000000" pitchFamily="2" charset="0"/>
                <a:cs typeface="Roboto" panose="02000000000000000000" pitchFamily="2" charset="0"/>
              </a:rPr>
              <a:t>mpowerment, Functionalities, Security and Analytic</a:t>
            </a:r>
          </a:p>
          <a:p>
            <a:pPr marL="457200" lvl="0" indent="-355600" algn="l" rtl="0">
              <a:spcBef>
                <a:spcPts val="0"/>
              </a:spcBef>
              <a:spcAft>
                <a:spcPts val="0"/>
              </a:spcAft>
              <a:buClr>
                <a:srgbClr val="000000"/>
              </a:buClr>
              <a:buSzPts val="2000"/>
              <a:buFont typeface="Roboto"/>
              <a:buChar char="●"/>
            </a:pPr>
            <a:endParaRPr lang="en" sz="1600" dirty="0">
              <a:solidFill>
                <a:schemeClr val="bg2"/>
              </a:solidFill>
              <a:latin typeface="Roboto" panose="02000000000000000000" pitchFamily="2" charset="0"/>
              <a:ea typeface="Roboto" panose="02000000000000000000" pitchFamily="2" charset="0"/>
              <a:cs typeface="Roboto" panose="02000000000000000000" pitchFamily="2" charset="0"/>
              <a:sym typeface="Roboto"/>
            </a:endParaRPr>
          </a:p>
          <a:p>
            <a:pPr marL="457200" lvl="0" indent="-355600" algn="l" rtl="0">
              <a:spcBef>
                <a:spcPts val="0"/>
              </a:spcBef>
              <a:spcAft>
                <a:spcPts val="0"/>
              </a:spcAft>
              <a:buClr>
                <a:srgbClr val="000000"/>
              </a:buClr>
              <a:buSzPts val="2000"/>
              <a:buFont typeface="Roboto"/>
              <a:buChar char="●"/>
            </a:pPr>
            <a:r>
              <a:rPr lang="en" sz="2000" dirty="0">
                <a:solidFill>
                  <a:srgbClr val="000000"/>
                </a:solidFill>
                <a:latin typeface="Roboto"/>
                <a:ea typeface="Roboto"/>
                <a:cs typeface="Roboto"/>
                <a:sym typeface="Roboto"/>
              </a:rPr>
              <a:t>Significance of  project: Educational Empowerment, Innovative Features</a:t>
            </a:r>
            <a:endParaRPr sz="2000" dirty="0">
              <a:solidFill>
                <a:srgbClr val="000000"/>
              </a:solidFill>
              <a:latin typeface="Roboto"/>
              <a:ea typeface="Roboto"/>
              <a:cs typeface="Roboto"/>
              <a:sym typeface="Roboto"/>
            </a:endParaRPr>
          </a:p>
          <a:p>
            <a:pPr marL="0" lvl="0" indent="0" algn="l" rtl="0">
              <a:spcBef>
                <a:spcPts val="1500"/>
              </a:spcBef>
              <a:spcAft>
                <a:spcPts val="1200"/>
              </a:spcAft>
              <a:buNone/>
            </a:pPr>
            <a:endParaRPr sz="2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a:solidFill>
                  <a:srgbClr val="000000"/>
                </a:solidFill>
                <a:latin typeface="Roboto"/>
                <a:ea typeface="Roboto"/>
                <a:cs typeface="Roboto"/>
                <a:sym typeface="Roboto"/>
              </a:rPr>
              <a:t>Acknowledgments</a:t>
            </a:r>
            <a:endParaRPr sz="20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a:p>
        </p:txBody>
      </p:sp>
      <p:sp>
        <p:nvSpPr>
          <p:cNvPr id="165" name="Google Shape;165;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dirty="0">
                <a:solidFill>
                  <a:srgbClr val="0F0F0F"/>
                </a:solidFill>
                <a:latin typeface="Roboto"/>
                <a:ea typeface="Roboto"/>
                <a:cs typeface="Roboto"/>
                <a:sym typeface="Roboto"/>
              </a:rPr>
              <a:t>Thank anyone who contributed to the project, including professors, peers, or anyone else who supported you</a:t>
            </a:r>
            <a:endParaRPr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Q&amp;A</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71" name="Google Shape;171;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a:solidFill>
                  <a:srgbClr val="0F0F0F"/>
                </a:solidFill>
                <a:latin typeface="Roboto"/>
                <a:ea typeface="Roboto"/>
                <a:cs typeface="Roboto"/>
                <a:sym typeface="Roboto"/>
              </a:rPr>
              <a:t>Open the floor for questions from the audience</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928232"/>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Clr>
                <a:schemeClr val="dk1"/>
              </a:buClr>
              <a:buSzPts val="990"/>
              <a:buFont typeface="Arial"/>
              <a:buNone/>
            </a:pPr>
            <a:r>
              <a:rPr lang="en" sz="2285" b="1" dirty="0">
                <a:latin typeface="Roboto"/>
                <a:ea typeface="Roboto"/>
                <a:cs typeface="Roboto"/>
                <a:sym typeface="Roboto"/>
              </a:rPr>
              <a:t>Introduction</a:t>
            </a:r>
            <a:endParaRPr sz="2285" b="1" dirty="0">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93" name="Google Shape;93;p14"/>
          <p:cNvSpPr txBox="1">
            <a:spLocks noGrp="1"/>
          </p:cNvSpPr>
          <p:nvPr>
            <p:ph type="body" idx="1"/>
          </p:nvPr>
        </p:nvSpPr>
        <p:spPr>
          <a:xfrm>
            <a:off x="421226" y="1945310"/>
            <a:ext cx="7688700" cy="2749979"/>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dk1"/>
              </a:buClr>
              <a:buSzPts val="2000"/>
              <a:buFont typeface="Roboto"/>
              <a:buChar char="●"/>
            </a:pPr>
            <a:r>
              <a:rPr lang="en-US" sz="1700" dirty="0">
                <a:solidFill>
                  <a:schemeClr val="tx1"/>
                </a:solidFill>
                <a:latin typeface="Roboto" panose="02000000000000000000" pitchFamily="2" charset="0"/>
                <a:ea typeface="Roboto" panose="02000000000000000000" pitchFamily="2" charset="0"/>
                <a:cs typeface="Roboto" panose="02000000000000000000" pitchFamily="2" charset="0"/>
              </a:rPr>
              <a:t>O</a:t>
            </a:r>
            <a:r>
              <a:rPr lang="en-US" sz="17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nline quiz application - a modern, interactive platform transforming learning and self-assessment</a:t>
            </a:r>
          </a:p>
          <a:p>
            <a:pPr marL="457200" lvl="0" indent="-355600" algn="l" rtl="0">
              <a:lnSpc>
                <a:spcPct val="150000"/>
              </a:lnSpc>
              <a:spcBef>
                <a:spcPts val="0"/>
              </a:spcBef>
              <a:spcAft>
                <a:spcPts val="0"/>
              </a:spcAft>
              <a:buClr>
                <a:schemeClr val="dk1"/>
              </a:buClr>
              <a:buSzPts val="2000"/>
              <a:buFont typeface="Roboto"/>
              <a:buChar char="●"/>
            </a:pPr>
            <a:r>
              <a:rPr lang="en-US" sz="17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We aim to bridge the gap between traditional education and modern, interactive learning.</a:t>
            </a:r>
            <a:endParaRPr lang="en-US" sz="1700" dirty="0">
              <a:solidFill>
                <a:schemeClr val="tx1"/>
              </a:solidFill>
              <a:latin typeface="Roboto" panose="02000000000000000000" pitchFamily="2" charset="0"/>
              <a:ea typeface="Roboto" panose="02000000000000000000" pitchFamily="2" charset="0"/>
              <a:cs typeface="Roboto" panose="02000000000000000000" pitchFamily="2" charset="0"/>
              <a:sym typeface="Roboto"/>
            </a:endParaRPr>
          </a:p>
          <a:p>
            <a:pPr marL="457200" lvl="0" indent="-355600" algn="l" rtl="0">
              <a:lnSpc>
                <a:spcPct val="150000"/>
              </a:lnSpc>
              <a:spcBef>
                <a:spcPts val="0"/>
              </a:spcBef>
              <a:spcAft>
                <a:spcPts val="0"/>
              </a:spcAft>
              <a:buClr>
                <a:schemeClr val="dk1"/>
              </a:buClr>
              <a:buSzPts val="2000"/>
              <a:buFont typeface="Roboto"/>
              <a:buChar char="●"/>
            </a:pPr>
            <a:r>
              <a:rPr lang="en" sz="1700" dirty="0">
                <a:solidFill>
                  <a:schemeClr val="dk1"/>
                </a:solidFill>
                <a:latin typeface="Roboto"/>
                <a:ea typeface="Roboto"/>
                <a:cs typeface="Roboto"/>
                <a:sym typeface="Roboto"/>
              </a:rPr>
              <a:t>User can attempt the quiz the and view their  score  and verdict  so this way they can improve their knowledge in the particular subject </a:t>
            </a:r>
            <a:endParaRPr sz="1700" dirty="0">
              <a:solidFill>
                <a:schemeClr val="dk1"/>
              </a:solidFill>
              <a:latin typeface="Roboto"/>
              <a:ea typeface="Roboto"/>
              <a:cs typeface="Roboto"/>
              <a:sym typeface="Roboto"/>
            </a:endParaRPr>
          </a:p>
          <a:p>
            <a:pPr marL="0" lvl="0" indent="0" algn="l" rtl="0">
              <a:lnSpc>
                <a:spcPct val="150000"/>
              </a:lnSpc>
              <a:spcBef>
                <a:spcPts val="1500"/>
              </a:spcBef>
              <a:spcAft>
                <a:spcPts val="1200"/>
              </a:spcAft>
              <a:buNone/>
            </a:pPr>
            <a:endParaRPr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Objectives</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99" name="Google Shape;99;p15"/>
          <p:cNvSpPr txBox="1">
            <a:spLocks noGrp="1"/>
          </p:cNvSpPr>
          <p:nvPr>
            <p:ph type="body" idx="1"/>
          </p:nvPr>
        </p:nvSpPr>
        <p:spPr>
          <a:xfrm>
            <a:off x="727650" y="2274084"/>
            <a:ext cx="7688700" cy="2261100"/>
          </a:xfrm>
          <a:prstGeom prst="rect">
            <a:avLst/>
          </a:prstGeom>
        </p:spPr>
        <p:txBody>
          <a:bodyPr spcFirstLastPara="1" wrap="square" lIns="91425" tIns="91425" rIns="91425" bIns="91425" anchor="t" anchorCtr="0">
            <a:normAutofit/>
          </a:bodyPr>
          <a:lstStyle/>
          <a:p>
            <a:pPr>
              <a:lnSpc>
                <a:spcPct val="107000"/>
              </a:lnSpc>
              <a:spcAft>
                <a:spcPts val="800"/>
              </a:spcAft>
            </a:pPr>
            <a:r>
              <a:rPr lang="en-US" sz="1700" dirty="0">
                <a:solidFill>
                  <a:schemeClr val="tx1"/>
                </a:solidFill>
                <a:effectLst/>
                <a:latin typeface="Roboto" panose="02000000000000000000" pitchFamily="2" charset="0"/>
                <a:ea typeface="Roboto" panose="02000000000000000000" pitchFamily="2" charset="0"/>
                <a:cs typeface="Roboto" panose="02000000000000000000" pitchFamily="2" charset="0"/>
              </a:rPr>
              <a:t>The main objective of this project is to Build an online quiz platform that allows users to create and take quizzes on various topics, with scoring and generate reports of their scores.</a:t>
            </a:r>
            <a:endParaRPr lang="en-IN" sz="170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500"/>
              </a:spcBef>
              <a:spcAft>
                <a:spcPts val="1200"/>
              </a:spcAft>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969329"/>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Problem Statement</a:t>
            </a:r>
            <a:endParaRPr sz="20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10000"/>
          </a:bodyPr>
          <a:lstStyle/>
          <a:p>
            <a:pPr marL="400050" indent="-285750">
              <a:buClr>
                <a:schemeClr val="tx1"/>
              </a:buClr>
              <a:buSzPts val="1800"/>
              <a:buFont typeface="Arial" panose="020B0604020202020204" pitchFamily="34" charset="0"/>
              <a:buChar char="•"/>
            </a:pPr>
            <a:r>
              <a:rPr lang="en-US" sz="18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We are addressing the challenge of traditional learning's monotony and lack of personalization</a:t>
            </a:r>
          </a:p>
          <a:p>
            <a:pPr marL="400050" indent="-285750">
              <a:buClr>
                <a:schemeClr val="tx1"/>
              </a:buClr>
              <a:buSzPts val="1800"/>
              <a:buFont typeface="Arial" panose="020B0604020202020204" pitchFamily="34" charset="0"/>
              <a:buChar char="•"/>
            </a:pPr>
            <a:endParaRPr lang="en-US" sz="18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400050" indent="-285750">
              <a:buClr>
                <a:schemeClr val="tx1"/>
              </a:buClr>
              <a:buSzPts val="1800"/>
              <a:buFont typeface="Arial" panose="020B0604020202020204" pitchFamily="34" charset="0"/>
              <a:buChar char="•"/>
            </a:pPr>
            <a:r>
              <a:rPr lang="en-US" sz="18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Our project is important because it changes how people learn. We're creating a fun and personalized way to learn that suits each person. This helps make education more interesting and matches the needs of today's learners, making learning a lot better and more meaningful.</a:t>
            </a:r>
          </a:p>
          <a:p>
            <a:pPr marL="114300" indent="0">
              <a:buClr>
                <a:srgbClr val="000000"/>
              </a:buClr>
              <a:buSzPts val="1800"/>
              <a:buNone/>
            </a:pPr>
            <a:endPar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Roboto"/>
            </a:endParaRPr>
          </a:p>
          <a:p>
            <a:pPr marL="114300" indent="0">
              <a:buClr>
                <a:srgbClr val="000000"/>
              </a:buClr>
              <a:buSzPts val="1800"/>
              <a:buNone/>
            </a:pPr>
            <a:endParaRPr sz="1800" dirty="0">
              <a:solidFill>
                <a:schemeClr val="tx1"/>
              </a:solidFill>
              <a:latin typeface="Roboto" panose="02000000000000000000" pitchFamily="2" charset="0"/>
              <a:ea typeface="Roboto" panose="02000000000000000000" pitchFamily="2" charset="0"/>
              <a:cs typeface="Roboto" panose="02000000000000000000" pitchFamily="2" charset="0"/>
              <a:sym typeface="Roboto"/>
            </a:endParaRPr>
          </a:p>
          <a:p>
            <a:pPr marL="342900" indent="-342900">
              <a:spcBef>
                <a:spcPts val="1500"/>
              </a:spcBef>
              <a:spcAft>
                <a:spcPts val="1200"/>
              </a:spcAft>
              <a:buFont typeface="Arial" panose="020B0604020202020204" pitchFamily="34" charset="0"/>
              <a:buChar char="•"/>
            </a:pPr>
            <a:endParaRPr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7650" y="917958"/>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1985" dirty="0">
                <a:solidFill>
                  <a:srgbClr val="000000"/>
                </a:solidFill>
                <a:latin typeface="Roboto"/>
                <a:ea typeface="Roboto"/>
                <a:cs typeface="Roboto"/>
                <a:sym typeface="Roboto"/>
              </a:rPr>
              <a:t>Literature Review</a:t>
            </a:r>
            <a:endParaRPr sz="19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840" dirty="0"/>
          </a:p>
        </p:txBody>
      </p:sp>
      <p:sp>
        <p:nvSpPr>
          <p:cNvPr id="111" name="Google Shape;111;p17"/>
          <p:cNvSpPr txBox="1">
            <a:spLocks noGrp="1"/>
          </p:cNvSpPr>
          <p:nvPr>
            <p:ph type="body" idx="1"/>
          </p:nvPr>
        </p:nvSpPr>
        <p:spPr>
          <a:xfrm>
            <a:off x="727650" y="1801471"/>
            <a:ext cx="7688700" cy="2606141"/>
          </a:xfrm>
          <a:prstGeom prst="rect">
            <a:avLst/>
          </a:prstGeom>
        </p:spPr>
        <p:txBody>
          <a:bodyPr spcFirstLastPara="1" wrap="square" lIns="91425" tIns="91425" rIns="91425" bIns="91425" anchor="t" anchorCtr="0">
            <a:normAutofit fontScale="92500" lnSpcReduction="10000"/>
          </a:bodyPr>
          <a:lstStyle/>
          <a:p>
            <a:pPr marL="457200" lvl="0" indent="-336550" algn="l" rtl="0">
              <a:spcBef>
                <a:spcPts val="0"/>
              </a:spcBef>
              <a:spcAft>
                <a:spcPts val="0"/>
              </a:spcAft>
              <a:buClr>
                <a:schemeClr val="tx1"/>
              </a:buClr>
              <a:buSzPts val="1700"/>
              <a:buFont typeface="Roboto"/>
              <a:buChar char="●"/>
            </a:pPr>
            <a:r>
              <a:rPr lang="en-US" sz="17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Several existing online learning platforms provide quizzes, but often lack adaptability and personalization. Some focus on specific subjects, while others offer generic quizzes without considering individual learning preferences</a:t>
            </a:r>
          </a:p>
          <a:p>
            <a:pPr marL="120650" lvl="0" indent="0" algn="l" rtl="0">
              <a:spcBef>
                <a:spcPts val="0"/>
              </a:spcBef>
              <a:spcAft>
                <a:spcPts val="0"/>
              </a:spcAft>
              <a:buClr>
                <a:srgbClr val="000000"/>
              </a:buClr>
              <a:buSzPts val="1700"/>
              <a:buNone/>
            </a:pPr>
            <a:endParaRPr lang="en-US" sz="1700"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457200" lvl="0" indent="-336550" algn="l" rtl="0">
              <a:spcBef>
                <a:spcPts val="0"/>
              </a:spcBef>
              <a:spcAft>
                <a:spcPts val="0"/>
              </a:spcAft>
              <a:buClr>
                <a:schemeClr val="tx1"/>
              </a:buClr>
              <a:buSzPts val="1700"/>
              <a:buFont typeface="Roboto"/>
              <a:buChar char="●"/>
            </a:pPr>
            <a:r>
              <a:rPr lang="en-US" sz="1700" dirty="0">
                <a:solidFill>
                  <a:schemeClr val="tx1"/>
                </a:solidFill>
                <a:latin typeface="Roboto" panose="02000000000000000000" pitchFamily="2" charset="0"/>
                <a:ea typeface="Roboto" panose="02000000000000000000" pitchFamily="2" charset="0"/>
                <a:cs typeface="Roboto" panose="02000000000000000000" pitchFamily="2" charset="0"/>
              </a:rPr>
              <a:t>Our Project fills the gap by providing dynamically interface to the user and teachers. Teachers can create exams and add questions according to their need and they can also edit the questions and answers they can also set the timer for the quiz .</a:t>
            </a:r>
            <a:endParaRPr lang="en-US" sz="1700"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500"/>
              </a:spcBef>
              <a:spcAft>
                <a:spcPts val="1200"/>
              </a:spcAft>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7650" y="94878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Methodology</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17" name="Google Shape;117;p18"/>
          <p:cNvSpPr txBox="1">
            <a:spLocks noGrp="1"/>
          </p:cNvSpPr>
          <p:nvPr>
            <p:ph type="body" idx="1"/>
          </p:nvPr>
        </p:nvSpPr>
        <p:spPr>
          <a:xfrm>
            <a:off x="729450" y="1746607"/>
            <a:ext cx="7688700" cy="2593368"/>
          </a:xfrm>
          <a:prstGeom prst="rect">
            <a:avLst/>
          </a:prstGeom>
        </p:spPr>
        <p:txBody>
          <a:bodyPr spcFirstLastPara="1" wrap="square" lIns="91425" tIns="91425" rIns="91425" bIns="91425" anchor="t" anchorCtr="0">
            <a:normAutofit lnSpcReduction="10000"/>
          </a:bodyPr>
          <a:lstStyle/>
          <a:p>
            <a:pPr marL="457200" lvl="0" indent="-349250" algn="l" rtl="0">
              <a:spcBef>
                <a:spcPts val="0"/>
              </a:spcBef>
              <a:spcAft>
                <a:spcPts val="0"/>
              </a:spcAft>
              <a:buClr>
                <a:schemeClr val="tx1"/>
              </a:buClr>
              <a:buSzPts val="1900"/>
              <a:buFont typeface="Roboto"/>
              <a:buChar char="●"/>
            </a:pPr>
            <a:r>
              <a:rPr lang="en-US" sz="18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The problem was tackled using the MERN stack, a technology combination known for its efficiency in building robust web applications</a:t>
            </a:r>
          </a:p>
          <a:p>
            <a:pPr marL="457200" lvl="0" indent="-349250" algn="l" rtl="0">
              <a:spcBef>
                <a:spcPts val="0"/>
              </a:spcBef>
              <a:spcAft>
                <a:spcPts val="0"/>
              </a:spcAft>
              <a:buClr>
                <a:srgbClr val="000000"/>
              </a:buClr>
              <a:buSzPts val="1900"/>
              <a:buFont typeface="Roboto"/>
              <a:buChar char="●"/>
            </a:pPr>
            <a:endParaRPr sz="1800" dirty="0">
              <a:solidFill>
                <a:schemeClr val="tx1"/>
              </a:solidFill>
              <a:latin typeface="Roboto" panose="02000000000000000000" pitchFamily="2" charset="0"/>
              <a:ea typeface="Roboto" panose="02000000000000000000" pitchFamily="2" charset="0"/>
              <a:cs typeface="Roboto" panose="02000000000000000000" pitchFamily="2" charset="0"/>
              <a:sym typeface="Roboto"/>
            </a:endParaRPr>
          </a:p>
          <a:p>
            <a:pPr marL="457200" lvl="0" indent="-349250" algn="l" rtl="0">
              <a:spcBef>
                <a:spcPts val="0"/>
              </a:spcBef>
              <a:spcAft>
                <a:spcPts val="0"/>
              </a:spcAft>
              <a:buClr>
                <a:schemeClr val="tx1"/>
              </a:buClr>
              <a:buSzPts val="1900"/>
              <a:buFont typeface="Roboto"/>
              <a:buChar char="●"/>
            </a:pPr>
            <a:r>
              <a:rPr lang="en-US" sz="17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React was chosen for the frontend to deliver an interactive and responsive user interface.  MongoDB  is used for scalable database solution. Express.js and Node.js  </a:t>
            </a:r>
            <a:r>
              <a:rPr lang="en-US" sz="1700" dirty="0">
                <a:solidFill>
                  <a:schemeClr val="tx1"/>
                </a:solidFill>
                <a:latin typeface="Roboto" panose="02000000000000000000" pitchFamily="2" charset="0"/>
                <a:ea typeface="Roboto" panose="02000000000000000000" pitchFamily="2" charset="0"/>
                <a:cs typeface="Roboto" panose="02000000000000000000" pitchFamily="2" charset="0"/>
              </a:rPr>
              <a:t>is used in </a:t>
            </a:r>
            <a:r>
              <a:rPr lang="en-US" sz="17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 the backend for seamless data handling. </a:t>
            </a:r>
            <a:endParaRPr sz="17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803525"/>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385" dirty="0">
                <a:solidFill>
                  <a:srgbClr val="000000"/>
                </a:solidFill>
                <a:latin typeface="Roboto"/>
                <a:ea typeface="Roboto"/>
                <a:cs typeface="Roboto"/>
                <a:sym typeface="Roboto"/>
              </a:rPr>
              <a:t>System Architecture</a:t>
            </a:r>
            <a:endParaRPr sz="23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240" dirty="0"/>
          </a:p>
        </p:txBody>
      </p:sp>
      <p:sp>
        <p:nvSpPr>
          <p:cNvPr id="123" name="Google Shape;123;p19"/>
          <p:cNvSpPr txBox="1">
            <a:spLocks noGrp="1"/>
          </p:cNvSpPr>
          <p:nvPr>
            <p:ph type="body" idx="1"/>
          </p:nvPr>
        </p:nvSpPr>
        <p:spPr>
          <a:xfrm>
            <a:off x="729450" y="1602770"/>
            <a:ext cx="7688700" cy="3462390"/>
          </a:xfrm>
          <a:prstGeom prst="rect">
            <a:avLst/>
          </a:prstGeom>
        </p:spPr>
        <p:txBody>
          <a:bodyPr spcFirstLastPara="1" wrap="square" lIns="91425" tIns="91425" rIns="91425" bIns="91425" anchor="t" anchorCtr="0">
            <a:normAutofit fontScale="92500" lnSpcReduction="10000"/>
          </a:bodyPr>
          <a:lstStyle/>
          <a:p>
            <a:pPr marL="146050" indent="0">
              <a:buClr>
                <a:schemeClr val="tx1"/>
              </a:buClr>
              <a:buNone/>
            </a:pPr>
            <a:r>
              <a:rPr lang="en-US" b="1" i="0" dirty="0">
                <a:solidFill>
                  <a:schemeClr val="bg2"/>
                </a:solidFill>
                <a:effectLst/>
                <a:latin typeface="Roboto" panose="02000000000000000000" pitchFamily="2" charset="0"/>
                <a:ea typeface="Roboto" panose="02000000000000000000" pitchFamily="2" charset="0"/>
                <a:cs typeface="Roboto" panose="02000000000000000000" pitchFamily="2" charset="0"/>
              </a:rPr>
              <a:t>Frontend (React):</a:t>
            </a:r>
            <a:endParaRPr lang="en-US" b="0" i="0" dirty="0">
              <a:solidFill>
                <a:schemeClr val="bg2"/>
              </a:solidFill>
              <a:effectLst/>
              <a:latin typeface="Roboto" panose="02000000000000000000" pitchFamily="2" charset="0"/>
              <a:ea typeface="Roboto" panose="02000000000000000000" pitchFamily="2" charset="0"/>
              <a:cs typeface="Roboto" panose="02000000000000000000" pitchFamily="2" charset="0"/>
            </a:endParaRPr>
          </a:p>
          <a:p>
            <a:pPr marL="628650" lvl="1" indent="-171450">
              <a:buClr>
                <a:schemeClr val="accent3"/>
              </a:buClr>
              <a:buFont typeface="Courier New" panose="02070309020205020404" pitchFamily="49" charset="0"/>
              <a:buChar char="o"/>
            </a:pPr>
            <a:r>
              <a:rPr lang="en-US" b="1"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User Interface (UI):</a:t>
            </a:r>
            <a:r>
              <a:rPr lang="en-US"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Engages users and administrators with an intuitive interface.</a:t>
            </a:r>
          </a:p>
          <a:p>
            <a:pPr marL="628650" lvl="1" indent="-171450">
              <a:buClr>
                <a:schemeClr val="accent3"/>
              </a:buClr>
              <a:buFont typeface="Courier New" panose="02070309020205020404" pitchFamily="49" charset="0"/>
              <a:buChar char="o"/>
            </a:pPr>
            <a:r>
              <a:rPr lang="en-US" b="1"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Ant Design Components</a:t>
            </a:r>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 Utilizes the Ant Design library for sleek and responsive UI components.</a:t>
            </a:r>
          </a:p>
          <a:p>
            <a:pPr marL="146050" indent="0">
              <a:buClr>
                <a:schemeClr val="accent3"/>
              </a:buClr>
              <a:buNone/>
            </a:pPr>
            <a:r>
              <a:rPr lang="en-US" b="1" i="0" dirty="0">
                <a:solidFill>
                  <a:schemeClr val="bg2"/>
                </a:solidFill>
                <a:effectLst/>
                <a:latin typeface="Roboto" panose="02000000000000000000" pitchFamily="2" charset="0"/>
                <a:ea typeface="Roboto" panose="02000000000000000000" pitchFamily="2" charset="0"/>
                <a:cs typeface="Roboto" panose="02000000000000000000" pitchFamily="2" charset="0"/>
              </a:rPr>
              <a:t>Backend (Node.js and Express.js):</a:t>
            </a:r>
            <a:endParaRPr lang="en-US" b="0" i="0" dirty="0">
              <a:solidFill>
                <a:schemeClr val="bg2"/>
              </a:solidFill>
              <a:effectLst/>
              <a:latin typeface="Roboto" panose="02000000000000000000" pitchFamily="2" charset="0"/>
              <a:ea typeface="Roboto" panose="02000000000000000000" pitchFamily="2" charset="0"/>
              <a:cs typeface="Roboto" panose="02000000000000000000" pitchFamily="2" charset="0"/>
            </a:endParaRPr>
          </a:p>
          <a:p>
            <a:pPr marL="628650" lvl="1" indent="-171450">
              <a:buClr>
                <a:schemeClr val="accent3"/>
              </a:buClr>
              <a:buFont typeface="Courier New" panose="02070309020205020404" pitchFamily="49" charset="0"/>
              <a:buChar char="o"/>
            </a:pPr>
            <a:r>
              <a:rPr lang="en-US" b="1"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API Layer</a:t>
            </a:r>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 Manages communication between the frontend and the database.</a:t>
            </a:r>
          </a:p>
          <a:p>
            <a:pPr marL="628650" lvl="1" indent="-171450">
              <a:buClr>
                <a:schemeClr val="accent3"/>
              </a:buClr>
              <a:buFont typeface="Courier New" panose="02070309020205020404" pitchFamily="49" charset="0"/>
              <a:buChar char="o"/>
            </a:pPr>
            <a:r>
              <a:rPr lang="en-US" b="1"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Authentication and Authorization:</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 Ensures secure access using JWT authentication and password hashing.</a:t>
            </a:r>
          </a:p>
          <a:p>
            <a:pPr marL="628650" lvl="1" indent="-171450">
              <a:buClr>
                <a:schemeClr val="accent3"/>
              </a:buClr>
              <a:buFont typeface="Courier New" panose="02070309020205020404" pitchFamily="49" charset="0"/>
              <a:buChar char="o"/>
            </a:pPr>
            <a:r>
              <a:rPr lang="en-US" b="1"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Quiz Management Logic:</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 Facilitates the creation, editing, and deletion of exams, questions, and answers.</a:t>
            </a:r>
          </a:p>
          <a:p>
            <a:pPr marL="146050" indent="0">
              <a:buClr>
                <a:schemeClr val="accent3"/>
              </a:buClr>
              <a:buNone/>
            </a:pPr>
            <a:r>
              <a:rPr lang="en-US" b="1" i="0" dirty="0">
                <a:solidFill>
                  <a:schemeClr val="bg2"/>
                </a:solidFill>
                <a:effectLst/>
                <a:latin typeface="Roboto" panose="02000000000000000000" pitchFamily="2" charset="0"/>
                <a:ea typeface="Roboto" panose="02000000000000000000" pitchFamily="2" charset="0"/>
                <a:cs typeface="Roboto" panose="02000000000000000000" pitchFamily="2" charset="0"/>
              </a:rPr>
              <a:t>Database (MongoDB):</a:t>
            </a:r>
            <a:endParaRPr lang="en-US" b="0" i="0" dirty="0">
              <a:solidFill>
                <a:schemeClr val="bg2"/>
              </a:solidFill>
              <a:effectLst/>
              <a:latin typeface="Roboto" panose="02000000000000000000" pitchFamily="2" charset="0"/>
              <a:ea typeface="Roboto" panose="02000000000000000000" pitchFamily="2" charset="0"/>
              <a:cs typeface="Roboto" panose="02000000000000000000" pitchFamily="2" charset="0"/>
            </a:endParaRPr>
          </a:p>
          <a:p>
            <a:pPr marL="628650" lvl="1" indent="-171450">
              <a:buClr>
                <a:schemeClr val="accent3"/>
              </a:buClr>
              <a:buFont typeface="Courier New" panose="02070309020205020404" pitchFamily="49" charset="0"/>
              <a:buChar char="o"/>
            </a:pPr>
            <a:r>
              <a:rPr lang="en-US" b="1"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Data Storage:</a:t>
            </a:r>
            <a:r>
              <a:rPr lang="en-US"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Stores quiz-related information, user profiles, and exam results.</a:t>
            </a:r>
          </a:p>
          <a:p>
            <a:pPr marL="146050" indent="0">
              <a:buClr>
                <a:schemeClr val="accent3"/>
              </a:buClr>
              <a:buNone/>
            </a:pPr>
            <a:r>
              <a:rPr lang="en-US" b="1" i="0" dirty="0">
                <a:solidFill>
                  <a:schemeClr val="bg2"/>
                </a:solidFill>
                <a:effectLst/>
                <a:latin typeface="Roboto" panose="02000000000000000000" pitchFamily="2" charset="0"/>
                <a:ea typeface="Roboto" panose="02000000000000000000" pitchFamily="2" charset="0"/>
                <a:cs typeface="Roboto" panose="02000000000000000000" pitchFamily="2" charset="0"/>
              </a:rPr>
              <a:t>State Management (Redux Toolkit):</a:t>
            </a:r>
            <a:endParaRPr lang="en-US" b="0" i="0" dirty="0">
              <a:solidFill>
                <a:schemeClr val="bg2"/>
              </a:solidFill>
              <a:effectLst/>
              <a:latin typeface="Roboto" panose="02000000000000000000" pitchFamily="2" charset="0"/>
              <a:ea typeface="Roboto" panose="02000000000000000000" pitchFamily="2" charset="0"/>
              <a:cs typeface="Roboto" panose="02000000000000000000" pitchFamily="2" charset="0"/>
            </a:endParaRPr>
          </a:p>
          <a:p>
            <a:pPr marL="628650" lvl="1" indent="-171450">
              <a:buClr>
                <a:schemeClr val="accent3"/>
              </a:buClr>
              <a:buFont typeface="Arial" panose="020B0604020202020204" pitchFamily="34" charset="0"/>
              <a:buChar char="•"/>
            </a:pPr>
            <a:r>
              <a:rPr lang="en-US" b="1"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Global State:</a:t>
            </a:r>
            <a:r>
              <a:rPr lang="en-US"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Manages application-wide state for efficient data sharing and updates.</a:t>
            </a:r>
          </a:p>
          <a:p>
            <a:pPr marL="146050" indent="0">
              <a:buClr>
                <a:schemeClr val="accent3"/>
              </a:buClr>
              <a:buNone/>
            </a:pPr>
            <a:r>
              <a:rPr lang="en-US" b="1" i="0" dirty="0">
                <a:solidFill>
                  <a:schemeClr val="bg2"/>
                </a:solidFill>
                <a:effectLst/>
                <a:latin typeface="Roboto" panose="02000000000000000000" pitchFamily="2" charset="0"/>
                <a:ea typeface="Roboto" panose="02000000000000000000" pitchFamily="2" charset="0"/>
                <a:cs typeface="Roboto" panose="02000000000000000000" pitchFamily="2" charset="0"/>
              </a:rPr>
              <a:t>Timer Functionality:</a:t>
            </a:r>
            <a:endParaRPr lang="en-US" b="0" i="0" dirty="0">
              <a:solidFill>
                <a:schemeClr val="bg2"/>
              </a:solidFill>
              <a:effectLst/>
              <a:latin typeface="Roboto" panose="02000000000000000000" pitchFamily="2" charset="0"/>
              <a:ea typeface="Roboto" panose="02000000000000000000" pitchFamily="2" charset="0"/>
              <a:cs typeface="Roboto" panose="02000000000000000000" pitchFamily="2" charset="0"/>
            </a:endParaRPr>
          </a:p>
          <a:p>
            <a:pPr marL="628650" lvl="1" indent="-171450">
              <a:buClr>
                <a:schemeClr val="accent3"/>
              </a:buClr>
              <a:buFont typeface="Courier New" panose="02070309020205020404" pitchFamily="49" charset="0"/>
              <a:buChar char="o"/>
            </a:pPr>
            <a:r>
              <a:rPr lang="en-US" b="1"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Timer Library:</a:t>
            </a:r>
            <a:r>
              <a:rPr lang="en-US"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Integrates a specialized timer library for managing exam sessions.</a:t>
            </a:r>
          </a:p>
          <a:p>
            <a:pPr marL="146050" indent="0">
              <a:buClr>
                <a:schemeClr val="accent3"/>
              </a:buClr>
              <a:buNone/>
            </a:pPr>
            <a:r>
              <a:rPr lang="en-US" b="1" i="0" dirty="0">
                <a:solidFill>
                  <a:schemeClr val="bg2"/>
                </a:solidFill>
                <a:effectLst/>
                <a:latin typeface="Roboto" panose="02000000000000000000" pitchFamily="2" charset="0"/>
                <a:ea typeface="Roboto" panose="02000000000000000000" pitchFamily="2" charset="0"/>
                <a:cs typeface="Roboto" panose="02000000000000000000" pitchFamily="2" charset="0"/>
              </a:rPr>
              <a:t>Result Handling:</a:t>
            </a:r>
            <a:endParaRPr lang="en-US" b="0" i="0" dirty="0">
              <a:solidFill>
                <a:schemeClr val="bg2"/>
              </a:solidFill>
              <a:effectLst/>
              <a:latin typeface="Roboto" panose="02000000000000000000" pitchFamily="2" charset="0"/>
              <a:ea typeface="Roboto" panose="02000000000000000000" pitchFamily="2" charset="0"/>
              <a:cs typeface="Roboto" panose="02000000000000000000" pitchFamily="2" charset="0"/>
            </a:endParaRPr>
          </a:p>
          <a:p>
            <a:pPr marL="628650" lvl="1" indent="-171450">
              <a:buClr>
                <a:schemeClr val="accent3"/>
              </a:buClr>
              <a:buFont typeface="Courier New" panose="02070309020205020404" pitchFamily="49" charset="0"/>
              <a:buChar char="o"/>
            </a:pPr>
            <a:r>
              <a:rPr lang="en-US" b="1"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Live Result Functionality:</a:t>
            </a:r>
            <a:r>
              <a:rPr lang="en-US"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Displays results in real-time after users complete exams.</a:t>
            </a:r>
          </a:p>
          <a:p>
            <a:pPr marL="628650" lvl="1" indent="-171450">
              <a:buClr>
                <a:schemeClr val="accent3"/>
              </a:buClr>
              <a:buFont typeface="Courier New" panose="02070309020205020404" pitchFamily="49" charset="0"/>
              <a:buChar char="o"/>
            </a:pPr>
            <a:r>
              <a:rPr lang="en-US" b="1"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MongoDB Integration:</a:t>
            </a:r>
            <a:r>
              <a:rPr lang="en-US"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Stores exam results in MongoDB for future reference and analytics.</a:t>
            </a:r>
          </a:p>
          <a:p>
            <a:pPr marL="146050" indent="0">
              <a:buClr>
                <a:schemeClr val="accent3"/>
              </a:buClr>
              <a:buNone/>
            </a:pPr>
            <a:r>
              <a:rPr lang="en-US" b="1" i="0" dirty="0">
                <a:solidFill>
                  <a:schemeClr val="bg2"/>
                </a:solidFill>
                <a:effectLst/>
                <a:latin typeface="Roboto" panose="02000000000000000000" pitchFamily="2" charset="0"/>
                <a:ea typeface="Roboto" panose="02000000000000000000" pitchFamily="2" charset="0"/>
                <a:cs typeface="Roboto" panose="02000000000000000000" pitchFamily="2" charset="0"/>
              </a:rPr>
              <a:t>Reports/Analytics:</a:t>
            </a:r>
            <a:endParaRPr lang="en-US" b="0" i="0" dirty="0">
              <a:solidFill>
                <a:schemeClr val="bg2"/>
              </a:solidFill>
              <a:effectLst/>
              <a:latin typeface="Roboto" panose="02000000000000000000" pitchFamily="2" charset="0"/>
              <a:ea typeface="Roboto" panose="02000000000000000000" pitchFamily="2" charset="0"/>
              <a:cs typeface="Roboto" panose="02000000000000000000" pitchFamily="2" charset="0"/>
            </a:endParaRPr>
          </a:p>
          <a:p>
            <a:pPr marL="628650" lvl="1" indent="-171450">
              <a:buClr>
                <a:schemeClr val="accent3"/>
              </a:buClr>
              <a:buFont typeface="Courier New" panose="02070309020205020404" pitchFamily="49" charset="0"/>
              <a:buChar char="o"/>
            </a:pPr>
            <a:r>
              <a:rPr lang="en-US" b="1"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Separate Modules:</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 Provides separate reports and analytics functionality for both admins and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Implementation</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000000"/>
              </a:buClr>
              <a:buSzPts val="1900"/>
              <a:buFont typeface="Roboto"/>
              <a:buChar char="●"/>
            </a:pPr>
            <a:r>
              <a:rPr lang="en" sz="1900" dirty="0">
                <a:solidFill>
                  <a:srgbClr val="000000"/>
                </a:solidFill>
                <a:latin typeface="Roboto"/>
                <a:ea typeface="Roboto"/>
                <a:cs typeface="Roboto"/>
                <a:sym typeface="Roboto"/>
              </a:rPr>
              <a:t>Share details about the implementation process</a:t>
            </a:r>
            <a:endParaRPr sz="1900" dirty="0">
              <a:solidFill>
                <a:srgbClr val="00000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r>
              <a:rPr lang="en" sz="1900" dirty="0">
                <a:solidFill>
                  <a:srgbClr val="000000"/>
                </a:solidFill>
                <a:latin typeface="Roboto"/>
                <a:ea typeface="Roboto"/>
                <a:cs typeface="Roboto"/>
                <a:sym typeface="Roboto"/>
              </a:rPr>
              <a:t>Code snippets or screenshots if applicable</a:t>
            </a:r>
            <a:endParaRPr sz="1900" dirty="0">
              <a:solidFill>
                <a:srgbClr val="000000"/>
              </a:solidFill>
              <a:latin typeface="Roboto"/>
              <a:ea typeface="Roboto"/>
              <a:cs typeface="Roboto"/>
              <a:sym typeface="Roboto"/>
            </a:endParaRPr>
          </a:p>
          <a:p>
            <a:pPr marL="0" lvl="0" indent="0" algn="l" rtl="0">
              <a:spcBef>
                <a:spcPts val="1500"/>
              </a:spcBef>
              <a:spcAft>
                <a:spcPts val="1200"/>
              </a:spcAft>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Features</a:t>
            </a:r>
            <a:endParaRPr sz="20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35" name="Google Shape;13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rgbClr val="000000"/>
              </a:buClr>
              <a:buSzPts val="1800"/>
              <a:buNone/>
            </a:pPr>
            <a:r>
              <a:rPr lang="en" sz="1800" dirty="0">
                <a:solidFill>
                  <a:srgbClr val="000000"/>
                </a:solidFill>
                <a:latin typeface="Roboto"/>
                <a:ea typeface="Roboto"/>
                <a:cs typeface="Roboto"/>
                <a:sym typeface="Roboto"/>
              </a:rPr>
              <a:t>Key Features: UI Customization</a:t>
            </a:r>
            <a:r>
              <a:rPr lang="en" sz="1800" dirty="0">
                <a:solidFill>
                  <a:schemeClr val="bg2"/>
                </a:solidFill>
                <a:latin typeface="Roboto" panose="02000000000000000000" pitchFamily="2" charset="0"/>
                <a:ea typeface="Roboto" panose="02000000000000000000" pitchFamily="2" charset="0"/>
                <a:cs typeface="Roboto" panose="02000000000000000000" pitchFamily="2" charset="0"/>
                <a:sym typeface="Roboto"/>
              </a:rPr>
              <a:t>, </a:t>
            </a:r>
            <a:r>
              <a:rPr lang="en-IN" sz="1800" b="0" i="0" dirty="0">
                <a:solidFill>
                  <a:schemeClr val="bg2"/>
                </a:solidFill>
                <a:effectLst/>
                <a:latin typeface="Roboto" panose="02000000000000000000" pitchFamily="2" charset="0"/>
                <a:ea typeface="Roboto" panose="02000000000000000000" pitchFamily="2" charset="0"/>
                <a:cs typeface="Roboto" panose="02000000000000000000" pitchFamily="2" charset="0"/>
              </a:rPr>
              <a:t>security with JWT Authentication and password hashing techniques, reports and analytic, Efficient State Management with Redux Toolkit</a:t>
            </a:r>
          </a:p>
          <a:p>
            <a:pPr marL="114300" lvl="0" indent="0" algn="l" rtl="0">
              <a:spcBef>
                <a:spcPts val="0"/>
              </a:spcBef>
              <a:spcAft>
                <a:spcPts val="0"/>
              </a:spcAft>
              <a:buClr>
                <a:srgbClr val="000000"/>
              </a:buClr>
              <a:buSzPts val="1800"/>
              <a:buNone/>
            </a:pPr>
            <a:endParaRPr lang="en" sz="1800" dirty="0">
              <a:solidFill>
                <a:schemeClr val="bg2"/>
              </a:solidFill>
              <a:latin typeface="Roboto" panose="02000000000000000000" pitchFamily="2" charset="0"/>
              <a:ea typeface="Roboto" panose="02000000000000000000" pitchFamily="2" charset="0"/>
              <a:cs typeface="Roboto" panose="02000000000000000000" pitchFamily="2" charset="0"/>
              <a:sym typeface="Roboto"/>
            </a:endParaRPr>
          </a:p>
          <a:p>
            <a:pPr marL="114300" lvl="0" indent="0" algn="l" rtl="0">
              <a:spcBef>
                <a:spcPts val="0"/>
              </a:spcBef>
              <a:spcAft>
                <a:spcPts val="0"/>
              </a:spcAft>
              <a:buClr>
                <a:srgbClr val="000000"/>
              </a:buClr>
              <a:buSzPts val="1800"/>
              <a:buNone/>
            </a:pPr>
            <a:r>
              <a:rPr lang="en" sz="1800" dirty="0">
                <a:solidFill>
                  <a:srgbClr val="000000"/>
                </a:solidFill>
                <a:latin typeface="Roboto"/>
                <a:ea typeface="Roboto"/>
                <a:cs typeface="Roboto"/>
                <a:sym typeface="Roboto"/>
              </a:rPr>
              <a:t>Unique functionalities:Admin Empowernment, Cusomizable Timer Library</a:t>
            </a:r>
            <a:endParaRPr sz="1800" dirty="0">
              <a:solidFill>
                <a:srgbClr val="000000"/>
              </a:solidFill>
              <a:latin typeface="Roboto"/>
              <a:ea typeface="Roboto"/>
              <a:cs typeface="Roboto"/>
              <a:sym typeface="Roboto"/>
            </a:endParaRPr>
          </a:p>
          <a:p>
            <a:pPr marL="0" lvl="0" indent="0" algn="l" rtl="0">
              <a:spcBef>
                <a:spcPts val="1500"/>
              </a:spcBef>
              <a:spcAft>
                <a:spcPts val="1200"/>
              </a:spcAft>
              <a:buNone/>
            </a:pPr>
            <a:endParaRPr sz="190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755</Words>
  <Application>Microsoft Office PowerPoint</Application>
  <PresentationFormat>On-screen Show (16:9)</PresentationFormat>
  <Paragraphs>70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Raleway</vt:lpstr>
      <vt:lpstr>Roboto</vt:lpstr>
      <vt:lpstr>Lato</vt:lpstr>
      <vt:lpstr>Courier New</vt:lpstr>
      <vt:lpstr>Streamline</vt:lpstr>
      <vt:lpstr> </vt:lpstr>
      <vt:lpstr>Introduction </vt:lpstr>
      <vt:lpstr>Objectives </vt:lpstr>
      <vt:lpstr>Problem Statement </vt:lpstr>
      <vt:lpstr>Literature Review </vt:lpstr>
      <vt:lpstr>Methodology </vt:lpstr>
      <vt:lpstr>System Architecture </vt:lpstr>
      <vt:lpstr>Implementation </vt:lpstr>
      <vt:lpstr>Features </vt:lpstr>
      <vt:lpstr>Results </vt:lpstr>
      <vt:lpstr>Challenges Faced </vt:lpstr>
      <vt:lpstr>Future Work </vt:lpstr>
      <vt:lpstr>Conclusion </vt:lpstr>
      <vt:lpstr>Acknowledgments </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Kanishk Patel</cp:lastModifiedBy>
  <cp:revision>2</cp:revision>
  <dcterms:modified xsi:type="dcterms:W3CDTF">2024-04-27T17:05:26Z</dcterms:modified>
</cp:coreProperties>
</file>