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sldIdLst>
    <p:sldId id="256" r:id="rId2"/>
    <p:sldId id="271" r:id="rId3"/>
    <p:sldId id="257" r:id="rId4"/>
    <p:sldId id="260" r:id="rId5"/>
    <p:sldId id="276" r:id="rId6"/>
    <p:sldId id="262" r:id="rId7"/>
    <p:sldId id="264" r:id="rId8"/>
    <p:sldId id="263" r:id="rId9"/>
    <p:sldId id="274" r:id="rId10"/>
    <p:sldId id="277" r:id="rId11"/>
    <p:sldId id="258" r:id="rId12"/>
    <p:sldId id="266" r:id="rId13"/>
    <p:sldId id="265" r:id="rId14"/>
    <p:sldId id="268" r:id="rId15"/>
    <p:sldId id="269" r:id="rId16"/>
    <p:sldId id="270" r:id="rId17"/>
    <p:sldId id="273" r:id="rId18"/>
    <p:sldId id="272"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7138BF-AB7F-411E-BB5B-05AC8EEA85C8}"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127569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115909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1487162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8611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4230976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7138BF-AB7F-411E-BB5B-05AC8EEA85C8}"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64043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7138BF-AB7F-411E-BB5B-05AC8EEA85C8}"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496990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38BF-AB7F-411E-BB5B-05AC8EEA85C8}"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2779754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38BF-AB7F-411E-BB5B-05AC8EEA85C8}"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377123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7138BF-AB7F-411E-BB5B-05AC8EEA85C8}"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264566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138BF-AB7F-411E-BB5B-05AC8EEA85C8}"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120766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75502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7138BF-AB7F-411E-BB5B-05AC8EEA85C8}"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51590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7138BF-AB7F-411E-BB5B-05AC8EEA85C8}"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7363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138BF-AB7F-411E-BB5B-05AC8EEA85C8}"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11062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397960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7138BF-AB7F-411E-BB5B-05AC8EEA85C8}"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0DD90C-1451-4108-8F78-48EBC3044B34}" type="slidenum">
              <a:rPr lang="en-IN" smtClean="0"/>
              <a:t>‹#›</a:t>
            </a:fld>
            <a:endParaRPr lang="en-IN"/>
          </a:p>
        </p:txBody>
      </p:sp>
    </p:spTree>
    <p:extLst>
      <p:ext uri="{BB962C8B-B14F-4D97-AF65-F5344CB8AC3E}">
        <p14:creationId xmlns:p14="http://schemas.microsoft.com/office/powerpoint/2010/main" val="271497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7138BF-AB7F-411E-BB5B-05AC8EEA85C8}" type="datetimeFigureOut">
              <a:rPr lang="en-IN" smtClean="0"/>
              <a:t>20-02-2024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0DD90C-1451-4108-8F78-48EBC3044B34}" type="slidenum">
              <a:rPr lang="en-IN" smtClean="0"/>
              <a:t>‹#›</a:t>
            </a:fld>
            <a:endParaRPr lang="en-IN"/>
          </a:p>
        </p:txBody>
      </p:sp>
    </p:spTree>
    <p:extLst>
      <p:ext uri="{BB962C8B-B14F-4D97-AF65-F5344CB8AC3E}">
        <p14:creationId xmlns:p14="http://schemas.microsoft.com/office/powerpoint/2010/main" val="3927114903"/>
      </p:ext>
    </p:extLst>
  </p:cSld>
  <p:clrMap bg1="dk1" tx1="lt1" bg2="dk2" tx2="lt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jpg"/><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D1A1-F883-0B13-7CE2-600492BA0451}"/>
              </a:ext>
            </a:extLst>
          </p:cNvPr>
          <p:cNvSpPr>
            <a:spLocks noGrp="1"/>
          </p:cNvSpPr>
          <p:nvPr>
            <p:ph type="ctrTitle"/>
          </p:nvPr>
        </p:nvSpPr>
        <p:spPr>
          <a:xfrm>
            <a:off x="630174" y="868463"/>
            <a:ext cx="10931651" cy="1828801"/>
          </a:xfrm>
        </p:spPr>
        <p:txBody>
          <a:bodyPr>
            <a:noAutofit/>
          </a:bodyPr>
          <a:lstStyle/>
          <a:p>
            <a:br>
              <a:rPr lang="en-US" sz="2800" b="1" dirty="0">
                <a:effectLst>
                  <a:outerShdw blurRad="38100" dist="38100" dir="2700000" algn="tl">
                    <a:srgbClr val="000000">
                      <a:alpha val="43137"/>
                    </a:srgbClr>
                  </a:outerShdw>
                </a:effectLst>
                <a:latin typeface="Arial Narrow" panose="020B0606020202030204" pitchFamily="34" charset="0"/>
              </a:rPr>
            </a:br>
            <a:br>
              <a:rPr lang="en-US" sz="2800" b="1" dirty="0">
                <a:effectLst>
                  <a:outerShdw blurRad="38100" dist="38100" dir="2700000" algn="tl">
                    <a:srgbClr val="000000">
                      <a:alpha val="43137"/>
                    </a:srgbClr>
                  </a:outerShdw>
                </a:effectLst>
                <a:latin typeface="Arial Narrow" panose="020B0606020202030204" pitchFamily="34" charset="0"/>
              </a:rPr>
            </a:br>
            <a:br>
              <a:rPr lang="en-US" sz="2800" b="1" dirty="0">
                <a:effectLst>
                  <a:outerShdw blurRad="38100" dist="38100" dir="2700000" algn="tl">
                    <a:srgbClr val="000000">
                      <a:alpha val="43137"/>
                    </a:srgbClr>
                  </a:outerShdw>
                </a:effectLst>
                <a:latin typeface="Arial Narrow" panose="020B0606020202030204" pitchFamily="34" charset="0"/>
              </a:rPr>
            </a:br>
            <a:r>
              <a:rPr lang="en-US" sz="2800" b="1" dirty="0">
                <a:effectLst>
                  <a:outerShdw blurRad="38100" dist="38100" dir="2700000" algn="tl">
                    <a:srgbClr val="000000">
                      <a:alpha val="43137"/>
                    </a:srgbClr>
                  </a:outerShdw>
                </a:effectLst>
                <a:latin typeface="Arial Narrow" panose="020B0606020202030204" pitchFamily="34" charset="0"/>
              </a:rPr>
              <a:t>"How might we enhance the airport experience with a smart trolley?”</a:t>
            </a:r>
            <a:br>
              <a:rPr lang="en-US" sz="2800" b="1" dirty="0">
                <a:effectLst>
                  <a:outerShdw blurRad="38100" dist="38100" dir="2700000" algn="tl">
                    <a:srgbClr val="000000">
                      <a:alpha val="43137"/>
                    </a:srgbClr>
                  </a:outerShdw>
                </a:effectLst>
                <a:latin typeface="Arial Narrow" panose="020B0606020202030204" pitchFamily="34" charset="0"/>
              </a:rPr>
            </a:br>
            <a:br>
              <a:rPr lang="en-US" sz="2800" b="1" dirty="0">
                <a:effectLst>
                  <a:outerShdw blurRad="38100" dist="38100" dir="2700000" algn="tl">
                    <a:srgbClr val="000000">
                      <a:alpha val="43137"/>
                    </a:srgbClr>
                  </a:outerShdw>
                </a:effectLst>
                <a:latin typeface="Arial Narrow" panose="020B0606020202030204" pitchFamily="34" charset="0"/>
              </a:rPr>
            </a:br>
            <a:endParaRPr lang="en-IN" sz="2800" b="1" dirty="0">
              <a:effectLst>
                <a:outerShdw blurRad="38100" dist="38100" dir="2700000" algn="tl">
                  <a:srgbClr val="000000">
                    <a:alpha val="43137"/>
                  </a:srgbClr>
                </a:outerShdw>
              </a:effectLst>
              <a:latin typeface="Arial Narrow" panose="020B0606020202030204" pitchFamily="34" charset="0"/>
            </a:endParaRPr>
          </a:p>
        </p:txBody>
      </p:sp>
      <p:sp>
        <p:nvSpPr>
          <p:cNvPr id="3" name="Subtitle 2">
            <a:extLst>
              <a:ext uri="{FF2B5EF4-FFF2-40B4-BE49-F238E27FC236}">
                <a16:creationId xmlns:a16="http://schemas.microsoft.com/office/drawing/2014/main" id="{0AC3B1C6-D874-3D5C-AA67-6455048D7D5B}"/>
              </a:ext>
            </a:extLst>
          </p:cNvPr>
          <p:cNvSpPr>
            <a:spLocks noGrp="1"/>
          </p:cNvSpPr>
          <p:nvPr>
            <p:ph type="subTitle" idx="1"/>
          </p:nvPr>
        </p:nvSpPr>
        <p:spPr>
          <a:xfrm>
            <a:off x="1370693" y="3723845"/>
            <a:ext cx="9440034" cy="1049867"/>
          </a:xfrm>
        </p:spPr>
        <p:txBody>
          <a:bodyPr>
            <a:noAutofit/>
          </a:bodyPr>
          <a:lstStyle/>
          <a:p>
            <a:pPr algn="l"/>
            <a:r>
              <a:rPr lang="en-US" sz="2400" b="1" i="0" dirty="0">
                <a:solidFill>
                  <a:schemeClr val="tx2"/>
                </a:solidFill>
                <a:effectLst/>
                <a:latin typeface="Arial Narrow" panose="020B0606020202030204" pitchFamily="34" charset="0"/>
              </a:rPr>
              <a:t>Introducing our innovative product - Smart </a:t>
            </a:r>
            <a:r>
              <a:rPr lang="en-US" sz="2400" b="1" dirty="0">
                <a:solidFill>
                  <a:schemeClr val="tx2"/>
                </a:solidFill>
                <a:effectLst/>
                <a:latin typeface="Arial Narrow" panose="020B0606020202030204" pitchFamily="34" charset="0"/>
              </a:rPr>
              <a:t>T</a:t>
            </a:r>
            <a:r>
              <a:rPr lang="en-US" sz="2400" b="1" i="0" dirty="0">
                <a:solidFill>
                  <a:schemeClr val="tx2"/>
                </a:solidFill>
                <a:effectLst/>
                <a:latin typeface="Arial Narrow" panose="020B0606020202030204" pitchFamily="34" charset="0"/>
              </a:rPr>
              <a:t>rolleys! </a:t>
            </a:r>
            <a:r>
              <a:rPr lang="en-US" sz="1800" b="0" i="0" dirty="0">
                <a:solidFill>
                  <a:schemeClr val="tx2"/>
                </a:solidFill>
                <a:effectLst/>
                <a:latin typeface="Arial Narrow" panose="020B0606020202030204" pitchFamily="34" charset="0"/>
              </a:rPr>
              <a:t>Designed to enhance the airport experience, these trolleys feature a built-in display screen that provides crucial flight information such as boarding time, gate details, and flight status. The trolley also notifies passengers when it is their boarding time, ensuring a stress-free travel experience. Additionally, the smart trolley offers various entertainment options including charging ports, access to OTT movies and songs, and puzzle games for kids, making wait times enjoyable and productive for passengers of all ages.</a:t>
            </a:r>
            <a:endParaRPr lang="en-IN" sz="1800" dirty="0">
              <a:solidFill>
                <a:schemeClr val="tx2"/>
              </a:solidFill>
              <a:latin typeface="Arial Narrow" panose="020B0606020202030204" pitchFamily="34" charset="0"/>
            </a:endParaRPr>
          </a:p>
        </p:txBody>
      </p:sp>
      <p:sp>
        <p:nvSpPr>
          <p:cNvPr id="6" name="Rectangle 5">
            <a:extLst>
              <a:ext uri="{FF2B5EF4-FFF2-40B4-BE49-F238E27FC236}">
                <a16:creationId xmlns:a16="http://schemas.microsoft.com/office/drawing/2014/main" id="{4CB78BAA-392D-8133-5748-C0F93E175FD9}"/>
              </a:ext>
            </a:extLst>
          </p:cNvPr>
          <p:cNvSpPr/>
          <p:nvPr/>
        </p:nvSpPr>
        <p:spPr>
          <a:xfrm>
            <a:off x="0" y="-1866900"/>
            <a:ext cx="13163549" cy="8724900"/>
          </a:xfrm>
          <a:prstGeom prst="rect">
            <a:avLst/>
          </a:prstGeom>
          <a:blipFill dpi="0" rotWithShape="1">
            <a:blip r:embed="rId2">
              <a:alphaModFix amt="9000"/>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D22DB205-4B8F-B96E-A1EA-2F9C3FB08979}"/>
              </a:ext>
            </a:extLst>
          </p:cNvPr>
          <p:cNvSpPr txBox="1"/>
          <p:nvPr/>
        </p:nvSpPr>
        <p:spPr>
          <a:xfrm>
            <a:off x="9197788" y="6257365"/>
            <a:ext cx="2316569" cy="369332"/>
          </a:xfrm>
          <a:prstGeom prst="rect">
            <a:avLst/>
          </a:prstGeom>
          <a:noFill/>
        </p:spPr>
        <p:txBody>
          <a:bodyPr wrap="square" rtlCol="0">
            <a:spAutoFit/>
          </a:bodyPr>
          <a:lstStyle/>
          <a:p>
            <a:pPr algn="ctr"/>
            <a:r>
              <a:rPr lang="en-IN" dirty="0">
                <a:solidFill>
                  <a:schemeClr val="tx2"/>
                </a:solidFill>
              </a:rPr>
              <a:t>GROUP - 5</a:t>
            </a:r>
          </a:p>
        </p:txBody>
      </p:sp>
    </p:spTree>
    <p:extLst>
      <p:ext uri="{BB962C8B-B14F-4D97-AF65-F5344CB8AC3E}">
        <p14:creationId xmlns:p14="http://schemas.microsoft.com/office/powerpoint/2010/main" val="3398121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824A5-5A6B-A335-A958-D0EC2534D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76" y="833718"/>
            <a:ext cx="2164977" cy="2164977"/>
          </a:xfrm>
          <a:prstGeom prst="rect">
            <a:avLst/>
          </a:prstGeom>
        </p:spPr>
      </p:pic>
      <p:pic>
        <p:nvPicPr>
          <p:cNvPr id="9" name="Picture 8">
            <a:extLst>
              <a:ext uri="{FF2B5EF4-FFF2-40B4-BE49-F238E27FC236}">
                <a16:creationId xmlns:a16="http://schemas.microsoft.com/office/drawing/2014/main" id="{ED021531-265F-67D2-2D83-2FF09858F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8989" y="932330"/>
            <a:ext cx="4599631" cy="1425388"/>
          </a:xfrm>
          <a:prstGeom prst="rect">
            <a:avLst/>
          </a:prstGeom>
        </p:spPr>
      </p:pic>
      <p:pic>
        <p:nvPicPr>
          <p:cNvPr id="11" name="Picture 10">
            <a:extLst>
              <a:ext uri="{FF2B5EF4-FFF2-40B4-BE49-F238E27FC236}">
                <a16:creationId xmlns:a16="http://schemas.microsoft.com/office/drawing/2014/main" id="{C77F79B8-D405-67A9-73AB-26BA208A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232" y="2998695"/>
            <a:ext cx="5599579" cy="1321501"/>
          </a:xfrm>
          <a:prstGeom prst="rect">
            <a:avLst/>
          </a:prstGeom>
        </p:spPr>
      </p:pic>
      <p:pic>
        <p:nvPicPr>
          <p:cNvPr id="13" name="Picture 12">
            <a:extLst>
              <a:ext uri="{FF2B5EF4-FFF2-40B4-BE49-F238E27FC236}">
                <a16:creationId xmlns:a16="http://schemas.microsoft.com/office/drawing/2014/main" id="{58477201-EC56-FF24-36F5-DD19E6DAD0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983" y="2424953"/>
            <a:ext cx="5775511" cy="5775511"/>
          </a:xfrm>
          <a:prstGeom prst="rect">
            <a:avLst/>
          </a:prstGeom>
        </p:spPr>
      </p:pic>
      <p:pic>
        <p:nvPicPr>
          <p:cNvPr id="15" name="Picture 14">
            <a:extLst>
              <a:ext uri="{FF2B5EF4-FFF2-40B4-BE49-F238E27FC236}">
                <a16:creationId xmlns:a16="http://schemas.microsoft.com/office/drawing/2014/main" id="{C03DA334-BB47-02A0-1273-A53042C6D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91133" y="4893938"/>
            <a:ext cx="4073338" cy="1629335"/>
          </a:xfrm>
          <a:prstGeom prst="rect">
            <a:avLst/>
          </a:prstGeom>
        </p:spPr>
      </p:pic>
      <p:sp>
        <p:nvSpPr>
          <p:cNvPr id="16" name="TextBox 15">
            <a:extLst>
              <a:ext uri="{FF2B5EF4-FFF2-40B4-BE49-F238E27FC236}">
                <a16:creationId xmlns:a16="http://schemas.microsoft.com/office/drawing/2014/main" id="{7E0C33C9-4BFE-CD7E-962C-8327BF630067}"/>
              </a:ext>
            </a:extLst>
          </p:cNvPr>
          <p:cNvSpPr txBox="1"/>
          <p:nvPr/>
        </p:nvSpPr>
        <p:spPr>
          <a:xfrm>
            <a:off x="8570259" y="431428"/>
            <a:ext cx="3451412" cy="430887"/>
          </a:xfrm>
          <a:prstGeom prst="rect">
            <a:avLst/>
          </a:prstGeom>
          <a:noFill/>
        </p:spPr>
        <p:txBody>
          <a:bodyPr wrap="square" rtlCol="0">
            <a:spAutoFit/>
          </a:bodyPr>
          <a:lstStyle/>
          <a:p>
            <a:r>
              <a:rPr lang="en-IN" sz="2200" b="1" i="1" u="sng" dirty="0">
                <a:solidFill>
                  <a:schemeClr val="tx2"/>
                </a:solidFill>
                <a:effectLst>
                  <a:outerShdw blurRad="38100" dist="38100" dir="2700000" algn="tl">
                    <a:srgbClr val="000000">
                      <a:alpha val="43137"/>
                    </a:srgbClr>
                  </a:outerShdw>
                </a:effectLst>
              </a:rPr>
              <a:t>OUR COMPETITORS</a:t>
            </a:r>
          </a:p>
        </p:txBody>
      </p:sp>
    </p:spTree>
    <p:extLst>
      <p:ext uri="{BB962C8B-B14F-4D97-AF65-F5344CB8AC3E}">
        <p14:creationId xmlns:p14="http://schemas.microsoft.com/office/powerpoint/2010/main" val="3939415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6401-09C2-357C-AA53-3958F4FD212E}"/>
              </a:ext>
            </a:extLst>
          </p:cNvPr>
          <p:cNvSpPr>
            <a:spLocks noGrp="1"/>
          </p:cNvSpPr>
          <p:nvPr>
            <p:ph type="title"/>
          </p:nvPr>
        </p:nvSpPr>
        <p:spPr>
          <a:xfrm>
            <a:off x="919119" y="188259"/>
            <a:ext cx="10353762" cy="970450"/>
          </a:xfrm>
        </p:spPr>
        <p:txBody>
          <a:bodyPr/>
          <a:lstStyle/>
          <a:p>
            <a:r>
              <a:rPr lang="en-US" u="sng" dirty="0"/>
              <a:t>How is our product different from others?</a:t>
            </a:r>
            <a:endParaRPr lang="en-IN" u="sng" dirty="0"/>
          </a:p>
        </p:txBody>
      </p:sp>
      <p:sp>
        <p:nvSpPr>
          <p:cNvPr id="4" name="TextBox 3">
            <a:extLst>
              <a:ext uri="{FF2B5EF4-FFF2-40B4-BE49-F238E27FC236}">
                <a16:creationId xmlns:a16="http://schemas.microsoft.com/office/drawing/2014/main" id="{1F426D2C-FF78-A298-9ED1-941E04D6D884}"/>
              </a:ext>
            </a:extLst>
          </p:cNvPr>
          <p:cNvSpPr txBox="1"/>
          <p:nvPr/>
        </p:nvSpPr>
        <p:spPr>
          <a:xfrm>
            <a:off x="170329" y="1158709"/>
            <a:ext cx="11864788" cy="5478423"/>
          </a:xfrm>
          <a:prstGeom prst="rect">
            <a:avLst/>
          </a:prstGeom>
          <a:noFill/>
        </p:spPr>
        <p:txBody>
          <a:bodyPr wrap="square">
            <a:spAutoFit/>
          </a:bodyPr>
          <a:lstStyle/>
          <a:p>
            <a:pPr algn="l"/>
            <a:endParaRPr lang="en-US" sz="1400" b="1" i="1" dirty="0">
              <a:solidFill>
                <a:schemeClr val="tx2"/>
              </a:solidFill>
              <a:latin typeface="Helvetica Neue"/>
            </a:endParaRPr>
          </a:p>
          <a:p>
            <a:pPr algn="l"/>
            <a:endParaRPr lang="en-US" sz="1400" b="1" i="1" dirty="0">
              <a:solidFill>
                <a:schemeClr val="tx2"/>
              </a:solidFill>
              <a:latin typeface="Helvetica Neue"/>
            </a:endParaRPr>
          </a:p>
          <a:p>
            <a:pPr algn="l"/>
            <a:r>
              <a:rPr lang="en-US" b="1" i="1" dirty="0">
                <a:solidFill>
                  <a:schemeClr val="tx2"/>
                </a:solidFill>
                <a:latin typeface="Helvetica Neue"/>
              </a:rPr>
              <a:t>Our</a:t>
            </a:r>
            <a:r>
              <a:rPr lang="en-US" b="1" i="1" dirty="0">
                <a:solidFill>
                  <a:schemeClr val="tx2"/>
                </a:solidFill>
                <a:effectLst/>
                <a:latin typeface="Helvetica Neue"/>
              </a:rPr>
              <a:t> proposed smart trolley concept differentiates itself from existing products in the airport technology and passenger experience improvement space by offering a comprehensive, all-in-one solution that integrates multiple features and services into a single device. Here are some key ways in which your product could stand out from competitors:</a:t>
            </a:r>
          </a:p>
          <a:p>
            <a:pPr algn="l"/>
            <a:endParaRPr lang="en-US" b="1" i="1" dirty="0">
              <a:solidFill>
                <a:schemeClr val="tx2"/>
              </a:solidFill>
              <a:latin typeface="Helvetica Neue"/>
            </a:endParaRPr>
          </a:p>
          <a:p>
            <a:pPr algn="l"/>
            <a:br>
              <a:rPr lang="en-US" b="0" i="0" dirty="0">
                <a:solidFill>
                  <a:schemeClr val="tx2"/>
                </a:solidFill>
                <a:effectLst/>
                <a:latin typeface="Helvetica Neue"/>
              </a:rPr>
            </a:br>
            <a:endParaRPr lang="en-US" b="0" i="0" dirty="0">
              <a:solidFill>
                <a:schemeClr val="tx2"/>
              </a:solidFill>
              <a:effectLst/>
              <a:latin typeface="Helvetica Neue"/>
            </a:endParaRPr>
          </a:p>
          <a:p>
            <a:pPr algn="l">
              <a:buFont typeface="+mj-lt"/>
              <a:buAutoNum type="arabicPeriod"/>
            </a:pPr>
            <a:r>
              <a:rPr lang="en-US" sz="1400" b="1" i="0" u="sng" dirty="0">
                <a:solidFill>
                  <a:schemeClr val="tx2"/>
                </a:solidFill>
                <a:effectLst>
                  <a:outerShdw blurRad="38100" dist="38100" dir="2700000" algn="tl">
                    <a:srgbClr val="000000">
                      <a:alpha val="43137"/>
                    </a:srgbClr>
                  </a:outerShdw>
                </a:effectLst>
                <a:latin typeface="Helvetica Neue"/>
              </a:rPr>
              <a:t>Consolidation of Features:</a:t>
            </a:r>
            <a:r>
              <a:rPr lang="en-US" sz="1400" b="1" i="0" dirty="0">
                <a:solidFill>
                  <a:schemeClr val="tx2"/>
                </a:solidFill>
                <a:effectLst/>
                <a:latin typeface="Helvetica Neue"/>
              </a:rPr>
              <a:t> </a:t>
            </a:r>
            <a:r>
              <a:rPr lang="en-US" sz="1400" b="0" i="0" dirty="0">
                <a:solidFill>
                  <a:schemeClr val="tx2"/>
                </a:solidFill>
                <a:effectLst/>
                <a:latin typeface="Helvetica Neue"/>
              </a:rPr>
              <a:t>Unlike existing products that offer separate apps or services focusing on specific aspects of the airport experience, your smart trolley combines multiple functionalities into one centralized platform. This simplifies the user experience and eliminates the need for passengers to juggle between various apps or devices.</a:t>
            </a:r>
          </a:p>
          <a:p>
            <a:pPr algn="l">
              <a:buFont typeface="+mj-lt"/>
              <a:buAutoNum type="arabicPeriod"/>
            </a:pPr>
            <a:endParaRPr lang="en-US" sz="1400" b="0" i="0" dirty="0">
              <a:solidFill>
                <a:schemeClr val="tx2"/>
              </a:solidFill>
              <a:effectLst/>
              <a:latin typeface="Helvetica Neue"/>
            </a:endParaRPr>
          </a:p>
          <a:p>
            <a:pPr algn="l">
              <a:buFont typeface="+mj-lt"/>
              <a:buAutoNum type="arabicPeriod"/>
            </a:pPr>
            <a:endParaRPr lang="en-US" sz="1400" b="0" i="0" dirty="0">
              <a:solidFill>
                <a:schemeClr val="tx2"/>
              </a:solidFill>
              <a:effectLst/>
              <a:latin typeface="Helvetica Neue"/>
            </a:endParaRPr>
          </a:p>
          <a:p>
            <a:pPr algn="l">
              <a:buFont typeface="+mj-lt"/>
              <a:buAutoNum type="arabicPeriod"/>
            </a:pPr>
            <a:r>
              <a:rPr lang="en-US" sz="1400" b="1" i="0" u="sng" dirty="0">
                <a:solidFill>
                  <a:schemeClr val="tx2"/>
                </a:solidFill>
                <a:effectLst>
                  <a:outerShdw blurRad="38100" dist="38100" dir="2700000" algn="tl">
                    <a:srgbClr val="000000">
                      <a:alpha val="43137"/>
                    </a:srgbClr>
                  </a:outerShdw>
                </a:effectLst>
                <a:latin typeface="Helvetica Neue"/>
              </a:rPr>
              <a:t>Enhanced Convenience:</a:t>
            </a:r>
            <a:r>
              <a:rPr lang="en-US" sz="1400" b="1" i="0" dirty="0">
                <a:solidFill>
                  <a:schemeClr val="tx2"/>
                </a:solidFill>
                <a:effectLst/>
                <a:latin typeface="Helvetica Neue"/>
              </a:rPr>
              <a:t> </a:t>
            </a:r>
            <a:r>
              <a:rPr lang="en-US" sz="1400" b="0" i="0" dirty="0">
                <a:solidFill>
                  <a:schemeClr val="tx2"/>
                </a:solidFill>
                <a:effectLst/>
                <a:latin typeface="Helvetica Neue"/>
              </a:rPr>
              <a:t>By providing a seamless and convenient way for passengers to access flight information, navigate the airport, track baggage, communicate with airlines, and access premium services all in one place, your smart trolley streamlines the travel experience and reduces the hassle associated with airport navigation.</a:t>
            </a:r>
          </a:p>
          <a:p>
            <a:pPr algn="l">
              <a:buFont typeface="+mj-lt"/>
              <a:buAutoNum type="arabicPeriod"/>
            </a:pPr>
            <a:endParaRPr lang="en-US" sz="1400" b="0" i="0" dirty="0">
              <a:solidFill>
                <a:schemeClr val="tx2"/>
              </a:solidFill>
              <a:effectLst/>
              <a:latin typeface="Helvetica Neue"/>
            </a:endParaRPr>
          </a:p>
          <a:p>
            <a:pPr algn="l">
              <a:buFont typeface="+mj-lt"/>
              <a:buAutoNum type="arabicPeriod"/>
            </a:pPr>
            <a:endParaRPr lang="en-US" sz="1400" b="0" i="0" dirty="0">
              <a:solidFill>
                <a:schemeClr val="tx2"/>
              </a:solidFill>
              <a:effectLst/>
              <a:latin typeface="Helvetica Neue"/>
            </a:endParaRPr>
          </a:p>
          <a:p>
            <a:pPr algn="l">
              <a:buFont typeface="+mj-lt"/>
              <a:buAutoNum type="arabicPeriod"/>
            </a:pPr>
            <a:r>
              <a:rPr lang="en-US" sz="1400" b="1" i="0" u="sng" dirty="0">
                <a:solidFill>
                  <a:schemeClr val="tx2"/>
                </a:solidFill>
                <a:effectLst>
                  <a:outerShdw blurRad="38100" dist="38100" dir="2700000" algn="tl">
                    <a:srgbClr val="000000">
                      <a:alpha val="43137"/>
                    </a:srgbClr>
                  </a:outerShdw>
                </a:effectLst>
                <a:latin typeface="Helvetica Neue"/>
              </a:rPr>
              <a:t>Efficiency and Time-Saving:</a:t>
            </a:r>
            <a:r>
              <a:rPr lang="en-US" sz="1400" b="1" i="0" dirty="0">
                <a:solidFill>
                  <a:schemeClr val="tx2"/>
                </a:solidFill>
                <a:effectLst/>
                <a:latin typeface="Helvetica Neue"/>
              </a:rPr>
              <a:t> </a:t>
            </a:r>
            <a:r>
              <a:rPr lang="en-US" sz="1400" b="0" i="0" dirty="0">
                <a:solidFill>
                  <a:schemeClr val="tx2"/>
                </a:solidFill>
                <a:effectLst/>
                <a:latin typeface="Helvetica Neue"/>
              </a:rPr>
              <a:t>The integration of multiple features into a single device can save passengers time and effort by providing quick and easy access to essential services. This can lead to smoother travel experiences, shorter wait times, and improved overall efficiency for both passengers and airport personnel.</a:t>
            </a:r>
          </a:p>
          <a:p>
            <a:pPr algn="l"/>
            <a:endParaRPr lang="en-US" sz="1400" b="0" i="0" dirty="0">
              <a:solidFill>
                <a:schemeClr val="tx2"/>
              </a:solidFill>
              <a:effectLst/>
              <a:latin typeface="Helvetica Neue"/>
            </a:endParaRPr>
          </a:p>
        </p:txBody>
      </p:sp>
    </p:spTree>
    <p:extLst>
      <p:ext uri="{BB962C8B-B14F-4D97-AF65-F5344CB8AC3E}">
        <p14:creationId xmlns:p14="http://schemas.microsoft.com/office/powerpoint/2010/main" val="362726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24DAF-09D3-9CF2-DCBC-C7A1AA17090C}"/>
              </a:ext>
            </a:extLst>
          </p:cNvPr>
          <p:cNvSpPr txBox="1"/>
          <p:nvPr/>
        </p:nvSpPr>
        <p:spPr>
          <a:xfrm>
            <a:off x="183776" y="265035"/>
            <a:ext cx="11824447" cy="3908762"/>
          </a:xfrm>
          <a:prstGeom prst="rect">
            <a:avLst/>
          </a:prstGeom>
          <a:noFill/>
        </p:spPr>
        <p:txBody>
          <a:bodyPr wrap="square">
            <a:spAutoFit/>
          </a:bodyPr>
          <a:lstStyle/>
          <a:p>
            <a:pPr algn="l"/>
            <a:r>
              <a:rPr lang="en-US" sz="1600" b="1" i="0" u="sng" dirty="0">
                <a:solidFill>
                  <a:schemeClr val="tx2"/>
                </a:solidFill>
                <a:effectLst>
                  <a:outerShdw blurRad="38100" dist="38100" dir="2700000" algn="tl">
                    <a:srgbClr val="000000">
                      <a:alpha val="43137"/>
                    </a:srgbClr>
                  </a:outerShdw>
                </a:effectLst>
                <a:latin typeface="Helvetica Neue"/>
              </a:rPr>
              <a:t>4. Improved Connectivity and Engagement:</a:t>
            </a:r>
            <a:r>
              <a:rPr lang="en-US" sz="1600" b="1" i="0" dirty="0">
                <a:solidFill>
                  <a:schemeClr val="tx2"/>
                </a:solidFill>
                <a:effectLst/>
                <a:latin typeface="Helvetica Neue"/>
              </a:rPr>
              <a:t> </a:t>
            </a:r>
            <a:r>
              <a:rPr lang="en-US" sz="1600" b="0" i="0" dirty="0">
                <a:solidFill>
                  <a:schemeClr val="tx2"/>
                </a:solidFill>
                <a:effectLst/>
                <a:latin typeface="Helvetica Neue"/>
              </a:rPr>
              <a:t>Your smart trolley could also offer enhanced connectivity options such as Wi-Fi, Bluetooth, and mobile charging capabilities to keep passengers connected and engaged throughout their journey. This could include personalized notifications, promotions, and recommendations based on passenger preferences and travel patterns.</a:t>
            </a:r>
          </a:p>
          <a:p>
            <a:pPr algn="l"/>
            <a:endParaRPr lang="en-US" sz="1600" b="0" i="0" dirty="0">
              <a:solidFill>
                <a:schemeClr val="tx2"/>
              </a:solidFill>
              <a:effectLst/>
              <a:latin typeface="Helvetica Neue"/>
            </a:endParaRPr>
          </a:p>
          <a:p>
            <a:pPr algn="l">
              <a:buFont typeface="+mj-lt"/>
              <a:buAutoNum type="arabicPeriod"/>
            </a:pPr>
            <a:endParaRPr lang="en-US" sz="1600" b="0" i="0" dirty="0">
              <a:solidFill>
                <a:schemeClr val="tx2"/>
              </a:solidFill>
              <a:effectLst/>
              <a:latin typeface="Helvetica Neue"/>
            </a:endParaRPr>
          </a:p>
          <a:p>
            <a:pPr algn="l"/>
            <a:r>
              <a:rPr lang="en-US" sz="1600" b="1" u="sng" dirty="0">
                <a:solidFill>
                  <a:schemeClr val="tx2"/>
                </a:solidFill>
                <a:effectLst>
                  <a:outerShdw blurRad="38100" dist="38100" dir="2700000" algn="tl">
                    <a:srgbClr val="000000">
                      <a:alpha val="43137"/>
                    </a:srgbClr>
                  </a:outerShdw>
                </a:effectLst>
                <a:latin typeface="Helvetica Neue"/>
              </a:rPr>
              <a:t>5. I</a:t>
            </a:r>
            <a:r>
              <a:rPr lang="en-US" sz="1600" b="1" i="0" u="sng" dirty="0">
                <a:solidFill>
                  <a:schemeClr val="tx2"/>
                </a:solidFill>
                <a:effectLst>
                  <a:outerShdw blurRad="38100" dist="38100" dir="2700000" algn="tl">
                    <a:srgbClr val="000000">
                      <a:alpha val="43137"/>
                    </a:srgbClr>
                  </a:outerShdw>
                </a:effectLst>
                <a:latin typeface="Helvetica Neue"/>
              </a:rPr>
              <a:t>nnovation and Differentiation:</a:t>
            </a:r>
            <a:r>
              <a:rPr lang="en-US" sz="1600" b="1" i="0" dirty="0">
                <a:solidFill>
                  <a:schemeClr val="tx2"/>
                </a:solidFill>
                <a:effectLst/>
                <a:latin typeface="Helvetica Neue"/>
              </a:rPr>
              <a:t> </a:t>
            </a:r>
            <a:r>
              <a:rPr lang="en-US" sz="1600" b="0" i="0" dirty="0">
                <a:solidFill>
                  <a:schemeClr val="tx2"/>
                </a:solidFill>
                <a:effectLst/>
                <a:latin typeface="Helvetica Neue"/>
              </a:rPr>
              <a:t>Introducing a novel concept like a smart trolley to the market demonstrates innovation and creativity in addressing common challenges faced by travelers. By offering a unique solution that combines technology, convenience, and passenger-centric design, your product can set itself apart from traditional airport services and competing offerings.</a:t>
            </a:r>
          </a:p>
          <a:p>
            <a:pPr algn="l"/>
            <a:endParaRPr lang="en-US" sz="1600" b="0" i="0" dirty="0">
              <a:solidFill>
                <a:schemeClr val="tx2"/>
              </a:solidFill>
              <a:effectLst/>
              <a:latin typeface="Helvetica Neue"/>
            </a:endParaRPr>
          </a:p>
          <a:p>
            <a:pPr algn="l"/>
            <a:endParaRPr lang="en-US" sz="1600" b="0" i="0" dirty="0">
              <a:solidFill>
                <a:schemeClr val="tx2"/>
              </a:solidFill>
              <a:effectLst/>
              <a:latin typeface="Helvetica Neue"/>
            </a:endParaRPr>
          </a:p>
          <a:p>
            <a:pPr algn="l"/>
            <a:r>
              <a:rPr lang="en-US" b="1" i="1" dirty="0">
                <a:solidFill>
                  <a:schemeClr val="tx2"/>
                </a:solidFill>
                <a:effectLst/>
                <a:latin typeface="Helvetica Neue"/>
              </a:rPr>
              <a:t>Overall, your smart trolley concept has the potential to disrupt the airport technology and passenger experience space by providing a holistic and integrated solution that caters to the diverse needs of modern travelers. By offering a seamless, efficient, and engaging experience, your product can create added value for passengers and contribute to a more enjoyable and stress-free travel experience.</a:t>
            </a:r>
          </a:p>
        </p:txBody>
      </p:sp>
      <p:sp>
        <p:nvSpPr>
          <p:cNvPr id="4" name="TextBox 3">
            <a:extLst>
              <a:ext uri="{FF2B5EF4-FFF2-40B4-BE49-F238E27FC236}">
                <a16:creationId xmlns:a16="http://schemas.microsoft.com/office/drawing/2014/main" id="{67AECD60-87E5-B6EC-6F9E-95D8477F26A9}"/>
              </a:ext>
            </a:extLst>
          </p:cNvPr>
          <p:cNvSpPr txBox="1"/>
          <p:nvPr/>
        </p:nvSpPr>
        <p:spPr>
          <a:xfrm>
            <a:off x="766481" y="4566175"/>
            <a:ext cx="10659035" cy="1323439"/>
          </a:xfrm>
          <a:prstGeom prst="rect">
            <a:avLst/>
          </a:prstGeom>
          <a:noFill/>
        </p:spPr>
        <p:txBody>
          <a:bodyPr wrap="square" rtlCol="0">
            <a:spAutoFit/>
          </a:bodyPr>
          <a:lstStyle/>
          <a:p>
            <a:pPr algn="ctr"/>
            <a:r>
              <a:rPr lang="en-IN" sz="8000" dirty="0">
                <a:solidFill>
                  <a:schemeClr val="tx2"/>
                </a:solidFill>
              </a:rPr>
              <a:t>TIME  IS  MONEY</a:t>
            </a:r>
          </a:p>
        </p:txBody>
      </p:sp>
    </p:spTree>
    <p:extLst>
      <p:ext uri="{BB962C8B-B14F-4D97-AF65-F5344CB8AC3E}">
        <p14:creationId xmlns:p14="http://schemas.microsoft.com/office/powerpoint/2010/main" val="87774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7D53-7331-70BE-0F52-F527825BB1CC}"/>
              </a:ext>
            </a:extLst>
          </p:cNvPr>
          <p:cNvSpPr>
            <a:spLocks noGrp="1"/>
          </p:cNvSpPr>
          <p:nvPr>
            <p:ph type="title"/>
          </p:nvPr>
        </p:nvSpPr>
        <p:spPr>
          <a:xfrm>
            <a:off x="913795" y="197223"/>
            <a:ext cx="10353762" cy="970450"/>
          </a:xfrm>
        </p:spPr>
        <p:txBody>
          <a:bodyPr>
            <a:normAutofit/>
          </a:bodyPr>
          <a:lstStyle/>
          <a:p>
            <a:r>
              <a:rPr lang="en-US" sz="4000" b="1" dirty="0"/>
              <a:t>Current Situation/Problem Flow at Airports:</a:t>
            </a:r>
          </a:p>
        </p:txBody>
      </p:sp>
      <p:sp>
        <p:nvSpPr>
          <p:cNvPr id="3" name="Content Placeholder 2">
            <a:extLst>
              <a:ext uri="{FF2B5EF4-FFF2-40B4-BE49-F238E27FC236}">
                <a16:creationId xmlns:a16="http://schemas.microsoft.com/office/drawing/2014/main" id="{0923497E-0997-34D1-A734-86B3FDB95972}"/>
              </a:ext>
            </a:extLst>
          </p:cNvPr>
          <p:cNvSpPr>
            <a:spLocks noGrp="1"/>
          </p:cNvSpPr>
          <p:nvPr>
            <p:ph idx="1"/>
          </p:nvPr>
        </p:nvSpPr>
        <p:spPr>
          <a:xfrm>
            <a:off x="924443" y="1104919"/>
            <a:ext cx="10353762" cy="4058751"/>
          </a:xfrm>
        </p:spPr>
        <p:txBody>
          <a:bodyPr>
            <a:noAutofit/>
          </a:bodyPr>
          <a:lstStyle/>
          <a:p>
            <a:pPr marL="36900" indent="0">
              <a:buNone/>
            </a:pPr>
            <a:endParaRPr lang="en-US" sz="1600" dirty="0"/>
          </a:p>
          <a:p>
            <a:pPr marL="36900" indent="0">
              <a:buNone/>
            </a:pPr>
            <a:r>
              <a:rPr lang="en-US" sz="1800" b="1" dirty="0"/>
              <a:t>1. Flight Information:</a:t>
            </a:r>
          </a:p>
          <a:p>
            <a:r>
              <a:rPr lang="en-US" sz="1600" dirty="0"/>
              <a:t>- Passengers typically need to check their flight information (gate, boarding time, delays, etc.) on airport screens, airline apps, or by asking staff.</a:t>
            </a:r>
          </a:p>
          <a:p>
            <a:r>
              <a:rPr lang="en-US" sz="1600" dirty="0"/>
              <a:t>- Lack of centralized and real-time updates can lead to confusion and missed information.</a:t>
            </a:r>
          </a:p>
          <a:p>
            <a:endParaRPr lang="en-US" sz="1600" dirty="0"/>
          </a:p>
          <a:p>
            <a:pPr marL="36900" indent="0">
              <a:buNone/>
            </a:pPr>
            <a:r>
              <a:rPr lang="en-US" sz="1800" b="1" dirty="0"/>
              <a:t>2. Baggage Handling:</a:t>
            </a:r>
          </a:p>
          <a:p>
            <a:r>
              <a:rPr lang="en-US" sz="1600" dirty="0"/>
              <a:t>- Passengers may need to wait in long lines at baggage drop-off counters and baggage claim areas.</a:t>
            </a:r>
          </a:p>
          <a:p>
            <a:r>
              <a:rPr lang="en-US" sz="1600" dirty="0"/>
              <a:t>- Baggage tracking systems may not be easily accessible to passengers, leading to uncertainty about the status of their luggage.</a:t>
            </a:r>
          </a:p>
          <a:p>
            <a:endParaRPr lang="en-US" sz="1600" dirty="0"/>
          </a:p>
          <a:p>
            <a:pPr marL="36900" indent="0">
              <a:buNone/>
            </a:pPr>
            <a:r>
              <a:rPr lang="en-US" sz="1800" b="1" dirty="0"/>
              <a:t>3. Airport Navigation:</a:t>
            </a:r>
          </a:p>
          <a:p>
            <a:r>
              <a:rPr lang="en-US" sz="1600" dirty="0"/>
              <a:t>- Navigating through the airport can be challenging, especially for first-time travelers or those unfamiliar with the layout.</a:t>
            </a:r>
          </a:p>
          <a:p>
            <a:r>
              <a:rPr lang="en-US" sz="1600" dirty="0"/>
              <a:t>- Signage may not always be clear, and airport maps or directories may not provide detailed guidance.</a:t>
            </a:r>
          </a:p>
          <a:p>
            <a:endParaRPr lang="en-US" sz="1600" dirty="0"/>
          </a:p>
        </p:txBody>
      </p:sp>
    </p:spTree>
    <p:extLst>
      <p:ext uri="{BB962C8B-B14F-4D97-AF65-F5344CB8AC3E}">
        <p14:creationId xmlns:p14="http://schemas.microsoft.com/office/powerpoint/2010/main" val="149173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B39B-6DD1-9FE8-3C5F-4A905B895E90}"/>
              </a:ext>
            </a:extLst>
          </p:cNvPr>
          <p:cNvSpPr>
            <a:spLocks noGrp="1"/>
          </p:cNvSpPr>
          <p:nvPr>
            <p:ph type="title"/>
          </p:nvPr>
        </p:nvSpPr>
        <p:spPr>
          <a:xfrm>
            <a:off x="924443" y="5791200"/>
            <a:ext cx="10353762" cy="970450"/>
          </a:xfrm>
        </p:spPr>
        <p:txBody>
          <a:bodyPr>
            <a:normAutofit/>
          </a:bodyPr>
          <a:lstStyle/>
          <a:p>
            <a:r>
              <a:rPr lang="en-US" sz="2000" b="1" i="1" u="sng" dirty="0">
                <a:effectLst>
                  <a:outerShdw blurRad="38100" dist="38100" dir="2700000" algn="tl">
                    <a:srgbClr val="000000">
                      <a:alpha val="43137"/>
                    </a:srgbClr>
                  </a:outerShdw>
                </a:effectLst>
                <a:latin typeface="Helvetica Neue"/>
              </a:rPr>
              <a:t>"Transforming the airport experience from fragmented to seamless”</a:t>
            </a:r>
            <a:endParaRPr lang="en-IN" sz="2000"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3F37C4-851C-7E55-0561-B715D18403BB}"/>
              </a:ext>
            </a:extLst>
          </p:cNvPr>
          <p:cNvSpPr>
            <a:spLocks noGrp="1"/>
          </p:cNvSpPr>
          <p:nvPr>
            <p:ph idx="1"/>
          </p:nvPr>
        </p:nvSpPr>
        <p:spPr>
          <a:xfrm>
            <a:off x="924443" y="387743"/>
            <a:ext cx="10353762" cy="5268986"/>
          </a:xfrm>
        </p:spPr>
        <p:txBody>
          <a:bodyPr>
            <a:normAutofit fontScale="77500" lnSpcReduction="20000"/>
          </a:bodyPr>
          <a:lstStyle/>
          <a:p>
            <a:pPr marL="36900" indent="0" algn="l">
              <a:buNone/>
            </a:pPr>
            <a:r>
              <a:rPr lang="en-US" sz="2300" b="1" i="0" dirty="0">
                <a:effectLst/>
              </a:rPr>
              <a:t>4. Communication:</a:t>
            </a:r>
          </a:p>
          <a:p>
            <a:pPr algn="l">
              <a:buFont typeface="Arial" panose="020B0604020202020204" pitchFamily="34" charset="0"/>
              <a:buChar char="•"/>
            </a:pPr>
            <a:r>
              <a:rPr lang="en-US" b="0" i="0" dirty="0">
                <a:effectLst/>
              </a:rPr>
              <a:t>Passengers may struggle to communicate with airline representatives for queries, assistance, or updates.</a:t>
            </a:r>
          </a:p>
          <a:p>
            <a:pPr algn="l">
              <a:buFont typeface="Arial" panose="020B0604020202020204" pitchFamily="34" charset="0"/>
              <a:buChar char="•"/>
            </a:pPr>
            <a:r>
              <a:rPr lang="en-US" b="0" i="0" dirty="0">
                <a:effectLst/>
              </a:rPr>
              <a:t>Language barriers or overcrowded airline desks can hinder effective communication.</a:t>
            </a:r>
          </a:p>
          <a:p>
            <a:pPr marL="36900" indent="0" algn="l">
              <a:buNone/>
            </a:pPr>
            <a:endParaRPr lang="en-US" b="0" i="0" dirty="0">
              <a:effectLst/>
            </a:endParaRPr>
          </a:p>
          <a:p>
            <a:pPr marL="36900" indent="0" algn="l">
              <a:buNone/>
            </a:pPr>
            <a:r>
              <a:rPr lang="en-US" sz="2100" b="1" i="0" dirty="0">
                <a:effectLst/>
              </a:rPr>
              <a:t>5. Premium Services:</a:t>
            </a:r>
          </a:p>
          <a:p>
            <a:pPr algn="l">
              <a:buFont typeface="Arial" panose="020B0604020202020204" pitchFamily="34" charset="0"/>
              <a:buChar char="•"/>
            </a:pPr>
            <a:r>
              <a:rPr lang="en-US" b="0" i="0" dirty="0">
                <a:effectLst/>
              </a:rPr>
              <a:t>Accessing airport lounges, premium services, or special amenities may require separate bookings or memberships.</a:t>
            </a:r>
          </a:p>
          <a:p>
            <a:pPr algn="l">
              <a:buFont typeface="Arial" panose="020B0604020202020204" pitchFamily="34" charset="0"/>
              <a:buChar char="•"/>
            </a:pPr>
            <a:r>
              <a:rPr lang="en-US" b="0" i="0" dirty="0">
                <a:effectLst/>
              </a:rPr>
              <a:t>Finding information about available services and their locations can be time-consuming.</a:t>
            </a:r>
          </a:p>
          <a:p>
            <a:pPr marL="36900" indent="0" algn="l">
              <a:buNone/>
            </a:pPr>
            <a:endParaRPr lang="en-US" b="0" i="0" dirty="0">
              <a:effectLst/>
            </a:endParaRPr>
          </a:p>
          <a:p>
            <a:pPr marL="36900" indent="0" algn="l">
              <a:buNone/>
            </a:pPr>
            <a:r>
              <a:rPr lang="en-US" sz="2100" b="1" dirty="0">
                <a:effectLst/>
              </a:rPr>
              <a:t>6. </a:t>
            </a:r>
            <a:r>
              <a:rPr lang="en-US" sz="2100" b="1" i="0" dirty="0">
                <a:effectLst/>
              </a:rPr>
              <a:t>Efficiency and Convenience:</a:t>
            </a:r>
          </a:p>
          <a:p>
            <a:pPr algn="l">
              <a:buFont typeface="Arial" panose="020B0604020202020204" pitchFamily="34" charset="0"/>
              <a:buChar char="•"/>
            </a:pPr>
            <a:r>
              <a:rPr lang="en-US" b="0" i="0" dirty="0">
                <a:effectLst/>
              </a:rPr>
              <a:t>Overall, the airport experience can be fragmented and lacking in efficiency, with passengers needing to use multiple apps, devices, or sources of information to navigate through various aspects of their journey.</a:t>
            </a:r>
          </a:p>
          <a:p>
            <a:pPr marL="36900" indent="0" algn="l">
              <a:buNone/>
            </a:pPr>
            <a:endParaRPr lang="en-US" b="0" i="0" dirty="0">
              <a:effectLst/>
            </a:endParaRPr>
          </a:p>
          <a:p>
            <a:pPr algn="l"/>
            <a:r>
              <a:rPr lang="en-US" sz="3200" b="1" i="0" dirty="0">
                <a:effectLst/>
                <a:latin typeface="Arial Narrow" panose="020B0606020202030204" pitchFamily="34" charset="0"/>
              </a:rPr>
              <a:t>By addressing these pain points and offering a consolidated solution through the smart trolley concept, passengers can benefit from a more seamless, efficient, and enjoyable airport experience that caters to their diverse needs and preferences.</a:t>
            </a:r>
          </a:p>
          <a:p>
            <a:endParaRPr lang="en-IN" dirty="0"/>
          </a:p>
        </p:txBody>
      </p:sp>
    </p:spTree>
    <p:extLst>
      <p:ext uri="{BB962C8B-B14F-4D97-AF65-F5344CB8AC3E}">
        <p14:creationId xmlns:p14="http://schemas.microsoft.com/office/powerpoint/2010/main" val="6212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CD91-059B-0202-52FA-C2FA4AC08EE7}"/>
              </a:ext>
            </a:extLst>
          </p:cNvPr>
          <p:cNvSpPr>
            <a:spLocks noGrp="1"/>
          </p:cNvSpPr>
          <p:nvPr>
            <p:ph type="title"/>
          </p:nvPr>
        </p:nvSpPr>
        <p:spPr/>
        <p:txBody>
          <a:bodyPr>
            <a:noAutofit/>
          </a:bodyPr>
          <a:lstStyle/>
          <a:p>
            <a:r>
              <a:rPr lang="en-IN" b="1" u="sng" dirty="0"/>
              <a:t>How might we resolve the problem’s faced by passengers on airport ?</a:t>
            </a:r>
          </a:p>
        </p:txBody>
      </p:sp>
      <p:sp>
        <p:nvSpPr>
          <p:cNvPr id="3" name="Content Placeholder 2">
            <a:extLst>
              <a:ext uri="{FF2B5EF4-FFF2-40B4-BE49-F238E27FC236}">
                <a16:creationId xmlns:a16="http://schemas.microsoft.com/office/drawing/2014/main" id="{57134C24-1CFB-61FD-4B62-FCA6142DE928}"/>
              </a:ext>
            </a:extLst>
          </p:cNvPr>
          <p:cNvSpPr>
            <a:spLocks noGrp="1"/>
          </p:cNvSpPr>
          <p:nvPr>
            <p:ph idx="1"/>
          </p:nvPr>
        </p:nvSpPr>
        <p:spPr>
          <a:xfrm>
            <a:off x="447675" y="1732449"/>
            <a:ext cx="11372850" cy="4793857"/>
          </a:xfrm>
        </p:spPr>
        <p:txBody>
          <a:bodyPr>
            <a:normAutofit fontScale="85000" lnSpcReduction="20000"/>
          </a:bodyPr>
          <a:lstStyle/>
          <a:p>
            <a:pPr algn="l"/>
            <a:endParaRPr lang="en-US" b="0" i="0" dirty="0">
              <a:effectLst/>
              <a:latin typeface="Helvetica Neue"/>
            </a:endParaRPr>
          </a:p>
          <a:p>
            <a:pPr marL="36900" indent="0" algn="l">
              <a:buNone/>
            </a:pPr>
            <a:endParaRPr lang="en-US" b="0" i="0" dirty="0">
              <a:effectLst/>
              <a:latin typeface="Helvetica Neue"/>
            </a:endParaRPr>
          </a:p>
          <a:p>
            <a:pPr algn="l">
              <a:buFont typeface="+mj-lt"/>
              <a:buAutoNum type="arabicPeriod"/>
            </a:pPr>
            <a:r>
              <a:rPr lang="en-US" b="1" i="0" dirty="0">
                <a:effectLst/>
                <a:latin typeface="Helvetica Neue"/>
              </a:rPr>
              <a:t>How might we improve real-time communication of flight information to passengers to reduce confusion and enhance their travel experience?</a:t>
            </a:r>
          </a:p>
          <a:p>
            <a:pPr marL="742950" lvl="1" indent="-285750" algn="l">
              <a:buFont typeface="+mj-lt"/>
              <a:buAutoNum type="arabicPeriod"/>
            </a:pPr>
            <a:r>
              <a:rPr lang="en-US" b="0" i="0" dirty="0">
                <a:effectLst/>
                <a:latin typeface="Helvetica Neue"/>
              </a:rPr>
              <a:t>This was selected as it addresses a key pain point for passengers and has the potential to significantly impact their overall journey.</a:t>
            </a:r>
          </a:p>
          <a:p>
            <a:pPr marL="742950" lvl="1" indent="-285750" algn="l">
              <a:buFont typeface="+mj-lt"/>
              <a:buAutoNum type="arabicPeriod"/>
            </a:pPr>
            <a:endParaRPr lang="en-US" b="0" i="0" dirty="0">
              <a:effectLst/>
              <a:latin typeface="Helvetica Neue"/>
            </a:endParaRPr>
          </a:p>
          <a:p>
            <a:pPr algn="l">
              <a:buFont typeface="+mj-lt"/>
              <a:buAutoNum type="arabicPeriod"/>
            </a:pPr>
            <a:r>
              <a:rPr lang="en-US" b="1" i="0" dirty="0">
                <a:effectLst/>
                <a:latin typeface="Helvetica Neue"/>
              </a:rPr>
              <a:t>How might we streamline baggage handling processes to minimize wait times and improve luggage tracking for passengers?</a:t>
            </a:r>
          </a:p>
          <a:p>
            <a:pPr marL="742950" lvl="1" indent="-285750" algn="l">
              <a:buFont typeface="+mj-lt"/>
              <a:buAutoNum type="arabicPeriod"/>
            </a:pPr>
            <a:r>
              <a:rPr lang="en-US" b="0" i="0" dirty="0">
                <a:effectLst/>
                <a:latin typeface="Helvetica Neue"/>
              </a:rPr>
              <a:t>Baggage handling is a common frustration for travelers, and focusing on this aspect can lead to tangible improvements in the airport experience.</a:t>
            </a:r>
          </a:p>
          <a:p>
            <a:pPr marL="742950" lvl="1" indent="-285750" algn="l">
              <a:buFont typeface="+mj-lt"/>
              <a:buAutoNum type="arabicPeriod"/>
            </a:pPr>
            <a:endParaRPr lang="en-US" b="0" i="0" dirty="0">
              <a:effectLst/>
              <a:latin typeface="Helvetica Neue"/>
            </a:endParaRPr>
          </a:p>
          <a:p>
            <a:pPr algn="l">
              <a:buFont typeface="+mj-lt"/>
              <a:buAutoNum type="arabicPeriod"/>
            </a:pPr>
            <a:r>
              <a:rPr lang="en-US" b="1" i="0" dirty="0">
                <a:effectLst/>
                <a:latin typeface="Helvetica Neue"/>
              </a:rPr>
              <a:t>How might we enhance airport navigation for passengers through innovative technology solutions to make their journey more seamless and stress-free?</a:t>
            </a:r>
          </a:p>
          <a:p>
            <a:pPr marL="742950" lvl="1" indent="-285750" algn="l">
              <a:buFont typeface="+mj-lt"/>
              <a:buAutoNum type="arabicPeriod"/>
            </a:pPr>
            <a:r>
              <a:rPr lang="en-US" b="0" i="0" dirty="0">
                <a:effectLst/>
                <a:latin typeface="Helvetica Neue"/>
              </a:rPr>
              <a:t>Navigating airports can be a source of anxiety and confusion for many passengers, so improving this aspect aligns with the goal of creating a smoother travel experience.</a:t>
            </a:r>
          </a:p>
          <a:p>
            <a:endParaRPr lang="en-IN" dirty="0"/>
          </a:p>
        </p:txBody>
      </p:sp>
    </p:spTree>
    <p:extLst>
      <p:ext uri="{BB962C8B-B14F-4D97-AF65-F5344CB8AC3E}">
        <p14:creationId xmlns:p14="http://schemas.microsoft.com/office/powerpoint/2010/main" val="375246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CD5B-7813-D0C7-614B-3D7FDC5A10ED}"/>
              </a:ext>
            </a:extLst>
          </p:cNvPr>
          <p:cNvSpPr>
            <a:spLocks noGrp="1"/>
          </p:cNvSpPr>
          <p:nvPr>
            <p:ph type="title"/>
          </p:nvPr>
        </p:nvSpPr>
        <p:spPr>
          <a:xfrm>
            <a:off x="919119" y="4688541"/>
            <a:ext cx="10353762" cy="970450"/>
          </a:xfrm>
        </p:spPr>
        <p:txBody>
          <a:bodyPr>
            <a:noAutofit/>
          </a:bodyPr>
          <a:lstStyle/>
          <a:p>
            <a:r>
              <a:rPr lang="en-US" sz="2400" b="1" i="0" dirty="0">
                <a:effectLst/>
                <a:latin typeface="Arial Narrow" panose="020B0606020202030204" pitchFamily="34" charset="0"/>
              </a:rPr>
              <a:t>These narrowed down "How Might We" statements address crucial pain points within the airport experience and offer opportunities for improvement that can have a significant impact on passenger satisfaction and overall journey efficiency.</a:t>
            </a:r>
            <a:br>
              <a:rPr lang="en-US" sz="2400" b="1" i="0" dirty="0">
                <a:effectLst/>
                <a:latin typeface="Arial Narrow" panose="020B0606020202030204" pitchFamily="34" charset="0"/>
              </a:rPr>
            </a:br>
            <a:endParaRPr lang="en-IN" sz="2400" dirty="0"/>
          </a:p>
        </p:txBody>
      </p:sp>
      <p:sp>
        <p:nvSpPr>
          <p:cNvPr id="3" name="Content Placeholder 2">
            <a:extLst>
              <a:ext uri="{FF2B5EF4-FFF2-40B4-BE49-F238E27FC236}">
                <a16:creationId xmlns:a16="http://schemas.microsoft.com/office/drawing/2014/main" id="{3B2B0FC8-4F68-E671-32ED-03974D471E35}"/>
              </a:ext>
            </a:extLst>
          </p:cNvPr>
          <p:cNvSpPr>
            <a:spLocks noGrp="1"/>
          </p:cNvSpPr>
          <p:nvPr>
            <p:ph idx="1"/>
          </p:nvPr>
        </p:nvSpPr>
        <p:spPr>
          <a:xfrm>
            <a:off x="618565" y="728401"/>
            <a:ext cx="10654316" cy="4524916"/>
          </a:xfrm>
        </p:spPr>
        <p:txBody>
          <a:bodyPr>
            <a:normAutofit/>
          </a:bodyPr>
          <a:lstStyle/>
          <a:p>
            <a:pPr marL="36900" indent="0" algn="l">
              <a:buNone/>
            </a:pPr>
            <a:r>
              <a:rPr lang="en-US" sz="1700" b="1" i="0" dirty="0">
                <a:effectLst/>
                <a:latin typeface="Helvetica Neue"/>
              </a:rPr>
              <a:t>4. How might we facilitate efficient communication between passengers and airline staff to address queries and provide timely updates?</a:t>
            </a:r>
          </a:p>
          <a:p>
            <a:pPr marL="742950" lvl="1" indent="-285750" algn="l">
              <a:buFont typeface="+mj-lt"/>
              <a:buAutoNum type="arabicPeriod"/>
            </a:pPr>
            <a:r>
              <a:rPr lang="en-US" sz="1500" b="0" i="0" dirty="0">
                <a:effectLst/>
                <a:latin typeface="Helvetica Neue"/>
              </a:rPr>
              <a:t>Effective communication is essential for a positive airport experience, and finding ways to streamline this process can lead to better customer satisfaction.</a:t>
            </a:r>
          </a:p>
          <a:p>
            <a:pPr marL="457200" lvl="1" indent="0" algn="l">
              <a:buNone/>
            </a:pPr>
            <a:endParaRPr lang="en-US" b="0" i="0" dirty="0">
              <a:effectLst/>
              <a:latin typeface="Helvetica Neue"/>
            </a:endParaRPr>
          </a:p>
          <a:p>
            <a:pPr marL="36900" indent="0" algn="l">
              <a:buNone/>
            </a:pPr>
            <a:r>
              <a:rPr lang="en-US" sz="1700" b="1" i="0" dirty="0">
                <a:effectLst/>
                <a:latin typeface="Helvetica Neue"/>
              </a:rPr>
              <a:t>5. How might we simplify access to premium airport services and amenities for passengers, making it easier for them to enjoy these offerings during their journey?</a:t>
            </a:r>
          </a:p>
          <a:p>
            <a:pPr marL="742950" lvl="1" indent="-285750" algn="l">
              <a:buFont typeface="+mj-lt"/>
              <a:buAutoNum type="arabicPeriod"/>
            </a:pPr>
            <a:r>
              <a:rPr lang="en-US" sz="1500" b="0" i="0" dirty="0">
                <a:effectLst/>
                <a:latin typeface="Helvetica Neue"/>
              </a:rPr>
              <a:t>Enhancing the accessibility of premium services can add value to the passenger experience and contribute to a more enjoyable and comfortable travel experience.</a:t>
            </a:r>
          </a:p>
          <a:p>
            <a:pPr marL="457200" lvl="1" indent="0" algn="l">
              <a:buNone/>
            </a:pPr>
            <a:endParaRPr lang="en-US" sz="1500" b="0" i="0" dirty="0">
              <a:effectLst/>
              <a:latin typeface="Helvetica Neue"/>
            </a:endParaRPr>
          </a:p>
          <a:p>
            <a:endParaRPr lang="en-IN" dirty="0"/>
          </a:p>
        </p:txBody>
      </p:sp>
    </p:spTree>
    <p:extLst>
      <p:ext uri="{BB962C8B-B14F-4D97-AF65-F5344CB8AC3E}">
        <p14:creationId xmlns:p14="http://schemas.microsoft.com/office/powerpoint/2010/main" val="2739743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04C1-9E9F-0E86-86DA-46A3B1B9A0C8}"/>
              </a:ext>
            </a:extLst>
          </p:cNvPr>
          <p:cNvSpPr>
            <a:spLocks noGrp="1"/>
          </p:cNvSpPr>
          <p:nvPr>
            <p:ph type="title"/>
          </p:nvPr>
        </p:nvSpPr>
        <p:spPr>
          <a:xfrm>
            <a:off x="913795" y="390525"/>
            <a:ext cx="10353762" cy="970450"/>
          </a:xfrm>
        </p:spPr>
        <p:txBody>
          <a:bodyPr/>
          <a:lstStyle/>
          <a:p>
            <a:r>
              <a:rPr lang="en-US" dirty="0"/>
              <a:t>Other Problems Faced in Airport</a:t>
            </a:r>
            <a:endParaRPr lang="en-IN" dirty="0"/>
          </a:p>
        </p:txBody>
      </p:sp>
      <p:sp>
        <p:nvSpPr>
          <p:cNvPr id="3" name="Content Placeholder 2">
            <a:extLst>
              <a:ext uri="{FF2B5EF4-FFF2-40B4-BE49-F238E27FC236}">
                <a16:creationId xmlns:a16="http://schemas.microsoft.com/office/drawing/2014/main" id="{31129DF2-BF5E-D2FF-61A4-1B2A0C6F1AB2}"/>
              </a:ext>
            </a:extLst>
          </p:cNvPr>
          <p:cNvSpPr>
            <a:spLocks noGrp="1"/>
          </p:cNvSpPr>
          <p:nvPr>
            <p:ph idx="1"/>
          </p:nvPr>
        </p:nvSpPr>
        <p:spPr>
          <a:xfrm>
            <a:off x="913795" y="1484799"/>
            <a:ext cx="10353762" cy="4058751"/>
          </a:xfrm>
        </p:spPr>
        <p:txBody>
          <a:bodyPr>
            <a:noAutofit/>
          </a:bodyPr>
          <a:lstStyle/>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Limited Amenities: Some airports may lack sufficient amenities, such as rest areas, charging stations, or comfortable lounges, making it challenging for passengers to relax.</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Limited Food Options: Limited or expensive food choices within the airport can be frustrating for passengers, especially those with dietary restrictions.</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Unpleasant Restrooms: Poorly maintained or unclean restroom facilities can contribute to a negative experience for </a:t>
            </a:r>
            <a:r>
              <a:rPr lang="en-IN" sz="1400" b="1" kern="100" dirty="0" err="1">
                <a:effectLst/>
                <a:latin typeface="Arial Narrow" panose="020B0606020202030204" pitchFamily="34" charset="0"/>
                <a:ea typeface="Calibri" panose="020F0502020204030204" pitchFamily="34" charset="0"/>
                <a:cs typeface="Times New Roman" panose="02020603050405020304" pitchFamily="18" charset="0"/>
              </a:rPr>
              <a:t>travelers</a:t>
            </a: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Lack of Accessibility: Inadequate facilities for passengers with disabilities can pose challenges and discomfort for individuals with mobility issues.</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Flight Overbooking: Experiencing a flight that is overbooked, leading to potential seat reassignments or denied boarding, can be a frustrating experience for passengers.</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Uncomfortable Temperatures: Extremes in temperature, whether too hot or too cold within airport facilities, can make waiting areas uncomfortable for passengers.</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Currency Exchange Issues: Difficulties in accessing or using local currency due to limited exchange services or </a:t>
            </a:r>
            <a:r>
              <a:rPr lang="en-IN" sz="1400" b="1" kern="100" dirty="0" err="1">
                <a:effectLst/>
                <a:latin typeface="Arial Narrow" panose="020B0606020202030204" pitchFamily="34" charset="0"/>
                <a:ea typeface="Calibri" panose="020F0502020204030204" pitchFamily="34" charset="0"/>
                <a:cs typeface="Times New Roman" panose="02020603050405020304" pitchFamily="18" charset="0"/>
              </a:rPr>
              <a:t>unfavorable</a:t>
            </a: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 rates can be a concern for international </a:t>
            </a:r>
            <a:r>
              <a:rPr lang="en-IN" sz="1400" b="1" kern="100" dirty="0" err="1">
                <a:effectLst/>
                <a:latin typeface="Arial Narrow" panose="020B0606020202030204" pitchFamily="34" charset="0"/>
                <a:ea typeface="Calibri" panose="020F0502020204030204" pitchFamily="34" charset="0"/>
                <a:cs typeface="Times New Roman" panose="02020603050405020304" pitchFamily="18" charset="0"/>
              </a:rPr>
              <a:t>travelers</a:t>
            </a: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Unreliable Transportation: Inconsistent or delayed airport shuttle services, taxis, or public transportation can cause stress for passengers trying to reach or leave the airport.</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Lost or Misplaced Items: Misplacing personal items or having them lost during security checks can be a source of frustration and inconvenience for </a:t>
            </a:r>
            <a:r>
              <a:rPr lang="en-IN" sz="1400" b="1" kern="100" dirty="0" err="1">
                <a:effectLst/>
                <a:latin typeface="Arial Narrow" panose="020B0606020202030204" pitchFamily="34" charset="0"/>
                <a:ea typeface="Calibri" panose="020F0502020204030204" pitchFamily="34" charset="0"/>
                <a:cs typeface="Times New Roman" panose="02020603050405020304" pitchFamily="18" charset="0"/>
              </a:rPr>
              <a:t>travelers</a:t>
            </a:r>
            <a:r>
              <a:rPr lang="en-IN" sz="1400" b="1" kern="100" dirty="0">
                <a:effectLst/>
                <a:latin typeface="Arial Narrow" panose="020B0606020202030204" pitchFamily="34" charset="0"/>
                <a:ea typeface="Calibri" panose="020F0502020204030204" pitchFamily="34" charset="0"/>
                <a:cs typeface="Times New Roman" panose="02020603050405020304" pitchFamily="18" charset="0"/>
              </a:rPr>
              <a:t>.</a:t>
            </a:r>
            <a:endParaRPr lang="en-US" sz="1400" b="1" kern="100" dirty="0">
              <a:effectLst/>
              <a:latin typeface="Arial Narrow" panose="020B0606020202030204" pitchFamily="34" charset="0"/>
              <a:ea typeface="Calibri" panose="020F0502020204030204" pitchFamily="34" charset="0"/>
              <a:cs typeface="Times New Roman" panose="02020603050405020304" pitchFamily="18" charset="0"/>
            </a:endParaRPr>
          </a:p>
          <a:p>
            <a:endParaRPr lang="en-IN" sz="1400" b="1" dirty="0">
              <a:latin typeface="Arial Narrow" panose="020B0606020202030204" pitchFamily="34" charset="0"/>
            </a:endParaRPr>
          </a:p>
        </p:txBody>
      </p:sp>
    </p:spTree>
    <p:extLst>
      <p:ext uri="{BB962C8B-B14F-4D97-AF65-F5344CB8AC3E}">
        <p14:creationId xmlns:p14="http://schemas.microsoft.com/office/powerpoint/2010/main" val="1151096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4BFB-2847-0362-420C-11588487B5EC}"/>
              </a:ext>
            </a:extLst>
          </p:cNvPr>
          <p:cNvSpPr>
            <a:spLocks noGrp="1"/>
          </p:cNvSpPr>
          <p:nvPr>
            <p:ph type="title"/>
          </p:nvPr>
        </p:nvSpPr>
        <p:spPr/>
        <p:txBody>
          <a:bodyPr>
            <a:normAutofit/>
          </a:bodyPr>
          <a:lstStyle/>
          <a:p>
            <a:r>
              <a:rPr lang="en-US" sz="3600" b="1" u="sng" dirty="0">
                <a:latin typeface="Arial Rounded MT Bold" panose="020F0704030504030204" pitchFamily="34" charset="0"/>
              </a:rPr>
              <a:t>References</a:t>
            </a:r>
            <a:endParaRPr lang="en-IN" sz="3600" b="1"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3F97462-5098-097D-9988-43F5D98E0457}"/>
              </a:ext>
            </a:extLst>
          </p:cNvPr>
          <p:cNvSpPr>
            <a:spLocks noGrp="1"/>
          </p:cNvSpPr>
          <p:nvPr>
            <p:ph idx="1"/>
          </p:nvPr>
        </p:nvSpPr>
        <p:spPr>
          <a:xfrm>
            <a:off x="913795" y="1732449"/>
            <a:ext cx="10353762" cy="4605598"/>
          </a:xfrm>
        </p:spPr>
        <p:txBody>
          <a:bodyPr>
            <a:normAutofit fontScale="77500" lnSpcReduction="20000"/>
          </a:bodyPr>
          <a:lstStyle/>
          <a:p>
            <a:r>
              <a:rPr lang="en-IN" sz="2400" dirty="0"/>
              <a:t>1. "Airport Rolling Luggage Cart with USB Charger" - article from Travel + Leisure</a:t>
            </a:r>
          </a:p>
          <a:p>
            <a:endParaRPr lang="en-IN" sz="2400" dirty="0"/>
          </a:p>
          <a:p>
            <a:r>
              <a:rPr lang="en-IN" sz="2400" dirty="0"/>
              <a:t>2. "The Future of Smart Luggage at Airports" - video by CNBC</a:t>
            </a:r>
          </a:p>
          <a:p>
            <a:endParaRPr lang="en-IN" sz="2400" dirty="0"/>
          </a:p>
          <a:p>
            <a:r>
              <a:rPr lang="en-IN" sz="2400" dirty="0"/>
              <a:t>3. "How Smart Trolleys are Revolutionizing Air Travel" - article from Forbes</a:t>
            </a:r>
          </a:p>
          <a:p>
            <a:endParaRPr lang="en-IN" sz="2400" dirty="0"/>
          </a:p>
          <a:p>
            <a:r>
              <a:rPr lang="en-IN" sz="2400" dirty="0"/>
              <a:t>4. "The Benefits of Smart Carts in Airports" - video by CNN Travel</a:t>
            </a:r>
          </a:p>
          <a:p>
            <a:endParaRPr lang="en-IN" sz="2400" dirty="0"/>
          </a:p>
          <a:p>
            <a:r>
              <a:rPr lang="en-IN" sz="2400" dirty="0"/>
              <a:t>5. "Smart Cart Technology: Enhancing the Airport Experience" - article from Airport Technology.</a:t>
            </a:r>
          </a:p>
          <a:p>
            <a:endParaRPr lang="en-IN" sz="2400" dirty="0"/>
          </a:p>
          <a:p>
            <a:r>
              <a:rPr lang="en-IN" sz="2400" dirty="0"/>
              <a:t>YouTube Link - https://www.gmrgroup.in/blog/Hyderabad-airport-goes-smart-with-indias-first-Iot-enabled-baggage-trolleys.aspx </a:t>
            </a:r>
          </a:p>
        </p:txBody>
      </p:sp>
    </p:spTree>
    <p:extLst>
      <p:ext uri="{BB962C8B-B14F-4D97-AF65-F5344CB8AC3E}">
        <p14:creationId xmlns:p14="http://schemas.microsoft.com/office/powerpoint/2010/main" val="3535397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93D44-9BA7-11C0-0E44-5FFDE2A746AB}"/>
              </a:ext>
            </a:extLst>
          </p:cNvPr>
          <p:cNvSpPr txBox="1"/>
          <p:nvPr/>
        </p:nvSpPr>
        <p:spPr>
          <a:xfrm>
            <a:off x="2457450" y="2419350"/>
            <a:ext cx="7067550" cy="1015663"/>
          </a:xfrm>
          <a:prstGeom prst="rect">
            <a:avLst/>
          </a:prstGeom>
          <a:noFill/>
        </p:spPr>
        <p:txBody>
          <a:bodyPr wrap="square" rtlCol="0">
            <a:spAutoFit/>
          </a:bodyPr>
          <a:lstStyle/>
          <a:p>
            <a:pPr algn="ctr"/>
            <a:r>
              <a:rPr lang="en-US" sz="6000" b="1" dirty="0">
                <a:solidFill>
                  <a:schemeClr val="tx2"/>
                </a:solidFill>
                <a:effectLst>
                  <a:outerShdw blurRad="38100" dist="38100" dir="2700000" algn="tl">
                    <a:srgbClr val="000000">
                      <a:alpha val="43137"/>
                    </a:srgbClr>
                  </a:outerShdw>
                </a:effectLst>
                <a:latin typeface="Arial Narrow" panose="020B0606020202030204" pitchFamily="34" charset="0"/>
              </a:rPr>
              <a:t>Thank You</a:t>
            </a:r>
            <a:endParaRPr lang="en-IN" sz="6000" b="1" dirty="0">
              <a:solidFill>
                <a:schemeClr val="tx2"/>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330072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09E6-9E35-573D-639C-3C45F8742E97}"/>
              </a:ext>
            </a:extLst>
          </p:cNvPr>
          <p:cNvSpPr>
            <a:spLocks noGrp="1"/>
          </p:cNvSpPr>
          <p:nvPr>
            <p:ph type="title"/>
          </p:nvPr>
        </p:nvSpPr>
        <p:spPr>
          <a:xfrm>
            <a:off x="0" y="0"/>
            <a:ext cx="12192000" cy="6956612"/>
          </a:xfrm>
        </p:spPr>
        <p:txBody>
          <a:bodyPr>
            <a:normAutofit fontScale="90000"/>
          </a:bodyPr>
          <a:lstStyle/>
          <a:p>
            <a:br>
              <a:rPr lang="en-IN" sz="2700" b="1" dirty="0">
                <a:latin typeface="Arial Narrow" panose="020B0606020202030204" pitchFamily="34" charset="0"/>
              </a:rPr>
            </a:br>
            <a:br>
              <a:rPr lang="en-IN" sz="2700" b="1" dirty="0">
                <a:latin typeface="Arial Narrow" panose="020B0606020202030204" pitchFamily="34" charset="0"/>
              </a:rPr>
            </a:br>
            <a:br>
              <a:rPr lang="en-IN" sz="2700" b="1" dirty="0">
                <a:latin typeface="Arial Narrow" panose="020B0606020202030204" pitchFamily="34" charset="0"/>
              </a:rPr>
            </a:br>
            <a:br>
              <a:rPr lang="en-IN" sz="2700" b="1" dirty="0">
                <a:latin typeface="Arial Narrow" panose="020B0606020202030204" pitchFamily="34" charset="0"/>
              </a:rPr>
            </a:br>
            <a:br>
              <a:rPr lang="en-IN" sz="2700" b="1" dirty="0">
                <a:latin typeface="Arial Narrow" panose="020B0606020202030204" pitchFamily="34" charset="0"/>
              </a:rPr>
            </a:br>
            <a:br>
              <a:rPr lang="en-IN" sz="4400" b="1" dirty="0">
                <a:latin typeface="Arial Narrow" panose="020B0606020202030204" pitchFamily="34" charset="0"/>
              </a:rPr>
            </a:br>
            <a:r>
              <a:rPr lang="en-IN" sz="4400" b="1" dirty="0">
                <a:latin typeface="Arial Narrow" panose="020B0606020202030204" pitchFamily="34" charset="0"/>
              </a:rPr>
              <a:t> </a:t>
            </a:r>
            <a:r>
              <a:rPr lang="en-IN" sz="4400" b="1" dirty="0" err="1">
                <a:latin typeface="Arial Narrow" panose="020B0606020202030204" pitchFamily="34" charset="0"/>
              </a:rPr>
              <a:t>FlightSmart</a:t>
            </a:r>
            <a:r>
              <a:rPr lang="en-IN" sz="4400" b="1" dirty="0">
                <a:latin typeface="Arial Narrow" panose="020B0606020202030204" pitchFamily="34" charset="0"/>
              </a:rPr>
              <a:t> Trolley: </a:t>
            </a:r>
            <a:br>
              <a:rPr lang="en-IN" b="1" dirty="0">
                <a:latin typeface="Arial Narrow" panose="020B0606020202030204" pitchFamily="34" charset="0"/>
              </a:rPr>
            </a:br>
            <a:br>
              <a:rPr lang="en-IN" b="1" dirty="0">
                <a:latin typeface="Arial Narrow" panose="020B0606020202030204" pitchFamily="34" charset="0"/>
              </a:rPr>
            </a:br>
            <a:br>
              <a:rPr lang="en-IN" b="1" dirty="0">
                <a:latin typeface="Arial Narrow" panose="020B0606020202030204" pitchFamily="34" charset="0"/>
              </a:rPr>
            </a:br>
            <a:br>
              <a:rPr lang="en-IN" b="1" dirty="0">
                <a:latin typeface="Arial Narrow" panose="020B0606020202030204" pitchFamily="34" charset="0"/>
              </a:rPr>
            </a:br>
            <a:r>
              <a:rPr lang="en-IN" b="1" dirty="0">
                <a:latin typeface="Arial Narrow" panose="020B0606020202030204" pitchFamily="34" charset="0"/>
              </a:rPr>
              <a:t>                                                    </a:t>
            </a:r>
            <a:br>
              <a:rPr lang="en-IN" b="1" dirty="0">
                <a:latin typeface="Arial Narrow" panose="020B0606020202030204" pitchFamily="34" charset="0"/>
              </a:rPr>
            </a:br>
            <a:r>
              <a:rPr lang="en-IN" b="1" dirty="0">
                <a:latin typeface="Arial Narrow" panose="020B0606020202030204" pitchFamily="34" charset="0"/>
              </a:rPr>
              <a:t>                                                          </a:t>
            </a:r>
            <a:br>
              <a:rPr lang="en-IN" b="1" dirty="0">
                <a:latin typeface="Arial Narrow" panose="020B0606020202030204" pitchFamily="34" charset="0"/>
              </a:rPr>
            </a:br>
            <a:r>
              <a:rPr lang="en-IN" b="1" dirty="0">
                <a:latin typeface="Arial Narrow" panose="020B0606020202030204" pitchFamily="34" charset="0"/>
              </a:rPr>
              <a:t>                                                                </a:t>
            </a:r>
            <a:r>
              <a:rPr lang="en-IN" sz="3200" b="1" dirty="0">
                <a:latin typeface="Arial Narrow" panose="020B0606020202030204" pitchFamily="34" charset="0"/>
              </a:rPr>
              <a:t>Elevating Airport Experiences</a:t>
            </a:r>
          </a:p>
        </p:txBody>
      </p:sp>
      <p:sp>
        <p:nvSpPr>
          <p:cNvPr id="3" name="Rectangle 2">
            <a:extLst>
              <a:ext uri="{FF2B5EF4-FFF2-40B4-BE49-F238E27FC236}">
                <a16:creationId xmlns:a16="http://schemas.microsoft.com/office/drawing/2014/main" id="{99A9D663-3843-92A3-641E-2CCF6C66BCF4}"/>
              </a:ext>
            </a:extLst>
          </p:cNvPr>
          <p:cNvSpPr/>
          <p:nvPr/>
        </p:nvSpPr>
        <p:spPr>
          <a:xfrm>
            <a:off x="0" y="0"/>
            <a:ext cx="12192000" cy="6857999"/>
          </a:xfrm>
          <a:prstGeom prst="rect">
            <a:avLst/>
          </a:prstGeom>
          <a:blipFill dpi="0" rotWithShape="1">
            <a:blip r:embed="rId2">
              <a:alphaModFix amt="14000"/>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769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159F-9CA1-E885-CE45-179A18050728}"/>
              </a:ext>
            </a:extLst>
          </p:cNvPr>
          <p:cNvSpPr>
            <a:spLocks noGrp="1"/>
          </p:cNvSpPr>
          <p:nvPr>
            <p:ph type="title"/>
          </p:nvPr>
        </p:nvSpPr>
        <p:spPr>
          <a:xfrm>
            <a:off x="883260" y="0"/>
            <a:ext cx="10353762" cy="970450"/>
          </a:xfrm>
        </p:spPr>
        <p:txBody>
          <a:bodyPr/>
          <a:lstStyle/>
          <a:p>
            <a:r>
              <a:rPr lang="en-IN" b="1" u="sng" dirty="0"/>
              <a:t>Context</a:t>
            </a:r>
          </a:p>
        </p:txBody>
      </p:sp>
      <p:sp>
        <p:nvSpPr>
          <p:cNvPr id="3" name="TextBox 2">
            <a:extLst>
              <a:ext uri="{FF2B5EF4-FFF2-40B4-BE49-F238E27FC236}">
                <a16:creationId xmlns:a16="http://schemas.microsoft.com/office/drawing/2014/main" id="{60C6D06D-3F48-A104-9196-58574751BD47}"/>
              </a:ext>
            </a:extLst>
          </p:cNvPr>
          <p:cNvSpPr txBox="1"/>
          <p:nvPr/>
        </p:nvSpPr>
        <p:spPr>
          <a:xfrm>
            <a:off x="358588" y="1165411"/>
            <a:ext cx="11403106" cy="5062924"/>
          </a:xfrm>
          <a:prstGeom prst="rect">
            <a:avLst/>
          </a:prstGeom>
          <a:noFill/>
        </p:spPr>
        <p:txBody>
          <a:bodyPr wrap="square" rtlCol="0">
            <a:spAutoFit/>
          </a:bodyPr>
          <a:lstStyle/>
          <a:p>
            <a:r>
              <a:rPr lang="en-US" sz="1900" b="1" dirty="0">
                <a:solidFill>
                  <a:schemeClr val="tx2"/>
                </a:solidFill>
                <a:latin typeface="Arial Narrow" panose="020B0606020202030204" pitchFamily="34" charset="0"/>
              </a:rPr>
              <a:t>1. Stay informed:  </a:t>
            </a:r>
            <a:r>
              <a:rPr lang="en-US" sz="1900" dirty="0">
                <a:solidFill>
                  <a:schemeClr val="tx2"/>
                </a:solidFill>
                <a:latin typeface="Arial Narrow" panose="020B0606020202030204" pitchFamily="34" charset="0"/>
              </a:rPr>
              <a:t>The smart trolleys come equipped with a display screen that shows essential flight information, helping passengers keep track of their boarding time, gate details, and flight status.</a:t>
            </a:r>
          </a:p>
          <a:p>
            <a:endParaRPr lang="en-US" sz="1900" b="1" dirty="0">
              <a:solidFill>
                <a:schemeClr val="tx2"/>
              </a:solidFill>
              <a:latin typeface="Arial Narrow" panose="020B0606020202030204" pitchFamily="34" charset="0"/>
            </a:endParaRPr>
          </a:p>
          <a:p>
            <a:r>
              <a:rPr lang="en-US" sz="1900" b="1" dirty="0">
                <a:solidFill>
                  <a:schemeClr val="tx2"/>
                </a:solidFill>
                <a:latin typeface="Arial Narrow" panose="020B0606020202030204" pitchFamily="34" charset="0"/>
              </a:rPr>
              <a:t>2. Stress-free boarding:  </a:t>
            </a:r>
            <a:r>
              <a:rPr lang="en-US" sz="1900" dirty="0">
                <a:solidFill>
                  <a:schemeClr val="tx2"/>
                </a:solidFill>
                <a:latin typeface="Arial Narrow" panose="020B0606020202030204" pitchFamily="34" charset="0"/>
              </a:rPr>
              <a:t>Passengers are alerted when it's their time to board, eliminating the need to constantly check the departure boards and ensuring a hassle-free travel experience.</a:t>
            </a:r>
          </a:p>
          <a:p>
            <a:endParaRPr lang="en-US" sz="1900" dirty="0">
              <a:solidFill>
                <a:schemeClr val="tx2"/>
              </a:solidFill>
              <a:latin typeface="Arial Narrow" panose="020B0606020202030204" pitchFamily="34" charset="0"/>
            </a:endParaRPr>
          </a:p>
          <a:p>
            <a:r>
              <a:rPr lang="en-US" sz="1900" b="1" dirty="0">
                <a:solidFill>
                  <a:schemeClr val="tx2"/>
                </a:solidFill>
                <a:latin typeface="Arial Narrow" panose="020B0606020202030204" pitchFamily="34" charset="0"/>
              </a:rPr>
              <a:t>3. Entertainment on-the-go:  </a:t>
            </a:r>
            <a:r>
              <a:rPr lang="en-US" sz="1900" dirty="0">
                <a:solidFill>
                  <a:schemeClr val="tx2"/>
                </a:solidFill>
                <a:latin typeface="Arial Narrow" panose="020B0606020202030204" pitchFamily="34" charset="0"/>
              </a:rPr>
              <a:t>The smart trolleys offer various entertainment options such as charging ports, access to OTT movies and songs, and puzzle games for kids, making wait times enjoyable and engaging for passengers of all ages.</a:t>
            </a:r>
          </a:p>
          <a:p>
            <a:endParaRPr lang="en-US" sz="1900" dirty="0">
              <a:solidFill>
                <a:schemeClr val="tx2"/>
              </a:solidFill>
              <a:latin typeface="Arial Narrow" panose="020B0606020202030204" pitchFamily="34" charset="0"/>
            </a:endParaRPr>
          </a:p>
          <a:p>
            <a:r>
              <a:rPr lang="en-US" sz="1900" b="1" dirty="0">
                <a:solidFill>
                  <a:schemeClr val="tx2"/>
                </a:solidFill>
                <a:latin typeface="Arial Narrow" panose="020B0606020202030204" pitchFamily="34" charset="0"/>
              </a:rPr>
              <a:t>4. Location assistance:  </a:t>
            </a:r>
            <a:r>
              <a:rPr lang="en-US" sz="1900" dirty="0">
                <a:solidFill>
                  <a:schemeClr val="tx2"/>
                </a:solidFill>
                <a:latin typeface="Arial Narrow" panose="020B0606020202030204" pitchFamily="34" charset="0"/>
              </a:rPr>
              <a:t>In addition to flight-related information, passengers can use the smart trolleys to check the locations of restrooms, restaurants, and lounges within the airport, helping them navigate the terminal with ease.</a:t>
            </a:r>
          </a:p>
          <a:p>
            <a:endParaRPr lang="en-US" sz="1900" dirty="0">
              <a:solidFill>
                <a:schemeClr val="tx2"/>
              </a:solidFill>
              <a:latin typeface="Arial Narrow" panose="020B0606020202030204" pitchFamily="34" charset="0"/>
            </a:endParaRPr>
          </a:p>
          <a:p>
            <a:r>
              <a:rPr lang="en-US" sz="1900" b="1" dirty="0">
                <a:solidFill>
                  <a:schemeClr val="tx2"/>
                </a:solidFill>
                <a:latin typeface="Arial Narrow" panose="020B0606020202030204" pitchFamily="34" charset="0"/>
              </a:rPr>
              <a:t>5. Directional guidance:  </a:t>
            </a:r>
            <a:r>
              <a:rPr lang="en-US" sz="1900" dirty="0">
                <a:solidFill>
                  <a:schemeClr val="tx2"/>
                </a:solidFill>
                <a:latin typeface="Arial Narrow" panose="020B0606020202030204" pitchFamily="34" charset="0"/>
              </a:rPr>
              <a:t>The trolleys also provide a directional map to help passengers easily find their way to different facilities and amenities within the airport, making their journey more convenient and efficient.</a:t>
            </a:r>
          </a:p>
          <a:p>
            <a:endParaRPr lang="en-US" sz="1900" dirty="0">
              <a:solidFill>
                <a:schemeClr val="tx2"/>
              </a:solidFill>
              <a:latin typeface="Arial Narrow" panose="020B0606020202030204" pitchFamily="34" charset="0"/>
            </a:endParaRPr>
          </a:p>
          <a:p>
            <a:r>
              <a:rPr lang="en-US" sz="1900" b="1" dirty="0">
                <a:solidFill>
                  <a:schemeClr val="tx2"/>
                </a:solidFill>
                <a:latin typeface="Arial Narrow" panose="020B0606020202030204" pitchFamily="34" charset="0"/>
              </a:rPr>
              <a:t>6. Overall enhancement:  </a:t>
            </a:r>
            <a:r>
              <a:rPr lang="en-US" sz="1900" dirty="0">
                <a:solidFill>
                  <a:schemeClr val="tx2"/>
                </a:solidFill>
                <a:latin typeface="Arial Narrow" panose="020B0606020202030204" pitchFamily="34" charset="0"/>
              </a:rPr>
              <a:t>With the combination of information display, entertainment features, location assistance, and directional guidance, the smart trolleys aim to elevate the airport experience and improve the travel journey for passengers.</a:t>
            </a:r>
            <a:endParaRPr lang="en-IN" sz="1900"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82207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6EC7-9BD7-CD4B-B0E5-618F96EE3067}"/>
              </a:ext>
            </a:extLst>
          </p:cNvPr>
          <p:cNvSpPr>
            <a:spLocks noGrp="1"/>
          </p:cNvSpPr>
          <p:nvPr>
            <p:ph type="title"/>
          </p:nvPr>
        </p:nvSpPr>
        <p:spPr/>
        <p:txBody>
          <a:bodyPr/>
          <a:lstStyle/>
          <a:p>
            <a:r>
              <a:rPr lang="en-IN" b="1" u="sng" dirty="0">
                <a:latin typeface="Arial Narrow" panose="020B0606020202030204" pitchFamily="34" charset="0"/>
              </a:rPr>
              <a:t>Who are the stakeholders ?</a:t>
            </a:r>
          </a:p>
        </p:txBody>
      </p:sp>
      <p:sp>
        <p:nvSpPr>
          <p:cNvPr id="3" name="Text Placeholder 2">
            <a:extLst>
              <a:ext uri="{FF2B5EF4-FFF2-40B4-BE49-F238E27FC236}">
                <a16:creationId xmlns:a16="http://schemas.microsoft.com/office/drawing/2014/main" id="{9213B805-95C9-BFC1-D45C-B2D386A01160}"/>
              </a:ext>
            </a:extLst>
          </p:cNvPr>
          <p:cNvSpPr>
            <a:spLocks noGrp="1"/>
          </p:cNvSpPr>
          <p:nvPr>
            <p:ph type="body" idx="1"/>
          </p:nvPr>
        </p:nvSpPr>
        <p:spPr/>
        <p:txBody>
          <a:bodyPr/>
          <a:lstStyle/>
          <a:p>
            <a:r>
              <a:rPr lang="en-IN" b="1" u="sng" dirty="0">
                <a:solidFill>
                  <a:schemeClr val="tx2"/>
                </a:solidFill>
                <a:latin typeface="Arial Narrow" panose="020B0606020202030204" pitchFamily="34" charset="0"/>
              </a:rPr>
              <a:t>Airport Authorities</a:t>
            </a:r>
          </a:p>
        </p:txBody>
      </p:sp>
      <p:sp>
        <p:nvSpPr>
          <p:cNvPr id="4" name="Text Placeholder 3">
            <a:extLst>
              <a:ext uri="{FF2B5EF4-FFF2-40B4-BE49-F238E27FC236}">
                <a16:creationId xmlns:a16="http://schemas.microsoft.com/office/drawing/2014/main" id="{3B4E0A69-A063-EA88-E1E6-8A6A12597890}"/>
              </a:ext>
            </a:extLst>
          </p:cNvPr>
          <p:cNvSpPr>
            <a:spLocks noGrp="1"/>
          </p:cNvSpPr>
          <p:nvPr>
            <p:ph type="body" sz="half" idx="15"/>
          </p:nvPr>
        </p:nvSpPr>
        <p:spPr>
          <a:xfrm>
            <a:off x="913795" y="2571750"/>
            <a:ext cx="3300984" cy="3775262"/>
          </a:xfrm>
        </p:spPr>
        <p:txBody>
          <a:bodyPr>
            <a:noAutofit/>
          </a:bodyPr>
          <a:lstStyle/>
          <a:p>
            <a:pPr algn="l">
              <a:buFont typeface="Arial" panose="020B0604020202020204" pitchFamily="34" charset="0"/>
              <a:buChar char="•"/>
            </a:pPr>
            <a:r>
              <a:rPr lang="en-US" b="1" i="0" dirty="0">
                <a:effectLst/>
                <a:latin typeface="Arial Narrow" panose="020B0606020202030204" pitchFamily="34" charset="0"/>
              </a:rPr>
              <a:t> Airport authorities are stakeholders as they are responsible for providing a seamless airport experience to passengers. The introduction of smart trolleys aligns with their goal of enhancing the overall passenger experience within the airport.</a:t>
            </a:r>
          </a:p>
          <a:p>
            <a:pPr algn="l">
              <a:buFont typeface="Arial" panose="020B0604020202020204" pitchFamily="34" charset="0"/>
              <a:buChar char="•"/>
            </a:pPr>
            <a:r>
              <a:rPr lang="en-US" b="1" i="0" dirty="0">
                <a:effectLst/>
                <a:latin typeface="Arial Narrow" panose="020B0606020202030204" pitchFamily="34" charset="0"/>
              </a:rPr>
              <a:t> They may be involved in the decision-making process regarding the implementation and maintenance of the smart trolley system.</a:t>
            </a:r>
          </a:p>
          <a:p>
            <a:pPr algn="l">
              <a:buFont typeface="Arial" panose="020B0604020202020204" pitchFamily="34" charset="0"/>
              <a:buChar char="•"/>
            </a:pPr>
            <a:r>
              <a:rPr lang="en-US" b="1" i="0" dirty="0">
                <a:effectLst/>
                <a:latin typeface="Arial Narrow" panose="020B0606020202030204" pitchFamily="34" charset="0"/>
              </a:rPr>
              <a:t> Airport authorities benefit from satisfied passengers who have a positive experience, potentially leading to increased passenger traffic and revenue for the airport.</a:t>
            </a:r>
          </a:p>
          <a:p>
            <a:endParaRPr lang="en-IN" b="1" dirty="0">
              <a:latin typeface="Arial Narrow" panose="020B0606020202030204" pitchFamily="34" charset="0"/>
            </a:endParaRPr>
          </a:p>
        </p:txBody>
      </p:sp>
      <p:sp>
        <p:nvSpPr>
          <p:cNvPr id="5" name="Text Placeholder 4">
            <a:extLst>
              <a:ext uri="{FF2B5EF4-FFF2-40B4-BE49-F238E27FC236}">
                <a16:creationId xmlns:a16="http://schemas.microsoft.com/office/drawing/2014/main" id="{491B9986-5E64-1785-2EEA-492FE0708C82}"/>
              </a:ext>
            </a:extLst>
          </p:cNvPr>
          <p:cNvSpPr>
            <a:spLocks noGrp="1"/>
          </p:cNvSpPr>
          <p:nvPr>
            <p:ph type="body" sz="quarter" idx="3"/>
          </p:nvPr>
        </p:nvSpPr>
        <p:spPr/>
        <p:txBody>
          <a:bodyPr/>
          <a:lstStyle/>
          <a:p>
            <a:r>
              <a:rPr lang="en-IN" b="1" u="sng" dirty="0">
                <a:solidFill>
                  <a:schemeClr val="tx2"/>
                </a:solidFill>
                <a:latin typeface="Arial Narrow" panose="020B0606020202030204" pitchFamily="34" charset="0"/>
              </a:rPr>
              <a:t>Airlines</a:t>
            </a:r>
          </a:p>
        </p:txBody>
      </p:sp>
      <p:sp>
        <p:nvSpPr>
          <p:cNvPr id="6" name="Text Placeholder 5">
            <a:extLst>
              <a:ext uri="{FF2B5EF4-FFF2-40B4-BE49-F238E27FC236}">
                <a16:creationId xmlns:a16="http://schemas.microsoft.com/office/drawing/2014/main" id="{FBB03318-6C56-7945-CA90-095CBA04D72D}"/>
              </a:ext>
            </a:extLst>
          </p:cNvPr>
          <p:cNvSpPr>
            <a:spLocks noGrp="1"/>
          </p:cNvSpPr>
          <p:nvPr>
            <p:ph type="body" sz="half" idx="16"/>
          </p:nvPr>
        </p:nvSpPr>
        <p:spPr/>
        <p:txBody>
          <a:bodyPr>
            <a:noAutofit/>
          </a:bodyPr>
          <a:lstStyle/>
          <a:p>
            <a:pPr algn="l">
              <a:buFont typeface="Arial" panose="020B0604020202020204" pitchFamily="34" charset="0"/>
              <a:buChar char="•"/>
            </a:pPr>
            <a:r>
              <a:rPr lang="en-US" b="1" i="0" dirty="0">
                <a:effectLst/>
                <a:latin typeface="Arial Narrow" panose="020B0606020202030204" pitchFamily="34" charset="0"/>
              </a:rPr>
              <a:t> Airlines have a vested interest in providing a smooth and stress-free travel experience for their passengers. The smart trolleys aid in this goal by offering flight information and entertainment options, contributing to a more pleasant journey for passengers.</a:t>
            </a:r>
          </a:p>
          <a:p>
            <a:pPr algn="l">
              <a:buFont typeface="Arial" panose="020B0604020202020204" pitchFamily="34" charset="0"/>
              <a:buChar char="•"/>
            </a:pPr>
            <a:r>
              <a:rPr lang="en-US" b="1" i="0" dirty="0">
                <a:effectLst/>
                <a:latin typeface="Arial Narrow" panose="020B0606020202030204" pitchFamily="34" charset="0"/>
              </a:rPr>
              <a:t> Airlines may collaborate with airport authorities or third-party vendors to integrate the smart trolleys into the airport infrastructure and ensure their functionality aligns with airline schedules and operations.</a:t>
            </a:r>
          </a:p>
          <a:p>
            <a:pPr algn="l">
              <a:buFont typeface="Arial" panose="020B0604020202020204" pitchFamily="34" charset="0"/>
              <a:buChar char="•"/>
            </a:pPr>
            <a:r>
              <a:rPr lang="en-US" b="1" i="0" dirty="0">
                <a:effectLst/>
                <a:latin typeface="Arial Narrow" panose="020B0606020202030204" pitchFamily="34" charset="0"/>
              </a:rPr>
              <a:t> By supporting the use of smart trolleys, airlines can enhance their brand image and potentially improve customer loyalty by providing added value to the passenger experience.</a:t>
            </a:r>
          </a:p>
          <a:p>
            <a:endParaRPr lang="en-IN" b="1" dirty="0">
              <a:latin typeface="Arial Narrow" panose="020B0606020202030204" pitchFamily="34" charset="0"/>
            </a:endParaRPr>
          </a:p>
        </p:txBody>
      </p:sp>
      <p:sp>
        <p:nvSpPr>
          <p:cNvPr id="7" name="Text Placeholder 6">
            <a:extLst>
              <a:ext uri="{FF2B5EF4-FFF2-40B4-BE49-F238E27FC236}">
                <a16:creationId xmlns:a16="http://schemas.microsoft.com/office/drawing/2014/main" id="{49A3550A-189B-5AD3-BCFD-A7638FDEC359}"/>
              </a:ext>
            </a:extLst>
          </p:cNvPr>
          <p:cNvSpPr>
            <a:spLocks noGrp="1"/>
          </p:cNvSpPr>
          <p:nvPr>
            <p:ph type="body" sz="quarter" idx="13"/>
          </p:nvPr>
        </p:nvSpPr>
        <p:spPr/>
        <p:txBody>
          <a:bodyPr/>
          <a:lstStyle/>
          <a:p>
            <a:r>
              <a:rPr lang="en-IN" b="1" u="sng" dirty="0">
                <a:solidFill>
                  <a:schemeClr val="tx2"/>
                </a:solidFill>
                <a:latin typeface="Arial Narrow" panose="020B0606020202030204" pitchFamily="34" charset="0"/>
              </a:rPr>
              <a:t>Passengers</a:t>
            </a:r>
          </a:p>
        </p:txBody>
      </p:sp>
      <p:sp>
        <p:nvSpPr>
          <p:cNvPr id="8" name="Text Placeholder 7">
            <a:extLst>
              <a:ext uri="{FF2B5EF4-FFF2-40B4-BE49-F238E27FC236}">
                <a16:creationId xmlns:a16="http://schemas.microsoft.com/office/drawing/2014/main" id="{354A226F-0081-AE38-BDA6-4997FD4E217E}"/>
              </a:ext>
            </a:extLst>
          </p:cNvPr>
          <p:cNvSpPr>
            <a:spLocks noGrp="1"/>
          </p:cNvSpPr>
          <p:nvPr>
            <p:ph type="body" sz="half" idx="17"/>
          </p:nvPr>
        </p:nvSpPr>
        <p:spPr/>
        <p:txBody>
          <a:bodyPr>
            <a:noAutofit/>
          </a:bodyPr>
          <a:lstStyle/>
          <a:p>
            <a:pPr algn="l">
              <a:buFont typeface="Arial" panose="020B0604020202020204" pitchFamily="34" charset="0"/>
              <a:buChar char="•"/>
            </a:pPr>
            <a:r>
              <a:rPr lang="en-US" b="1" i="0" dirty="0">
                <a:effectLst/>
                <a:latin typeface="Arial Narrow" panose="020B0606020202030204" pitchFamily="34" charset="0"/>
              </a:rPr>
              <a:t> Passengers are direct beneficiaries of the smart trolleys, as they provide valuable flight information, entertainment options, and assistance in navigating the airport facilities.</a:t>
            </a:r>
          </a:p>
          <a:p>
            <a:pPr algn="l">
              <a:buFont typeface="Arial" panose="020B0604020202020204" pitchFamily="34" charset="0"/>
              <a:buChar char="•"/>
            </a:pPr>
            <a:r>
              <a:rPr lang="en-US" b="1" i="0" dirty="0">
                <a:effectLst/>
                <a:latin typeface="Arial Narrow" panose="020B0606020202030204" pitchFamily="34" charset="0"/>
              </a:rPr>
              <a:t> Passengers can enjoy a more convenient and enjoyable travel experience by using the smart trolleys, leading to higher satisfaction levels and potentially influencing their decision to choose an airport or airline that offers such amenities.</a:t>
            </a:r>
          </a:p>
          <a:p>
            <a:pPr algn="l">
              <a:buFont typeface="Arial" panose="020B0604020202020204" pitchFamily="34" charset="0"/>
              <a:buChar char="•"/>
            </a:pPr>
            <a:r>
              <a:rPr lang="en-US" b="1" i="0" dirty="0">
                <a:effectLst/>
                <a:latin typeface="Arial Narrow" panose="020B0606020202030204" pitchFamily="34" charset="0"/>
              </a:rPr>
              <a:t> Feedback from passengers on the effectiveness and usability of the smart trolleys can help shape future improvements and modifications to better cater to passenger needs and preferences.</a:t>
            </a:r>
          </a:p>
        </p:txBody>
      </p:sp>
    </p:spTree>
    <p:extLst>
      <p:ext uri="{BB962C8B-B14F-4D97-AF65-F5344CB8AC3E}">
        <p14:creationId xmlns:p14="http://schemas.microsoft.com/office/powerpoint/2010/main" val="28985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BEA3-CA37-AA10-9C0C-F62A79BB2635}"/>
              </a:ext>
            </a:extLst>
          </p:cNvPr>
          <p:cNvSpPr>
            <a:spLocks noGrp="1"/>
          </p:cNvSpPr>
          <p:nvPr>
            <p:ph type="title"/>
          </p:nvPr>
        </p:nvSpPr>
        <p:spPr/>
        <p:txBody>
          <a:bodyPr/>
          <a:lstStyle/>
          <a:p>
            <a:r>
              <a:rPr lang="en-IN" dirty="0" err="1"/>
              <a:t>StakeHolders</a:t>
            </a:r>
            <a:r>
              <a:rPr lang="en-IN" dirty="0"/>
              <a:t> ?</a:t>
            </a:r>
          </a:p>
        </p:txBody>
      </p:sp>
      <p:sp>
        <p:nvSpPr>
          <p:cNvPr id="3" name="Text Placeholder 2">
            <a:extLst>
              <a:ext uri="{FF2B5EF4-FFF2-40B4-BE49-F238E27FC236}">
                <a16:creationId xmlns:a16="http://schemas.microsoft.com/office/drawing/2014/main" id="{86F7EE35-A7ED-A14A-CCCC-C0504EFB4075}"/>
              </a:ext>
            </a:extLst>
          </p:cNvPr>
          <p:cNvSpPr>
            <a:spLocks noGrp="1"/>
          </p:cNvSpPr>
          <p:nvPr>
            <p:ph type="body" idx="1"/>
          </p:nvPr>
        </p:nvSpPr>
        <p:spPr/>
        <p:txBody>
          <a:bodyPr/>
          <a:lstStyle/>
          <a:p>
            <a:r>
              <a:rPr lang="en-IN" b="1" u="sng" dirty="0">
                <a:solidFill>
                  <a:schemeClr val="tx2"/>
                </a:solidFill>
              </a:rPr>
              <a:t>Airport Authorities</a:t>
            </a:r>
          </a:p>
        </p:txBody>
      </p:sp>
      <p:sp>
        <p:nvSpPr>
          <p:cNvPr id="4" name="Text Placeholder 3">
            <a:extLst>
              <a:ext uri="{FF2B5EF4-FFF2-40B4-BE49-F238E27FC236}">
                <a16:creationId xmlns:a16="http://schemas.microsoft.com/office/drawing/2014/main" id="{8945D77E-2AF4-B4A9-27F2-47BDCAD796A3}"/>
              </a:ext>
            </a:extLst>
          </p:cNvPr>
          <p:cNvSpPr>
            <a:spLocks noGrp="1"/>
          </p:cNvSpPr>
          <p:nvPr>
            <p:ph type="body" sz="half" idx="15"/>
          </p:nvPr>
        </p:nvSpPr>
        <p:spPr/>
        <p:txBody>
          <a:bodyPr/>
          <a:lstStyle/>
          <a:p>
            <a:endParaRPr lang="en-IN" dirty="0"/>
          </a:p>
        </p:txBody>
      </p:sp>
      <p:sp>
        <p:nvSpPr>
          <p:cNvPr id="5" name="Text Placeholder 4">
            <a:extLst>
              <a:ext uri="{FF2B5EF4-FFF2-40B4-BE49-F238E27FC236}">
                <a16:creationId xmlns:a16="http://schemas.microsoft.com/office/drawing/2014/main" id="{38C6D47F-ABE7-9D79-2A84-F2AD30241643}"/>
              </a:ext>
            </a:extLst>
          </p:cNvPr>
          <p:cNvSpPr>
            <a:spLocks noGrp="1"/>
          </p:cNvSpPr>
          <p:nvPr>
            <p:ph type="body" sz="quarter" idx="3"/>
          </p:nvPr>
        </p:nvSpPr>
        <p:spPr/>
        <p:txBody>
          <a:bodyPr/>
          <a:lstStyle/>
          <a:p>
            <a:r>
              <a:rPr lang="en-IN" b="1" u="sng" dirty="0">
                <a:solidFill>
                  <a:schemeClr val="tx2"/>
                </a:solidFill>
              </a:rPr>
              <a:t>Airlines</a:t>
            </a:r>
          </a:p>
        </p:txBody>
      </p:sp>
      <p:sp>
        <p:nvSpPr>
          <p:cNvPr id="6" name="Text Placeholder 5">
            <a:extLst>
              <a:ext uri="{FF2B5EF4-FFF2-40B4-BE49-F238E27FC236}">
                <a16:creationId xmlns:a16="http://schemas.microsoft.com/office/drawing/2014/main" id="{4F9EEC7B-350A-4F28-F741-F4FA69644E3E}"/>
              </a:ext>
            </a:extLst>
          </p:cNvPr>
          <p:cNvSpPr>
            <a:spLocks noGrp="1"/>
          </p:cNvSpPr>
          <p:nvPr>
            <p:ph type="body" sz="half" idx="16"/>
          </p:nvPr>
        </p:nvSpPr>
        <p:spPr/>
        <p:txBody>
          <a:bodyPr/>
          <a:lstStyle/>
          <a:p>
            <a:endParaRPr lang="en-IN" dirty="0"/>
          </a:p>
        </p:txBody>
      </p:sp>
      <p:sp>
        <p:nvSpPr>
          <p:cNvPr id="7" name="Text Placeholder 6">
            <a:extLst>
              <a:ext uri="{FF2B5EF4-FFF2-40B4-BE49-F238E27FC236}">
                <a16:creationId xmlns:a16="http://schemas.microsoft.com/office/drawing/2014/main" id="{21D3201E-E80A-EFA4-2F13-EC87CD40F8E1}"/>
              </a:ext>
            </a:extLst>
          </p:cNvPr>
          <p:cNvSpPr>
            <a:spLocks noGrp="1"/>
          </p:cNvSpPr>
          <p:nvPr>
            <p:ph type="body" sz="quarter" idx="13"/>
          </p:nvPr>
        </p:nvSpPr>
        <p:spPr/>
        <p:txBody>
          <a:bodyPr/>
          <a:lstStyle/>
          <a:p>
            <a:r>
              <a:rPr lang="en-IN" b="1" u="sng" dirty="0">
                <a:solidFill>
                  <a:schemeClr val="tx2"/>
                </a:solidFill>
              </a:rPr>
              <a:t>Passengers</a:t>
            </a:r>
          </a:p>
        </p:txBody>
      </p:sp>
      <p:sp>
        <p:nvSpPr>
          <p:cNvPr id="8" name="Text Placeholder 7">
            <a:extLst>
              <a:ext uri="{FF2B5EF4-FFF2-40B4-BE49-F238E27FC236}">
                <a16:creationId xmlns:a16="http://schemas.microsoft.com/office/drawing/2014/main" id="{1DFCB8C3-883C-B838-CAC4-306B2B0D41C3}"/>
              </a:ext>
            </a:extLst>
          </p:cNvPr>
          <p:cNvSpPr>
            <a:spLocks noGrp="1"/>
          </p:cNvSpPr>
          <p:nvPr>
            <p:ph type="body" sz="half" idx="17"/>
          </p:nvPr>
        </p:nvSpPr>
        <p:spPr/>
        <p:txBody>
          <a:bodyPr/>
          <a:lstStyle/>
          <a:p>
            <a:endParaRPr lang="en-IN"/>
          </a:p>
        </p:txBody>
      </p:sp>
      <p:pic>
        <p:nvPicPr>
          <p:cNvPr id="18" name="Picture 17">
            <a:extLst>
              <a:ext uri="{FF2B5EF4-FFF2-40B4-BE49-F238E27FC236}">
                <a16:creationId xmlns:a16="http://schemas.microsoft.com/office/drawing/2014/main" id="{53A805CD-B462-5652-B461-98DEE3D87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5793" y="3361764"/>
            <a:ext cx="2662542" cy="1954306"/>
          </a:xfrm>
          <a:prstGeom prst="rect">
            <a:avLst/>
          </a:prstGeom>
        </p:spPr>
      </p:pic>
      <p:pic>
        <p:nvPicPr>
          <p:cNvPr id="20" name="Picture 19">
            <a:extLst>
              <a:ext uri="{FF2B5EF4-FFF2-40B4-BE49-F238E27FC236}">
                <a16:creationId xmlns:a16="http://schemas.microsoft.com/office/drawing/2014/main" id="{136750D0-96CE-5DC0-AC88-E651F9584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12" y="3361762"/>
            <a:ext cx="2698376" cy="1954307"/>
          </a:xfrm>
          <a:prstGeom prst="rect">
            <a:avLst/>
          </a:prstGeom>
        </p:spPr>
      </p:pic>
      <p:pic>
        <p:nvPicPr>
          <p:cNvPr id="22" name="Picture 21">
            <a:extLst>
              <a:ext uri="{FF2B5EF4-FFF2-40B4-BE49-F238E27FC236}">
                <a16:creationId xmlns:a16="http://schemas.microsoft.com/office/drawing/2014/main" id="{F6A86673-D835-02B8-9095-B701AF35B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105" y="3361762"/>
            <a:ext cx="2432071" cy="1945657"/>
          </a:xfrm>
          <a:prstGeom prst="rect">
            <a:avLst/>
          </a:prstGeom>
        </p:spPr>
      </p:pic>
    </p:spTree>
    <p:extLst>
      <p:ext uri="{BB962C8B-B14F-4D97-AF65-F5344CB8AC3E}">
        <p14:creationId xmlns:p14="http://schemas.microsoft.com/office/powerpoint/2010/main" val="290938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698B-5563-578D-9019-7C101DDDC325}"/>
              </a:ext>
            </a:extLst>
          </p:cNvPr>
          <p:cNvSpPr>
            <a:spLocks noGrp="1"/>
          </p:cNvSpPr>
          <p:nvPr>
            <p:ph type="title"/>
          </p:nvPr>
        </p:nvSpPr>
        <p:spPr>
          <a:xfrm>
            <a:off x="913794" y="762000"/>
            <a:ext cx="3706889" cy="1821918"/>
          </a:xfrm>
        </p:spPr>
        <p:txBody>
          <a:bodyPr>
            <a:noAutofit/>
          </a:bodyPr>
          <a:lstStyle/>
          <a:p>
            <a:br>
              <a:rPr lang="en-IN" sz="3400" b="1" i="1" u="sng" dirty="0"/>
            </a:br>
            <a:br>
              <a:rPr lang="en-IN" sz="3400" b="1" i="1" u="sng" dirty="0"/>
            </a:br>
            <a:r>
              <a:rPr lang="en-IN" sz="3400" b="1" i="1" u="sng" dirty="0"/>
              <a:t>WHO </a:t>
            </a:r>
            <a:br>
              <a:rPr lang="en-IN" sz="3400" b="1" i="1" u="sng" dirty="0"/>
            </a:br>
            <a:r>
              <a:rPr lang="en-IN" sz="3400" b="1" i="1" u="sng" dirty="0"/>
              <a:t>IS </a:t>
            </a:r>
            <a:br>
              <a:rPr lang="en-IN" sz="3400" b="1" i="1" u="sng" dirty="0"/>
            </a:br>
            <a:r>
              <a:rPr lang="en-IN" sz="3400" b="1" i="1" u="sng" dirty="0"/>
              <a:t>THE </a:t>
            </a:r>
            <a:br>
              <a:rPr lang="en-IN" sz="3400" b="1" i="1" u="sng" dirty="0"/>
            </a:br>
            <a:r>
              <a:rPr lang="en-IN" sz="3400" b="1" i="1" u="sng" dirty="0"/>
              <a:t>TARGET ?</a:t>
            </a:r>
          </a:p>
        </p:txBody>
      </p:sp>
      <p:sp>
        <p:nvSpPr>
          <p:cNvPr id="3" name="Content Placeholder 2">
            <a:extLst>
              <a:ext uri="{FF2B5EF4-FFF2-40B4-BE49-F238E27FC236}">
                <a16:creationId xmlns:a16="http://schemas.microsoft.com/office/drawing/2014/main" id="{5AB2D4D8-4A2D-A573-EF4E-8355C7649EF5}"/>
              </a:ext>
            </a:extLst>
          </p:cNvPr>
          <p:cNvSpPr>
            <a:spLocks noGrp="1"/>
          </p:cNvSpPr>
          <p:nvPr>
            <p:ph idx="1"/>
          </p:nvPr>
        </p:nvSpPr>
        <p:spPr>
          <a:xfrm>
            <a:off x="5197975" y="753035"/>
            <a:ext cx="6411924" cy="5181600"/>
          </a:xfrm>
        </p:spPr>
        <p:txBody>
          <a:bodyPr>
            <a:normAutofit fontScale="85000" lnSpcReduction="10000"/>
          </a:bodyPr>
          <a:lstStyle/>
          <a:p>
            <a:pPr algn="l"/>
            <a:r>
              <a:rPr lang="en-US" sz="2600" b="1" i="0" dirty="0">
                <a:effectLst>
                  <a:outerShdw blurRad="38100" dist="38100" dir="2700000" algn="tl">
                    <a:srgbClr val="000000">
                      <a:alpha val="43137"/>
                    </a:srgbClr>
                  </a:outerShdw>
                </a:effectLst>
                <a:latin typeface="Arial Narrow" panose="020B0606020202030204" pitchFamily="34" charset="0"/>
              </a:rPr>
              <a:t>Included in the target:</a:t>
            </a:r>
          </a:p>
          <a:p>
            <a:pPr algn="l">
              <a:buFont typeface="Arial" panose="020B0604020202020204" pitchFamily="34" charset="0"/>
              <a:buChar char="•"/>
            </a:pPr>
            <a:r>
              <a:rPr lang="en-US" b="0" i="0" dirty="0">
                <a:effectLst/>
                <a:latin typeface="Arial Narrow" panose="020B0606020202030204" pitchFamily="34" charset="0"/>
              </a:rPr>
              <a:t>Passengers of all ages (including kids for the entertainment features)</a:t>
            </a:r>
          </a:p>
          <a:p>
            <a:pPr algn="l">
              <a:buFont typeface="Arial" panose="020B0604020202020204" pitchFamily="34" charset="0"/>
              <a:buChar char="•"/>
            </a:pPr>
            <a:r>
              <a:rPr lang="en-US" b="0" i="0" dirty="0">
                <a:effectLst/>
                <a:latin typeface="Arial Narrow" panose="020B0606020202030204" pitchFamily="34" charset="0"/>
              </a:rPr>
              <a:t>Passengers of varying income levels</a:t>
            </a:r>
          </a:p>
          <a:p>
            <a:pPr algn="l">
              <a:buFont typeface="Arial" panose="020B0604020202020204" pitchFamily="34" charset="0"/>
              <a:buChar char="•"/>
            </a:pPr>
            <a:r>
              <a:rPr lang="en-US" b="0" i="0" dirty="0">
                <a:effectLst/>
                <a:latin typeface="Arial Narrow" panose="020B0606020202030204" pitchFamily="34" charset="0"/>
              </a:rPr>
              <a:t>Passengers at any location</a:t>
            </a:r>
          </a:p>
          <a:p>
            <a:pPr algn="l">
              <a:buFont typeface="Arial" panose="020B0604020202020204" pitchFamily="34" charset="0"/>
              <a:buChar char="•"/>
            </a:pPr>
            <a:r>
              <a:rPr lang="en-US" b="0" i="0" dirty="0">
                <a:effectLst/>
                <a:latin typeface="Arial Narrow" panose="020B0606020202030204" pitchFamily="34" charset="0"/>
              </a:rPr>
              <a:t>Passengers of any marriage status</a:t>
            </a:r>
          </a:p>
          <a:p>
            <a:pPr algn="l">
              <a:buFont typeface="Arial" panose="020B0604020202020204" pitchFamily="34" charset="0"/>
              <a:buChar char="•"/>
            </a:pPr>
            <a:r>
              <a:rPr lang="en-US" b="0" i="0" dirty="0">
                <a:effectLst/>
                <a:latin typeface="Arial Narrow" panose="020B0606020202030204" pitchFamily="34" charset="0"/>
              </a:rPr>
              <a:t>Passengers at any life stage</a:t>
            </a:r>
          </a:p>
          <a:p>
            <a:pPr marL="36900" indent="0" algn="l">
              <a:buNone/>
            </a:pPr>
            <a:endParaRPr lang="en-US" b="0" i="0" dirty="0">
              <a:effectLst/>
              <a:latin typeface="Arial Narrow" panose="020B0606020202030204" pitchFamily="34" charset="0"/>
            </a:endParaRPr>
          </a:p>
          <a:p>
            <a:pPr algn="l"/>
            <a:r>
              <a:rPr lang="en-US" sz="2600" b="1" i="0" dirty="0">
                <a:effectLst>
                  <a:outerShdw blurRad="38100" dist="38100" dir="2700000" algn="tl">
                    <a:srgbClr val="000000">
                      <a:alpha val="43137"/>
                    </a:srgbClr>
                  </a:outerShdw>
                </a:effectLst>
                <a:latin typeface="Arial Narrow" panose="020B0606020202030204" pitchFamily="34" charset="0"/>
              </a:rPr>
              <a:t>Not included in the target:</a:t>
            </a:r>
          </a:p>
          <a:p>
            <a:pPr algn="l">
              <a:buFont typeface="Arial" panose="020B0604020202020204" pitchFamily="34" charset="0"/>
              <a:buChar char="•"/>
            </a:pPr>
            <a:r>
              <a:rPr lang="en-US" b="0" i="0" dirty="0">
                <a:effectLst/>
                <a:latin typeface="Arial Narrow" panose="020B0606020202030204" pitchFamily="34" charset="0"/>
              </a:rPr>
              <a:t>Non-passengers who are not using the airport</a:t>
            </a:r>
          </a:p>
          <a:p>
            <a:pPr algn="l">
              <a:buFont typeface="Arial" panose="020B0604020202020204" pitchFamily="34" charset="0"/>
              <a:buChar char="•"/>
            </a:pPr>
            <a:r>
              <a:rPr lang="en-US" b="0" i="0" dirty="0">
                <a:effectLst/>
                <a:latin typeface="Arial Narrow" panose="020B0606020202030204" pitchFamily="34" charset="0"/>
              </a:rPr>
              <a:t>Individuals who do not travel through airports</a:t>
            </a:r>
          </a:p>
          <a:p>
            <a:pPr algn="l">
              <a:buFont typeface="Arial" panose="020B0604020202020204" pitchFamily="34" charset="0"/>
              <a:buChar char="•"/>
            </a:pPr>
            <a:r>
              <a:rPr lang="en-US" b="0" i="0" dirty="0">
                <a:effectLst/>
                <a:latin typeface="Arial Narrow" panose="020B0606020202030204" pitchFamily="34" charset="0"/>
              </a:rPr>
              <a:t>People who prefer not to use technology or entertainment features during travel</a:t>
            </a:r>
          </a:p>
          <a:p>
            <a:pPr algn="l">
              <a:buFont typeface="Arial" panose="020B0604020202020204" pitchFamily="34" charset="0"/>
              <a:buChar char="•"/>
            </a:pPr>
            <a:r>
              <a:rPr lang="en-US" b="0" i="0" dirty="0">
                <a:effectLst/>
                <a:latin typeface="Arial Narrow" panose="020B0606020202030204" pitchFamily="34" charset="0"/>
              </a:rPr>
              <a:t>Those who do not find flight information display or entertainment options useful in an airport setting</a:t>
            </a:r>
          </a:p>
          <a:p>
            <a:endParaRPr lang="en-IN" dirty="0">
              <a:latin typeface="Arial Narrow" panose="020B0606020202030204" pitchFamily="34" charset="0"/>
            </a:endParaRPr>
          </a:p>
        </p:txBody>
      </p:sp>
      <p:sp>
        <p:nvSpPr>
          <p:cNvPr id="4" name="Text Placeholder 3">
            <a:extLst>
              <a:ext uri="{FF2B5EF4-FFF2-40B4-BE49-F238E27FC236}">
                <a16:creationId xmlns:a16="http://schemas.microsoft.com/office/drawing/2014/main" id="{B9D9C64A-6B31-2B42-16A1-E6D8A9B84761}"/>
              </a:ext>
            </a:extLst>
          </p:cNvPr>
          <p:cNvSpPr>
            <a:spLocks noGrp="1"/>
          </p:cNvSpPr>
          <p:nvPr>
            <p:ph type="body" sz="half" idx="2"/>
          </p:nvPr>
        </p:nvSpPr>
        <p:spPr>
          <a:xfrm>
            <a:off x="913794" y="2736319"/>
            <a:ext cx="3706889" cy="3359681"/>
          </a:xfrm>
        </p:spPr>
        <p:txBody>
          <a:bodyPr/>
          <a:lstStyle/>
          <a:p>
            <a:pPr algn="l"/>
            <a:endParaRPr lang="en-US" b="0" i="0" dirty="0">
              <a:effectLst/>
              <a:latin typeface="Arial Narrow" panose="020B0606020202030204" pitchFamily="34" charset="0"/>
            </a:endParaRPr>
          </a:p>
          <a:p>
            <a:pPr algn="l"/>
            <a:endParaRPr lang="en-US" dirty="0">
              <a:effectLst/>
              <a:latin typeface="Arial Narrow" panose="020B0606020202030204" pitchFamily="34" charset="0"/>
            </a:endParaRPr>
          </a:p>
          <a:p>
            <a:pPr algn="l"/>
            <a:r>
              <a:rPr lang="en-US" sz="2800" b="1" i="0" dirty="0">
                <a:effectLst/>
                <a:latin typeface="Arial Narrow" panose="020B0606020202030204" pitchFamily="34" charset="0"/>
              </a:rPr>
              <a:t>Target: </a:t>
            </a:r>
            <a:r>
              <a:rPr lang="en-US" sz="2400" i="0" dirty="0">
                <a:effectLst/>
                <a:latin typeface="Arial Narrow" panose="020B0606020202030204" pitchFamily="34" charset="0"/>
              </a:rPr>
              <a:t>Passengers who travel through airports and are looking for a more convenient and enjoyable airport experience</a:t>
            </a:r>
            <a:endParaRPr lang="en-IN" sz="2400" dirty="0">
              <a:latin typeface="Arial Narrow" panose="020B0606020202030204" pitchFamily="34" charset="0"/>
            </a:endParaRPr>
          </a:p>
        </p:txBody>
      </p:sp>
    </p:spTree>
    <p:extLst>
      <p:ext uri="{BB962C8B-B14F-4D97-AF65-F5344CB8AC3E}">
        <p14:creationId xmlns:p14="http://schemas.microsoft.com/office/powerpoint/2010/main" val="245731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6FC-8AFE-3257-DB44-C7543910D6E5}"/>
              </a:ext>
            </a:extLst>
          </p:cNvPr>
          <p:cNvSpPr>
            <a:spLocks noGrp="1"/>
          </p:cNvSpPr>
          <p:nvPr>
            <p:ph type="title"/>
          </p:nvPr>
        </p:nvSpPr>
        <p:spPr/>
        <p:txBody>
          <a:bodyPr/>
          <a:lstStyle/>
          <a:p>
            <a:r>
              <a:rPr lang="en-IN" dirty="0"/>
              <a:t>Existing Products and Our Competitors</a:t>
            </a:r>
          </a:p>
        </p:txBody>
      </p:sp>
      <p:sp>
        <p:nvSpPr>
          <p:cNvPr id="3" name="Content Placeholder 2">
            <a:extLst>
              <a:ext uri="{FF2B5EF4-FFF2-40B4-BE49-F238E27FC236}">
                <a16:creationId xmlns:a16="http://schemas.microsoft.com/office/drawing/2014/main" id="{126801D9-4A6A-98E5-7D6F-5E14B7248583}"/>
              </a:ext>
            </a:extLst>
          </p:cNvPr>
          <p:cNvSpPr>
            <a:spLocks noGrp="1"/>
          </p:cNvSpPr>
          <p:nvPr>
            <p:ph sz="half" idx="1"/>
          </p:nvPr>
        </p:nvSpPr>
        <p:spPr/>
        <p:txBody>
          <a:bodyPr>
            <a:normAutofit fontScale="92500" lnSpcReduction="20000"/>
          </a:bodyPr>
          <a:lstStyle/>
          <a:p>
            <a:endParaRPr lang="en-US" b="0" i="0" dirty="0">
              <a:effectLst/>
              <a:latin typeface="Helvetica Neue"/>
            </a:endParaRPr>
          </a:p>
          <a:p>
            <a:r>
              <a:rPr lang="en-US" b="0" i="0" dirty="0">
                <a:effectLst/>
                <a:latin typeface="Helvetica Neue"/>
              </a:rPr>
              <a:t>In terms of "How Might We" for improving the airport passenger experience, competitors and innovators in the industry are likely exploring solutions related to personalization, seamless connectivity, efficiency, sustainability, safety, and overall passenger satisfaction.</a:t>
            </a:r>
          </a:p>
          <a:p>
            <a:endParaRPr lang="en-US" dirty="0">
              <a:effectLst/>
              <a:latin typeface="Helvetica Neue"/>
            </a:endParaRPr>
          </a:p>
        </p:txBody>
      </p:sp>
      <p:sp>
        <p:nvSpPr>
          <p:cNvPr id="4" name="Content Placeholder 3">
            <a:extLst>
              <a:ext uri="{FF2B5EF4-FFF2-40B4-BE49-F238E27FC236}">
                <a16:creationId xmlns:a16="http://schemas.microsoft.com/office/drawing/2014/main" id="{3D72C337-A6B9-6EE8-EE32-DECFCDDA2DF7}"/>
              </a:ext>
            </a:extLst>
          </p:cNvPr>
          <p:cNvSpPr>
            <a:spLocks noGrp="1"/>
          </p:cNvSpPr>
          <p:nvPr>
            <p:ph sz="half" idx="2"/>
          </p:nvPr>
        </p:nvSpPr>
        <p:spPr/>
        <p:txBody>
          <a:bodyPr>
            <a:normAutofit fontScale="92500" lnSpcReduction="20000"/>
          </a:bodyPr>
          <a:lstStyle/>
          <a:p>
            <a:endParaRPr lang="en-US" b="0" i="0" dirty="0">
              <a:effectLst/>
              <a:latin typeface="Helvetica Neue"/>
            </a:endParaRPr>
          </a:p>
          <a:p>
            <a:r>
              <a:rPr lang="en-US" b="0" i="0" dirty="0">
                <a:effectLst/>
                <a:latin typeface="Helvetica Neue"/>
              </a:rPr>
              <a:t>Existing products in this space include a wide range of technology solutions such as mobile apps for flight information and notifications, interactive wayfinding platforms for navigation within airports, baggage tracking systems using RFID technology, airport lounges offering premium services, and entertainment options like virtual reality experiences or in-flight entertainment streaming services. Additionally, there are innovations in biometric authentication, contactless payment, smart luggage solutions, and self-service kiosks aimed at streamlining the airport experience for passengers.</a:t>
            </a:r>
            <a:endParaRPr lang="en-IN" dirty="0"/>
          </a:p>
        </p:txBody>
      </p:sp>
    </p:spTree>
    <p:extLst>
      <p:ext uri="{BB962C8B-B14F-4D97-AF65-F5344CB8AC3E}">
        <p14:creationId xmlns:p14="http://schemas.microsoft.com/office/powerpoint/2010/main" val="334884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AE19-284C-D0DE-9C71-9E5E3CCDC7F2}"/>
              </a:ext>
            </a:extLst>
          </p:cNvPr>
          <p:cNvSpPr>
            <a:spLocks noGrp="1"/>
          </p:cNvSpPr>
          <p:nvPr>
            <p:ph type="title"/>
          </p:nvPr>
        </p:nvSpPr>
        <p:spPr>
          <a:xfrm>
            <a:off x="717176" y="233082"/>
            <a:ext cx="10550381" cy="3909699"/>
          </a:xfrm>
        </p:spPr>
        <p:txBody>
          <a:bodyPr>
            <a:noAutofit/>
          </a:bodyPr>
          <a:lstStyle/>
          <a:p>
            <a:pPr algn="l"/>
            <a:br>
              <a:rPr lang="en-US" sz="1800" b="1" dirty="0">
                <a:effectLst/>
                <a:latin typeface="Arial Narrow" panose="020B0606020202030204" pitchFamily="34" charset="0"/>
              </a:rPr>
            </a:br>
            <a:br>
              <a:rPr lang="en-US" sz="1800" b="1" dirty="0">
                <a:effectLst/>
                <a:latin typeface="Arial Narrow" panose="020B0606020202030204" pitchFamily="34" charset="0"/>
              </a:rPr>
            </a:br>
            <a:br>
              <a:rPr lang="en-US" sz="1800" b="1" dirty="0">
                <a:effectLst/>
                <a:latin typeface="Arial Narrow" panose="020B0606020202030204" pitchFamily="34" charset="0"/>
              </a:rPr>
            </a:br>
            <a:br>
              <a:rPr lang="en-US" sz="1800" b="1" dirty="0">
                <a:effectLst/>
                <a:latin typeface="Arial Narrow" panose="020B0606020202030204" pitchFamily="34" charset="0"/>
              </a:rPr>
            </a:br>
            <a:br>
              <a:rPr lang="en-US" sz="1800" b="1" dirty="0">
                <a:effectLst/>
                <a:latin typeface="Arial Narrow" panose="020B0606020202030204" pitchFamily="34" charset="0"/>
              </a:rPr>
            </a:br>
            <a:br>
              <a:rPr lang="en-US" sz="1800" b="1" dirty="0">
                <a:effectLst/>
                <a:latin typeface="Arial Narrow" panose="020B0606020202030204" pitchFamily="34" charset="0"/>
              </a:rPr>
            </a:br>
            <a:r>
              <a:rPr lang="en-US" sz="2400" b="1" i="0" dirty="0">
                <a:effectLst/>
                <a:latin typeface="Arial Narrow" panose="020B0606020202030204" pitchFamily="34" charset="0"/>
              </a:rPr>
              <a:t>Competitors in the airport technology and passenger experience improvement space can be grouped into the following categories:</a:t>
            </a:r>
            <a:br>
              <a:rPr lang="en-US" sz="2400" b="1" i="0" dirty="0">
                <a:effectLst/>
                <a:latin typeface="Arial Narrow" panose="020B0606020202030204" pitchFamily="34" charset="0"/>
              </a:rPr>
            </a:br>
            <a:br>
              <a:rPr lang="en-US" sz="1800" b="1" i="0" dirty="0">
                <a:effectLst/>
                <a:latin typeface="Arial Narrow" panose="020B0606020202030204" pitchFamily="34" charset="0"/>
              </a:rPr>
            </a:br>
            <a:br>
              <a:rPr lang="en-US" sz="1800" b="1" i="0" dirty="0">
                <a:effectLst/>
                <a:latin typeface="Arial Narrow" panose="020B0606020202030204" pitchFamily="34" charset="0"/>
              </a:rPr>
            </a:br>
            <a:r>
              <a:rPr lang="en-US" sz="1600" b="1" u="sng" dirty="0">
                <a:effectLst/>
                <a:latin typeface="Helvetica Neue"/>
              </a:rPr>
              <a:t>1. </a:t>
            </a:r>
            <a:r>
              <a:rPr lang="en-IN" sz="1600" b="1" u="sng" dirty="0">
                <a:effectLst/>
                <a:latin typeface="Helvetica Neue"/>
              </a:rPr>
              <a:t>Airport Information and Communication:</a:t>
            </a:r>
            <a:br>
              <a:rPr lang="en-IN" sz="1100" dirty="0">
                <a:solidFill>
                  <a:srgbClr val="FFFFFF"/>
                </a:solidFill>
                <a:effectLst/>
                <a:latin typeface="Helvetica Neue"/>
              </a:rPr>
            </a:br>
            <a:br>
              <a:rPr lang="en-IN" sz="1100" dirty="0">
                <a:solidFill>
                  <a:srgbClr val="FFFFFF"/>
                </a:solidFill>
                <a:effectLst/>
                <a:latin typeface="Helvetica Neue"/>
              </a:rPr>
            </a:br>
            <a:r>
              <a:rPr lang="en-IN" sz="1100" dirty="0">
                <a:effectLst/>
                <a:latin typeface="Helvetica Neue"/>
              </a:rPr>
              <a:t> - </a:t>
            </a:r>
            <a:r>
              <a:rPr lang="en-IN" sz="1400" dirty="0">
                <a:effectLst/>
                <a:latin typeface="Helvetica Neue"/>
              </a:rPr>
              <a:t>SITA</a:t>
            </a:r>
            <a:br>
              <a:rPr lang="en-IN" sz="1400" dirty="0">
                <a:effectLst/>
                <a:latin typeface="Helvetica Neue"/>
              </a:rPr>
            </a:br>
            <a:r>
              <a:rPr lang="en-IN" sz="1400" dirty="0">
                <a:effectLst/>
                <a:latin typeface="Helvetica Neue"/>
              </a:rPr>
              <a:t> - Amadeus</a:t>
            </a:r>
            <a:br>
              <a:rPr lang="en-IN" sz="1400" dirty="0">
                <a:effectLst/>
                <a:latin typeface="Helvetica Neue"/>
              </a:rPr>
            </a:br>
            <a:r>
              <a:rPr lang="en-IN" sz="1400" dirty="0">
                <a:effectLst/>
                <a:latin typeface="Helvetica Neue"/>
              </a:rPr>
              <a:t> - FlightAware</a:t>
            </a:r>
            <a:br>
              <a:rPr lang="en-IN" sz="1100" dirty="0">
                <a:solidFill>
                  <a:srgbClr val="FFFFFF"/>
                </a:solidFill>
                <a:effectLst/>
                <a:latin typeface="Helvetica Neue"/>
              </a:rPr>
            </a:br>
            <a:br>
              <a:rPr lang="en-IN" sz="1100" dirty="0">
                <a:solidFill>
                  <a:srgbClr val="FFFFFF"/>
                </a:solidFill>
                <a:effectLst/>
                <a:latin typeface="Helvetica Neue"/>
              </a:rPr>
            </a:br>
            <a:br>
              <a:rPr lang="en-IN" sz="1100" dirty="0">
                <a:solidFill>
                  <a:srgbClr val="FFFFFF"/>
                </a:solidFill>
                <a:effectLst/>
                <a:latin typeface="Helvetica Neue"/>
              </a:rPr>
            </a:br>
            <a:r>
              <a:rPr lang="en-IN" sz="1600" b="1" u="sng" dirty="0">
                <a:effectLst/>
                <a:latin typeface="Helvetica Neue"/>
              </a:rPr>
              <a:t>2. Passenger Communication and Engagement:</a:t>
            </a:r>
            <a:br>
              <a:rPr lang="en-IN" sz="1600" b="1" dirty="0">
                <a:effectLst/>
                <a:latin typeface="Helvetica Neue"/>
              </a:rPr>
            </a:br>
            <a:br>
              <a:rPr lang="en-IN" sz="1400" dirty="0">
                <a:solidFill>
                  <a:srgbClr val="FFFFFF"/>
                </a:solidFill>
                <a:effectLst/>
                <a:latin typeface="Helvetica Neue"/>
              </a:rPr>
            </a:br>
            <a:r>
              <a:rPr lang="en-IN" sz="1400" dirty="0">
                <a:solidFill>
                  <a:srgbClr val="FFFFFF"/>
                </a:solidFill>
                <a:effectLst/>
                <a:latin typeface="Helvetica Neue"/>
              </a:rPr>
              <a:t> - </a:t>
            </a:r>
            <a:r>
              <a:rPr lang="en-IN" sz="1400" dirty="0" err="1">
                <a:effectLst/>
                <a:latin typeface="Helvetica Neue"/>
              </a:rPr>
              <a:t>GateGuru</a:t>
            </a:r>
            <a:br>
              <a:rPr lang="en-IN" sz="1400" dirty="0">
                <a:effectLst/>
                <a:latin typeface="Helvetica Neue"/>
              </a:rPr>
            </a:br>
            <a:r>
              <a:rPr lang="en-IN" sz="1400" dirty="0">
                <a:effectLst/>
                <a:latin typeface="Helvetica Neue"/>
              </a:rPr>
              <a:t> - TripIt by Concur</a:t>
            </a:r>
            <a:br>
              <a:rPr lang="en-IN" sz="1400" dirty="0">
                <a:effectLst/>
                <a:latin typeface="Helvetica Neue"/>
              </a:rPr>
            </a:br>
            <a:r>
              <a:rPr lang="en-IN" sz="1400" dirty="0">
                <a:effectLst/>
                <a:latin typeface="Helvetica Neue"/>
              </a:rPr>
              <a:t> - </a:t>
            </a:r>
            <a:r>
              <a:rPr lang="en-IN" sz="1400" dirty="0" err="1">
                <a:effectLst/>
                <a:latin typeface="Helvetica Neue"/>
              </a:rPr>
              <a:t>LoungeBuddy</a:t>
            </a:r>
            <a:br>
              <a:rPr lang="en-IN" sz="1400" dirty="0">
                <a:solidFill>
                  <a:srgbClr val="FFFFFF"/>
                </a:solidFill>
                <a:effectLst/>
                <a:latin typeface="Helvetica Neue"/>
              </a:rPr>
            </a:br>
            <a:br>
              <a:rPr lang="en-IN" sz="1400" dirty="0">
                <a:solidFill>
                  <a:srgbClr val="FFFFFF"/>
                </a:solidFill>
                <a:effectLst/>
                <a:latin typeface="Helvetica Neue"/>
              </a:rPr>
            </a:br>
            <a:r>
              <a:rPr lang="en-IN" sz="1600" b="1" u="sng" dirty="0">
                <a:effectLst/>
                <a:latin typeface="Helvetica Neue"/>
              </a:rPr>
              <a:t>3. </a:t>
            </a:r>
            <a:r>
              <a:rPr lang="en-US" sz="1600" b="1" u="sng" dirty="0">
                <a:effectLst/>
                <a:latin typeface="Helvetica Neue"/>
              </a:rPr>
              <a:t>Airport Navigation and Wayfinding:</a:t>
            </a:r>
            <a:br>
              <a:rPr lang="en-US" sz="1600" b="1" i="0" dirty="0">
                <a:effectLst/>
                <a:latin typeface="Helvetica Neue"/>
              </a:rPr>
            </a:br>
            <a:br>
              <a:rPr lang="en-US" sz="1000" b="0" i="0" dirty="0">
                <a:solidFill>
                  <a:srgbClr val="FFFFFF"/>
                </a:solidFill>
                <a:effectLst/>
                <a:latin typeface="Helvetica Neue"/>
              </a:rPr>
            </a:br>
            <a:r>
              <a:rPr lang="en-US" sz="1000" b="0" i="0" dirty="0">
                <a:solidFill>
                  <a:srgbClr val="FFFFFF"/>
                </a:solidFill>
                <a:effectLst/>
                <a:latin typeface="Helvetica Neue"/>
              </a:rPr>
              <a:t> - </a:t>
            </a:r>
            <a:r>
              <a:rPr lang="en-US" sz="1400" b="0" i="0" dirty="0" err="1">
                <a:effectLst/>
                <a:latin typeface="Helvetica Neue"/>
              </a:rPr>
              <a:t>IndoorAtlas</a:t>
            </a:r>
            <a:br>
              <a:rPr lang="en-US" sz="1400" b="0" i="0" dirty="0">
                <a:effectLst/>
                <a:latin typeface="Helvetica Neue"/>
              </a:rPr>
            </a:br>
            <a:r>
              <a:rPr lang="en-US" sz="1400" b="0" i="0" dirty="0">
                <a:effectLst/>
                <a:latin typeface="Helvetica Neue"/>
              </a:rPr>
              <a:t> - </a:t>
            </a:r>
            <a:r>
              <a:rPr lang="en-US" sz="1400" b="0" i="0" dirty="0" err="1">
                <a:effectLst/>
                <a:latin typeface="Helvetica Neue"/>
              </a:rPr>
              <a:t>AirPortr</a:t>
            </a:r>
            <a:br>
              <a:rPr lang="en-US" sz="1400" b="0" i="0" dirty="0">
                <a:effectLst/>
                <a:latin typeface="Helvetica Neue"/>
              </a:rPr>
            </a:br>
            <a:r>
              <a:rPr lang="en-US" sz="1400" b="0" i="0" dirty="0">
                <a:effectLst/>
                <a:latin typeface="Helvetica Neue"/>
              </a:rPr>
              <a:t> - </a:t>
            </a:r>
            <a:r>
              <a:rPr lang="en-US" sz="1400" b="0" i="0" dirty="0" err="1">
                <a:effectLst/>
                <a:latin typeface="Helvetica Neue"/>
              </a:rPr>
              <a:t>Pointr</a:t>
            </a:r>
            <a:br>
              <a:rPr lang="en-US" sz="1400" b="0" i="0" dirty="0">
                <a:solidFill>
                  <a:srgbClr val="FFFFFF"/>
                </a:solidFill>
                <a:effectLst/>
                <a:latin typeface="Helvetica Neue"/>
              </a:rPr>
            </a:br>
            <a:br>
              <a:rPr lang="en-IN" sz="1400" dirty="0">
                <a:solidFill>
                  <a:srgbClr val="FFFFFF"/>
                </a:solidFill>
                <a:effectLst/>
                <a:latin typeface="Helvetica Neue"/>
              </a:rPr>
            </a:br>
            <a:br>
              <a:rPr lang="en-IN" sz="1400" b="1" dirty="0">
                <a:effectLst/>
                <a:latin typeface="Arial Narrow" panose="020B0606020202030204" pitchFamily="34" charset="0"/>
              </a:rPr>
            </a:br>
            <a:endParaRPr lang="en-IN" sz="1400" b="1" dirty="0">
              <a:latin typeface="Arial Narrow" panose="020B0606020202030204" pitchFamily="34" charset="0"/>
            </a:endParaRPr>
          </a:p>
        </p:txBody>
      </p:sp>
      <p:sp>
        <p:nvSpPr>
          <p:cNvPr id="3" name="Text Placeholder 2">
            <a:extLst>
              <a:ext uri="{FF2B5EF4-FFF2-40B4-BE49-F238E27FC236}">
                <a16:creationId xmlns:a16="http://schemas.microsoft.com/office/drawing/2014/main" id="{82338548-3FEF-057A-334B-90697C089AE5}"/>
              </a:ext>
            </a:extLst>
          </p:cNvPr>
          <p:cNvSpPr>
            <a:spLocks noGrp="1"/>
          </p:cNvSpPr>
          <p:nvPr>
            <p:ph type="body" sz="half" idx="2"/>
          </p:nvPr>
        </p:nvSpPr>
        <p:spPr>
          <a:xfrm>
            <a:off x="913795" y="5356174"/>
            <a:ext cx="10353763" cy="1501826"/>
          </a:xfrm>
        </p:spPr>
        <p:txBody>
          <a:bodyPr>
            <a:normAutofit/>
          </a:bodyPr>
          <a:lstStyle/>
          <a:p>
            <a:r>
              <a:rPr lang="en-IN" sz="3600" b="1" u="sng" dirty="0">
                <a:latin typeface="Cascadia Code" panose="020B0609020000020004" pitchFamily="49" charset="0"/>
                <a:ea typeface="Cascadia Code" panose="020B0609020000020004" pitchFamily="49" charset="0"/>
                <a:cs typeface="Cascadia Code" panose="020B0609020000020004" pitchFamily="49" charset="0"/>
              </a:rPr>
              <a:t>OUR</a:t>
            </a:r>
            <a:r>
              <a:rPr lang="en-IN" sz="3600" b="1" i="0" u="sng" dirty="0">
                <a:effectLst/>
                <a:latin typeface="Cascadia Code" panose="020B0609020000020004" pitchFamily="49" charset="0"/>
                <a:ea typeface="Cascadia Code" panose="020B0609020000020004" pitchFamily="49" charset="0"/>
                <a:cs typeface="Cascadia Code" panose="020B0609020000020004" pitchFamily="49" charset="0"/>
              </a:rPr>
              <a:t> COMPETITORS</a:t>
            </a:r>
            <a:endParaRPr lang="en-IN" sz="3600" b="1" u="sng"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30975128-7003-EFCD-B5AA-78073D46787A}"/>
              </a:ext>
            </a:extLst>
          </p:cNvPr>
          <p:cNvSpPr txBox="1"/>
          <p:nvPr/>
        </p:nvSpPr>
        <p:spPr>
          <a:xfrm>
            <a:off x="6548178" y="921290"/>
            <a:ext cx="5378824" cy="3570208"/>
          </a:xfrm>
          <a:prstGeom prst="rect">
            <a:avLst/>
          </a:prstGeom>
          <a:noFill/>
        </p:spPr>
        <p:txBody>
          <a:bodyPr wrap="square" rtlCol="0">
            <a:spAutoFit/>
          </a:bodyPr>
          <a:lstStyle/>
          <a:p>
            <a:pPr algn="l">
              <a:buFont typeface="+mj-lt"/>
              <a:buAutoNum type="arabicPeriod" startAt="4"/>
            </a:pPr>
            <a:endParaRPr lang="en-IN" sz="1600" b="1" i="0" u="sng" dirty="0">
              <a:solidFill>
                <a:schemeClr val="tx2"/>
              </a:solidFill>
              <a:effectLst/>
              <a:latin typeface="Arial Narrow" panose="020B0606020202030204" pitchFamily="34" charset="0"/>
            </a:endParaRPr>
          </a:p>
          <a:p>
            <a:pPr algn="l">
              <a:buFont typeface="+mj-lt"/>
              <a:buAutoNum type="arabicPeriod" startAt="4"/>
            </a:pPr>
            <a:endParaRPr lang="en-IN" sz="1600" b="1" u="sng" dirty="0">
              <a:solidFill>
                <a:schemeClr val="tx2"/>
              </a:solidFill>
              <a:latin typeface="Arial Narrow" panose="020B0606020202030204" pitchFamily="34" charset="0"/>
            </a:endParaRPr>
          </a:p>
          <a:p>
            <a:pPr algn="l"/>
            <a:r>
              <a:rPr lang="en-IN" sz="1600" b="1" u="sng" dirty="0">
                <a:solidFill>
                  <a:schemeClr val="tx2"/>
                </a:solidFill>
                <a:latin typeface="Helvetica Neue"/>
              </a:rPr>
              <a:t>4. </a:t>
            </a:r>
            <a:r>
              <a:rPr lang="en-IN" sz="1600" b="1" i="0" u="sng" dirty="0">
                <a:solidFill>
                  <a:schemeClr val="tx2"/>
                </a:solidFill>
                <a:effectLst/>
                <a:latin typeface="Helvetica Neue"/>
              </a:rPr>
              <a:t>Baggage Tracking and Handling:</a:t>
            </a:r>
          </a:p>
          <a:p>
            <a:pPr algn="l"/>
            <a:endParaRPr lang="en-IN" sz="1600" i="0" dirty="0">
              <a:solidFill>
                <a:schemeClr val="tx2"/>
              </a:solidFill>
              <a:effectLst/>
              <a:latin typeface="Helvetica Neue"/>
            </a:endParaRPr>
          </a:p>
          <a:p>
            <a:pPr algn="l"/>
            <a:r>
              <a:rPr lang="en-IN" sz="1400" i="0" dirty="0">
                <a:solidFill>
                  <a:schemeClr val="tx2"/>
                </a:solidFill>
                <a:effectLst/>
                <a:latin typeface="Helvetica Neue"/>
              </a:rPr>
              <a:t> - SITA </a:t>
            </a:r>
            <a:r>
              <a:rPr lang="en-IN" sz="1400" i="0" dirty="0" err="1">
                <a:solidFill>
                  <a:schemeClr val="tx2"/>
                </a:solidFill>
                <a:effectLst/>
                <a:latin typeface="Helvetica Neue"/>
              </a:rPr>
              <a:t>BagJourney</a:t>
            </a:r>
            <a:endParaRPr lang="en-IN" sz="1400" i="0" dirty="0">
              <a:solidFill>
                <a:schemeClr val="tx2"/>
              </a:solidFill>
              <a:effectLst/>
              <a:latin typeface="Helvetica Neue"/>
            </a:endParaRPr>
          </a:p>
          <a:p>
            <a:pPr algn="l"/>
            <a:r>
              <a:rPr lang="en-IN" sz="1400" i="0" dirty="0">
                <a:solidFill>
                  <a:schemeClr val="tx2"/>
                </a:solidFill>
                <a:effectLst/>
                <a:latin typeface="Helvetica Neue"/>
              </a:rPr>
              <a:t> - RFID Global Solution</a:t>
            </a:r>
          </a:p>
          <a:p>
            <a:pPr algn="l"/>
            <a:r>
              <a:rPr lang="en-IN" sz="1400" i="0" dirty="0">
                <a:solidFill>
                  <a:schemeClr val="tx2"/>
                </a:solidFill>
                <a:effectLst/>
                <a:latin typeface="Helvetica Neue"/>
              </a:rPr>
              <a:t> - Siemens Postal, Parcel &amp; Airport Logistics</a:t>
            </a:r>
          </a:p>
          <a:p>
            <a:pPr algn="l"/>
            <a:endParaRPr lang="en-IN" sz="1400" i="0" dirty="0">
              <a:solidFill>
                <a:schemeClr val="tx2"/>
              </a:solidFill>
              <a:effectLst/>
              <a:latin typeface="Helvetica Neue"/>
            </a:endParaRPr>
          </a:p>
          <a:p>
            <a:pPr algn="l"/>
            <a:endParaRPr lang="en-IN" sz="1600" i="0" dirty="0">
              <a:solidFill>
                <a:schemeClr val="tx2"/>
              </a:solidFill>
              <a:effectLst/>
              <a:latin typeface="Helvetica Neue"/>
            </a:endParaRPr>
          </a:p>
          <a:p>
            <a:pPr algn="l">
              <a:buFont typeface="+mj-lt"/>
              <a:buAutoNum type="arabicPeriod" startAt="5"/>
            </a:pPr>
            <a:r>
              <a:rPr lang="en-IN" sz="1600" b="1" i="0" u="sng" dirty="0">
                <a:solidFill>
                  <a:schemeClr val="tx2"/>
                </a:solidFill>
                <a:effectLst/>
                <a:latin typeface="Helvetica Neue"/>
              </a:rPr>
              <a:t>Passenger Entertainment and Services:</a:t>
            </a:r>
          </a:p>
          <a:p>
            <a:pPr algn="l"/>
            <a:endParaRPr lang="en-IN" sz="1600" b="1" i="0" u="sng" dirty="0">
              <a:solidFill>
                <a:schemeClr val="tx2"/>
              </a:solidFill>
              <a:effectLst/>
              <a:latin typeface="Helvetica Neue"/>
            </a:endParaRPr>
          </a:p>
          <a:p>
            <a:pPr algn="l"/>
            <a:r>
              <a:rPr lang="en-IN" sz="1400" i="0" dirty="0">
                <a:solidFill>
                  <a:schemeClr val="tx2"/>
                </a:solidFill>
                <a:effectLst/>
                <a:latin typeface="Helvetica Neue"/>
              </a:rPr>
              <a:t> - OTG Management</a:t>
            </a:r>
          </a:p>
          <a:p>
            <a:pPr algn="l"/>
            <a:r>
              <a:rPr lang="en-IN" sz="1400" i="0" dirty="0">
                <a:solidFill>
                  <a:schemeClr val="tx2"/>
                </a:solidFill>
                <a:effectLst/>
                <a:latin typeface="Helvetica Neue"/>
              </a:rPr>
              <a:t> - SSP America</a:t>
            </a:r>
          </a:p>
          <a:p>
            <a:pPr algn="l"/>
            <a:r>
              <a:rPr lang="en-IN" sz="1400" i="0" dirty="0">
                <a:solidFill>
                  <a:schemeClr val="tx2"/>
                </a:solidFill>
                <a:effectLst/>
                <a:latin typeface="Helvetica Neue"/>
              </a:rPr>
              <a:t> - </a:t>
            </a:r>
            <a:r>
              <a:rPr lang="en-IN" sz="1400" i="0" dirty="0" err="1">
                <a:solidFill>
                  <a:schemeClr val="tx2"/>
                </a:solidFill>
                <a:effectLst/>
                <a:latin typeface="Helvetica Neue"/>
              </a:rPr>
              <a:t>Paradies</a:t>
            </a:r>
            <a:r>
              <a:rPr lang="en-IN" sz="1400" i="0" dirty="0">
                <a:solidFill>
                  <a:schemeClr val="tx2"/>
                </a:solidFill>
                <a:effectLst/>
                <a:latin typeface="Helvetica Neue"/>
              </a:rPr>
              <a:t> </a:t>
            </a:r>
            <a:r>
              <a:rPr lang="en-IN" sz="1400" i="0" dirty="0" err="1">
                <a:solidFill>
                  <a:schemeClr val="tx2"/>
                </a:solidFill>
                <a:effectLst/>
                <a:latin typeface="Helvetica Neue"/>
              </a:rPr>
              <a:t>Lagardère</a:t>
            </a:r>
            <a:endParaRPr lang="en-IN" sz="1400" i="0" dirty="0">
              <a:solidFill>
                <a:schemeClr val="tx2"/>
              </a:solidFill>
              <a:effectLst/>
              <a:latin typeface="Helvetica Neue"/>
            </a:endParaRPr>
          </a:p>
          <a:p>
            <a:endParaRPr lang="en-IN" sz="1600" dirty="0">
              <a:solidFill>
                <a:schemeClr val="tx2"/>
              </a:solidFill>
              <a:latin typeface="Arial Narrow" panose="020B0606020202030204" pitchFamily="34" charset="0"/>
            </a:endParaRPr>
          </a:p>
        </p:txBody>
      </p:sp>
      <p:sp>
        <p:nvSpPr>
          <p:cNvPr id="6" name="Arrow: Up 5">
            <a:extLst>
              <a:ext uri="{FF2B5EF4-FFF2-40B4-BE49-F238E27FC236}">
                <a16:creationId xmlns:a16="http://schemas.microsoft.com/office/drawing/2014/main" id="{950BE603-9E30-348B-0569-8359EC2C89C5}"/>
              </a:ext>
            </a:extLst>
          </p:cNvPr>
          <p:cNvSpPr/>
          <p:nvPr/>
        </p:nvSpPr>
        <p:spPr>
          <a:xfrm>
            <a:off x="5699041" y="4608128"/>
            <a:ext cx="793917" cy="1156177"/>
          </a:xfrm>
          <a:prstGeom prst="upArrow">
            <a:avLst/>
          </a:prstGeom>
          <a:solidFill>
            <a:schemeClr val="tx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221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3F32-F628-3654-4C73-53FDC38EE546}"/>
              </a:ext>
            </a:extLst>
          </p:cNvPr>
          <p:cNvSpPr>
            <a:spLocks noGrp="1"/>
          </p:cNvSpPr>
          <p:nvPr>
            <p:ph type="title"/>
          </p:nvPr>
        </p:nvSpPr>
        <p:spPr/>
        <p:txBody>
          <a:bodyPr/>
          <a:lstStyle/>
          <a:p>
            <a:r>
              <a:rPr lang="en-US" b="1" u="sng" dirty="0"/>
              <a:t>Competitors in existing </a:t>
            </a:r>
            <a:r>
              <a:rPr lang="en-US" b="1" i="0" u="sng" dirty="0">
                <a:solidFill>
                  <a:schemeClr val="tx2"/>
                </a:solidFill>
                <a:effectLst/>
                <a:latin typeface="Helvetica Neue"/>
              </a:rPr>
              <a:t>technology domain</a:t>
            </a:r>
            <a:endParaRPr lang="en-IN" b="1" u="sng" dirty="0"/>
          </a:p>
        </p:txBody>
      </p:sp>
      <p:sp>
        <p:nvSpPr>
          <p:cNvPr id="4" name="TextBox 3">
            <a:extLst>
              <a:ext uri="{FF2B5EF4-FFF2-40B4-BE49-F238E27FC236}">
                <a16:creationId xmlns:a16="http://schemas.microsoft.com/office/drawing/2014/main" id="{41E15202-E7DE-BEED-6668-F5D0D30322F5}"/>
              </a:ext>
            </a:extLst>
          </p:cNvPr>
          <p:cNvSpPr txBox="1"/>
          <p:nvPr/>
        </p:nvSpPr>
        <p:spPr>
          <a:xfrm>
            <a:off x="913795" y="2027694"/>
            <a:ext cx="10573355" cy="4524315"/>
          </a:xfrm>
          <a:prstGeom prst="rect">
            <a:avLst/>
          </a:prstGeom>
          <a:noFill/>
        </p:spPr>
        <p:txBody>
          <a:bodyPr wrap="square">
            <a:spAutoFit/>
          </a:bodyPr>
          <a:lstStyle/>
          <a:p>
            <a:pPr algn="l"/>
            <a:r>
              <a:rPr lang="en-US" b="0" i="0" dirty="0">
                <a:solidFill>
                  <a:schemeClr val="tx2"/>
                </a:solidFill>
                <a:effectLst/>
                <a:latin typeface="Helvetica Neue"/>
              </a:rPr>
              <a:t>Companies trying to solve the same "How Might We" of improving airport logistics and enhancing passenger experience through smart trolleys may include technology startups, airport management companies, and transportation companies such as:</a:t>
            </a:r>
          </a:p>
          <a:p>
            <a:pPr algn="l"/>
            <a:endParaRPr lang="en-US" b="0" i="0" dirty="0">
              <a:solidFill>
                <a:schemeClr val="tx2"/>
              </a:solidFill>
              <a:effectLst/>
              <a:latin typeface="Helvetica Neue"/>
            </a:endParaRPr>
          </a:p>
          <a:p>
            <a:pPr algn="l">
              <a:buFont typeface="+mj-lt"/>
              <a:buAutoNum type="arabicPeriod"/>
            </a:pPr>
            <a:r>
              <a:rPr lang="en-US" b="0" i="0" dirty="0">
                <a:solidFill>
                  <a:schemeClr val="tx2"/>
                </a:solidFill>
                <a:effectLst/>
                <a:latin typeface="Helvetica Neue"/>
              </a:rPr>
              <a:t>Uber</a:t>
            </a:r>
          </a:p>
          <a:p>
            <a:pPr algn="l">
              <a:buFont typeface="+mj-lt"/>
              <a:buAutoNum type="arabicPeriod"/>
            </a:pPr>
            <a:r>
              <a:rPr lang="en-US" b="0" i="0" dirty="0">
                <a:solidFill>
                  <a:schemeClr val="tx2"/>
                </a:solidFill>
                <a:effectLst/>
                <a:latin typeface="Helvetica Neue"/>
              </a:rPr>
              <a:t>Lyft</a:t>
            </a:r>
          </a:p>
          <a:p>
            <a:pPr algn="l">
              <a:buFont typeface="+mj-lt"/>
              <a:buAutoNum type="arabicPeriod"/>
            </a:pPr>
            <a:r>
              <a:rPr lang="en-US" b="0" i="0" dirty="0">
                <a:solidFill>
                  <a:schemeClr val="tx2"/>
                </a:solidFill>
                <a:effectLst/>
                <a:latin typeface="Helvetica Neue"/>
              </a:rPr>
              <a:t>Waymo</a:t>
            </a:r>
          </a:p>
          <a:p>
            <a:pPr algn="l">
              <a:buFont typeface="+mj-lt"/>
              <a:buAutoNum type="arabicPeriod"/>
            </a:pPr>
            <a:r>
              <a:rPr lang="en-US" b="0" i="0" dirty="0" err="1">
                <a:solidFill>
                  <a:schemeClr val="tx2"/>
                </a:solidFill>
                <a:effectLst/>
                <a:latin typeface="Helvetica Neue"/>
              </a:rPr>
              <a:t>EasyMile</a:t>
            </a:r>
            <a:endParaRPr lang="en-US" b="0" i="0" dirty="0">
              <a:solidFill>
                <a:schemeClr val="tx2"/>
              </a:solidFill>
              <a:effectLst/>
              <a:latin typeface="Helvetica Neue"/>
            </a:endParaRPr>
          </a:p>
          <a:p>
            <a:pPr algn="l">
              <a:buFont typeface="+mj-lt"/>
              <a:buAutoNum type="arabicPeriod"/>
            </a:pPr>
            <a:r>
              <a:rPr lang="en-US" b="0" i="0" dirty="0">
                <a:solidFill>
                  <a:schemeClr val="tx2"/>
                </a:solidFill>
                <a:effectLst/>
                <a:latin typeface="Helvetica Neue"/>
              </a:rPr>
              <a:t>Hyperloop Transportation Technologies</a:t>
            </a:r>
          </a:p>
          <a:p>
            <a:pPr algn="l">
              <a:buFont typeface="+mj-lt"/>
              <a:buAutoNum type="arabicPeriod"/>
            </a:pPr>
            <a:endParaRPr lang="en-US" b="0" i="0" dirty="0">
              <a:solidFill>
                <a:schemeClr val="tx2"/>
              </a:solidFill>
              <a:effectLst/>
              <a:latin typeface="Helvetica Neue"/>
            </a:endParaRPr>
          </a:p>
          <a:p>
            <a:pPr algn="l"/>
            <a:r>
              <a:rPr lang="en-US" b="0" i="0" dirty="0">
                <a:solidFill>
                  <a:schemeClr val="tx2"/>
                </a:solidFill>
                <a:effectLst/>
                <a:latin typeface="Helvetica Neue"/>
              </a:rPr>
              <a:t>Existing products in this space include smart trolleys with features such as autonomous navigation, real-time tracking, smart sensors for collision avoidance, built-in charging stations, and integration with airport systems. These products aim to streamline baggage handling, reduce passenger wait times, and improve overall airport operations.</a:t>
            </a:r>
          </a:p>
          <a:p>
            <a:br>
              <a:rPr lang="en-US" b="0" i="0" dirty="0">
                <a:solidFill>
                  <a:schemeClr val="tx2"/>
                </a:solidFill>
                <a:effectLst/>
                <a:latin typeface="Helvetica Neue"/>
              </a:rPr>
            </a:br>
            <a:endParaRPr lang="en-IN" dirty="0">
              <a:solidFill>
                <a:schemeClr val="tx2"/>
              </a:solidFill>
            </a:endParaRPr>
          </a:p>
        </p:txBody>
      </p:sp>
    </p:spTree>
    <p:extLst>
      <p:ext uri="{BB962C8B-B14F-4D97-AF65-F5344CB8AC3E}">
        <p14:creationId xmlns:p14="http://schemas.microsoft.com/office/powerpoint/2010/main" val="3473954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Ion</Template>
  <TotalTime>332</TotalTime>
  <Words>2461</Words>
  <Application>Microsoft Office PowerPoint</Application>
  <PresentationFormat>Widescreen</PresentationFormat>
  <Paragraphs>169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Narrow</vt:lpstr>
      <vt:lpstr>Arial Rounded MT Bold</vt:lpstr>
      <vt:lpstr>Calisto MT</vt:lpstr>
      <vt:lpstr>Cascadia Code</vt:lpstr>
      <vt:lpstr>Helvetica Neue</vt:lpstr>
      <vt:lpstr>Wingdings 2</vt:lpstr>
      <vt:lpstr>Slate</vt:lpstr>
      <vt:lpstr>   "How might we enhance the airport experience with a smart trolley?”  </vt:lpstr>
      <vt:lpstr>       FlightSmart Trolley:                                                                                                                                                                                     Elevating Airport Experiences</vt:lpstr>
      <vt:lpstr>Context</vt:lpstr>
      <vt:lpstr>Who are the stakeholders ?</vt:lpstr>
      <vt:lpstr>StakeHolders ?</vt:lpstr>
      <vt:lpstr>  WHO  IS  THE  TARGET ?</vt:lpstr>
      <vt:lpstr>Existing Products and Our Competitors</vt:lpstr>
      <vt:lpstr>      Competitors in the airport technology and passenger experience improvement space can be grouped into the following categories:   1. Airport Information and Communication:   - SITA  - Amadeus  - FlightAware   2. Passenger Communication and Engagement:   - GateGuru  - TripIt by Concur  - LoungeBuddy  3. Airport Navigation and Wayfinding:   - IndoorAtlas  - AirPortr  - Pointr   </vt:lpstr>
      <vt:lpstr>Competitors in existing technology domain</vt:lpstr>
      <vt:lpstr>PowerPoint Presentation</vt:lpstr>
      <vt:lpstr>How is our product different from others?</vt:lpstr>
      <vt:lpstr>PowerPoint Presentation</vt:lpstr>
      <vt:lpstr>Current Situation/Problem Flow at Airports:</vt:lpstr>
      <vt:lpstr>"Transforming the airport experience from fragmented to seamless”</vt:lpstr>
      <vt:lpstr>How might we resolve the problem’s faced by passengers on airport ?</vt:lpstr>
      <vt:lpstr>These narrowed down "How Might We" statements address crucial pain points within the airport experience and offer opportunities for improvement that can have a significant impact on passenger satisfaction and overall journey efficiency. </vt:lpstr>
      <vt:lpstr>Other Problems Faced in Airport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might we enhance the airport experience with a smart trolley that displays flight information, offers entertainment, and alerts passengers for boarding?"</dc:title>
  <dc:creator>Tushar Ahuja</dc:creator>
  <cp:lastModifiedBy>Tushar Ahuja</cp:lastModifiedBy>
  <cp:revision>6</cp:revision>
  <dcterms:created xsi:type="dcterms:W3CDTF">2024-02-18T18:34:12Z</dcterms:created>
  <dcterms:modified xsi:type="dcterms:W3CDTF">2024-02-20T03:19:16Z</dcterms:modified>
</cp:coreProperties>
</file>