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6"/>
  </p:notesMasterIdLst>
  <p:sldIdLst>
    <p:sldId id="256" r:id="rId2"/>
    <p:sldId id="257" r:id="rId3"/>
    <p:sldId id="258" r:id="rId4"/>
    <p:sldId id="267" r:id="rId5"/>
    <p:sldId id="259" r:id="rId6"/>
    <p:sldId id="260" r:id="rId7"/>
    <p:sldId id="261" r:id="rId8"/>
    <p:sldId id="262" r:id="rId9"/>
    <p:sldId id="270" r:id="rId10"/>
    <p:sldId id="263" r:id="rId11"/>
    <p:sldId id="264" r:id="rId12"/>
    <p:sldId id="269" r:id="rId13"/>
    <p:sldId id="265"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B721F-D78A-4ED8-B12E-B5CE3B104DC6}"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628E8-CF5E-4553-AE9D-EC5C17EAB286}" type="slidenum">
              <a:rPr lang="en-IN" smtClean="0"/>
              <a:t>‹#›</a:t>
            </a:fld>
            <a:endParaRPr lang="en-IN"/>
          </a:p>
        </p:txBody>
      </p:sp>
    </p:spTree>
    <p:extLst>
      <p:ext uri="{BB962C8B-B14F-4D97-AF65-F5344CB8AC3E}">
        <p14:creationId xmlns:p14="http://schemas.microsoft.com/office/powerpoint/2010/main" val="312171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D628E8-CF5E-4553-AE9D-EC5C17EAB286}" type="slidenum">
              <a:rPr lang="en-IN" smtClean="0"/>
              <a:t>2</a:t>
            </a:fld>
            <a:endParaRPr lang="en-IN"/>
          </a:p>
        </p:txBody>
      </p:sp>
    </p:spTree>
    <p:extLst>
      <p:ext uri="{BB962C8B-B14F-4D97-AF65-F5344CB8AC3E}">
        <p14:creationId xmlns:p14="http://schemas.microsoft.com/office/powerpoint/2010/main" val="218376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D6866FE-0E86-4247-BD83-0B9C518E064D}"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304B77-A581-49F7-9B9B-F66B322E7B62}" type="slidenum">
              <a:rPr lang="en-IN" smtClean="0"/>
              <a:t>‹#›</a:t>
            </a:fld>
            <a:endParaRPr lang="en-IN"/>
          </a:p>
        </p:txBody>
      </p:sp>
    </p:spTree>
    <p:extLst>
      <p:ext uri="{BB962C8B-B14F-4D97-AF65-F5344CB8AC3E}">
        <p14:creationId xmlns:p14="http://schemas.microsoft.com/office/powerpoint/2010/main" val="5357793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866FE-0E86-4247-BD83-0B9C518E064D}"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04B77-A581-49F7-9B9B-F66B322E7B62}" type="slidenum">
              <a:rPr lang="en-IN" smtClean="0"/>
              <a:t>‹#›</a:t>
            </a:fld>
            <a:endParaRPr lang="en-IN"/>
          </a:p>
        </p:txBody>
      </p:sp>
    </p:spTree>
    <p:extLst>
      <p:ext uri="{BB962C8B-B14F-4D97-AF65-F5344CB8AC3E}">
        <p14:creationId xmlns:p14="http://schemas.microsoft.com/office/powerpoint/2010/main" val="43869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866FE-0E86-4247-BD83-0B9C518E064D}"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04B77-A581-49F7-9B9B-F66B322E7B62}" type="slidenum">
              <a:rPr lang="en-IN" smtClean="0"/>
              <a:t>‹#›</a:t>
            </a:fld>
            <a:endParaRPr lang="en-IN"/>
          </a:p>
        </p:txBody>
      </p:sp>
    </p:spTree>
    <p:extLst>
      <p:ext uri="{BB962C8B-B14F-4D97-AF65-F5344CB8AC3E}">
        <p14:creationId xmlns:p14="http://schemas.microsoft.com/office/powerpoint/2010/main" val="2327109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6866FE-0E86-4247-BD83-0B9C518E064D}"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304B77-A581-49F7-9B9B-F66B322E7B62}" type="slidenum">
              <a:rPr lang="en-IN" smtClean="0"/>
              <a:t>‹#›</a:t>
            </a:fld>
            <a:endParaRPr lang="en-IN"/>
          </a:p>
        </p:txBody>
      </p:sp>
    </p:spTree>
    <p:extLst>
      <p:ext uri="{BB962C8B-B14F-4D97-AF65-F5344CB8AC3E}">
        <p14:creationId xmlns:p14="http://schemas.microsoft.com/office/powerpoint/2010/main" val="81172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D6866FE-0E86-4247-BD83-0B9C518E064D}"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304B77-A581-49F7-9B9B-F66B322E7B62}" type="slidenum">
              <a:rPr lang="en-IN" smtClean="0"/>
              <a:t>‹#›</a:t>
            </a:fld>
            <a:endParaRPr lang="en-IN"/>
          </a:p>
        </p:txBody>
      </p:sp>
    </p:spTree>
    <p:extLst>
      <p:ext uri="{BB962C8B-B14F-4D97-AF65-F5344CB8AC3E}">
        <p14:creationId xmlns:p14="http://schemas.microsoft.com/office/powerpoint/2010/main" val="15607842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D6866FE-0E86-4247-BD83-0B9C518E064D}" type="datetimeFigureOut">
              <a:rPr lang="en-IN" smtClean="0"/>
              <a:t>26-03-2024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D304B77-A581-49F7-9B9B-F66B322E7B62}" type="slidenum">
              <a:rPr lang="en-IN" smtClean="0"/>
              <a:t>‹#›</a:t>
            </a:fld>
            <a:endParaRPr lang="en-IN"/>
          </a:p>
        </p:txBody>
      </p:sp>
    </p:spTree>
    <p:extLst>
      <p:ext uri="{BB962C8B-B14F-4D97-AF65-F5344CB8AC3E}">
        <p14:creationId xmlns:p14="http://schemas.microsoft.com/office/powerpoint/2010/main" val="111572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D6866FE-0E86-4247-BD83-0B9C518E064D}"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304B77-A581-49F7-9B9B-F66B322E7B62}"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52265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6866FE-0E86-4247-BD83-0B9C518E064D}"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304B77-A581-49F7-9B9B-F66B322E7B62}" type="slidenum">
              <a:rPr lang="en-IN" smtClean="0"/>
              <a:t>‹#›</a:t>
            </a:fld>
            <a:endParaRPr lang="en-IN"/>
          </a:p>
        </p:txBody>
      </p:sp>
    </p:spTree>
    <p:extLst>
      <p:ext uri="{BB962C8B-B14F-4D97-AF65-F5344CB8AC3E}">
        <p14:creationId xmlns:p14="http://schemas.microsoft.com/office/powerpoint/2010/main" val="282470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6866FE-0E86-4247-BD83-0B9C518E064D}"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304B77-A581-49F7-9B9B-F66B322E7B62}" type="slidenum">
              <a:rPr lang="en-IN" smtClean="0"/>
              <a:t>‹#›</a:t>
            </a:fld>
            <a:endParaRPr lang="en-IN"/>
          </a:p>
        </p:txBody>
      </p:sp>
    </p:spTree>
    <p:extLst>
      <p:ext uri="{BB962C8B-B14F-4D97-AF65-F5344CB8AC3E}">
        <p14:creationId xmlns:p14="http://schemas.microsoft.com/office/powerpoint/2010/main" val="415013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D6866FE-0E86-4247-BD83-0B9C518E064D}" type="datetimeFigureOut">
              <a:rPr lang="en-IN" smtClean="0"/>
              <a:t>26-03-2024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2D304B77-A581-49F7-9B9B-F66B322E7B62}" type="slidenum">
              <a:rPr lang="en-IN" smtClean="0"/>
              <a:t>‹#›</a:t>
            </a:fld>
            <a:endParaRPr lang="en-IN"/>
          </a:p>
        </p:txBody>
      </p:sp>
    </p:spTree>
    <p:extLst>
      <p:ext uri="{BB962C8B-B14F-4D97-AF65-F5344CB8AC3E}">
        <p14:creationId xmlns:p14="http://schemas.microsoft.com/office/powerpoint/2010/main" val="329246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D6866FE-0E86-4247-BD83-0B9C518E064D}" type="datetimeFigureOut">
              <a:rPr lang="en-IN" smtClean="0"/>
              <a:t>26-03-2024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2D304B77-A581-49F7-9B9B-F66B322E7B62}" type="slidenum">
              <a:rPr lang="en-IN" smtClean="0"/>
              <a:t>‹#›</a:t>
            </a:fld>
            <a:endParaRPr lang="en-IN"/>
          </a:p>
        </p:txBody>
      </p:sp>
    </p:spTree>
    <p:extLst>
      <p:ext uri="{BB962C8B-B14F-4D97-AF65-F5344CB8AC3E}">
        <p14:creationId xmlns:p14="http://schemas.microsoft.com/office/powerpoint/2010/main" val="4249220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D6866FE-0E86-4247-BD83-0B9C518E064D}" type="datetimeFigureOut">
              <a:rPr lang="en-IN" smtClean="0"/>
              <a:t>26-03-2024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D304B77-A581-49F7-9B9B-F66B322E7B62}" type="slidenum">
              <a:rPr lang="en-IN" smtClean="0"/>
              <a:t>‹#›</a:t>
            </a:fld>
            <a:endParaRPr lang="en-IN"/>
          </a:p>
        </p:txBody>
      </p:sp>
    </p:spTree>
    <p:extLst>
      <p:ext uri="{BB962C8B-B14F-4D97-AF65-F5344CB8AC3E}">
        <p14:creationId xmlns:p14="http://schemas.microsoft.com/office/powerpoint/2010/main" val="74824896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2761-B77F-9FE1-3B9B-C0BD2004DD5C}"/>
              </a:ext>
            </a:extLst>
          </p:cNvPr>
          <p:cNvSpPr>
            <a:spLocks noGrp="1"/>
          </p:cNvSpPr>
          <p:nvPr>
            <p:ph type="ctrTitle"/>
          </p:nvPr>
        </p:nvSpPr>
        <p:spPr/>
        <p:txBody>
          <a:bodyPr>
            <a:normAutofit fontScale="90000"/>
          </a:bodyPr>
          <a:lstStyle/>
          <a:p>
            <a:r>
              <a:rPr lang="en-IN" b="0" i="0" dirty="0">
                <a:solidFill>
                  <a:srgbClr val="2D3B45"/>
                </a:solidFill>
                <a:effectLst/>
                <a:latin typeface="Lato Extended"/>
              </a:rPr>
              <a:t>Prototype &amp; UX, Lo-Fi Wire-framing</a:t>
            </a:r>
            <a:br>
              <a:rPr lang="en-IN" b="0" i="0" dirty="0">
                <a:solidFill>
                  <a:srgbClr val="2D3B45"/>
                </a:solidFill>
                <a:effectLst/>
                <a:latin typeface="Lato Extended"/>
              </a:rPr>
            </a:br>
            <a:endParaRPr lang="en-IN" dirty="0"/>
          </a:p>
        </p:txBody>
      </p:sp>
      <p:sp>
        <p:nvSpPr>
          <p:cNvPr id="3" name="Subtitle 2">
            <a:extLst>
              <a:ext uri="{FF2B5EF4-FFF2-40B4-BE49-F238E27FC236}">
                <a16:creationId xmlns:a16="http://schemas.microsoft.com/office/drawing/2014/main" id="{1737B7C6-3555-CBE9-8F0A-AB0E3F31D968}"/>
              </a:ext>
            </a:extLst>
          </p:cNvPr>
          <p:cNvSpPr>
            <a:spLocks noGrp="1"/>
          </p:cNvSpPr>
          <p:nvPr>
            <p:ph type="subTitle" idx="1"/>
          </p:nvPr>
        </p:nvSpPr>
        <p:spPr/>
        <p:txBody>
          <a:bodyPr/>
          <a:lstStyle/>
          <a:p>
            <a:r>
              <a:rPr lang="en-IN" dirty="0"/>
              <a:t>TEAM - 5</a:t>
            </a:r>
          </a:p>
        </p:txBody>
      </p:sp>
    </p:spTree>
    <p:extLst>
      <p:ext uri="{BB962C8B-B14F-4D97-AF65-F5344CB8AC3E}">
        <p14:creationId xmlns:p14="http://schemas.microsoft.com/office/powerpoint/2010/main" val="262807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34821-6672-1C58-5370-916F2CC63853}"/>
              </a:ext>
            </a:extLst>
          </p:cNvPr>
          <p:cNvSpPr>
            <a:spLocks noGrp="1"/>
          </p:cNvSpPr>
          <p:nvPr>
            <p:ph type="title"/>
          </p:nvPr>
        </p:nvSpPr>
        <p:spPr/>
        <p:txBody>
          <a:bodyPr/>
          <a:lstStyle/>
          <a:p>
            <a:r>
              <a:rPr lang="en-IN" dirty="0"/>
              <a:t>High fi wireframes</a:t>
            </a:r>
            <a:br>
              <a:rPr lang="en-IN" dirty="0"/>
            </a:br>
            <a:r>
              <a:rPr lang="en-IN" sz="1800" dirty="0"/>
              <a:t>(homepage)</a:t>
            </a:r>
          </a:p>
        </p:txBody>
      </p:sp>
      <p:pic>
        <p:nvPicPr>
          <p:cNvPr id="3" name="Picture 2">
            <a:extLst>
              <a:ext uri="{FF2B5EF4-FFF2-40B4-BE49-F238E27FC236}">
                <a16:creationId xmlns:a16="http://schemas.microsoft.com/office/drawing/2014/main" id="{6DEB6837-28E8-CF5B-9772-67A66BC3DD7B}"/>
              </a:ext>
            </a:extLst>
          </p:cNvPr>
          <p:cNvPicPr>
            <a:picLocks noChangeAspect="1"/>
          </p:cNvPicPr>
          <p:nvPr/>
        </p:nvPicPr>
        <p:blipFill>
          <a:blip r:embed="rId2"/>
          <a:stretch>
            <a:fillRect/>
          </a:stretch>
        </p:blipFill>
        <p:spPr>
          <a:xfrm>
            <a:off x="2031473" y="2406947"/>
            <a:ext cx="8129054" cy="3942042"/>
          </a:xfrm>
          <a:prstGeom prst="rect">
            <a:avLst/>
          </a:prstGeom>
        </p:spPr>
      </p:pic>
    </p:spTree>
    <p:extLst>
      <p:ext uri="{BB962C8B-B14F-4D97-AF65-F5344CB8AC3E}">
        <p14:creationId xmlns:p14="http://schemas.microsoft.com/office/powerpoint/2010/main" val="376532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D3B1-720F-AC96-2694-DB15E0D69E86}"/>
              </a:ext>
            </a:extLst>
          </p:cNvPr>
          <p:cNvSpPr>
            <a:spLocks noGrp="1"/>
          </p:cNvSpPr>
          <p:nvPr>
            <p:ph type="title"/>
          </p:nvPr>
        </p:nvSpPr>
        <p:spPr/>
        <p:txBody>
          <a:bodyPr/>
          <a:lstStyle/>
          <a:p>
            <a:r>
              <a:rPr lang="en-IN" dirty="0"/>
              <a:t>About us page</a:t>
            </a:r>
          </a:p>
        </p:txBody>
      </p:sp>
      <p:pic>
        <p:nvPicPr>
          <p:cNvPr id="4" name="Content Placeholder 3">
            <a:extLst>
              <a:ext uri="{FF2B5EF4-FFF2-40B4-BE49-F238E27FC236}">
                <a16:creationId xmlns:a16="http://schemas.microsoft.com/office/drawing/2014/main" id="{6A63E5DC-AF5C-F200-714C-CC57C12D5E47}"/>
              </a:ext>
            </a:extLst>
          </p:cNvPr>
          <p:cNvPicPr>
            <a:picLocks noGrp="1" noChangeAspect="1"/>
          </p:cNvPicPr>
          <p:nvPr>
            <p:ph idx="1"/>
          </p:nvPr>
        </p:nvPicPr>
        <p:blipFill>
          <a:blip r:embed="rId2"/>
          <a:stretch>
            <a:fillRect/>
          </a:stretch>
        </p:blipFill>
        <p:spPr>
          <a:xfrm>
            <a:off x="1995466" y="2153412"/>
            <a:ext cx="8581408" cy="4498911"/>
          </a:xfrm>
          <a:prstGeom prst="rect">
            <a:avLst/>
          </a:prstGeom>
        </p:spPr>
      </p:pic>
    </p:spTree>
    <p:extLst>
      <p:ext uri="{BB962C8B-B14F-4D97-AF65-F5344CB8AC3E}">
        <p14:creationId xmlns:p14="http://schemas.microsoft.com/office/powerpoint/2010/main" val="96222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3E53-25B1-DF7D-0F1F-079CB0763571}"/>
              </a:ext>
            </a:extLst>
          </p:cNvPr>
          <p:cNvSpPr>
            <a:spLocks noGrp="1"/>
          </p:cNvSpPr>
          <p:nvPr>
            <p:ph type="title"/>
          </p:nvPr>
        </p:nvSpPr>
        <p:spPr/>
        <p:txBody>
          <a:bodyPr/>
          <a:lstStyle/>
          <a:p>
            <a:r>
              <a:rPr lang="en-IN" dirty="0"/>
              <a:t>Medical officers login page (doctor’s/nurses)</a:t>
            </a:r>
          </a:p>
        </p:txBody>
      </p:sp>
      <p:sp>
        <p:nvSpPr>
          <p:cNvPr id="7" name="Content Placeholder 6">
            <a:extLst>
              <a:ext uri="{FF2B5EF4-FFF2-40B4-BE49-F238E27FC236}">
                <a16:creationId xmlns:a16="http://schemas.microsoft.com/office/drawing/2014/main" id="{CB4711BC-F461-62B5-7DB4-5BEE39D7BB08}"/>
              </a:ext>
            </a:extLst>
          </p:cNvPr>
          <p:cNvSpPr>
            <a:spLocks noGrp="1"/>
          </p:cNvSpPr>
          <p:nvPr>
            <p:ph idx="1"/>
          </p:nvPr>
        </p:nvSpPr>
        <p:spPr/>
        <p:txBody>
          <a:bodyPr/>
          <a:lstStyle/>
          <a:p>
            <a:pPr marL="0" indent="0">
              <a:buNone/>
            </a:pPr>
            <a:r>
              <a:rPr lang="en-IN" dirty="0"/>
              <a:t> </a:t>
            </a:r>
          </a:p>
          <a:p>
            <a:pPr marL="0" indent="0">
              <a:buNone/>
            </a:pPr>
            <a:endParaRPr lang="en-IN" dirty="0"/>
          </a:p>
        </p:txBody>
      </p:sp>
      <p:pic>
        <p:nvPicPr>
          <p:cNvPr id="9" name="Picture 8">
            <a:extLst>
              <a:ext uri="{FF2B5EF4-FFF2-40B4-BE49-F238E27FC236}">
                <a16:creationId xmlns:a16="http://schemas.microsoft.com/office/drawing/2014/main" id="{AE5CF066-39B6-7A7E-4F66-9879FB35AF04}"/>
              </a:ext>
            </a:extLst>
          </p:cNvPr>
          <p:cNvPicPr>
            <a:picLocks noChangeAspect="1"/>
          </p:cNvPicPr>
          <p:nvPr/>
        </p:nvPicPr>
        <p:blipFill>
          <a:blip r:embed="rId2"/>
          <a:stretch>
            <a:fillRect/>
          </a:stretch>
        </p:blipFill>
        <p:spPr>
          <a:xfrm>
            <a:off x="3677530" y="2543776"/>
            <a:ext cx="4231558" cy="3915770"/>
          </a:xfrm>
          <a:prstGeom prst="rect">
            <a:avLst/>
          </a:prstGeom>
        </p:spPr>
      </p:pic>
    </p:spTree>
    <p:extLst>
      <p:ext uri="{BB962C8B-B14F-4D97-AF65-F5344CB8AC3E}">
        <p14:creationId xmlns:p14="http://schemas.microsoft.com/office/powerpoint/2010/main" val="405054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3DE7-D849-849D-79EB-A1F9017839D8}"/>
              </a:ext>
            </a:extLst>
          </p:cNvPr>
          <p:cNvSpPr>
            <a:spLocks noGrp="1"/>
          </p:cNvSpPr>
          <p:nvPr>
            <p:ph type="title"/>
          </p:nvPr>
        </p:nvSpPr>
        <p:spPr/>
        <p:txBody>
          <a:bodyPr/>
          <a:lstStyle/>
          <a:p>
            <a:r>
              <a:rPr lang="en-IN" dirty="0"/>
              <a:t>Dashboard monitoring of babies</a:t>
            </a:r>
          </a:p>
        </p:txBody>
      </p:sp>
      <p:pic>
        <p:nvPicPr>
          <p:cNvPr id="4" name="Content Placeholder 3">
            <a:extLst>
              <a:ext uri="{FF2B5EF4-FFF2-40B4-BE49-F238E27FC236}">
                <a16:creationId xmlns:a16="http://schemas.microsoft.com/office/drawing/2014/main" id="{43BAB753-58B7-6080-F0A7-535E704FA44D}"/>
              </a:ext>
            </a:extLst>
          </p:cNvPr>
          <p:cNvPicPr>
            <a:picLocks noGrp="1" noChangeAspect="1"/>
          </p:cNvPicPr>
          <p:nvPr>
            <p:ph idx="1"/>
          </p:nvPr>
        </p:nvPicPr>
        <p:blipFill>
          <a:blip r:embed="rId2"/>
          <a:stretch>
            <a:fillRect/>
          </a:stretch>
        </p:blipFill>
        <p:spPr>
          <a:xfrm>
            <a:off x="2353418" y="2526383"/>
            <a:ext cx="7485164" cy="3978112"/>
          </a:xfrm>
          <a:prstGeom prst="rect">
            <a:avLst/>
          </a:prstGeom>
        </p:spPr>
      </p:pic>
    </p:spTree>
    <p:extLst>
      <p:ext uri="{BB962C8B-B14F-4D97-AF65-F5344CB8AC3E}">
        <p14:creationId xmlns:p14="http://schemas.microsoft.com/office/powerpoint/2010/main" val="345301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ADF9C-518A-8A13-00D7-B33B6CF6224E}"/>
              </a:ext>
            </a:extLst>
          </p:cNvPr>
          <p:cNvSpPr txBox="1"/>
          <p:nvPr/>
        </p:nvSpPr>
        <p:spPr>
          <a:xfrm>
            <a:off x="3545840" y="2682240"/>
            <a:ext cx="5273040" cy="369332"/>
          </a:xfrm>
          <a:prstGeom prst="rect">
            <a:avLst/>
          </a:prstGeom>
          <a:noFill/>
        </p:spPr>
        <p:txBody>
          <a:bodyPr wrap="square" rtlCol="0">
            <a:spAutoFit/>
          </a:bodyPr>
          <a:lstStyle/>
          <a:p>
            <a:pPr algn="ctr"/>
            <a:r>
              <a:rPr lang="en-IN" dirty="0"/>
              <a:t>Thank You.</a:t>
            </a:r>
          </a:p>
        </p:txBody>
      </p:sp>
    </p:spTree>
    <p:extLst>
      <p:ext uri="{BB962C8B-B14F-4D97-AF65-F5344CB8AC3E}">
        <p14:creationId xmlns:p14="http://schemas.microsoft.com/office/powerpoint/2010/main" val="88442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57E4-79F7-D935-B8E1-9D745B15C0C5}"/>
              </a:ext>
            </a:extLst>
          </p:cNvPr>
          <p:cNvSpPr>
            <a:spLocks noGrp="1"/>
          </p:cNvSpPr>
          <p:nvPr>
            <p:ph type="title"/>
          </p:nvPr>
        </p:nvSpPr>
        <p:spPr/>
        <p:txBody>
          <a:bodyPr/>
          <a:lstStyle/>
          <a:p>
            <a:r>
              <a:rPr lang="en-IN" dirty="0"/>
              <a:t>About our product </a:t>
            </a:r>
            <a:br>
              <a:rPr lang="en-IN" dirty="0"/>
            </a:br>
            <a:r>
              <a:rPr lang="en-IN" dirty="0"/>
              <a:t>(</a:t>
            </a:r>
            <a:r>
              <a:rPr lang="en-IN" dirty="0" err="1"/>
              <a:t>Babyshield</a:t>
            </a:r>
            <a:r>
              <a:rPr lang="en-IN" dirty="0"/>
              <a:t>)</a:t>
            </a:r>
          </a:p>
        </p:txBody>
      </p:sp>
      <p:sp>
        <p:nvSpPr>
          <p:cNvPr id="3" name="Content Placeholder 2">
            <a:extLst>
              <a:ext uri="{FF2B5EF4-FFF2-40B4-BE49-F238E27FC236}">
                <a16:creationId xmlns:a16="http://schemas.microsoft.com/office/drawing/2014/main" id="{E5A836A0-304E-A255-C5A6-DBEB2CCD4EBE}"/>
              </a:ext>
            </a:extLst>
          </p:cNvPr>
          <p:cNvSpPr>
            <a:spLocks noGrp="1"/>
          </p:cNvSpPr>
          <p:nvPr>
            <p:ph idx="1"/>
          </p:nvPr>
        </p:nvSpPr>
        <p:spPr>
          <a:xfrm>
            <a:off x="2231136" y="2705493"/>
            <a:ext cx="7729728" cy="3119375"/>
          </a:xfrm>
        </p:spPr>
        <p:txBody>
          <a:bodyPr>
            <a:noAutofit/>
          </a:bodyPr>
          <a:lstStyle/>
          <a:p>
            <a:pPr marL="0" indent="0" fontAlgn="base">
              <a:lnSpc>
                <a:spcPts val="3150"/>
              </a:lnSpc>
              <a:spcAft>
                <a:spcPts val="450"/>
              </a:spcAft>
              <a:buNone/>
            </a:pPr>
            <a:r>
              <a:rPr lang="en-IN" sz="2000" b="1" dirty="0">
                <a:solidFill>
                  <a:srgbClr val="58C5C9"/>
                </a:solidFill>
                <a:effectLst/>
                <a:latin typeface="Arial" panose="020B0604020202020204" pitchFamily="34" charset="0"/>
                <a:ea typeface="Times New Roman" panose="02020603050405020304" pitchFamily="18" charset="0"/>
              </a:rPr>
              <a:t>WHAT WE ACTUALLY DO AT </a:t>
            </a:r>
            <a:r>
              <a:rPr lang="en-IN" sz="2000" b="1" dirty="0">
                <a:solidFill>
                  <a:schemeClr val="tx2">
                    <a:lumMod val="60000"/>
                    <a:lumOff val="40000"/>
                  </a:schemeClr>
                </a:solidFill>
                <a:effectLst/>
                <a:latin typeface="Arial" panose="020B0604020202020204" pitchFamily="34" charset="0"/>
                <a:ea typeface="Times New Roman" panose="02020603050405020304" pitchFamily="18" charset="0"/>
              </a:rPr>
              <a:t>BABYSHIELD</a:t>
            </a:r>
            <a:r>
              <a:rPr lang="en-IN" sz="2000" b="1" dirty="0">
                <a:solidFill>
                  <a:srgbClr val="58C5C9"/>
                </a:solidFill>
                <a:effectLst/>
                <a:latin typeface="Arial" panose="020B0604020202020204" pitchFamily="34" charset="0"/>
                <a:ea typeface="Times New Roman" panose="02020603050405020304" pitchFamily="18" charset="0"/>
              </a:rPr>
              <a:t> WELLNESS?</a:t>
            </a:r>
            <a:endParaRPr lang="en-IN" sz="2000" b="1" dirty="0">
              <a:effectLst/>
              <a:latin typeface="Times New Roman" panose="02020603050405020304" pitchFamily="18" charset="0"/>
              <a:ea typeface="Times New Roman" panose="02020603050405020304" pitchFamily="18" charset="0"/>
            </a:endParaRPr>
          </a:p>
          <a:p>
            <a:pPr fontAlgn="base">
              <a:lnSpc>
                <a:spcPts val="2700"/>
              </a:lnSpc>
              <a:spcAft>
                <a:spcPts val="1800"/>
              </a:spcAft>
            </a:pPr>
            <a:r>
              <a:rPr lang="en-IN" sz="1600" dirty="0">
                <a:solidFill>
                  <a:srgbClr val="333333"/>
                </a:solidFill>
                <a:effectLst/>
                <a:latin typeface="Arial" panose="020B0604020202020204" pitchFamily="34" charset="0"/>
                <a:ea typeface="Times New Roman" panose="02020603050405020304" pitchFamily="18" charset="0"/>
              </a:rPr>
              <a:t>We  aim to end all preventable neonatal and maternal deaths in the developing world by building innovative affordable, accessible, highly accurate monitoring solutions for the emerging markets. We use unobtrusive wireless wearable sensors and networks, analytical algorithms and big data as tools to provide continuous, high resolution monitoring and preventive care for every newborn in hospital, and at home-making sure that no stone is unturned to prevent any form of mortality and morbidity . We use design thinking principles to build life-saving technologies that will transform the way healthcare is delivered. </a:t>
            </a:r>
            <a:br>
              <a:rPr lang="en-IN" sz="1600" dirty="0">
                <a:solidFill>
                  <a:srgbClr val="333333"/>
                </a:solidFill>
                <a:effectLst/>
                <a:latin typeface="Arial" panose="020B0604020202020204" pitchFamily="34" charset="0"/>
                <a:ea typeface="Times New Roman" panose="02020603050405020304" pitchFamily="18" charset="0"/>
              </a:rPr>
            </a:br>
            <a:endParaRPr lang="en-IN" sz="1600" dirty="0"/>
          </a:p>
        </p:txBody>
      </p:sp>
    </p:spTree>
    <p:extLst>
      <p:ext uri="{BB962C8B-B14F-4D97-AF65-F5344CB8AC3E}">
        <p14:creationId xmlns:p14="http://schemas.microsoft.com/office/powerpoint/2010/main" val="171512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C657-1E63-F43D-77E2-D935F97AA120}"/>
              </a:ext>
            </a:extLst>
          </p:cNvPr>
          <p:cNvSpPr>
            <a:spLocks noGrp="1"/>
          </p:cNvSpPr>
          <p:nvPr>
            <p:ph type="title"/>
          </p:nvPr>
        </p:nvSpPr>
        <p:spPr>
          <a:xfrm>
            <a:off x="2231136" y="663034"/>
            <a:ext cx="7729728" cy="1188720"/>
          </a:xfrm>
        </p:spPr>
        <p:txBody>
          <a:bodyPr>
            <a:normAutofit/>
          </a:bodyPr>
          <a:lstStyle/>
          <a:p>
            <a:br>
              <a:rPr lang="en-IN" sz="2000" b="1" dirty="0">
                <a:solidFill>
                  <a:srgbClr val="333333"/>
                </a:solidFill>
                <a:effectLst/>
                <a:latin typeface="Arial" panose="020B0604020202020204" pitchFamily="34" charset="0"/>
                <a:ea typeface="Times New Roman" panose="02020603050405020304" pitchFamily="18" charset="0"/>
              </a:rPr>
            </a:br>
            <a:r>
              <a:rPr lang="en-IN" sz="2000" dirty="0">
                <a:solidFill>
                  <a:srgbClr val="333333"/>
                </a:solidFill>
                <a:effectLst/>
                <a:ea typeface="Times New Roman" panose="02020603050405020304" pitchFamily="18" charset="0"/>
              </a:rPr>
              <a:t>The core issues we are tackling are...</a:t>
            </a:r>
            <a:br>
              <a:rPr lang="en-IN" sz="2000" dirty="0">
                <a:effectLst/>
                <a:ea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1BA77088-A05E-88AB-44CB-63D806856E61}"/>
              </a:ext>
            </a:extLst>
          </p:cNvPr>
          <p:cNvSpPr>
            <a:spLocks noGrp="1"/>
          </p:cNvSpPr>
          <p:nvPr>
            <p:ph idx="1"/>
          </p:nvPr>
        </p:nvSpPr>
        <p:spPr>
          <a:xfrm>
            <a:off x="2231136" y="2298538"/>
            <a:ext cx="9543981" cy="3425088"/>
          </a:xfrm>
        </p:spPr>
        <p:txBody>
          <a:bodyPr>
            <a:noAutofit/>
          </a:bodyPr>
          <a:lstStyle/>
          <a:p>
            <a:pPr marL="342900" indent="-342900" fontAlgn="base">
              <a:spcAft>
                <a:spcPts val="1350"/>
              </a:spcAft>
              <a:buFont typeface="+mj-lt"/>
              <a:buAutoNum type="arabicPeriod"/>
            </a:pPr>
            <a:r>
              <a:rPr lang="en-IN" sz="1400" b="1" cap="all" spc="115" dirty="0">
                <a:solidFill>
                  <a:srgbClr val="333333"/>
                </a:solidFill>
                <a:effectLst/>
                <a:latin typeface="Arial" panose="020B0604020202020204" pitchFamily="34" charset="0"/>
                <a:ea typeface="Times New Roman" panose="02020603050405020304" pitchFamily="18" charset="0"/>
              </a:rPr>
              <a:t>NO TIMELY INTERVETION </a:t>
            </a:r>
            <a:br>
              <a:rPr lang="en-IN" sz="1400" b="1" cap="all" spc="115" dirty="0">
                <a:solidFill>
                  <a:srgbClr val="333333"/>
                </a:solidFill>
                <a:effectLst/>
                <a:latin typeface="Arial" panose="020B0604020202020204" pitchFamily="34" charset="0"/>
                <a:ea typeface="Times New Roman" panose="02020603050405020304" pitchFamily="18" charset="0"/>
              </a:rPr>
            </a:br>
            <a:r>
              <a:rPr lang="en-IN" sz="1400" b="1" cap="all" spc="115" dirty="0">
                <a:solidFill>
                  <a:srgbClr val="333333"/>
                </a:solidFill>
                <a:effectLst/>
                <a:latin typeface="Arial" panose="020B0604020202020204" pitchFamily="34" charset="0"/>
                <a:ea typeface="Times New Roman" panose="02020603050405020304" pitchFamily="18" charset="0"/>
              </a:rPr>
              <a:t>(</a:t>
            </a:r>
            <a:r>
              <a:rPr lang="en-IN" sz="1400" b="0" dirty="0">
                <a:solidFill>
                  <a:srgbClr val="333333"/>
                </a:solidFill>
                <a:effectLst/>
                <a:latin typeface="Arial" panose="020B0604020202020204" pitchFamily="34" charset="0"/>
                <a:ea typeface="Times New Roman" panose="02020603050405020304" pitchFamily="18" charset="0"/>
              </a:rPr>
              <a:t>Lack of accurate detection of conditions and alerting for timely intervention required to prevent injury</a:t>
            </a:r>
            <a:r>
              <a:rPr lang="en-IN" sz="1400" b="1" cap="all" spc="115" dirty="0">
                <a:solidFill>
                  <a:srgbClr val="333333"/>
                </a:solidFill>
                <a:effectLst/>
                <a:latin typeface="Arial" panose="020B0604020202020204" pitchFamily="34" charset="0"/>
                <a:ea typeface="Times New Roman" panose="02020603050405020304" pitchFamily="18" charset="0"/>
              </a:rPr>
              <a:t>)</a:t>
            </a:r>
            <a:endParaRPr lang="en-IN" sz="1400" b="1" dirty="0">
              <a:latin typeface="Times New Roman" panose="02020603050405020304" pitchFamily="18" charset="0"/>
              <a:ea typeface="Times New Roman" panose="02020603050405020304" pitchFamily="18" charset="0"/>
            </a:endParaRPr>
          </a:p>
          <a:p>
            <a:pPr marL="342900" indent="-342900" fontAlgn="base">
              <a:spcAft>
                <a:spcPts val="1350"/>
              </a:spcAft>
              <a:buFont typeface="+mj-lt"/>
              <a:buAutoNum type="arabicPeriod"/>
            </a:pPr>
            <a:r>
              <a:rPr lang="en-IN" sz="1400" b="1" cap="all" spc="115" dirty="0">
                <a:solidFill>
                  <a:srgbClr val="333333"/>
                </a:solidFill>
                <a:effectLst/>
                <a:latin typeface="Arial" panose="020B0604020202020204" pitchFamily="34" charset="0"/>
                <a:ea typeface="Times New Roman" panose="02020603050405020304" pitchFamily="18" charset="0"/>
              </a:rPr>
              <a:t>LACK OF RESOURCES </a:t>
            </a:r>
            <a:br>
              <a:rPr lang="en-IN" sz="1400" b="1" cap="all" spc="115" dirty="0">
                <a:solidFill>
                  <a:srgbClr val="333333"/>
                </a:solidFill>
                <a:effectLst/>
                <a:latin typeface="Arial" panose="020B0604020202020204" pitchFamily="34" charset="0"/>
                <a:ea typeface="Times New Roman" panose="02020603050405020304" pitchFamily="18" charset="0"/>
              </a:rPr>
            </a:br>
            <a:r>
              <a:rPr lang="en-IN" sz="1400" b="1" cap="all" spc="115" dirty="0">
                <a:solidFill>
                  <a:srgbClr val="333333"/>
                </a:solidFill>
                <a:effectLst/>
                <a:latin typeface="Arial" panose="020B0604020202020204" pitchFamily="34" charset="0"/>
                <a:ea typeface="Times New Roman" panose="02020603050405020304" pitchFamily="18" charset="0"/>
              </a:rPr>
              <a:t>(</a:t>
            </a:r>
            <a:r>
              <a:rPr lang="en-IN" sz="1400" b="0" dirty="0">
                <a:solidFill>
                  <a:srgbClr val="333333"/>
                </a:solidFill>
                <a:effectLst/>
                <a:latin typeface="Arial" panose="020B0604020202020204" pitchFamily="34" charset="0"/>
                <a:ea typeface="Times New Roman" panose="02020603050405020304" pitchFamily="18" charset="0"/>
              </a:rPr>
              <a:t>Early discharge due to lack of family and institutional resources increases the risk</a:t>
            </a:r>
            <a:r>
              <a:rPr lang="en-IN" sz="1400" b="1" cap="all" spc="115" dirty="0">
                <a:solidFill>
                  <a:srgbClr val="333333"/>
                </a:solidFill>
                <a:effectLst/>
                <a:latin typeface="Arial" panose="020B0604020202020204" pitchFamily="34" charset="0"/>
                <a:ea typeface="Times New Roman" panose="02020603050405020304" pitchFamily="18" charset="0"/>
              </a:rPr>
              <a:t>)</a:t>
            </a:r>
            <a:endParaRPr lang="en-IN" sz="1400" b="1" dirty="0">
              <a:latin typeface="Times New Roman" panose="02020603050405020304" pitchFamily="18" charset="0"/>
              <a:ea typeface="Times New Roman" panose="02020603050405020304" pitchFamily="18" charset="0"/>
            </a:endParaRPr>
          </a:p>
          <a:p>
            <a:pPr marL="342900" indent="-342900" fontAlgn="base">
              <a:spcAft>
                <a:spcPts val="1350"/>
              </a:spcAft>
              <a:buFont typeface="+mj-lt"/>
              <a:buAutoNum type="arabicPeriod"/>
            </a:pPr>
            <a:r>
              <a:rPr lang="en-IN" sz="1400" b="1" cap="all" spc="115" dirty="0">
                <a:solidFill>
                  <a:srgbClr val="333333"/>
                </a:solidFill>
                <a:effectLst/>
                <a:latin typeface="Arial" panose="020B0604020202020204" pitchFamily="34" charset="0"/>
                <a:ea typeface="Times New Roman" panose="02020603050405020304" pitchFamily="18" charset="0"/>
              </a:rPr>
              <a:t>SKILL INTENSIVE DEVICES </a:t>
            </a:r>
            <a:br>
              <a:rPr lang="en-IN" sz="1400" b="1" cap="all" spc="115" dirty="0">
                <a:solidFill>
                  <a:srgbClr val="333333"/>
                </a:solidFill>
                <a:effectLst/>
                <a:latin typeface="Arial" panose="020B0604020202020204" pitchFamily="34" charset="0"/>
                <a:ea typeface="Times New Roman" panose="02020603050405020304" pitchFamily="18" charset="0"/>
              </a:rPr>
            </a:br>
            <a:r>
              <a:rPr lang="en-IN" sz="1400" b="1" cap="all" spc="115" dirty="0">
                <a:solidFill>
                  <a:srgbClr val="333333"/>
                </a:solidFill>
                <a:effectLst/>
                <a:latin typeface="Arial" panose="020B0604020202020204" pitchFamily="34" charset="0"/>
                <a:ea typeface="Times New Roman" panose="02020603050405020304" pitchFamily="18" charset="0"/>
              </a:rPr>
              <a:t>(</a:t>
            </a:r>
            <a:r>
              <a:rPr lang="en-IN" sz="1400" b="0" dirty="0">
                <a:solidFill>
                  <a:srgbClr val="333333"/>
                </a:solidFill>
                <a:effectLst/>
                <a:latin typeface="Arial" panose="020B0604020202020204" pitchFamily="34" charset="0"/>
                <a:ea typeface="Times New Roman" panose="02020603050405020304" pitchFamily="18" charset="0"/>
              </a:rPr>
              <a:t>Multiple devices for </a:t>
            </a:r>
            <a:r>
              <a:rPr lang="en-IN" sz="1400" b="0" dirty="0" err="1">
                <a:solidFill>
                  <a:srgbClr val="333333"/>
                </a:solidFill>
                <a:effectLst/>
                <a:latin typeface="Arial" panose="020B0604020202020204" pitchFamily="34" charset="0"/>
                <a:ea typeface="Times New Roman" panose="02020603050405020304" pitchFamily="18" charset="0"/>
              </a:rPr>
              <a:t>assesing</a:t>
            </a:r>
            <a:r>
              <a:rPr lang="en-IN" sz="1400" b="0" dirty="0">
                <a:solidFill>
                  <a:srgbClr val="333333"/>
                </a:solidFill>
                <a:effectLst/>
                <a:latin typeface="Arial" panose="020B0604020202020204" pitchFamily="34" charset="0"/>
                <a:ea typeface="Times New Roman" panose="02020603050405020304" pitchFamily="18" charset="0"/>
              </a:rPr>
              <a:t> vital signs are too complex for low skilled healthcare workers.</a:t>
            </a:r>
            <a:r>
              <a:rPr lang="en-IN" sz="1400" b="1" cap="all" spc="115" dirty="0">
                <a:solidFill>
                  <a:srgbClr val="333333"/>
                </a:solidFill>
                <a:effectLst/>
                <a:latin typeface="Arial" panose="020B0604020202020204" pitchFamily="34" charset="0"/>
                <a:ea typeface="Times New Roman" panose="02020603050405020304" pitchFamily="18" charset="0"/>
              </a:rPr>
              <a:t>)</a:t>
            </a:r>
          </a:p>
          <a:p>
            <a:pPr marL="342900" lvl="0" indent="-342900" fontAlgn="base">
              <a:spcAft>
                <a:spcPts val="1350"/>
              </a:spcAft>
              <a:buFont typeface="+mj-lt"/>
              <a:buAutoNum type="arabicPeriod"/>
            </a:pPr>
            <a:r>
              <a:rPr lang="en-IN" sz="1400" b="1" cap="all" spc="115" dirty="0">
                <a:solidFill>
                  <a:srgbClr val="333333"/>
                </a:solidFill>
                <a:effectLst/>
                <a:latin typeface="Arial" panose="020B0604020202020204" pitchFamily="34" charset="0"/>
                <a:ea typeface="Times New Roman" panose="02020603050405020304" pitchFamily="18" charset="0"/>
              </a:rPr>
              <a:t>FALSE ALARMS </a:t>
            </a:r>
            <a:br>
              <a:rPr lang="en-IN" sz="1400" b="1" cap="all" spc="115" dirty="0">
                <a:solidFill>
                  <a:srgbClr val="333333"/>
                </a:solidFill>
                <a:effectLst/>
                <a:latin typeface="Arial" panose="020B0604020202020204" pitchFamily="34" charset="0"/>
                <a:ea typeface="Times New Roman" panose="02020603050405020304" pitchFamily="18" charset="0"/>
              </a:rPr>
            </a:br>
            <a:r>
              <a:rPr lang="en-IN" sz="1400" b="1" cap="all" spc="115" dirty="0">
                <a:solidFill>
                  <a:srgbClr val="333333"/>
                </a:solidFill>
                <a:effectLst/>
                <a:latin typeface="Arial" panose="020B0604020202020204" pitchFamily="34" charset="0"/>
                <a:ea typeface="Times New Roman" panose="02020603050405020304" pitchFamily="18" charset="0"/>
              </a:rPr>
              <a:t>(</a:t>
            </a:r>
            <a:r>
              <a:rPr lang="en-IN" sz="1400" dirty="0">
                <a:solidFill>
                  <a:srgbClr val="333333"/>
                </a:solidFill>
                <a:effectLst/>
                <a:latin typeface="Arial" panose="020B0604020202020204" pitchFamily="34" charset="0"/>
                <a:ea typeface="Calibri" panose="020F0502020204030204" pitchFamily="34" charset="0"/>
              </a:rPr>
              <a:t>Current devices are expensive with high rate of false alarms.</a:t>
            </a:r>
            <a:r>
              <a:rPr lang="en-IN" sz="1400" b="1" cap="all" spc="115" dirty="0">
                <a:solidFill>
                  <a:srgbClr val="333333"/>
                </a:solidFill>
                <a:effectLst/>
                <a:latin typeface="Arial" panose="020B0604020202020204" pitchFamily="34" charset="0"/>
                <a:ea typeface="Times New Roman" panose="02020603050405020304" pitchFamily="18" charset="0"/>
              </a:rPr>
              <a:t>)</a:t>
            </a:r>
          </a:p>
          <a:p>
            <a:pPr marL="342900" indent="-342900" fontAlgn="base">
              <a:spcAft>
                <a:spcPts val="1350"/>
              </a:spcAft>
              <a:buFont typeface="+mj-lt"/>
              <a:buAutoNum type="arabicPeriod"/>
            </a:pPr>
            <a:r>
              <a:rPr lang="en-IN" sz="1400" b="1" cap="all" spc="115" dirty="0">
                <a:solidFill>
                  <a:srgbClr val="333333"/>
                </a:solidFill>
                <a:effectLst/>
                <a:latin typeface="Arial" panose="020B0604020202020204" pitchFamily="34" charset="0"/>
                <a:ea typeface="Times New Roman" panose="02020603050405020304" pitchFamily="18" charset="0"/>
              </a:rPr>
              <a:t>DELAYED ATTENTION </a:t>
            </a:r>
            <a:br>
              <a:rPr lang="en-IN" sz="1400" b="1" cap="all" spc="115" dirty="0">
                <a:solidFill>
                  <a:srgbClr val="333333"/>
                </a:solidFill>
                <a:effectLst/>
                <a:latin typeface="Arial" panose="020B0604020202020204" pitchFamily="34" charset="0"/>
                <a:ea typeface="Times New Roman" panose="02020603050405020304" pitchFamily="18" charset="0"/>
              </a:rPr>
            </a:br>
            <a:r>
              <a:rPr lang="en-IN" sz="1400" b="1" cap="all" spc="115" dirty="0">
                <a:solidFill>
                  <a:srgbClr val="333333"/>
                </a:solidFill>
                <a:effectLst/>
                <a:latin typeface="Arial" panose="020B0604020202020204" pitchFamily="34" charset="0"/>
                <a:ea typeface="Times New Roman" panose="02020603050405020304" pitchFamily="18" charset="0"/>
              </a:rPr>
              <a:t>(</a:t>
            </a:r>
            <a:r>
              <a:rPr lang="en-IN" sz="1400" b="0" dirty="0">
                <a:solidFill>
                  <a:srgbClr val="333333"/>
                </a:solidFill>
                <a:effectLst/>
                <a:latin typeface="Arial" panose="020B0604020202020204" pitchFamily="34" charset="0"/>
                <a:ea typeface="Times New Roman" panose="02020603050405020304" pitchFamily="18" charset="0"/>
              </a:rPr>
              <a:t>In low resource setting, due to lack of manpower, attention to </a:t>
            </a:r>
            <a:r>
              <a:rPr lang="en-IN" sz="1400" b="0" dirty="0" err="1">
                <a:solidFill>
                  <a:srgbClr val="333333"/>
                </a:solidFill>
                <a:effectLst/>
                <a:latin typeface="Arial" panose="020B0604020202020204" pitchFamily="34" charset="0"/>
                <a:ea typeface="Times New Roman" panose="02020603050405020304" pitchFamily="18" charset="0"/>
              </a:rPr>
              <a:t>apnea</a:t>
            </a:r>
            <a:r>
              <a:rPr lang="en-IN" sz="1400" b="0" dirty="0">
                <a:solidFill>
                  <a:srgbClr val="333333"/>
                </a:solidFill>
                <a:effectLst/>
                <a:latin typeface="Arial" panose="020B0604020202020204" pitchFamily="34" charset="0"/>
                <a:ea typeface="Times New Roman" panose="02020603050405020304" pitchFamily="18" charset="0"/>
              </a:rPr>
              <a:t> and hypothermia is delayed or absent.</a:t>
            </a:r>
            <a:r>
              <a:rPr lang="en-IN" sz="1400" b="1" cap="all" spc="115" dirty="0">
                <a:solidFill>
                  <a:srgbClr val="333333"/>
                </a:solidFill>
                <a:effectLst/>
                <a:latin typeface="Arial" panose="020B0604020202020204" pitchFamily="34" charset="0"/>
                <a:ea typeface="Times New Roman" panose="02020603050405020304" pitchFamily="18" charset="0"/>
              </a:rPr>
              <a:t>)</a:t>
            </a:r>
          </a:p>
          <a:p>
            <a:pPr marL="342900" indent="-342900" fontAlgn="base">
              <a:spcAft>
                <a:spcPts val="1350"/>
              </a:spcAft>
              <a:buFont typeface="+mj-lt"/>
              <a:buAutoNum type="arabicPeriod"/>
            </a:pPr>
            <a:r>
              <a:rPr lang="en-IN" sz="1400" b="1" cap="all" spc="115" dirty="0">
                <a:solidFill>
                  <a:srgbClr val="333333"/>
                </a:solidFill>
                <a:effectLst/>
                <a:latin typeface="Arial" panose="020B0604020202020204" pitchFamily="34" charset="0"/>
                <a:ea typeface="Times New Roman" panose="02020603050405020304" pitchFamily="18" charset="0"/>
              </a:rPr>
              <a:t>BULKY DEVICES </a:t>
            </a:r>
            <a:br>
              <a:rPr lang="en-IN" sz="1400" b="1" cap="all" spc="115" dirty="0">
                <a:solidFill>
                  <a:srgbClr val="333333"/>
                </a:solidFill>
                <a:effectLst/>
                <a:latin typeface="Arial" panose="020B0604020202020204" pitchFamily="34" charset="0"/>
                <a:ea typeface="Times New Roman" panose="02020603050405020304" pitchFamily="18" charset="0"/>
              </a:rPr>
            </a:br>
            <a:r>
              <a:rPr lang="en-IN" sz="1400" b="1" cap="all" spc="115" dirty="0">
                <a:solidFill>
                  <a:srgbClr val="333333"/>
                </a:solidFill>
                <a:effectLst/>
                <a:latin typeface="Arial" panose="020B0604020202020204" pitchFamily="34" charset="0"/>
                <a:ea typeface="Times New Roman" panose="02020603050405020304" pitchFamily="18" charset="0"/>
              </a:rPr>
              <a:t>(</a:t>
            </a:r>
            <a:r>
              <a:rPr lang="en-IN" sz="1400" b="0" dirty="0">
                <a:solidFill>
                  <a:srgbClr val="333333"/>
                </a:solidFill>
                <a:effectLst/>
                <a:latin typeface="Arial" panose="020B0604020202020204" pitchFamily="34" charset="0"/>
                <a:ea typeface="Times New Roman" panose="02020603050405020304" pitchFamily="18" charset="0"/>
              </a:rPr>
              <a:t>Bulky, wired devices that cannot be used during Kangaroo Mother Care and are not portable.</a:t>
            </a:r>
            <a:r>
              <a:rPr lang="en-IN" sz="1400" b="1" cap="all" spc="115" dirty="0">
                <a:solidFill>
                  <a:srgbClr val="333333"/>
                </a:solidFill>
                <a:effectLst/>
                <a:latin typeface="Arial" panose="020B0604020202020204" pitchFamily="34" charset="0"/>
                <a:ea typeface="Times New Roman" panose="02020603050405020304" pitchFamily="18" charset="0"/>
              </a:rPr>
              <a:t>)</a:t>
            </a:r>
            <a:endParaRPr lang="en-IN" sz="1400" b="1" dirty="0">
              <a:effectLst/>
              <a:latin typeface="Times New Roman" panose="02020603050405020304" pitchFamily="18" charset="0"/>
              <a:ea typeface="Times New Roman" panose="02020603050405020304" pitchFamily="18" charset="0"/>
            </a:endParaRPr>
          </a:p>
          <a:p>
            <a:pPr marL="342900" indent="-342900" fontAlgn="base">
              <a:spcAft>
                <a:spcPts val="1800"/>
              </a:spcAft>
              <a:buFont typeface="+mj-lt"/>
              <a:buAutoNum type="arabicPeriod"/>
            </a:pPr>
            <a:endParaRPr lang="en-IN" sz="14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IN" sz="1400" dirty="0"/>
          </a:p>
        </p:txBody>
      </p:sp>
    </p:spTree>
    <p:extLst>
      <p:ext uri="{BB962C8B-B14F-4D97-AF65-F5344CB8AC3E}">
        <p14:creationId xmlns:p14="http://schemas.microsoft.com/office/powerpoint/2010/main" val="267390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BF79-7182-D608-A7A0-E4FE1BDE7AF3}"/>
              </a:ext>
            </a:extLst>
          </p:cNvPr>
          <p:cNvSpPr>
            <a:spLocks noGrp="1"/>
          </p:cNvSpPr>
          <p:nvPr>
            <p:ph type="title"/>
          </p:nvPr>
        </p:nvSpPr>
        <p:spPr/>
        <p:txBody>
          <a:bodyPr/>
          <a:lstStyle/>
          <a:p>
            <a:r>
              <a:rPr lang="en-IN" dirty="0" err="1"/>
              <a:t>Babyshield</a:t>
            </a:r>
            <a:r>
              <a:rPr lang="en-IN" dirty="0"/>
              <a:t> wellness device</a:t>
            </a:r>
          </a:p>
        </p:txBody>
      </p:sp>
      <p:sp>
        <p:nvSpPr>
          <p:cNvPr id="3" name="Content Placeholder 2">
            <a:extLst>
              <a:ext uri="{FF2B5EF4-FFF2-40B4-BE49-F238E27FC236}">
                <a16:creationId xmlns:a16="http://schemas.microsoft.com/office/drawing/2014/main" id="{EB4DD619-C4E9-1795-039A-114F36A2D656}"/>
              </a:ext>
            </a:extLst>
          </p:cNvPr>
          <p:cNvSpPr>
            <a:spLocks noGrp="1"/>
          </p:cNvSpPr>
          <p:nvPr>
            <p:ph idx="1"/>
          </p:nvPr>
        </p:nvSpPr>
        <p:spPr>
          <a:xfrm>
            <a:off x="2231136" y="2620343"/>
            <a:ext cx="7729728" cy="3101983"/>
          </a:xfrm>
        </p:spPr>
        <p:txBody>
          <a:bodyPr/>
          <a:lstStyle/>
          <a:p>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Our product , the "electronic device" is a wearable on the newborn that continuously monitors the necessary vital parameters used to detect </a:t>
            </a:r>
            <a:r>
              <a:rPr lang="en-IN" sz="1800" kern="0" dirty="0" err="1">
                <a:effectLst/>
                <a:latin typeface="Arial" panose="020B0604020202020204" pitchFamily="34" charset="0"/>
                <a:ea typeface="Times New Roman" panose="02020603050405020304" pitchFamily="18" charset="0"/>
                <a:cs typeface="Times New Roman" panose="02020603050405020304" pitchFamily="18" charset="0"/>
              </a:rPr>
              <a:t>Apnea</a:t>
            </a: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 Hypothermia and other distress conditions. An integrated diagnostic tool that connects wirelessly to a central platform which ensures that the nurse can monitor all the babies simultaneously and alert when a distress condition is detected. It continuously tracks key vital parameters, detects distress conditions and alerts the caregiver for providing timely intervention and securely stores the data that can be accessed later by the doctor.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24790F80-8820-861C-30F0-0ED284BF94FA}"/>
              </a:ext>
            </a:extLst>
          </p:cNvPr>
          <p:cNvPicPr>
            <a:picLocks noChangeAspect="1"/>
          </p:cNvPicPr>
          <p:nvPr/>
        </p:nvPicPr>
        <p:blipFill>
          <a:blip r:embed="rId2"/>
          <a:stretch>
            <a:fillRect/>
          </a:stretch>
        </p:blipFill>
        <p:spPr>
          <a:xfrm>
            <a:off x="9743440" y="5216441"/>
            <a:ext cx="1958510" cy="1280271"/>
          </a:xfrm>
          <a:prstGeom prst="rect">
            <a:avLst/>
          </a:prstGeom>
        </p:spPr>
      </p:pic>
      <p:sp>
        <p:nvSpPr>
          <p:cNvPr id="6" name="TextBox 5">
            <a:extLst>
              <a:ext uri="{FF2B5EF4-FFF2-40B4-BE49-F238E27FC236}">
                <a16:creationId xmlns:a16="http://schemas.microsoft.com/office/drawing/2014/main" id="{F6E85D26-1782-6679-E245-A5C83FE7A411}"/>
              </a:ext>
            </a:extLst>
          </p:cNvPr>
          <p:cNvSpPr txBox="1"/>
          <p:nvPr/>
        </p:nvSpPr>
        <p:spPr>
          <a:xfrm>
            <a:off x="9530080" y="6496712"/>
            <a:ext cx="2661920" cy="261610"/>
          </a:xfrm>
          <a:prstGeom prst="rect">
            <a:avLst/>
          </a:prstGeom>
          <a:noFill/>
        </p:spPr>
        <p:txBody>
          <a:bodyPr wrap="square" rtlCol="0">
            <a:spAutoFit/>
          </a:bodyPr>
          <a:lstStyle/>
          <a:p>
            <a:r>
              <a:rPr lang="en-IN" sz="1100" dirty="0"/>
              <a:t>Took picture from web as an example</a:t>
            </a:r>
          </a:p>
        </p:txBody>
      </p:sp>
    </p:spTree>
    <p:extLst>
      <p:ext uri="{BB962C8B-B14F-4D97-AF65-F5344CB8AC3E}">
        <p14:creationId xmlns:p14="http://schemas.microsoft.com/office/powerpoint/2010/main" val="2871656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17C9-DC48-443D-779F-82522D817727}"/>
              </a:ext>
            </a:extLst>
          </p:cNvPr>
          <p:cNvSpPr>
            <a:spLocks noGrp="1"/>
          </p:cNvSpPr>
          <p:nvPr>
            <p:ph type="title"/>
          </p:nvPr>
        </p:nvSpPr>
        <p:spPr>
          <a:xfrm>
            <a:off x="2231136" y="397158"/>
            <a:ext cx="7729728" cy="1188720"/>
          </a:xfrm>
        </p:spPr>
        <p:txBody>
          <a:bodyPr/>
          <a:lstStyle/>
          <a:p>
            <a:r>
              <a:rPr lang="en-IN" dirty="0">
                <a:solidFill>
                  <a:srgbClr val="2D3B45"/>
                </a:solidFill>
                <a:latin typeface="Lato Extended"/>
              </a:rPr>
              <a:t> </a:t>
            </a:r>
            <a:r>
              <a:rPr lang="en-IN" b="0" i="0" dirty="0">
                <a:solidFill>
                  <a:srgbClr val="2D3B45"/>
                </a:solidFill>
                <a:effectLst/>
                <a:latin typeface="Lato Extended"/>
              </a:rPr>
              <a:t>Lo-Fi Wire-framing</a:t>
            </a:r>
            <a:br>
              <a:rPr lang="en-IN" b="0" i="0" dirty="0">
                <a:solidFill>
                  <a:srgbClr val="2D3B45"/>
                </a:solidFill>
                <a:effectLst/>
                <a:latin typeface="Lato Extended"/>
              </a:rPr>
            </a:br>
            <a:r>
              <a:rPr lang="en-IN" sz="2000" b="0" i="0" dirty="0">
                <a:solidFill>
                  <a:srgbClr val="2D3B45"/>
                </a:solidFill>
                <a:effectLst/>
                <a:latin typeface="Lato Extended"/>
              </a:rPr>
              <a:t>(Home-page)</a:t>
            </a:r>
          </a:p>
        </p:txBody>
      </p:sp>
      <p:pic>
        <p:nvPicPr>
          <p:cNvPr id="3" name="Picture 2">
            <a:extLst>
              <a:ext uri="{FF2B5EF4-FFF2-40B4-BE49-F238E27FC236}">
                <a16:creationId xmlns:a16="http://schemas.microsoft.com/office/drawing/2014/main" id="{A4B213A9-C2D0-D856-F053-8CDAE7CEDC1A}"/>
              </a:ext>
            </a:extLst>
          </p:cNvPr>
          <p:cNvPicPr>
            <a:picLocks noChangeAspect="1"/>
          </p:cNvPicPr>
          <p:nvPr/>
        </p:nvPicPr>
        <p:blipFill>
          <a:blip r:embed="rId2"/>
          <a:stretch>
            <a:fillRect/>
          </a:stretch>
        </p:blipFill>
        <p:spPr>
          <a:xfrm>
            <a:off x="2113933" y="1853842"/>
            <a:ext cx="7964134" cy="4607000"/>
          </a:xfrm>
          <a:prstGeom prst="rect">
            <a:avLst/>
          </a:prstGeom>
        </p:spPr>
      </p:pic>
      <p:sp>
        <p:nvSpPr>
          <p:cNvPr id="4" name="TextBox 3">
            <a:extLst>
              <a:ext uri="{FF2B5EF4-FFF2-40B4-BE49-F238E27FC236}">
                <a16:creationId xmlns:a16="http://schemas.microsoft.com/office/drawing/2014/main" id="{CC09897E-24FC-F6A1-F96B-E48A6924E782}"/>
              </a:ext>
            </a:extLst>
          </p:cNvPr>
          <p:cNvSpPr txBox="1"/>
          <p:nvPr/>
        </p:nvSpPr>
        <p:spPr>
          <a:xfrm>
            <a:off x="207389" y="2587681"/>
            <a:ext cx="1536569" cy="3139321"/>
          </a:xfrm>
          <a:prstGeom prst="rect">
            <a:avLst/>
          </a:prstGeom>
          <a:noFill/>
        </p:spPr>
        <p:txBody>
          <a:bodyPr wrap="square" rtlCol="0">
            <a:spAutoFit/>
          </a:bodyPr>
          <a:lstStyle/>
          <a:p>
            <a:r>
              <a:rPr lang="en-IN" dirty="0"/>
              <a:t>This is the homepage where we can see each and every details of our product and ongoing condition of newborn reports.</a:t>
            </a:r>
          </a:p>
        </p:txBody>
      </p:sp>
    </p:spTree>
    <p:extLst>
      <p:ext uri="{BB962C8B-B14F-4D97-AF65-F5344CB8AC3E}">
        <p14:creationId xmlns:p14="http://schemas.microsoft.com/office/powerpoint/2010/main" val="357456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5961-08AB-A8FA-C09D-CA959FDE16CC}"/>
              </a:ext>
            </a:extLst>
          </p:cNvPr>
          <p:cNvSpPr>
            <a:spLocks noGrp="1"/>
          </p:cNvSpPr>
          <p:nvPr>
            <p:ph type="title"/>
          </p:nvPr>
        </p:nvSpPr>
        <p:spPr>
          <a:xfrm>
            <a:off x="2231136" y="436791"/>
            <a:ext cx="7729728" cy="1188720"/>
          </a:xfrm>
        </p:spPr>
        <p:txBody>
          <a:bodyPr/>
          <a:lstStyle/>
          <a:p>
            <a:r>
              <a:rPr lang="en-IN" dirty="0"/>
              <a:t>Buying the product/subscribing the plans</a:t>
            </a:r>
          </a:p>
        </p:txBody>
      </p:sp>
      <p:pic>
        <p:nvPicPr>
          <p:cNvPr id="3" name="Picture 2">
            <a:extLst>
              <a:ext uri="{FF2B5EF4-FFF2-40B4-BE49-F238E27FC236}">
                <a16:creationId xmlns:a16="http://schemas.microsoft.com/office/drawing/2014/main" id="{F5733A64-EA41-99D3-B01A-A67DBBF325AC}"/>
              </a:ext>
            </a:extLst>
          </p:cNvPr>
          <p:cNvPicPr>
            <a:picLocks noChangeAspect="1"/>
          </p:cNvPicPr>
          <p:nvPr/>
        </p:nvPicPr>
        <p:blipFill>
          <a:blip r:embed="rId2"/>
          <a:stretch>
            <a:fillRect/>
          </a:stretch>
        </p:blipFill>
        <p:spPr>
          <a:xfrm>
            <a:off x="2231136" y="2054372"/>
            <a:ext cx="7729728" cy="4300764"/>
          </a:xfrm>
          <a:prstGeom prst="rect">
            <a:avLst/>
          </a:prstGeom>
        </p:spPr>
      </p:pic>
      <p:sp>
        <p:nvSpPr>
          <p:cNvPr id="4" name="TextBox 3">
            <a:extLst>
              <a:ext uri="{FF2B5EF4-FFF2-40B4-BE49-F238E27FC236}">
                <a16:creationId xmlns:a16="http://schemas.microsoft.com/office/drawing/2014/main" id="{423D44D0-B135-8264-7810-BDB2E13AF387}"/>
              </a:ext>
            </a:extLst>
          </p:cNvPr>
          <p:cNvSpPr txBox="1"/>
          <p:nvPr/>
        </p:nvSpPr>
        <p:spPr>
          <a:xfrm>
            <a:off x="179109" y="2479249"/>
            <a:ext cx="1743959" cy="2585323"/>
          </a:xfrm>
          <a:prstGeom prst="rect">
            <a:avLst/>
          </a:prstGeom>
          <a:noFill/>
        </p:spPr>
        <p:txBody>
          <a:bodyPr wrap="square" rtlCol="0">
            <a:spAutoFit/>
          </a:bodyPr>
          <a:lstStyle/>
          <a:p>
            <a:r>
              <a:rPr lang="en-IN" dirty="0"/>
              <a:t>From this page customers can buy the product and choose there subscription plans as it is B2B and B2C business both.</a:t>
            </a:r>
          </a:p>
        </p:txBody>
      </p:sp>
    </p:spTree>
    <p:extLst>
      <p:ext uri="{BB962C8B-B14F-4D97-AF65-F5344CB8AC3E}">
        <p14:creationId xmlns:p14="http://schemas.microsoft.com/office/powerpoint/2010/main" val="874486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7FEA0-3A02-AD5C-4971-16FC7ABF9D0F}"/>
              </a:ext>
            </a:extLst>
          </p:cNvPr>
          <p:cNvSpPr>
            <a:spLocks noGrp="1"/>
          </p:cNvSpPr>
          <p:nvPr>
            <p:ph type="title"/>
          </p:nvPr>
        </p:nvSpPr>
        <p:spPr>
          <a:xfrm>
            <a:off x="2231135" y="465071"/>
            <a:ext cx="7729728" cy="1188720"/>
          </a:xfrm>
        </p:spPr>
        <p:txBody>
          <a:bodyPr/>
          <a:lstStyle/>
          <a:p>
            <a:r>
              <a:rPr lang="en-IN" dirty="0"/>
              <a:t>Medical officers login page (doctor’s/nurses)</a:t>
            </a:r>
          </a:p>
        </p:txBody>
      </p:sp>
      <p:pic>
        <p:nvPicPr>
          <p:cNvPr id="3" name="Picture 2">
            <a:extLst>
              <a:ext uri="{FF2B5EF4-FFF2-40B4-BE49-F238E27FC236}">
                <a16:creationId xmlns:a16="http://schemas.microsoft.com/office/drawing/2014/main" id="{76BFC933-3FD8-2E8C-92C1-00AE32740ACC}"/>
              </a:ext>
            </a:extLst>
          </p:cNvPr>
          <p:cNvPicPr>
            <a:picLocks noChangeAspect="1"/>
          </p:cNvPicPr>
          <p:nvPr/>
        </p:nvPicPr>
        <p:blipFill>
          <a:blip r:embed="rId2"/>
          <a:stretch>
            <a:fillRect/>
          </a:stretch>
        </p:blipFill>
        <p:spPr>
          <a:xfrm>
            <a:off x="2374434" y="2149310"/>
            <a:ext cx="7443129" cy="4142951"/>
          </a:xfrm>
          <a:prstGeom prst="rect">
            <a:avLst/>
          </a:prstGeom>
        </p:spPr>
      </p:pic>
      <p:sp>
        <p:nvSpPr>
          <p:cNvPr id="4" name="TextBox 3">
            <a:extLst>
              <a:ext uri="{FF2B5EF4-FFF2-40B4-BE49-F238E27FC236}">
                <a16:creationId xmlns:a16="http://schemas.microsoft.com/office/drawing/2014/main" id="{FA65147E-D5E7-B1AD-D239-3297F654C6D9}"/>
              </a:ext>
            </a:extLst>
          </p:cNvPr>
          <p:cNvSpPr txBox="1"/>
          <p:nvPr/>
        </p:nvSpPr>
        <p:spPr>
          <a:xfrm>
            <a:off x="364628" y="3205113"/>
            <a:ext cx="1866507" cy="1200329"/>
          </a:xfrm>
          <a:prstGeom prst="rect">
            <a:avLst/>
          </a:prstGeom>
          <a:noFill/>
        </p:spPr>
        <p:txBody>
          <a:bodyPr wrap="square" rtlCol="0">
            <a:spAutoFit/>
          </a:bodyPr>
          <a:lstStyle/>
          <a:p>
            <a:r>
              <a:rPr lang="en-IN" dirty="0"/>
              <a:t>The dashboard login page is for doctors and nurses only.</a:t>
            </a:r>
          </a:p>
        </p:txBody>
      </p:sp>
    </p:spTree>
    <p:extLst>
      <p:ext uri="{BB962C8B-B14F-4D97-AF65-F5344CB8AC3E}">
        <p14:creationId xmlns:p14="http://schemas.microsoft.com/office/powerpoint/2010/main" val="2338158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9056-7B2A-6E74-F1BC-E5AE5939D580}"/>
              </a:ext>
            </a:extLst>
          </p:cNvPr>
          <p:cNvSpPr>
            <a:spLocks noGrp="1"/>
          </p:cNvSpPr>
          <p:nvPr>
            <p:ph type="title"/>
          </p:nvPr>
        </p:nvSpPr>
        <p:spPr/>
        <p:txBody>
          <a:bodyPr/>
          <a:lstStyle/>
          <a:p>
            <a:r>
              <a:rPr lang="en-IN" dirty="0"/>
              <a:t>Dashboard monitoring </a:t>
            </a:r>
          </a:p>
        </p:txBody>
      </p:sp>
      <p:pic>
        <p:nvPicPr>
          <p:cNvPr id="4" name="Content Placeholder 3">
            <a:extLst>
              <a:ext uri="{FF2B5EF4-FFF2-40B4-BE49-F238E27FC236}">
                <a16:creationId xmlns:a16="http://schemas.microsoft.com/office/drawing/2014/main" id="{06C57522-5DC5-2156-690E-675E0861C3E7}"/>
              </a:ext>
            </a:extLst>
          </p:cNvPr>
          <p:cNvPicPr>
            <a:picLocks noGrp="1" noChangeAspect="1"/>
          </p:cNvPicPr>
          <p:nvPr>
            <p:ph idx="1"/>
          </p:nvPr>
        </p:nvPicPr>
        <p:blipFill>
          <a:blip r:embed="rId2"/>
          <a:stretch>
            <a:fillRect/>
          </a:stretch>
        </p:blipFill>
        <p:spPr>
          <a:xfrm>
            <a:off x="2752689" y="2461332"/>
            <a:ext cx="6686621" cy="4010546"/>
          </a:xfrm>
          <a:prstGeom prst="rect">
            <a:avLst/>
          </a:prstGeom>
        </p:spPr>
      </p:pic>
      <p:sp>
        <p:nvSpPr>
          <p:cNvPr id="5" name="TextBox 4">
            <a:extLst>
              <a:ext uri="{FF2B5EF4-FFF2-40B4-BE49-F238E27FC236}">
                <a16:creationId xmlns:a16="http://schemas.microsoft.com/office/drawing/2014/main" id="{FA690143-F9A3-292E-847F-BEB5877D920C}"/>
              </a:ext>
            </a:extLst>
          </p:cNvPr>
          <p:cNvSpPr txBox="1"/>
          <p:nvPr/>
        </p:nvSpPr>
        <p:spPr>
          <a:xfrm>
            <a:off x="263951" y="2686639"/>
            <a:ext cx="1967185" cy="3139321"/>
          </a:xfrm>
          <a:prstGeom prst="rect">
            <a:avLst/>
          </a:prstGeom>
          <a:noFill/>
        </p:spPr>
        <p:txBody>
          <a:bodyPr wrap="square" rtlCol="0">
            <a:spAutoFit/>
          </a:bodyPr>
          <a:lstStyle/>
          <a:p>
            <a:r>
              <a:rPr lang="en-IN" dirty="0"/>
              <a:t>This is the dashboard where medical officers can see monitoring report of all the babies live on there screen with important notifications like SPO2, Stability, Heartbeat etc. </a:t>
            </a:r>
          </a:p>
        </p:txBody>
      </p:sp>
      <p:sp>
        <p:nvSpPr>
          <p:cNvPr id="6" name="TextBox 5">
            <a:extLst>
              <a:ext uri="{FF2B5EF4-FFF2-40B4-BE49-F238E27FC236}">
                <a16:creationId xmlns:a16="http://schemas.microsoft.com/office/drawing/2014/main" id="{7E2BF62E-D20D-2B87-176A-7EA18E1CF023}"/>
              </a:ext>
            </a:extLst>
          </p:cNvPr>
          <p:cNvSpPr txBox="1"/>
          <p:nvPr/>
        </p:nvSpPr>
        <p:spPr>
          <a:xfrm>
            <a:off x="9960863" y="2592371"/>
            <a:ext cx="1819374" cy="1200329"/>
          </a:xfrm>
          <a:prstGeom prst="rect">
            <a:avLst/>
          </a:prstGeom>
          <a:noFill/>
        </p:spPr>
        <p:txBody>
          <a:bodyPr wrap="square" rtlCol="0">
            <a:spAutoFit/>
          </a:bodyPr>
          <a:lstStyle/>
          <a:p>
            <a:r>
              <a:rPr lang="en-US" b="0" i="0" dirty="0">
                <a:effectLst/>
                <a:latin typeface="Arial" panose="020B0604020202020204" pitchFamily="34" charset="0"/>
                <a:cs typeface="Arial" panose="020B0604020202020204" pitchFamily="34" charset="0"/>
              </a:rPr>
              <a:t>Real - time high precision monitoring and timely alerting</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0EA4EF0-75F0-750F-48C7-C7DB753580BB}"/>
              </a:ext>
            </a:extLst>
          </p:cNvPr>
          <p:cNvSpPr txBox="1"/>
          <p:nvPr/>
        </p:nvSpPr>
        <p:spPr>
          <a:xfrm>
            <a:off x="9960863" y="4256299"/>
            <a:ext cx="1850923" cy="1477328"/>
          </a:xfrm>
          <a:prstGeom prst="rect">
            <a:avLst/>
          </a:prstGeom>
          <a:noFill/>
        </p:spPr>
        <p:txBody>
          <a:bodyPr wrap="square" rtlCol="0">
            <a:spAutoFit/>
          </a:bodyPr>
          <a:lstStyle/>
          <a:p>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AI powered Clinical Decision Support System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37957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E2A3C4-B8FC-3507-7B4F-1C38B35CE1D4}"/>
              </a:ext>
            </a:extLst>
          </p:cNvPr>
          <p:cNvSpPr txBox="1"/>
          <p:nvPr/>
        </p:nvSpPr>
        <p:spPr>
          <a:xfrm>
            <a:off x="182880" y="965200"/>
            <a:ext cx="11651844" cy="5693866"/>
          </a:xfrm>
          <a:prstGeom prst="rect">
            <a:avLst/>
          </a:prstGeom>
          <a:noFill/>
        </p:spPr>
        <p:txBody>
          <a:bodyPr wrap="square">
            <a:spAutoFit/>
          </a:bodyPr>
          <a:lstStyle/>
          <a:p>
            <a:pPr algn="l">
              <a:buFont typeface="+mj-lt"/>
              <a:buAutoNum type="arabicPeriod"/>
            </a:pPr>
            <a:r>
              <a:rPr lang="en-US" sz="1400" b="1" i="0" dirty="0">
                <a:solidFill>
                  <a:srgbClr val="0D0D0D"/>
                </a:solidFill>
                <a:effectLst/>
                <a:latin typeface="Söhne"/>
              </a:rPr>
              <a:t>Hardware Integration</a:t>
            </a:r>
            <a:r>
              <a:rPr lang="en-US" sz="1400" b="0" i="0" dirty="0">
                <a:solidFill>
                  <a:srgbClr val="0D0D0D"/>
                </a:solidFill>
                <a:effectLst/>
                <a:latin typeface="Söhne"/>
              </a:rPr>
              <a:t>: Develop a single piece of hardware capable of measuring multiple vital signs essential for monitoring newborn health. These vital signs may include heart rate, respiratory rate, temperature, blood oxygen saturation, and possibly others.</a:t>
            </a:r>
            <a:br>
              <a:rPr lang="en-US" sz="1400" b="0" i="0" dirty="0">
                <a:solidFill>
                  <a:srgbClr val="0D0D0D"/>
                </a:solidFill>
                <a:effectLst/>
                <a:latin typeface="Söhne"/>
              </a:rPr>
            </a:br>
            <a:endParaRPr lang="en-US" sz="1400" b="0" i="0" dirty="0">
              <a:solidFill>
                <a:srgbClr val="0D0D0D"/>
              </a:solidFill>
              <a:effectLst/>
              <a:latin typeface="Söhne"/>
            </a:endParaRPr>
          </a:p>
          <a:p>
            <a:pPr algn="l">
              <a:buFont typeface="+mj-lt"/>
              <a:buAutoNum type="arabicPeriod"/>
            </a:pPr>
            <a:r>
              <a:rPr lang="en-US" sz="1400" b="1" i="0" dirty="0">
                <a:solidFill>
                  <a:srgbClr val="0D0D0D"/>
                </a:solidFill>
                <a:effectLst/>
                <a:latin typeface="Söhne"/>
              </a:rPr>
              <a:t>Real-time Monitoring</a:t>
            </a:r>
            <a:r>
              <a:rPr lang="en-US" sz="1400" b="0" i="0" dirty="0">
                <a:solidFill>
                  <a:srgbClr val="0D0D0D"/>
                </a:solidFill>
                <a:effectLst/>
                <a:latin typeface="Söhne"/>
              </a:rPr>
              <a:t>: The hardware will continuously monitor the newborn's vital signs with high precision in real-time. It will transmit this data wirelessly to a centralized system for analysis.</a:t>
            </a:r>
            <a:br>
              <a:rPr lang="en-US" sz="1400" b="0" i="0" dirty="0">
                <a:solidFill>
                  <a:srgbClr val="0D0D0D"/>
                </a:solidFill>
                <a:effectLst/>
                <a:latin typeface="Söhne"/>
              </a:rPr>
            </a:br>
            <a:endParaRPr lang="en-US" sz="1400" b="0" i="0" dirty="0">
              <a:solidFill>
                <a:srgbClr val="0D0D0D"/>
              </a:solidFill>
              <a:effectLst/>
              <a:latin typeface="Söhne"/>
            </a:endParaRPr>
          </a:p>
          <a:p>
            <a:pPr algn="l">
              <a:buFont typeface="+mj-lt"/>
              <a:buAutoNum type="arabicPeriod"/>
            </a:pPr>
            <a:r>
              <a:rPr lang="en-US" sz="1400" b="1" i="0" dirty="0">
                <a:solidFill>
                  <a:srgbClr val="0D0D0D"/>
                </a:solidFill>
                <a:effectLst/>
                <a:latin typeface="Söhne"/>
              </a:rPr>
              <a:t>Alert System</a:t>
            </a:r>
            <a:r>
              <a:rPr lang="en-US" sz="1400" b="0" i="0" dirty="0">
                <a:solidFill>
                  <a:srgbClr val="0D0D0D"/>
                </a:solidFill>
                <a:effectLst/>
                <a:latin typeface="Söhne"/>
              </a:rPr>
              <a:t>: Implement a timely alerting system within the device. This system will trigger alerts if any vital sign falls outside the normal range or if there are any concerning trends, indicating potential health issues.</a:t>
            </a:r>
            <a:br>
              <a:rPr lang="en-US" sz="1400" b="0" i="0" dirty="0">
                <a:solidFill>
                  <a:srgbClr val="0D0D0D"/>
                </a:solidFill>
                <a:effectLst/>
                <a:latin typeface="Söhne"/>
              </a:rPr>
            </a:br>
            <a:endParaRPr lang="en-US" sz="1400" b="0" i="0" dirty="0">
              <a:solidFill>
                <a:srgbClr val="0D0D0D"/>
              </a:solidFill>
              <a:effectLst/>
              <a:latin typeface="Söhne"/>
            </a:endParaRPr>
          </a:p>
          <a:p>
            <a:pPr algn="l">
              <a:buFont typeface="+mj-lt"/>
              <a:buAutoNum type="arabicPeriod"/>
            </a:pPr>
            <a:r>
              <a:rPr lang="en-US" sz="1400" b="1" i="0" dirty="0">
                <a:solidFill>
                  <a:srgbClr val="0D0D0D"/>
                </a:solidFill>
                <a:effectLst/>
                <a:latin typeface="Söhne"/>
              </a:rPr>
              <a:t>Hospital and Home Use</a:t>
            </a:r>
            <a:r>
              <a:rPr lang="en-US" sz="1400" b="0" i="0" dirty="0">
                <a:solidFill>
                  <a:srgbClr val="0D0D0D"/>
                </a:solidFill>
                <a:effectLst/>
                <a:latin typeface="Söhne"/>
              </a:rPr>
              <a:t>: Ensure the device is designed to be used both in hospital settings and at home. This versatility allows for continuous monitoring regardless of the newborn's location.</a:t>
            </a:r>
            <a:br>
              <a:rPr lang="en-US" sz="1400" b="0" i="0" dirty="0">
                <a:solidFill>
                  <a:srgbClr val="0D0D0D"/>
                </a:solidFill>
                <a:effectLst/>
                <a:latin typeface="Söhne"/>
              </a:rPr>
            </a:br>
            <a:endParaRPr lang="en-US" sz="1400" b="0" i="0" dirty="0">
              <a:solidFill>
                <a:srgbClr val="0D0D0D"/>
              </a:solidFill>
              <a:effectLst/>
              <a:latin typeface="Söhne"/>
            </a:endParaRPr>
          </a:p>
          <a:p>
            <a:pPr algn="l">
              <a:buFont typeface="+mj-lt"/>
              <a:buAutoNum type="arabicPeriod"/>
            </a:pPr>
            <a:r>
              <a:rPr lang="en-US" sz="1400" b="1" i="0" dirty="0">
                <a:solidFill>
                  <a:srgbClr val="0D0D0D"/>
                </a:solidFill>
                <a:effectLst/>
                <a:latin typeface="Söhne"/>
              </a:rPr>
              <a:t>Unified Data Platform</a:t>
            </a:r>
            <a:r>
              <a:rPr lang="en-US" sz="1400" b="0" i="0" dirty="0">
                <a:solidFill>
                  <a:srgbClr val="0D0D0D"/>
                </a:solidFill>
                <a:effectLst/>
                <a:latin typeface="Söhne"/>
              </a:rPr>
              <a:t>: Develop a unified intelligent platform for data management. This platform will receive and store the data collected by the devices, providing a comprehensive overview of the newborn's health status.</a:t>
            </a:r>
            <a:br>
              <a:rPr lang="en-US" sz="1400" b="0" i="0" dirty="0">
                <a:solidFill>
                  <a:srgbClr val="0D0D0D"/>
                </a:solidFill>
                <a:effectLst/>
                <a:latin typeface="Söhne"/>
              </a:rPr>
            </a:br>
            <a:endParaRPr lang="en-US" sz="1400" b="0" i="0" dirty="0">
              <a:solidFill>
                <a:srgbClr val="0D0D0D"/>
              </a:solidFill>
              <a:effectLst/>
              <a:latin typeface="Söhne"/>
            </a:endParaRPr>
          </a:p>
          <a:p>
            <a:pPr algn="l">
              <a:buFont typeface="+mj-lt"/>
              <a:buAutoNum type="arabicPeriod"/>
            </a:pPr>
            <a:r>
              <a:rPr lang="en-US" sz="1400" b="1" i="0" dirty="0">
                <a:solidFill>
                  <a:srgbClr val="0D0D0D"/>
                </a:solidFill>
                <a:effectLst/>
                <a:latin typeface="Söhne"/>
              </a:rPr>
              <a:t>Portability and Affordability</a:t>
            </a:r>
            <a:r>
              <a:rPr lang="en-US" sz="1400" b="0" i="0" dirty="0">
                <a:solidFill>
                  <a:srgbClr val="0D0D0D"/>
                </a:solidFill>
                <a:effectLst/>
                <a:latin typeface="Söhne"/>
              </a:rPr>
              <a:t>: Design the device to be truly portable and affordable. Its compact size and affordability ensure accessibility for healthcare facilities of varying resources and can be used during transportation of newborns.</a:t>
            </a:r>
            <a:br>
              <a:rPr lang="en-US" sz="1400" b="0" i="0" dirty="0">
                <a:solidFill>
                  <a:srgbClr val="0D0D0D"/>
                </a:solidFill>
                <a:effectLst/>
                <a:latin typeface="Söhne"/>
              </a:rPr>
            </a:br>
            <a:endParaRPr lang="en-US" sz="1400" b="0" i="0" dirty="0">
              <a:solidFill>
                <a:srgbClr val="0D0D0D"/>
              </a:solidFill>
              <a:effectLst/>
              <a:latin typeface="Söhne"/>
            </a:endParaRPr>
          </a:p>
          <a:p>
            <a:pPr algn="l"/>
            <a:r>
              <a:rPr lang="en-US" sz="1400" b="1" i="0" dirty="0">
                <a:solidFill>
                  <a:srgbClr val="0D0D0D"/>
                </a:solidFill>
                <a:effectLst/>
                <a:latin typeface="Söhne"/>
              </a:rPr>
              <a:t>7. Ease of Use</a:t>
            </a:r>
            <a:r>
              <a:rPr lang="en-US" sz="1400" b="0" i="0" dirty="0">
                <a:solidFill>
                  <a:srgbClr val="0D0D0D"/>
                </a:solidFill>
                <a:effectLst/>
                <a:latin typeface="Söhne"/>
              </a:rPr>
              <a:t>: Ensure that the device requires minimal training to operate. Nurses and caregivers should be able to use it effectively without extensive technical knowledge.</a:t>
            </a:r>
            <a:br>
              <a:rPr lang="en-US" sz="1400" b="0" i="0" dirty="0">
                <a:solidFill>
                  <a:srgbClr val="0D0D0D"/>
                </a:solidFill>
                <a:effectLst/>
                <a:latin typeface="Söhne"/>
              </a:rPr>
            </a:br>
            <a:endParaRPr lang="en-US" sz="1400" b="0" i="0" dirty="0">
              <a:solidFill>
                <a:srgbClr val="0D0D0D"/>
              </a:solidFill>
              <a:effectLst/>
              <a:latin typeface="Söhne"/>
            </a:endParaRPr>
          </a:p>
          <a:p>
            <a:pPr algn="l"/>
            <a:r>
              <a:rPr lang="en-US" sz="1400" b="1" i="0" dirty="0">
                <a:solidFill>
                  <a:srgbClr val="0D0D0D"/>
                </a:solidFill>
                <a:effectLst/>
                <a:latin typeface="Söhne"/>
              </a:rPr>
              <a:t>8. Remote Monitoring</a:t>
            </a:r>
            <a:r>
              <a:rPr lang="en-US" sz="1400" b="0" i="0" dirty="0">
                <a:solidFill>
                  <a:srgbClr val="0D0D0D"/>
                </a:solidFill>
                <a:effectLst/>
                <a:latin typeface="Söhne"/>
              </a:rPr>
              <a:t>: Enable remote continuous clinical-grade monitoring capabilities. This feature allows healthcare providers to monitor multiple newborns simultaneously from a centralized location, facilitating early intervention when necessary.</a:t>
            </a:r>
            <a:br>
              <a:rPr lang="en-US" sz="1400" b="0" i="0" dirty="0">
                <a:solidFill>
                  <a:srgbClr val="0D0D0D"/>
                </a:solidFill>
                <a:effectLst/>
                <a:latin typeface="Söhne"/>
              </a:rPr>
            </a:br>
            <a:endParaRPr lang="en-US" sz="1400" b="0" i="0" dirty="0">
              <a:solidFill>
                <a:srgbClr val="0D0D0D"/>
              </a:solidFill>
              <a:effectLst/>
              <a:latin typeface="Söhne"/>
            </a:endParaRPr>
          </a:p>
          <a:p>
            <a:pPr algn="l"/>
            <a:r>
              <a:rPr lang="en-US" sz="1400" b="1" i="0" dirty="0">
                <a:solidFill>
                  <a:srgbClr val="0D0D0D"/>
                </a:solidFill>
                <a:effectLst/>
                <a:latin typeface="Söhne"/>
              </a:rPr>
              <a:t>9. AI-Powered Decision Support</a:t>
            </a:r>
            <a:r>
              <a:rPr lang="en-US" sz="1400" b="0" i="0" dirty="0">
                <a:solidFill>
                  <a:srgbClr val="0D0D0D"/>
                </a:solidFill>
                <a:effectLst/>
                <a:latin typeface="Söhne"/>
              </a:rPr>
              <a:t>: Implement an AI-powered clinical decision support system within the platform. This system can analyze the collected data, detect patterns, and provide insights or recommendations to healthcare providers for timely intervention or treatment adjustments.</a:t>
            </a:r>
          </a:p>
        </p:txBody>
      </p:sp>
      <p:sp>
        <p:nvSpPr>
          <p:cNvPr id="4" name="Rectangle: Rounded Corners 3">
            <a:extLst>
              <a:ext uri="{FF2B5EF4-FFF2-40B4-BE49-F238E27FC236}">
                <a16:creationId xmlns:a16="http://schemas.microsoft.com/office/drawing/2014/main" id="{C3D987EB-BA15-6B76-BAB3-057B698DB0DD}"/>
              </a:ext>
            </a:extLst>
          </p:cNvPr>
          <p:cNvSpPr/>
          <p:nvPr/>
        </p:nvSpPr>
        <p:spPr>
          <a:xfrm>
            <a:off x="3820160" y="81280"/>
            <a:ext cx="4226560" cy="7518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How Our Product Will Work ?</a:t>
            </a:r>
          </a:p>
        </p:txBody>
      </p:sp>
    </p:spTree>
    <p:extLst>
      <p:ext uri="{BB962C8B-B14F-4D97-AF65-F5344CB8AC3E}">
        <p14:creationId xmlns:p14="http://schemas.microsoft.com/office/powerpoint/2010/main" val="159858918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51</TotalTime>
  <Words>851</Words>
  <Application>Microsoft Office PowerPoint</Application>
  <PresentationFormat>Widescreen</PresentationFormat>
  <Paragraphs>42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Gill Sans MT</vt:lpstr>
      <vt:lpstr>Lato Extended</vt:lpstr>
      <vt:lpstr>Söhne</vt:lpstr>
      <vt:lpstr>Times New Roman</vt:lpstr>
      <vt:lpstr>Parcel</vt:lpstr>
      <vt:lpstr>Prototype &amp; UX, Lo-Fi Wire-framing </vt:lpstr>
      <vt:lpstr>About our product  (Babyshield)</vt:lpstr>
      <vt:lpstr> The core issues we are tackling are... </vt:lpstr>
      <vt:lpstr>Babyshield wellness device</vt:lpstr>
      <vt:lpstr> Lo-Fi Wire-framing (Home-page)</vt:lpstr>
      <vt:lpstr>Buying the product/subscribing the plans</vt:lpstr>
      <vt:lpstr>Medical officers login page (doctor’s/nurses)</vt:lpstr>
      <vt:lpstr>Dashboard monitoring </vt:lpstr>
      <vt:lpstr>PowerPoint Presentation</vt:lpstr>
      <vt:lpstr>High fi wireframes (homepage)</vt:lpstr>
      <vt:lpstr>About us page</vt:lpstr>
      <vt:lpstr>Medical officers login page (doctor’s/nurses)</vt:lpstr>
      <vt:lpstr>Dashboard monitoring of babies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&amp; UX, Lo-Fi Wire-framing </dc:title>
  <dc:creator>Tushar Ahuja</dc:creator>
  <cp:lastModifiedBy>Tushar Ahuja</cp:lastModifiedBy>
  <cp:revision>1</cp:revision>
  <dcterms:created xsi:type="dcterms:W3CDTF">2024-03-26T01:24:59Z</dcterms:created>
  <dcterms:modified xsi:type="dcterms:W3CDTF">2024-03-26T02:16:17Z</dcterms:modified>
</cp:coreProperties>
</file>