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3" r:id="rId3"/>
    <p:sldId id="267" r:id="rId4"/>
    <p:sldId id="268" r:id="rId5"/>
    <p:sldId id="269" r:id="rId6"/>
    <p:sldId id="264" r:id="rId7"/>
    <p:sldId id="265" r:id="rId8"/>
    <p:sldId id="2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3/19/2024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4544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9580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896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3/19/2024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6211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0427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9613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3/19/2024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3766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3/19/2024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7147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3/19/2024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5434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4000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7347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3/19/2024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50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>
            <a:normAutofit/>
          </a:bodyPr>
          <a:lstStyle/>
          <a:p>
            <a:r>
              <a:rPr lang="en-US" sz="3300" dirty="0">
                <a:solidFill>
                  <a:schemeClr val="tx1">
                    <a:lumMod val="50000"/>
                    <a:lumOff val="50000"/>
                  </a:schemeClr>
                </a:solidFill>
                <a:latin typeface="Bell MT"/>
              </a:rPr>
              <a:t>Storyboard Flow </a:t>
            </a:r>
            <a:br>
              <a:rPr lang="en-US" sz="3300" dirty="0">
                <a:latin typeface="Bell MT"/>
              </a:rPr>
            </a:br>
            <a:r>
              <a:rPr lang="en-US" sz="3300" dirty="0">
                <a:solidFill>
                  <a:schemeClr val="tx1">
                    <a:lumMod val="50000"/>
                    <a:lumOff val="50000"/>
                  </a:schemeClr>
                </a:solidFill>
                <a:latin typeface="Bell MT"/>
              </a:rPr>
              <a:t>for </a:t>
            </a:r>
            <a:br>
              <a:rPr lang="en-US" sz="3300" dirty="0">
                <a:latin typeface="Bell MT"/>
              </a:rPr>
            </a:br>
            <a:r>
              <a:rPr lang="en-US" sz="3300" dirty="0">
                <a:latin typeface="Bell MT"/>
              </a:rPr>
              <a:t>"</a:t>
            </a:r>
            <a:r>
              <a:rPr lang="en-US" sz="3300" dirty="0">
                <a:solidFill>
                  <a:schemeClr val="tx1">
                    <a:lumMod val="50000"/>
                    <a:lumOff val="50000"/>
                  </a:schemeClr>
                </a:solidFill>
                <a:latin typeface="Bell MT"/>
              </a:rPr>
              <a:t>Developing a Centralized Online Platform for Studying Abroad</a:t>
            </a:r>
            <a:r>
              <a:rPr lang="en-US" sz="3300" dirty="0">
                <a:latin typeface="Bell MT"/>
              </a:rPr>
              <a:t>"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2CE643-8D11-344F-BA82-1E88410879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3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AA9FA6-434C-D3FC-57D7-A35C19223FB3}"/>
              </a:ext>
            </a:extLst>
          </p:cNvPr>
          <p:cNvSpPr txBox="1"/>
          <p:nvPr/>
        </p:nvSpPr>
        <p:spPr>
          <a:xfrm>
            <a:off x="10420391" y="6258756"/>
            <a:ext cx="2725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Team - 5</a:t>
            </a:r>
          </a:p>
        </p:txBody>
      </p:sp>
    </p:spTree>
    <p:extLst>
      <p:ext uri="{BB962C8B-B14F-4D97-AF65-F5344CB8AC3E}">
        <p14:creationId xmlns:p14="http://schemas.microsoft.com/office/powerpoint/2010/main" val="1958750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Light bulb on yellow background with sketched light beams and cord">
            <a:extLst>
              <a:ext uri="{FF2B5EF4-FFF2-40B4-BE49-F238E27FC236}">
                <a16:creationId xmlns:a16="http://schemas.microsoft.com/office/drawing/2014/main" id="{6C320DE7-6FE2-F29E-2782-DAA41A071A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383" r="7058" b="3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031431" y="407987"/>
            <a:ext cx="6528307" cy="204274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Bell MT"/>
                <a:ea typeface="+mj-lt"/>
                <a:cs typeface="+mj-lt"/>
              </a:rPr>
              <a:t>"</a:t>
            </a:r>
            <a:r>
              <a:rPr lang="en-US" sz="2400" b="1" dirty="0" err="1">
                <a:solidFill>
                  <a:srgbClr val="FF0000"/>
                </a:solidFill>
                <a:latin typeface="Bell MT"/>
                <a:ea typeface="+mj-lt"/>
                <a:cs typeface="+mj-lt"/>
              </a:rPr>
              <a:t>AbroadEd</a:t>
            </a:r>
            <a:r>
              <a:rPr lang="en-US" sz="2400" b="1" dirty="0">
                <a:solidFill>
                  <a:srgbClr val="FF0000"/>
                </a:solidFill>
                <a:latin typeface="Bell MT"/>
                <a:ea typeface="+mj-lt"/>
                <a:cs typeface="+mj-lt"/>
              </a:rPr>
              <a:t> Connect: Your Path to Global Education Success"</a:t>
            </a:r>
            <a:br>
              <a:rPr lang="en-US" sz="2000" dirty="0">
                <a:latin typeface="Bell MT"/>
                <a:ea typeface="+mj-lt"/>
                <a:cs typeface="+mj-lt"/>
              </a:rPr>
            </a:br>
            <a:br>
              <a:rPr lang="en-US" sz="2000" dirty="0">
                <a:latin typeface="Bell MT"/>
                <a:cs typeface="Aharoni"/>
              </a:rPr>
            </a:br>
            <a:r>
              <a:rPr lang="en-US" sz="2000" dirty="0">
                <a:latin typeface="Bell MT"/>
                <a:ea typeface="+mj-lt"/>
                <a:cs typeface="+mj-lt"/>
              </a:rPr>
              <a:t>Your personalized pathway to studying abroad success with mentorship and real-time support.</a:t>
            </a:r>
            <a:endParaRPr lang="en-US" sz="2000" dirty="0">
              <a:latin typeface="Bell MT"/>
              <a:cs typeface="Aharoni"/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031431" y="3056311"/>
            <a:ext cx="6629160" cy="3970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z="2400" dirty="0"/>
              <a:t>We have chosen this idea for its potential to enhance user experience through advanced technology, streamline communication, mentorship and increase success rates in university applications</a:t>
            </a:r>
          </a:p>
          <a:p>
            <a:endParaRPr lang="en-US" sz="2400" dirty="0"/>
          </a:p>
          <a:p>
            <a:pPr marL="0" lvl="0" indent="0">
              <a:buNone/>
            </a:pPr>
            <a:r>
              <a:rPr lang="en-US" sz="2400" b="1" dirty="0"/>
              <a:t>The personalized and efficient features of this technology align with our goal of providing top-quality support and guidance to our users.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F93350-B2BB-1A45-0D13-73566875D089}"/>
              </a:ext>
            </a:extLst>
          </p:cNvPr>
          <p:cNvSpPr txBox="1"/>
          <p:nvPr/>
        </p:nvSpPr>
        <p:spPr>
          <a:xfrm>
            <a:off x="1464255" y="143070"/>
            <a:ext cx="6678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>
                <a:latin typeface="Bell MT" panose="02020503060305020303" pitchFamily="18" charset="0"/>
              </a:rPr>
              <a:t>Final Idea</a:t>
            </a:r>
          </a:p>
        </p:txBody>
      </p:sp>
    </p:spTree>
    <p:extLst>
      <p:ext uri="{BB962C8B-B14F-4D97-AF65-F5344CB8AC3E}">
        <p14:creationId xmlns:p14="http://schemas.microsoft.com/office/powerpoint/2010/main" val="2969309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B30EB-DC59-1A90-F1AE-F17BC3105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200683" cy="1006475"/>
          </a:xfrm>
        </p:spPr>
        <p:txBody>
          <a:bodyPr>
            <a:normAutofit/>
          </a:bodyPr>
          <a:lstStyle/>
          <a:p>
            <a:r>
              <a:rPr lang="en-IN" sz="3200" u="sng" dirty="0" err="1">
                <a:latin typeface="Arial Rounded MT Bold" panose="020F0704030504030204" pitchFamily="34" charset="0"/>
              </a:rPr>
              <a:t>StoryBoard</a:t>
            </a:r>
            <a:r>
              <a:rPr lang="en-IN" sz="3200" u="sng" dirty="0">
                <a:latin typeface="Arial Rounded MT Bold" panose="020F0704030504030204" pitchFamily="34" charset="0"/>
              </a:rPr>
              <a:t> Part - 1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57AE9-92C2-332D-8C1D-691D5E617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5889" y="4725800"/>
            <a:ext cx="2958353" cy="1590676"/>
          </a:xfrm>
        </p:spPr>
        <p:txBody>
          <a:bodyPr>
            <a:normAutofit/>
          </a:bodyPr>
          <a:lstStyle/>
          <a:p>
            <a:pPr fontAlgn="base"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Landing Page: </a:t>
            </a:r>
          </a:p>
          <a:p>
            <a:pPr fontAlgn="base"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  - User arrives at the centralized online platform for studying abroad. </a:t>
            </a:r>
          </a:p>
          <a:p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319472C-8B87-04F6-A1DE-85AA2C2AF53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89" y="1493464"/>
            <a:ext cx="2958353" cy="2958353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207870-9DA5-5322-E327-DEC2C4FA3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18988" y="4471146"/>
            <a:ext cx="3842965" cy="2289923"/>
          </a:xfrm>
        </p:spPr>
        <p:txBody>
          <a:bodyPr>
            <a:normAutofit/>
          </a:bodyPr>
          <a:lstStyle/>
          <a:p>
            <a:pPr fontAlgn="base"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Personalized Recommendations: </a:t>
            </a:r>
          </a:p>
          <a:p>
            <a:pPr fontAlgn="base"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  - The platform uses data algorithms to match the user with suitable universities and study programs based on their profile. </a:t>
            </a:r>
          </a:p>
          <a:p>
            <a:pPr fontAlgn="base"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  - User receives a list of recommended options. </a:t>
            </a:r>
          </a:p>
          <a:p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BDE71DC-C046-B465-422E-42497567007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236" y="1426044"/>
            <a:ext cx="3025773" cy="3025773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D77BFFE-950C-3ADB-CC16-9D1EAECE88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766" y="1555192"/>
            <a:ext cx="2783540" cy="278354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CA48E47-4895-E152-8D53-C50A76ED5667}"/>
              </a:ext>
            </a:extLst>
          </p:cNvPr>
          <p:cNvSpPr txBox="1"/>
          <p:nvPr/>
        </p:nvSpPr>
        <p:spPr>
          <a:xfrm>
            <a:off x="4210236" y="4725800"/>
            <a:ext cx="360381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Aft>
                <a:spcPts val="0"/>
              </a:spcAft>
            </a:pPr>
            <a:r>
              <a:rPr lang="en-US" sz="16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Registration and Profile Setup: </a:t>
            </a:r>
          </a:p>
          <a:p>
            <a:pPr fontAlgn="base">
              <a:spcAft>
                <a:spcPts val="0"/>
              </a:spcAft>
            </a:pPr>
            <a:endParaRPr lang="en-US" sz="16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fontAlgn="base">
              <a:spcAft>
                <a:spcPts val="0"/>
              </a:spcAft>
            </a:pPr>
            <a:r>
              <a:rPr lang="en-US" sz="16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  - User creates an account and fills in their profile with personal information, academic background, and preferences. </a:t>
            </a:r>
          </a:p>
        </p:txBody>
      </p:sp>
    </p:spTree>
    <p:extLst>
      <p:ext uri="{BB962C8B-B14F-4D97-AF65-F5344CB8AC3E}">
        <p14:creationId xmlns:p14="http://schemas.microsoft.com/office/powerpoint/2010/main" val="665319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AEB02-4A3C-3D42-D66D-A854B3E39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u="sng" dirty="0" err="1">
                <a:latin typeface="Arial Rounded MT Bold" panose="020F0704030504030204" pitchFamily="34" charset="0"/>
              </a:rPr>
              <a:t>StoryBoard</a:t>
            </a:r>
            <a:r>
              <a:rPr lang="en-IN" sz="3200" u="sng" dirty="0">
                <a:latin typeface="Arial Rounded MT Bold" panose="020F0704030504030204" pitchFamily="34" charset="0"/>
              </a:rPr>
              <a:t> Part - 2</a:t>
            </a:r>
            <a:endParaRPr lang="en-IN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51F58-ED15-14DC-A961-8E49DDE7E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48335" y="4480488"/>
            <a:ext cx="3152682" cy="1868952"/>
          </a:xfrm>
        </p:spPr>
        <p:txBody>
          <a:bodyPr>
            <a:normAutofit fontScale="70000" lnSpcReduction="20000"/>
          </a:bodyPr>
          <a:lstStyle/>
          <a:p>
            <a:pPr fontAlgn="base">
              <a:spcAft>
                <a:spcPts val="0"/>
              </a:spcAft>
            </a:pPr>
            <a:r>
              <a:rPr lang="en-US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Decision-Making and Application: 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   - User can explore detailed information about recommended universities and programs. 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   - User receives guidance from mentors and support staff in making informed decisions. 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   - User is provided with resources and assistance for the application process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4A1BE4C-DCCE-27F4-603D-480E4F3FBF9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85" y="1690688"/>
            <a:ext cx="2517122" cy="2517122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D57F63-463B-E34D-AF4A-12DD8FF32A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382840" y="4480488"/>
            <a:ext cx="3152682" cy="1485807"/>
          </a:xfrm>
        </p:spPr>
        <p:txBody>
          <a:bodyPr>
            <a:normAutofit fontScale="70000" lnSpcReduction="20000"/>
          </a:bodyPr>
          <a:lstStyle/>
          <a:p>
            <a:pPr fontAlgn="base">
              <a:spcAft>
                <a:spcPts val="0"/>
              </a:spcAft>
            </a:pPr>
            <a:r>
              <a:rPr lang="en-US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Mentorship from Seniors: 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   - User has the option to connect with senior students who have previously studied abroad. 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   - Seniors provide mentorship, share their experiences, and offer guidance to the user</a:t>
            </a:r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1539A92-751F-D266-4A6B-5D17702A708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563" y="1690687"/>
            <a:ext cx="2517123" cy="2517123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AF30355-9544-2D63-0270-B3E6A100CD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840" y="1690687"/>
            <a:ext cx="2598925" cy="25989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81912D0-0B2B-3924-4BE9-C17CBD31172A}"/>
              </a:ext>
            </a:extLst>
          </p:cNvPr>
          <p:cNvSpPr txBox="1"/>
          <p:nvPr/>
        </p:nvSpPr>
        <p:spPr>
          <a:xfrm>
            <a:off x="583685" y="4580965"/>
            <a:ext cx="2682827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i="0" dirty="0">
                <a:effectLst/>
                <a:latin typeface="Aptos" panose="020B0004020202020204" pitchFamily="34" charset="0"/>
                <a:cs typeface="Calibri" panose="020F0502020204030204" pitchFamily="34" charset="0"/>
              </a:rPr>
              <a:t>Researching study abroad programs:</a:t>
            </a:r>
          </a:p>
          <a:p>
            <a:endParaRPr lang="en-US" sz="1300" b="1" dirty="0">
              <a:latin typeface="Aptos" panose="020B0004020202020204" pitchFamily="34" charset="0"/>
              <a:cs typeface="Calibri" panose="020F0502020204030204" pitchFamily="34" charset="0"/>
            </a:endParaRPr>
          </a:p>
          <a:p>
            <a:r>
              <a:rPr lang="en-US" sz="1300" b="1" i="0" dirty="0">
                <a:effectLst/>
                <a:latin typeface="Aptos" panose="020B0004020202020204" pitchFamily="34" charset="0"/>
                <a:cs typeface="Calibri" panose="020F0502020204030204" pitchFamily="34" charset="0"/>
              </a:rPr>
              <a:t>Seeking out information on different programs, universities, and countries to determine the best fit for our academic and personal goals.</a:t>
            </a:r>
          </a:p>
          <a:p>
            <a:endParaRPr lang="en-IN" sz="1300" b="1" dirty="0">
              <a:latin typeface="Aptos" panose="020B000402020202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659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C5012-7E9E-87BD-D0DC-1C61F8B97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u="sng" dirty="0" err="1">
                <a:latin typeface="Arial Rounded MT Bold" panose="020F0704030504030204" pitchFamily="34" charset="0"/>
              </a:rPr>
              <a:t>StoryBoard</a:t>
            </a:r>
            <a:r>
              <a:rPr lang="en-IN" sz="4000" u="sng" dirty="0">
                <a:latin typeface="Arial Rounded MT Bold" panose="020F0704030504030204" pitchFamily="34" charset="0"/>
              </a:rPr>
              <a:t> Part - 3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1A7B7DF-1E29-943E-FC3B-F35BF6E5CBA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939762"/>
            <a:ext cx="2709069" cy="2709069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3583233-ACC8-31FC-C6FF-7807C4094B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332" y="1825626"/>
            <a:ext cx="2823206" cy="282320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A30525-B9AE-53AA-6C1B-364EADF7ADE3}"/>
              </a:ext>
            </a:extLst>
          </p:cNvPr>
          <p:cNvSpPr txBox="1"/>
          <p:nvPr/>
        </p:nvSpPr>
        <p:spPr>
          <a:xfrm>
            <a:off x="1253331" y="4796583"/>
            <a:ext cx="332763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ts val="0"/>
              </a:spcAft>
            </a:pPr>
            <a:r>
              <a:rPr lang="en-US" sz="1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Real-Time Support: </a:t>
            </a:r>
          </a:p>
          <a:p>
            <a:pPr fontAlgn="base">
              <a:spcAft>
                <a:spcPts val="0"/>
              </a:spcAft>
            </a:pPr>
            <a:endParaRPr lang="en-US" sz="14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fontAlgn="base">
              <a:spcAft>
                <a:spcPts val="0"/>
              </a:spcAft>
            </a:pPr>
            <a:r>
              <a:rPr lang="en-US" sz="1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  - User can access real-time chat support for immediate assistance with any queries or concerns. </a:t>
            </a:r>
          </a:p>
          <a:p>
            <a:pPr fontAlgn="base">
              <a:spcAft>
                <a:spcPts val="0"/>
              </a:spcAft>
            </a:pPr>
            <a:r>
              <a:rPr lang="en-US" sz="1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  - User can also schedule virtual meetings with academic advisors or counselors for personalized support.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DC5DC9-36D1-1682-3B3D-40CC79EBAC42}"/>
              </a:ext>
            </a:extLst>
          </p:cNvPr>
          <p:cNvSpPr txBox="1"/>
          <p:nvPr/>
        </p:nvSpPr>
        <p:spPr>
          <a:xfrm>
            <a:off x="6587332" y="4775271"/>
            <a:ext cx="33276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ts val="0"/>
              </a:spcAft>
            </a:pPr>
            <a:r>
              <a:rPr lang="en-US" sz="1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Follow-Up and Feedback: </a:t>
            </a:r>
          </a:p>
          <a:p>
            <a:pPr fontAlgn="base">
              <a:spcAft>
                <a:spcPts val="0"/>
              </a:spcAft>
            </a:pPr>
            <a:endParaRPr lang="en-US" sz="14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fontAlgn="base">
              <a:spcAft>
                <a:spcPts val="0"/>
              </a:spcAft>
            </a:pPr>
            <a:r>
              <a:rPr lang="en-US" sz="1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  - User is encouraged to provide feedback on their experience with the platform and mentorship program. </a:t>
            </a:r>
          </a:p>
          <a:p>
            <a:pPr fontAlgn="base">
              <a:spcAft>
                <a:spcPts val="0"/>
              </a:spcAft>
            </a:pPr>
            <a:r>
              <a:rPr lang="en-US" sz="1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  - Platform continues to offer support beyond the application process for post-study abroad needs. </a:t>
            </a:r>
          </a:p>
          <a:p>
            <a:endParaRPr lang="en-IN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097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DBD290-AB18-F2DF-B59F-5790947773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45" r="47028" b="-2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827048" y="407987"/>
            <a:ext cx="5721484" cy="1325563"/>
          </a:xfrm>
        </p:spPr>
        <p:txBody>
          <a:bodyPr>
            <a:normAutofit/>
          </a:bodyPr>
          <a:lstStyle/>
          <a:p>
            <a:r>
              <a:rPr lang="en-US" dirty="0"/>
              <a:t>Annexes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827048" y="1868487"/>
            <a:ext cx="5721484" cy="4351338"/>
          </a:xfrm>
        </p:spPr>
        <p:txBody>
          <a:bodyPr>
            <a:normAutofit/>
          </a:bodyPr>
          <a:lstStyle/>
          <a:p>
            <a:pPr lvl="0"/>
            <a:r>
              <a:rPr lang="en-US" sz="1500" dirty="0"/>
              <a:t>Seamless Exchange: Enable effortless communication between prospective and senior students studying abroad, ensuring the exchange of comprehensive insights and information</a:t>
            </a:r>
          </a:p>
          <a:p>
            <a:pPr lvl="0"/>
            <a:r>
              <a:rPr lang="en-US" sz="1500" dirty="0"/>
              <a:t>Comprehensive Details: Provide a platform where all relevant aspects of the studying abroad experience, including academics, campus life, culture, and accommodation, are thoroughly covered</a:t>
            </a:r>
          </a:p>
          <a:p>
            <a:pPr lvl="0"/>
            <a:r>
              <a:rPr lang="en-US" sz="1500" dirty="0"/>
              <a:t>User-Friendly Interface: Design intuitive features that simplify the process of sharing information, enhancing the user experience for both prospective and senior students</a:t>
            </a:r>
          </a:p>
          <a:p>
            <a:pPr lvl="0"/>
            <a:r>
              <a:rPr lang="en-US" sz="1500" dirty="0"/>
              <a:t>Privacy and Security: Implement robust measures to safeguard the privacy and confidentiality of shared information, fostering trust and reliability within the platform</a:t>
            </a:r>
          </a:p>
        </p:txBody>
      </p:sp>
    </p:spTree>
    <p:extLst>
      <p:ext uri="{BB962C8B-B14F-4D97-AF65-F5344CB8AC3E}">
        <p14:creationId xmlns:p14="http://schemas.microsoft.com/office/powerpoint/2010/main" val="4057647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Graph on document with pen">
            <a:extLst>
              <a:ext uri="{FF2B5EF4-FFF2-40B4-BE49-F238E27FC236}">
                <a16:creationId xmlns:a16="http://schemas.microsoft.com/office/drawing/2014/main" id="{CA03D5CD-1A58-4ACE-4132-D282A5507A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430" r="19378" b="-3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827048" y="407987"/>
            <a:ext cx="5721484" cy="1325563"/>
          </a:xfrm>
        </p:spPr>
        <p:txBody>
          <a:bodyPr>
            <a:normAutofit/>
          </a:bodyPr>
          <a:lstStyle/>
          <a:p>
            <a:r>
              <a:rPr lang="en-US" dirty="0"/>
              <a:t>Annexes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827048" y="1868487"/>
            <a:ext cx="5721484" cy="4351338"/>
          </a:xfrm>
        </p:spPr>
        <p:txBody>
          <a:bodyPr>
            <a:normAutofit/>
          </a:bodyPr>
          <a:lstStyle/>
          <a:p>
            <a:pPr lvl="0"/>
            <a:r>
              <a:rPr lang="en-US" sz="2000" dirty="0"/>
              <a:t>Continuous Improvement: Commit to ongoing evaluation and enhancement of the platform based on user feedback, ensuring its relevance and effectiveness in supporting students' journey abroad</a:t>
            </a:r>
          </a:p>
        </p:txBody>
      </p:sp>
    </p:spTree>
    <p:extLst>
      <p:ext uri="{BB962C8B-B14F-4D97-AF65-F5344CB8AC3E}">
        <p14:creationId xmlns:p14="http://schemas.microsoft.com/office/powerpoint/2010/main" val="4265751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6DAFB5-52F0-9F3C-C2FF-F834AFDA8EE1}"/>
              </a:ext>
            </a:extLst>
          </p:cNvPr>
          <p:cNvSpPr txBox="1"/>
          <p:nvPr/>
        </p:nvSpPr>
        <p:spPr>
          <a:xfrm>
            <a:off x="3756211" y="2721114"/>
            <a:ext cx="46795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654222497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502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Aharoni</vt:lpstr>
      <vt:lpstr>Aptos</vt:lpstr>
      <vt:lpstr>Arial</vt:lpstr>
      <vt:lpstr>Arial Rounded MT Bold</vt:lpstr>
      <vt:lpstr>Avenir Next LT Pro</vt:lpstr>
      <vt:lpstr>Bell MT</vt:lpstr>
      <vt:lpstr>Calibri</vt:lpstr>
      <vt:lpstr>Times New Roman</vt:lpstr>
      <vt:lpstr>ShapesVTI</vt:lpstr>
      <vt:lpstr>Storyboard Flow  for  "Developing a Centralized Online Platform for Studying Abroad"</vt:lpstr>
      <vt:lpstr>"AbroadEd Connect: Your Path to Global Education Success"  Your personalized pathway to studying abroad success with mentorship and real-time support.</vt:lpstr>
      <vt:lpstr>StoryBoard Part - 1</vt:lpstr>
      <vt:lpstr>StoryBoard Part - 2</vt:lpstr>
      <vt:lpstr>StoryBoard Part - 3</vt:lpstr>
      <vt:lpstr>Annexes</vt:lpstr>
      <vt:lpstr>Annexes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Tushar Ahuja</cp:lastModifiedBy>
  <cp:revision>42</cp:revision>
  <dcterms:created xsi:type="dcterms:W3CDTF">2024-03-18T16:35:31Z</dcterms:created>
  <dcterms:modified xsi:type="dcterms:W3CDTF">2024-03-19T02:59:22Z</dcterms:modified>
</cp:coreProperties>
</file>