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0" r:id="rId1"/>
  </p:sldMasterIdLst>
  <p:notesMasterIdLst>
    <p:notesMasterId r:id="rId25"/>
  </p:notesMasterIdLst>
  <p:sldIdLst>
    <p:sldId id="256" r:id="rId2"/>
    <p:sldId id="257" r:id="rId3"/>
    <p:sldId id="270" r:id="rId4"/>
    <p:sldId id="258" r:id="rId5"/>
    <p:sldId id="259" r:id="rId6"/>
    <p:sldId id="260" r:id="rId7"/>
    <p:sldId id="261" r:id="rId8"/>
    <p:sldId id="274" r:id="rId9"/>
    <p:sldId id="271" r:id="rId10"/>
    <p:sldId id="273" r:id="rId11"/>
    <p:sldId id="275" r:id="rId12"/>
    <p:sldId id="277" r:id="rId13"/>
    <p:sldId id="279" r:id="rId14"/>
    <p:sldId id="276" r:id="rId15"/>
    <p:sldId id="280" r:id="rId16"/>
    <p:sldId id="263" r:id="rId17"/>
    <p:sldId id="264" r:id="rId18"/>
    <p:sldId id="281" r:id="rId19"/>
    <p:sldId id="278" r:id="rId20"/>
    <p:sldId id="262" r:id="rId21"/>
    <p:sldId id="265" r:id="rId22"/>
    <p:sldId id="267" r:id="rId23"/>
    <p:sldId id="26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57"/>
    <p:restoredTop sz="94543"/>
  </p:normalViewPr>
  <p:slideViewPr>
    <p:cSldViewPr snapToGrid="0">
      <p:cViewPr varScale="1">
        <p:scale>
          <a:sx n="112" d="100"/>
          <a:sy n="112" d="100"/>
        </p:scale>
        <p:origin x="216"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95BF2-4615-4022-9867-43059EB72C6F}"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12E920F8-EAC4-40A2-BA1A-46AECD82C79D}">
      <dgm:prSet/>
      <dgm:spPr>
        <a:solidFill>
          <a:schemeClr val="accent1">
            <a:lumMod val="40000"/>
            <a:lumOff val="60000"/>
          </a:schemeClr>
        </a:solidFill>
        <a:ln>
          <a:solidFill>
            <a:schemeClr val="bg1">
              <a:lumMod val="75000"/>
            </a:schemeClr>
          </a:solidFill>
        </a:ln>
      </dgm:spPr>
      <dgm:t>
        <a:bodyPr/>
        <a:lstStyle/>
        <a:p>
          <a:r>
            <a:rPr lang="en-IN" b="0" i="0" dirty="0"/>
            <a:t>The Mean Reversion Strategy is a trading approach based on the principle that asset prices tend to revert to their historical average or mean over time. When an asset's price deviates significantly from its historical average, the strategy posits that the price will eventually return to this mean. </a:t>
          </a:r>
          <a:endParaRPr lang="en-US" dirty="0"/>
        </a:p>
      </dgm:t>
    </dgm:pt>
    <dgm:pt modelId="{B2357D65-C79F-40D5-A305-980D3AC5BCC0}" type="parTrans" cxnId="{0324D6A4-53D3-4C09-883C-74003E0DAF9D}">
      <dgm:prSet/>
      <dgm:spPr/>
      <dgm:t>
        <a:bodyPr/>
        <a:lstStyle/>
        <a:p>
          <a:endParaRPr lang="en-US"/>
        </a:p>
      </dgm:t>
    </dgm:pt>
    <dgm:pt modelId="{D35986A9-5762-462C-8B71-E85F60D7226C}" type="sibTrans" cxnId="{0324D6A4-53D3-4C09-883C-74003E0DAF9D}">
      <dgm:prSet/>
      <dgm:spPr/>
      <dgm:t>
        <a:bodyPr/>
        <a:lstStyle/>
        <a:p>
          <a:endParaRPr lang="en-US"/>
        </a:p>
      </dgm:t>
    </dgm:pt>
    <dgm:pt modelId="{D9A1E082-CEC7-4361-B670-6AF2253F88A5}">
      <dgm:prSet/>
      <dgm:spPr>
        <a:solidFill>
          <a:schemeClr val="accent1">
            <a:lumMod val="40000"/>
            <a:lumOff val="60000"/>
          </a:schemeClr>
        </a:solidFill>
      </dgm:spPr>
      <dgm:t>
        <a:bodyPr/>
        <a:lstStyle/>
        <a:p>
          <a:r>
            <a:rPr lang="en-IN" b="0" i="0" dirty="0"/>
            <a:t>This strategy is rooted in the concept that extreme price movements are temporary and will reverse in the long run.</a:t>
          </a:r>
          <a:endParaRPr lang="en-US" dirty="0"/>
        </a:p>
      </dgm:t>
    </dgm:pt>
    <dgm:pt modelId="{A698276D-0CAD-4BEB-A8DB-03F20B9A3838}" type="parTrans" cxnId="{D9050718-B26A-46C1-A5E5-06244BBFF202}">
      <dgm:prSet/>
      <dgm:spPr/>
      <dgm:t>
        <a:bodyPr/>
        <a:lstStyle/>
        <a:p>
          <a:endParaRPr lang="en-US"/>
        </a:p>
      </dgm:t>
    </dgm:pt>
    <dgm:pt modelId="{713A0BF4-2772-4898-B169-8F6E5D17B1B7}" type="sibTrans" cxnId="{D9050718-B26A-46C1-A5E5-06244BBFF202}">
      <dgm:prSet/>
      <dgm:spPr/>
      <dgm:t>
        <a:bodyPr/>
        <a:lstStyle/>
        <a:p>
          <a:endParaRPr lang="en-US"/>
        </a:p>
      </dgm:t>
    </dgm:pt>
    <dgm:pt modelId="{71CE9E1B-AC27-4C76-AE59-5D1B67FCB558}">
      <dgm:prSet/>
      <dgm:spPr>
        <a:solidFill>
          <a:schemeClr val="accent1">
            <a:lumMod val="40000"/>
            <a:lumOff val="60000"/>
          </a:schemeClr>
        </a:solidFill>
      </dgm:spPr>
      <dgm:t>
        <a:bodyPr/>
        <a:lstStyle/>
        <a:p>
          <a:r>
            <a:rPr lang="en-IN" b="0" i="0" dirty="0"/>
            <a:t>Mean Reversion strategy involves buying and selling based on the price deviation from the historical mean of a single stock or the spread between two stocks.</a:t>
          </a:r>
          <a:endParaRPr lang="en-US" dirty="0"/>
        </a:p>
      </dgm:t>
    </dgm:pt>
    <dgm:pt modelId="{F9CC5370-D4CE-47A3-8C3E-FD629CC574EE}" type="parTrans" cxnId="{B91EF31B-46E8-4A99-84A7-4B733B292A84}">
      <dgm:prSet/>
      <dgm:spPr/>
      <dgm:t>
        <a:bodyPr/>
        <a:lstStyle/>
        <a:p>
          <a:endParaRPr lang="en-US"/>
        </a:p>
      </dgm:t>
    </dgm:pt>
    <dgm:pt modelId="{EA8874F4-46E3-472B-89BE-7C9E1DE646BC}" type="sibTrans" cxnId="{B91EF31B-46E8-4A99-84A7-4B733B292A84}">
      <dgm:prSet/>
      <dgm:spPr/>
      <dgm:t>
        <a:bodyPr/>
        <a:lstStyle/>
        <a:p>
          <a:endParaRPr lang="en-US"/>
        </a:p>
      </dgm:t>
    </dgm:pt>
    <dgm:pt modelId="{40A1B481-D0D1-4782-8BD2-0B2BE46926E7}">
      <dgm:prSet/>
      <dgm:spPr>
        <a:solidFill>
          <a:schemeClr val="accent1">
            <a:lumMod val="40000"/>
            <a:lumOff val="60000"/>
          </a:schemeClr>
        </a:solidFill>
      </dgm:spPr>
      <dgm:t>
        <a:bodyPr/>
        <a:lstStyle/>
        <a:p>
          <a:r>
            <a:rPr lang="en-IN" b="0" i="0" dirty="0"/>
            <a:t>The signal is generated when the asset price (or the spread) deviates from its rolling mean by more than a certain threshold (e.g., Z-score &gt; 2 or &lt; -2).</a:t>
          </a:r>
          <a:endParaRPr lang="en-US" dirty="0"/>
        </a:p>
      </dgm:t>
    </dgm:pt>
    <dgm:pt modelId="{9B272D04-D42C-4CC9-8434-AE69FE6D93F7}" type="parTrans" cxnId="{B4C6C350-57D2-4225-A1A0-8A196A03C8AA}">
      <dgm:prSet/>
      <dgm:spPr/>
      <dgm:t>
        <a:bodyPr/>
        <a:lstStyle/>
        <a:p>
          <a:endParaRPr lang="en-US"/>
        </a:p>
      </dgm:t>
    </dgm:pt>
    <dgm:pt modelId="{80EA3C10-B095-4772-9080-1E7DCE12438B}" type="sibTrans" cxnId="{B4C6C350-57D2-4225-A1A0-8A196A03C8AA}">
      <dgm:prSet/>
      <dgm:spPr/>
      <dgm:t>
        <a:bodyPr/>
        <a:lstStyle/>
        <a:p>
          <a:endParaRPr lang="en-US"/>
        </a:p>
      </dgm:t>
    </dgm:pt>
    <dgm:pt modelId="{3880CB51-66BA-9042-9F5A-68B0EC626C8E}" type="pres">
      <dgm:prSet presAssocID="{F6A95BF2-4615-4022-9867-43059EB72C6F}" presName="Name0" presStyleCnt="0">
        <dgm:presLayoutVars>
          <dgm:dir/>
          <dgm:animLvl val="lvl"/>
          <dgm:resizeHandles val="exact"/>
        </dgm:presLayoutVars>
      </dgm:prSet>
      <dgm:spPr/>
    </dgm:pt>
    <dgm:pt modelId="{85755E42-48F7-D741-8F24-7D59785360AA}" type="pres">
      <dgm:prSet presAssocID="{40A1B481-D0D1-4782-8BD2-0B2BE46926E7}" presName="boxAndChildren" presStyleCnt="0"/>
      <dgm:spPr/>
    </dgm:pt>
    <dgm:pt modelId="{574C2E2C-B8C9-D442-BED6-174573AE9B39}" type="pres">
      <dgm:prSet presAssocID="{40A1B481-D0D1-4782-8BD2-0B2BE46926E7}" presName="parentTextBox" presStyleLbl="node1" presStyleIdx="0" presStyleCnt="4"/>
      <dgm:spPr/>
    </dgm:pt>
    <dgm:pt modelId="{F08E8F5A-C8FC-FF4D-BFA8-7F2AA4FE3463}" type="pres">
      <dgm:prSet presAssocID="{EA8874F4-46E3-472B-89BE-7C9E1DE646BC}" presName="sp" presStyleCnt="0"/>
      <dgm:spPr/>
    </dgm:pt>
    <dgm:pt modelId="{8035B7FA-A6C4-EF43-BE9D-DB7E79B16568}" type="pres">
      <dgm:prSet presAssocID="{71CE9E1B-AC27-4C76-AE59-5D1B67FCB558}" presName="arrowAndChildren" presStyleCnt="0"/>
      <dgm:spPr/>
    </dgm:pt>
    <dgm:pt modelId="{A0EA9147-927A-D248-AAE0-5C3165E148F5}" type="pres">
      <dgm:prSet presAssocID="{71CE9E1B-AC27-4C76-AE59-5D1B67FCB558}" presName="parentTextArrow" presStyleLbl="node1" presStyleIdx="1" presStyleCnt="4"/>
      <dgm:spPr/>
    </dgm:pt>
    <dgm:pt modelId="{66ADE424-0BB3-0A45-9362-F6C630703600}" type="pres">
      <dgm:prSet presAssocID="{713A0BF4-2772-4898-B169-8F6E5D17B1B7}" presName="sp" presStyleCnt="0"/>
      <dgm:spPr/>
    </dgm:pt>
    <dgm:pt modelId="{8E9EC0B2-2583-B741-B76F-85668A259B2E}" type="pres">
      <dgm:prSet presAssocID="{D9A1E082-CEC7-4361-B670-6AF2253F88A5}" presName="arrowAndChildren" presStyleCnt="0"/>
      <dgm:spPr/>
    </dgm:pt>
    <dgm:pt modelId="{8F6518F5-7B74-4C4E-BCDC-A6C4BDE08FFF}" type="pres">
      <dgm:prSet presAssocID="{D9A1E082-CEC7-4361-B670-6AF2253F88A5}" presName="parentTextArrow" presStyleLbl="node1" presStyleIdx="2" presStyleCnt="4"/>
      <dgm:spPr/>
    </dgm:pt>
    <dgm:pt modelId="{D1CC85DA-2FD8-A14E-A51E-366273A8EBBB}" type="pres">
      <dgm:prSet presAssocID="{D35986A9-5762-462C-8B71-E85F60D7226C}" presName="sp" presStyleCnt="0"/>
      <dgm:spPr/>
    </dgm:pt>
    <dgm:pt modelId="{4B12A3DD-12B1-7F41-9217-12416BB86BCE}" type="pres">
      <dgm:prSet presAssocID="{12E920F8-EAC4-40A2-BA1A-46AECD82C79D}" presName="arrowAndChildren" presStyleCnt="0"/>
      <dgm:spPr/>
    </dgm:pt>
    <dgm:pt modelId="{B56ACACD-072A-B947-88B6-E309FDA4475F}" type="pres">
      <dgm:prSet presAssocID="{12E920F8-EAC4-40A2-BA1A-46AECD82C79D}" presName="parentTextArrow" presStyleLbl="node1" presStyleIdx="3" presStyleCnt="4" custLinFactNeighborX="459" custLinFactNeighborY="-3871"/>
      <dgm:spPr/>
    </dgm:pt>
  </dgm:ptLst>
  <dgm:cxnLst>
    <dgm:cxn modelId="{D9050718-B26A-46C1-A5E5-06244BBFF202}" srcId="{F6A95BF2-4615-4022-9867-43059EB72C6F}" destId="{D9A1E082-CEC7-4361-B670-6AF2253F88A5}" srcOrd="1" destOrd="0" parTransId="{A698276D-0CAD-4BEB-A8DB-03F20B9A3838}" sibTransId="{713A0BF4-2772-4898-B169-8F6E5D17B1B7}"/>
    <dgm:cxn modelId="{B91EF31B-46E8-4A99-84A7-4B733B292A84}" srcId="{F6A95BF2-4615-4022-9867-43059EB72C6F}" destId="{71CE9E1B-AC27-4C76-AE59-5D1B67FCB558}" srcOrd="2" destOrd="0" parTransId="{F9CC5370-D4CE-47A3-8C3E-FD629CC574EE}" sibTransId="{EA8874F4-46E3-472B-89BE-7C9E1DE646BC}"/>
    <dgm:cxn modelId="{216AB541-7C5B-8F4C-807F-05074CA2C00F}" type="presOf" srcId="{D9A1E082-CEC7-4361-B670-6AF2253F88A5}" destId="{8F6518F5-7B74-4C4E-BCDC-A6C4BDE08FFF}" srcOrd="0" destOrd="0" presId="urn:microsoft.com/office/officeart/2005/8/layout/process4"/>
    <dgm:cxn modelId="{B4C6C350-57D2-4225-A1A0-8A196A03C8AA}" srcId="{F6A95BF2-4615-4022-9867-43059EB72C6F}" destId="{40A1B481-D0D1-4782-8BD2-0B2BE46926E7}" srcOrd="3" destOrd="0" parTransId="{9B272D04-D42C-4CC9-8434-AE69FE6D93F7}" sibTransId="{80EA3C10-B095-4772-9080-1E7DCE12438B}"/>
    <dgm:cxn modelId="{59598454-E0AE-2549-9D5B-C8258C0D2557}" type="presOf" srcId="{F6A95BF2-4615-4022-9867-43059EB72C6F}" destId="{3880CB51-66BA-9042-9F5A-68B0EC626C8E}" srcOrd="0" destOrd="0" presId="urn:microsoft.com/office/officeart/2005/8/layout/process4"/>
    <dgm:cxn modelId="{A208D762-63C2-C741-BB98-62DD0B0EF2DA}" type="presOf" srcId="{71CE9E1B-AC27-4C76-AE59-5D1B67FCB558}" destId="{A0EA9147-927A-D248-AAE0-5C3165E148F5}" srcOrd="0" destOrd="0" presId="urn:microsoft.com/office/officeart/2005/8/layout/process4"/>
    <dgm:cxn modelId="{0324D6A4-53D3-4C09-883C-74003E0DAF9D}" srcId="{F6A95BF2-4615-4022-9867-43059EB72C6F}" destId="{12E920F8-EAC4-40A2-BA1A-46AECD82C79D}" srcOrd="0" destOrd="0" parTransId="{B2357D65-C79F-40D5-A305-980D3AC5BCC0}" sibTransId="{D35986A9-5762-462C-8B71-E85F60D7226C}"/>
    <dgm:cxn modelId="{22FB3ED1-4EA2-D542-896B-640AC0B6D02E}" type="presOf" srcId="{12E920F8-EAC4-40A2-BA1A-46AECD82C79D}" destId="{B56ACACD-072A-B947-88B6-E309FDA4475F}" srcOrd="0" destOrd="0" presId="urn:microsoft.com/office/officeart/2005/8/layout/process4"/>
    <dgm:cxn modelId="{10EB4AD5-52E3-7240-92C6-F6DC47A78A8C}" type="presOf" srcId="{40A1B481-D0D1-4782-8BD2-0B2BE46926E7}" destId="{574C2E2C-B8C9-D442-BED6-174573AE9B39}" srcOrd="0" destOrd="0" presId="urn:microsoft.com/office/officeart/2005/8/layout/process4"/>
    <dgm:cxn modelId="{5619EC8F-23FB-CD42-8CBE-BF30A28375F9}" type="presParOf" srcId="{3880CB51-66BA-9042-9F5A-68B0EC626C8E}" destId="{85755E42-48F7-D741-8F24-7D59785360AA}" srcOrd="0" destOrd="0" presId="urn:microsoft.com/office/officeart/2005/8/layout/process4"/>
    <dgm:cxn modelId="{CC1DF5C6-2610-6240-8B17-E375C4C8D377}" type="presParOf" srcId="{85755E42-48F7-D741-8F24-7D59785360AA}" destId="{574C2E2C-B8C9-D442-BED6-174573AE9B39}" srcOrd="0" destOrd="0" presId="urn:microsoft.com/office/officeart/2005/8/layout/process4"/>
    <dgm:cxn modelId="{FD7F21BF-4A1A-9640-AEB5-6DD3D2ED5AF1}" type="presParOf" srcId="{3880CB51-66BA-9042-9F5A-68B0EC626C8E}" destId="{F08E8F5A-C8FC-FF4D-BFA8-7F2AA4FE3463}" srcOrd="1" destOrd="0" presId="urn:microsoft.com/office/officeart/2005/8/layout/process4"/>
    <dgm:cxn modelId="{AE1B6984-1542-FC4E-B7DF-0C113895E874}" type="presParOf" srcId="{3880CB51-66BA-9042-9F5A-68B0EC626C8E}" destId="{8035B7FA-A6C4-EF43-BE9D-DB7E79B16568}" srcOrd="2" destOrd="0" presId="urn:microsoft.com/office/officeart/2005/8/layout/process4"/>
    <dgm:cxn modelId="{150AB3A1-DA62-7A43-8DB7-78C7748D9009}" type="presParOf" srcId="{8035B7FA-A6C4-EF43-BE9D-DB7E79B16568}" destId="{A0EA9147-927A-D248-AAE0-5C3165E148F5}" srcOrd="0" destOrd="0" presId="urn:microsoft.com/office/officeart/2005/8/layout/process4"/>
    <dgm:cxn modelId="{B56DBAF7-F9F8-4748-8385-212CD18BF753}" type="presParOf" srcId="{3880CB51-66BA-9042-9F5A-68B0EC626C8E}" destId="{66ADE424-0BB3-0A45-9362-F6C630703600}" srcOrd="3" destOrd="0" presId="urn:microsoft.com/office/officeart/2005/8/layout/process4"/>
    <dgm:cxn modelId="{7C6E2DAB-4F37-864D-9D44-95A226D1707C}" type="presParOf" srcId="{3880CB51-66BA-9042-9F5A-68B0EC626C8E}" destId="{8E9EC0B2-2583-B741-B76F-85668A259B2E}" srcOrd="4" destOrd="0" presId="urn:microsoft.com/office/officeart/2005/8/layout/process4"/>
    <dgm:cxn modelId="{645D82FC-9737-9041-8761-90B820562B69}" type="presParOf" srcId="{8E9EC0B2-2583-B741-B76F-85668A259B2E}" destId="{8F6518F5-7B74-4C4E-BCDC-A6C4BDE08FFF}" srcOrd="0" destOrd="0" presId="urn:microsoft.com/office/officeart/2005/8/layout/process4"/>
    <dgm:cxn modelId="{EBEE45E0-67A7-8C4F-9B96-16B456F6C854}" type="presParOf" srcId="{3880CB51-66BA-9042-9F5A-68B0EC626C8E}" destId="{D1CC85DA-2FD8-A14E-A51E-366273A8EBBB}" srcOrd="5" destOrd="0" presId="urn:microsoft.com/office/officeart/2005/8/layout/process4"/>
    <dgm:cxn modelId="{37F35623-2E12-EA4F-93B2-D9E7444740C5}" type="presParOf" srcId="{3880CB51-66BA-9042-9F5A-68B0EC626C8E}" destId="{4B12A3DD-12B1-7F41-9217-12416BB86BCE}" srcOrd="6" destOrd="0" presId="urn:microsoft.com/office/officeart/2005/8/layout/process4"/>
    <dgm:cxn modelId="{EADE3E41-D833-CE44-BD83-7DCF54B34305}" type="presParOf" srcId="{4B12A3DD-12B1-7F41-9217-12416BB86BCE}" destId="{B56ACACD-072A-B947-88B6-E309FDA4475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C2E2C-B8C9-D442-BED6-174573AE9B39}">
      <dsp:nvSpPr>
        <dsp:cNvPr id="0" name=""/>
        <dsp:cNvSpPr/>
      </dsp:nvSpPr>
      <dsp:spPr>
        <a:xfrm>
          <a:off x="0" y="4653652"/>
          <a:ext cx="9606708" cy="1018105"/>
        </a:xfrm>
        <a:prstGeom prst="rect">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0" i="0" kern="1200" dirty="0"/>
            <a:t>The signal is generated when the asset price (or the spread) deviates from its rolling mean by more than a certain threshold (e.g., Z-score &gt; 2 or &lt; -2).</a:t>
          </a:r>
          <a:endParaRPr lang="en-US" sz="1500" kern="1200" dirty="0"/>
        </a:p>
      </dsp:txBody>
      <dsp:txXfrm>
        <a:off x="0" y="4653652"/>
        <a:ext cx="9606708" cy="1018105"/>
      </dsp:txXfrm>
    </dsp:sp>
    <dsp:sp modelId="{A0EA9147-927A-D248-AAE0-5C3165E148F5}">
      <dsp:nvSpPr>
        <dsp:cNvPr id="0" name=""/>
        <dsp:cNvSpPr/>
      </dsp:nvSpPr>
      <dsp:spPr>
        <a:xfrm rot="10800000">
          <a:off x="0" y="3103078"/>
          <a:ext cx="9606708" cy="1565846"/>
        </a:xfrm>
        <a:prstGeom prst="upArrowCallout">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0" i="0" kern="1200" dirty="0"/>
            <a:t>Mean Reversion strategy involves buying and selling based on the price deviation from the historical mean of a single stock or the spread between two stocks.</a:t>
          </a:r>
          <a:endParaRPr lang="en-US" sz="1500" kern="1200" dirty="0"/>
        </a:p>
      </dsp:txBody>
      <dsp:txXfrm rot="10800000">
        <a:off x="0" y="3103078"/>
        <a:ext cx="9606708" cy="1017440"/>
      </dsp:txXfrm>
    </dsp:sp>
    <dsp:sp modelId="{8F6518F5-7B74-4C4E-BCDC-A6C4BDE08FFF}">
      <dsp:nvSpPr>
        <dsp:cNvPr id="0" name=""/>
        <dsp:cNvSpPr/>
      </dsp:nvSpPr>
      <dsp:spPr>
        <a:xfrm rot="10800000">
          <a:off x="0" y="1552503"/>
          <a:ext cx="9606708" cy="1565846"/>
        </a:xfrm>
        <a:prstGeom prst="upArrowCallout">
          <a:avLst/>
        </a:prstGeom>
        <a:solidFill>
          <a:schemeClr val="accent1">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0" i="0" kern="1200" dirty="0"/>
            <a:t>This strategy is rooted in the concept that extreme price movements are temporary and will reverse in the long run.</a:t>
          </a:r>
          <a:endParaRPr lang="en-US" sz="1500" kern="1200" dirty="0"/>
        </a:p>
      </dsp:txBody>
      <dsp:txXfrm rot="10800000">
        <a:off x="0" y="1552503"/>
        <a:ext cx="9606708" cy="1017440"/>
      </dsp:txXfrm>
    </dsp:sp>
    <dsp:sp modelId="{B56ACACD-072A-B947-88B6-E309FDA4475F}">
      <dsp:nvSpPr>
        <dsp:cNvPr id="0" name=""/>
        <dsp:cNvSpPr/>
      </dsp:nvSpPr>
      <dsp:spPr>
        <a:xfrm rot="10800000">
          <a:off x="0" y="0"/>
          <a:ext cx="9606708" cy="1565846"/>
        </a:xfrm>
        <a:prstGeom prst="upArrowCallout">
          <a:avLst/>
        </a:prstGeom>
        <a:solidFill>
          <a:schemeClr val="accent1">
            <a:lumMod val="40000"/>
            <a:lumOff val="60000"/>
          </a:schemeClr>
        </a:solidFill>
        <a:ln w="15875" cap="rnd" cmpd="sng" algn="ctr">
          <a:solidFill>
            <a:schemeClr val="bg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b="0" i="0" kern="1200" dirty="0"/>
            <a:t>The Mean Reversion Strategy is a trading approach based on the principle that asset prices tend to revert to their historical average or mean over time. When an asset's price deviates significantly from its historical average, the strategy posits that the price will eventually return to this mean. </a:t>
          </a:r>
          <a:endParaRPr lang="en-US" sz="1500" kern="1200" dirty="0"/>
        </a:p>
      </dsp:txBody>
      <dsp:txXfrm rot="10800000">
        <a:off x="0" y="0"/>
        <a:ext cx="9606708" cy="10174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104196-38E8-CC4C-8795-63AA42DE1D82}"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01711A-EB03-024C-B3AD-739759A4172F}" type="slidenum">
              <a:rPr lang="en-US" smtClean="0"/>
              <a:t>‹#›</a:t>
            </a:fld>
            <a:endParaRPr lang="en-US"/>
          </a:p>
        </p:txBody>
      </p:sp>
    </p:spTree>
    <p:extLst>
      <p:ext uri="{BB962C8B-B14F-4D97-AF65-F5344CB8AC3E}">
        <p14:creationId xmlns:p14="http://schemas.microsoft.com/office/powerpoint/2010/main" val="1094868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01711A-EB03-024C-B3AD-739759A4172F}" type="slidenum">
              <a:rPr lang="en-US" smtClean="0"/>
              <a:t>3</a:t>
            </a:fld>
            <a:endParaRPr lang="en-US"/>
          </a:p>
        </p:txBody>
      </p:sp>
    </p:spTree>
    <p:extLst>
      <p:ext uri="{BB962C8B-B14F-4D97-AF65-F5344CB8AC3E}">
        <p14:creationId xmlns:p14="http://schemas.microsoft.com/office/powerpoint/2010/main" val="924017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01711A-EB03-024C-B3AD-739759A4172F}" type="slidenum">
              <a:rPr lang="en-US" smtClean="0"/>
              <a:t>14</a:t>
            </a:fld>
            <a:endParaRPr lang="en-US"/>
          </a:p>
        </p:txBody>
      </p:sp>
    </p:spTree>
    <p:extLst>
      <p:ext uri="{BB962C8B-B14F-4D97-AF65-F5344CB8AC3E}">
        <p14:creationId xmlns:p14="http://schemas.microsoft.com/office/powerpoint/2010/main" val="62129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12/3/24</a:t>
            </a:fld>
            <a:endParaRPr lang="en-US" dirty="0"/>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02903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2663315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2042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027638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534271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12/3/24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0072981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18157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0153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325268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12/3/24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3533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908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12/3/24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62140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12/3/24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516983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12/3/24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7930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75236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12/3/24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199113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12/3/24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695076795"/>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 id="2147484042" r:id="rId12"/>
    <p:sldLayoutId id="2147484043" r:id="rId13"/>
    <p:sldLayoutId id="2147484044" r:id="rId14"/>
    <p:sldLayoutId id="2147484045" r:id="rId15"/>
    <p:sldLayoutId id="2147484046"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56FC6-7E63-C642-1356-BF296E4F0084}"/>
              </a:ext>
            </a:extLst>
          </p:cNvPr>
          <p:cNvSpPr>
            <a:spLocks noGrp="1"/>
          </p:cNvSpPr>
          <p:nvPr>
            <p:ph type="ctrTitle"/>
          </p:nvPr>
        </p:nvSpPr>
        <p:spPr>
          <a:xfrm>
            <a:off x="3094492" y="0"/>
            <a:ext cx="7765097" cy="3566160"/>
          </a:xfrm>
        </p:spPr>
        <p:txBody>
          <a:bodyPr anchor="b">
            <a:noAutofit/>
          </a:bodyPr>
          <a:lstStyle/>
          <a:p>
            <a:r>
              <a:rPr lang="en-IN" sz="3600" b="1" i="0" u="none" strike="noStrike" dirty="0">
                <a:solidFill>
                  <a:schemeClr val="accent1">
                    <a:lumMod val="60000"/>
                    <a:lumOff val="40000"/>
                  </a:schemeClr>
                </a:solidFill>
                <a:effectLst/>
                <a:latin typeface="Raleway" panose="020F0502020204030204" pitchFamily="34" charset="0"/>
              </a:rPr>
              <a:t>Optimizing Stock Market Returns Through Data-Driven Insights</a:t>
            </a:r>
            <a:endParaRPr lang="en-US" sz="3600" dirty="0">
              <a:solidFill>
                <a:schemeClr val="accent1">
                  <a:lumMod val="60000"/>
                  <a:lumOff val="40000"/>
                </a:schemeClr>
              </a:solidFill>
            </a:endParaRPr>
          </a:p>
        </p:txBody>
      </p:sp>
      <p:sp>
        <p:nvSpPr>
          <p:cNvPr id="3" name="Subtitle 2">
            <a:extLst>
              <a:ext uri="{FF2B5EF4-FFF2-40B4-BE49-F238E27FC236}">
                <a16:creationId xmlns:a16="http://schemas.microsoft.com/office/drawing/2014/main" id="{6EF1E807-24AC-7D1B-6D64-4588D121120E}"/>
              </a:ext>
            </a:extLst>
          </p:cNvPr>
          <p:cNvSpPr>
            <a:spLocks noGrp="1"/>
          </p:cNvSpPr>
          <p:nvPr>
            <p:ph type="subTitle" idx="1"/>
          </p:nvPr>
        </p:nvSpPr>
        <p:spPr>
          <a:xfrm>
            <a:off x="9926467" y="4968675"/>
            <a:ext cx="2195865" cy="1889325"/>
          </a:xfrm>
        </p:spPr>
        <p:txBody>
          <a:bodyPr>
            <a:normAutofit fontScale="47500" lnSpcReduction="20000"/>
          </a:bodyPr>
          <a:lstStyle/>
          <a:p>
            <a:pPr rtl="0">
              <a:spcBef>
                <a:spcPts val="0"/>
              </a:spcBef>
              <a:spcAft>
                <a:spcPts val="0"/>
              </a:spcAft>
            </a:pPr>
            <a:r>
              <a:rPr lang="en-IN" sz="3400" b="1" i="0" u="none" strike="noStrike" dirty="0">
                <a:solidFill>
                  <a:schemeClr val="accent1">
                    <a:lumMod val="60000"/>
                    <a:lumOff val="40000"/>
                  </a:schemeClr>
                </a:solidFill>
                <a:effectLst/>
                <a:latin typeface="Source Sans Pro" panose="020F0502020204030204" pitchFamily="34" charset="0"/>
              </a:rPr>
              <a:t>Team Members:</a:t>
            </a:r>
          </a:p>
          <a:p>
            <a:pPr rtl="0">
              <a:spcBef>
                <a:spcPts val="0"/>
              </a:spcBef>
              <a:spcAft>
                <a:spcPts val="0"/>
              </a:spcAft>
            </a:pPr>
            <a:endParaRPr lang="en-IN" sz="3400" b="0" i="0" u="none" strike="noStrike" dirty="0">
              <a:solidFill>
                <a:schemeClr val="accent1">
                  <a:lumMod val="60000"/>
                  <a:lumOff val="40000"/>
                </a:schemeClr>
              </a:solidFill>
              <a:effectLst/>
            </a:endParaRPr>
          </a:p>
          <a:p>
            <a:pPr marL="457200" indent="-457200">
              <a:spcBef>
                <a:spcPts val="0"/>
              </a:spcBef>
              <a:buFont typeface="Courier New" panose="02070309020205020404" pitchFamily="49" charset="0"/>
              <a:buChar char="o"/>
            </a:pPr>
            <a:r>
              <a:rPr lang="en-IN" sz="3400" b="0" i="0" u="none" strike="noStrike" dirty="0">
                <a:solidFill>
                  <a:schemeClr val="accent1">
                    <a:lumMod val="60000"/>
                    <a:lumOff val="40000"/>
                  </a:schemeClr>
                </a:solidFill>
                <a:effectLst/>
                <a:latin typeface="Source Sans Pro" panose="020F0502020204030204" pitchFamily="34" charset="0"/>
              </a:rPr>
              <a:t>Tushar Ahuja</a:t>
            </a:r>
          </a:p>
          <a:p>
            <a:pPr marL="457200" indent="-457200">
              <a:spcBef>
                <a:spcPts val="0"/>
              </a:spcBef>
              <a:buFont typeface="Courier New" panose="02070309020205020404" pitchFamily="49" charset="0"/>
              <a:buChar char="o"/>
            </a:pPr>
            <a:r>
              <a:rPr lang="en-IN" sz="3400" b="0" i="0" u="none" strike="noStrike" dirty="0" err="1">
                <a:solidFill>
                  <a:schemeClr val="accent1">
                    <a:lumMod val="60000"/>
                    <a:lumOff val="40000"/>
                  </a:schemeClr>
                </a:solidFill>
                <a:effectLst/>
                <a:latin typeface="Source Sans Pro" panose="020F0502020204030204" pitchFamily="34" charset="0"/>
              </a:rPr>
              <a:t>Sumant</a:t>
            </a:r>
            <a:r>
              <a:rPr lang="en-IN" sz="3400" b="0" i="0" u="none" strike="noStrike" dirty="0">
                <a:solidFill>
                  <a:schemeClr val="accent1">
                    <a:lumMod val="60000"/>
                    <a:lumOff val="40000"/>
                  </a:schemeClr>
                </a:solidFill>
                <a:effectLst/>
                <a:latin typeface="Source Sans Pro" panose="020F0502020204030204" pitchFamily="34" charset="0"/>
              </a:rPr>
              <a:t> Gupta</a:t>
            </a:r>
          </a:p>
          <a:p>
            <a:pPr marL="457200" indent="-457200">
              <a:spcBef>
                <a:spcPts val="0"/>
              </a:spcBef>
              <a:buFont typeface="Courier New" panose="02070309020205020404" pitchFamily="49" charset="0"/>
              <a:buChar char="o"/>
            </a:pPr>
            <a:r>
              <a:rPr lang="en-IN" sz="3400" b="0" i="0" u="none" strike="noStrike" dirty="0">
                <a:solidFill>
                  <a:schemeClr val="accent1">
                    <a:lumMod val="60000"/>
                    <a:lumOff val="40000"/>
                  </a:schemeClr>
                </a:solidFill>
                <a:effectLst/>
                <a:latin typeface="Source Sans Pro" panose="020F0502020204030204" pitchFamily="34" charset="0"/>
              </a:rPr>
              <a:t>Naveen Kumar</a:t>
            </a:r>
          </a:p>
          <a:p>
            <a:pPr marL="457200" indent="-457200">
              <a:spcBef>
                <a:spcPts val="0"/>
              </a:spcBef>
              <a:buFont typeface="Courier New" panose="02070309020205020404" pitchFamily="49" charset="0"/>
              <a:buChar char="o"/>
            </a:pPr>
            <a:r>
              <a:rPr lang="en-IN" sz="3400" b="0" i="0" u="none" strike="noStrike" dirty="0">
                <a:solidFill>
                  <a:schemeClr val="accent1">
                    <a:lumMod val="60000"/>
                    <a:lumOff val="40000"/>
                  </a:schemeClr>
                </a:solidFill>
                <a:effectLst/>
                <a:latin typeface="Source Sans Pro" panose="020F0502020204030204" pitchFamily="34" charset="0"/>
              </a:rPr>
              <a:t>Regina Thapa</a:t>
            </a:r>
            <a:endParaRPr lang="en-IN" sz="3400" b="0" i="0" u="none" strike="noStrike" dirty="0">
              <a:solidFill>
                <a:schemeClr val="accent1">
                  <a:lumMod val="60000"/>
                  <a:lumOff val="40000"/>
                </a:schemeClr>
              </a:solidFill>
              <a:effectLst/>
            </a:endParaRPr>
          </a:p>
          <a:p>
            <a:pPr algn="ctr"/>
            <a:br>
              <a:rPr lang="en-IN" dirty="0">
                <a:solidFill>
                  <a:schemeClr val="accent1">
                    <a:lumMod val="60000"/>
                    <a:lumOff val="40000"/>
                  </a:schemeClr>
                </a:solidFill>
              </a:rPr>
            </a:br>
            <a:br>
              <a:rPr lang="en-IN" dirty="0">
                <a:solidFill>
                  <a:schemeClr val="accent1">
                    <a:lumMod val="60000"/>
                    <a:lumOff val="40000"/>
                  </a:schemeClr>
                </a:solidFill>
              </a:rPr>
            </a:br>
            <a:endParaRPr lang="en-US" dirty="0">
              <a:solidFill>
                <a:schemeClr val="accent1">
                  <a:lumMod val="60000"/>
                  <a:lumOff val="40000"/>
                </a:schemeClr>
              </a:solidFill>
            </a:endParaRPr>
          </a:p>
        </p:txBody>
      </p:sp>
      <p:sp>
        <p:nvSpPr>
          <p:cNvPr id="5" name="TextBox 4">
            <a:extLst>
              <a:ext uri="{FF2B5EF4-FFF2-40B4-BE49-F238E27FC236}">
                <a16:creationId xmlns:a16="http://schemas.microsoft.com/office/drawing/2014/main" id="{7CF89254-A06E-2D53-DCB9-5D8C40E715F3}"/>
              </a:ext>
            </a:extLst>
          </p:cNvPr>
          <p:cNvSpPr txBox="1"/>
          <p:nvPr/>
        </p:nvSpPr>
        <p:spPr>
          <a:xfrm>
            <a:off x="3094492" y="3836530"/>
            <a:ext cx="8543108" cy="861774"/>
          </a:xfrm>
          <a:prstGeom prst="rect">
            <a:avLst/>
          </a:prstGeom>
          <a:noFill/>
        </p:spPr>
        <p:txBody>
          <a:bodyPr wrap="square" rtlCol="0">
            <a:spAutoFit/>
          </a:bodyPr>
          <a:lstStyle/>
          <a:p>
            <a:r>
              <a:rPr lang="en-IN" sz="1400" dirty="0"/>
              <a:t>Designing and Evaluating a Robust Trading Strategy for Consistent Returns</a:t>
            </a:r>
            <a:endParaRPr lang="en-US" sz="1400" dirty="0"/>
          </a:p>
          <a:p>
            <a:endParaRPr lang="en-US" dirty="0"/>
          </a:p>
          <a:p>
            <a:r>
              <a:rPr lang="en-US" dirty="0"/>
              <a:t>- By Data Bulls</a:t>
            </a:r>
          </a:p>
        </p:txBody>
      </p:sp>
      <p:pic>
        <p:nvPicPr>
          <p:cNvPr id="1026" name="Picture 2" descr="WELCOME TO INDIAN INSTITUTE OF FINANCIAL STUDIES">
            <a:extLst>
              <a:ext uri="{FF2B5EF4-FFF2-40B4-BE49-F238E27FC236}">
                <a16:creationId xmlns:a16="http://schemas.microsoft.com/office/drawing/2014/main" id="{31B1B3AC-DF4B-6454-9F60-BD11885D89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6467" y="87497"/>
            <a:ext cx="2097253" cy="2097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518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24A4485-B17C-A783-A02A-BC3B1AFF81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658" y="1658185"/>
            <a:ext cx="6395898" cy="39715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B6DB31-10D0-C2B9-4F0B-DA4CF24E9CFA}"/>
              </a:ext>
            </a:extLst>
          </p:cNvPr>
          <p:cNvSpPr txBox="1"/>
          <p:nvPr/>
        </p:nvSpPr>
        <p:spPr>
          <a:xfrm>
            <a:off x="3161842" y="547167"/>
            <a:ext cx="3877370" cy="769441"/>
          </a:xfrm>
          <a:prstGeom prst="rect">
            <a:avLst/>
          </a:prstGeom>
          <a:noFill/>
        </p:spPr>
        <p:txBody>
          <a:bodyPr wrap="square">
            <a:spAutoFit/>
          </a:bodyPr>
          <a:lstStyle/>
          <a:p>
            <a:r>
              <a:rPr lang="en-IN" sz="2200" dirty="0"/>
              <a:t>Performance for AAPL: </a:t>
            </a:r>
          </a:p>
          <a:p>
            <a:endParaRPr lang="en-IN" sz="2200" dirty="0"/>
          </a:p>
        </p:txBody>
      </p:sp>
      <p:pic>
        <p:nvPicPr>
          <p:cNvPr id="5" name="Picture 4">
            <a:extLst>
              <a:ext uri="{FF2B5EF4-FFF2-40B4-BE49-F238E27FC236}">
                <a16:creationId xmlns:a16="http://schemas.microsoft.com/office/drawing/2014/main" id="{2E7B2E81-52B4-FEBF-5AAD-E751969B1A28}"/>
              </a:ext>
            </a:extLst>
          </p:cNvPr>
          <p:cNvPicPr>
            <a:picLocks noChangeAspect="1"/>
          </p:cNvPicPr>
          <p:nvPr/>
        </p:nvPicPr>
        <p:blipFill>
          <a:blip r:embed="rId3"/>
          <a:stretch>
            <a:fillRect/>
          </a:stretch>
        </p:blipFill>
        <p:spPr>
          <a:xfrm>
            <a:off x="8064183" y="815247"/>
            <a:ext cx="3675616" cy="5437750"/>
          </a:xfrm>
          <a:prstGeom prst="rect">
            <a:avLst/>
          </a:prstGeom>
        </p:spPr>
      </p:pic>
    </p:spTree>
    <p:extLst>
      <p:ext uri="{BB962C8B-B14F-4D97-AF65-F5344CB8AC3E}">
        <p14:creationId xmlns:p14="http://schemas.microsoft.com/office/powerpoint/2010/main" val="3008226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6D60-087B-1C15-6F1E-CCD25B193968}"/>
              </a:ext>
            </a:extLst>
          </p:cNvPr>
          <p:cNvSpPr>
            <a:spLocks noGrp="1"/>
          </p:cNvSpPr>
          <p:nvPr>
            <p:ph type="title"/>
          </p:nvPr>
        </p:nvSpPr>
        <p:spPr/>
        <p:txBody>
          <a:bodyPr>
            <a:normAutofit/>
          </a:bodyPr>
          <a:lstStyle/>
          <a:p>
            <a:r>
              <a:rPr lang="en-IN" sz="2800" b="1" i="0" u="none" strike="noStrike" dirty="0">
                <a:solidFill>
                  <a:schemeClr val="accent1">
                    <a:lumMod val="60000"/>
                    <a:lumOff val="40000"/>
                  </a:schemeClr>
                </a:solidFill>
                <a:effectLst/>
                <a:latin typeface="+mn-lt"/>
              </a:rPr>
              <a:t>2. Pair Trading Strategy</a:t>
            </a:r>
            <a:endParaRPr lang="en-US" sz="2800" dirty="0">
              <a:solidFill>
                <a:schemeClr val="accent1">
                  <a:lumMod val="60000"/>
                  <a:lumOff val="40000"/>
                </a:schemeClr>
              </a:solidFill>
              <a:latin typeface="+mn-lt"/>
            </a:endParaRPr>
          </a:p>
        </p:txBody>
      </p:sp>
      <p:sp>
        <p:nvSpPr>
          <p:cNvPr id="3" name="Content Placeholder 2">
            <a:extLst>
              <a:ext uri="{FF2B5EF4-FFF2-40B4-BE49-F238E27FC236}">
                <a16:creationId xmlns:a16="http://schemas.microsoft.com/office/drawing/2014/main" id="{332EF904-1E9B-EF27-0140-74E355C01DBD}"/>
              </a:ext>
            </a:extLst>
          </p:cNvPr>
          <p:cNvSpPr>
            <a:spLocks noGrp="1"/>
          </p:cNvSpPr>
          <p:nvPr>
            <p:ph idx="1"/>
          </p:nvPr>
        </p:nvSpPr>
        <p:spPr>
          <a:xfrm>
            <a:off x="2247441" y="1641513"/>
            <a:ext cx="9639759" cy="4511163"/>
          </a:xfrm>
        </p:spPr>
        <p:txBody>
          <a:bodyPr>
            <a:normAutofit fontScale="92500" lnSpcReduction="10000"/>
          </a:bodyPr>
          <a:lstStyle/>
          <a:p>
            <a:pPr algn="l" rtl="0">
              <a:spcBef>
                <a:spcPts val="0"/>
              </a:spcBef>
              <a:spcAft>
                <a:spcPts val="1600"/>
              </a:spcAft>
              <a:buFont typeface="Wingdings" pitchFamily="2" charset="2"/>
              <a:buChar char="Ø"/>
            </a:pPr>
            <a:r>
              <a:rPr lang="en-IN" sz="2600" i="0" u="none" strike="noStrike" dirty="0">
                <a:solidFill>
                  <a:schemeClr val="accent1">
                    <a:lumMod val="60000"/>
                    <a:lumOff val="40000"/>
                  </a:schemeClr>
                </a:solidFill>
                <a:effectLst/>
              </a:rPr>
              <a:t>Implementation: </a:t>
            </a:r>
          </a:p>
          <a:p>
            <a:pPr marL="0" indent="0" algn="l" rtl="0">
              <a:spcBef>
                <a:spcPts val="0"/>
              </a:spcBef>
              <a:spcAft>
                <a:spcPts val="1600"/>
              </a:spcAft>
              <a:buNone/>
            </a:pPr>
            <a:r>
              <a:rPr lang="en-IN" sz="2200" b="0" i="0" u="none" strike="noStrike" dirty="0">
                <a:solidFill>
                  <a:schemeClr val="tx1"/>
                </a:solidFill>
                <a:effectLst/>
              </a:rPr>
              <a:t>We identified potential stock pairs with high historical correlation using statistical analysis and calculated price spreads.</a:t>
            </a:r>
          </a:p>
          <a:p>
            <a:pPr algn="l" rtl="0">
              <a:spcBef>
                <a:spcPts val="0"/>
              </a:spcBef>
              <a:spcAft>
                <a:spcPts val="1600"/>
              </a:spcAft>
              <a:buFont typeface="Wingdings" pitchFamily="2" charset="2"/>
              <a:buChar char="Ø"/>
            </a:pPr>
            <a:r>
              <a:rPr lang="en-IN" sz="2600" i="0" u="none" strike="noStrike" dirty="0">
                <a:solidFill>
                  <a:schemeClr val="accent1">
                    <a:lumMod val="60000"/>
                    <a:lumOff val="40000"/>
                  </a:schemeClr>
                </a:solidFill>
                <a:effectLst/>
              </a:rPr>
              <a:t>Trading Logic: </a:t>
            </a:r>
          </a:p>
          <a:p>
            <a:pPr marL="0" indent="0" algn="l" rtl="0">
              <a:spcBef>
                <a:spcPts val="0"/>
              </a:spcBef>
              <a:spcAft>
                <a:spcPts val="1600"/>
              </a:spcAft>
              <a:buNone/>
            </a:pPr>
            <a:r>
              <a:rPr lang="en-IN" sz="2200" b="0" i="0" u="none" strike="noStrike" dirty="0">
                <a:solidFill>
                  <a:schemeClr val="tx1"/>
                </a:solidFill>
                <a:effectLst/>
              </a:rPr>
              <a:t>We generated buy/sell signals based on spread deviations from historical averages.</a:t>
            </a:r>
          </a:p>
          <a:p>
            <a:pPr algn="l" rtl="0">
              <a:spcBef>
                <a:spcPts val="0"/>
              </a:spcBef>
              <a:spcAft>
                <a:spcPts val="1600"/>
              </a:spcAft>
              <a:buFont typeface="Wingdings" pitchFamily="2" charset="2"/>
              <a:buChar char="Ø"/>
            </a:pPr>
            <a:r>
              <a:rPr lang="en-IN" sz="2600" i="0" u="none" strike="noStrike" dirty="0">
                <a:solidFill>
                  <a:schemeClr val="accent1">
                    <a:lumMod val="60000"/>
                    <a:lumOff val="40000"/>
                  </a:schemeClr>
                </a:solidFill>
                <a:effectLst/>
              </a:rPr>
              <a:t>Performance: </a:t>
            </a:r>
          </a:p>
          <a:p>
            <a:pPr marL="0" indent="0" algn="l" rtl="0">
              <a:spcBef>
                <a:spcPts val="0"/>
              </a:spcBef>
              <a:spcAft>
                <a:spcPts val="1600"/>
              </a:spcAft>
              <a:buNone/>
            </a:pPr>
            <a:r>
              <a:rPr lang="en-IN" sz="2200" b="0" i="0" u="none" strike="noStrike" dirty="0">
                <a:solidFill>
                  <a:schemeClr val="tx1"/>
                </a:solidFill>
                <a:effectLst/>
              </a:rPr>
              <a:t>The Pair Trading strategy also failed to meet our performance goals primarily due to correlation breakdowns and high transaction costs.</a:t>
            </a:r>
            <a:br>
              <a:rPr lang="en-IN" dirty="0">
                <a:solidFill>
                  <a:schemeClr val="tx1"/>
                </a:solidFill>
              </a:rPr>
            </a:br>
            <a:br>
              <a:rPr lang="en-IN"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280268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003C8940-1211-E75E-77F8-026E64C31EE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0479" y="1098542"/>
            <a:ext cx="4653787" cy="292025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6DCAC315-7B2F-8740-2BD5-A448994C0D5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7733" y="1110175"/>
            <a:ext cx="4653787" cy="2908617"/>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FCE653B2-6631-105B-3133-2AB7FAC48BDE}"/>
              </a:ext>
            </a:extLst>
          </p:cNvPr>
          <p:cNvPicPr>
            <a:picLocks noChangeAspect="1"/>
          </p:cNvPicPr>
          <p:nvPr/>
        </p:nvPicPr>
        <p:blipFill>
          <a:blip r:embed="rId4"/>
          <a:stretch>
            <a:fillRect/>
          </a:stretch>
        </p:blipFill>
        <p:spPr>
          <a:xfrm>
            <a:off x="816880" y="4172192"/>
            <a:ext cx="5435600" cy="914400"/>
          </a:xfrm>
          <a:prstGeom prst="rect">
            <a:avLst/>
          </a:prstGeom>
        </p:spPr>
      </p:pic>
      <p:sp>
        <p:nvSpPr>
          <p:cNvPr id="4" name="TextBox 3">
            <a:extLst>
              <a:ext uri="{FF2B5EF4-FFF2-40B4-BE49-F238E27FC236}">
                <a16:creationId xmlns:a16="http://schemas.microsoft.com/office/drawing/2014/main" id="{7AD6E9DB-3803-BAF2-80AC-7E5C6A8D5DF6}"/>
              </a:ext>
            </a:extLst>
          </p:cNvPr>
          <p:cNvSpPr txBox="1"/>
          <p:nvPr/>
        </p:nvSpPr>
        <p:spPr>
          <a:xfrm>
            <a:off x="1981447" y="5239993"/>
            <a:ext cx="6103344" cy="1015663"/>
          </a:xfrm>
          <a:prstGeom prst="rect">
            <a:avLst/>
          </a:prstGeom>
          <a:noFill/>
        </p:spPr>
        <p:txBody>
          <a:bodyPr wrap="square">
            <a:spAutoFit/>
          </a:bodyPr>
          <a:lstStyle/>
          <a:p>
            <a:r>
              <a:rPr lang="en-IN" sz="1500" dirty="0"/>
              <a:t>Annual Return: Below 5% </a:t>
            </a:r>
          </a:p>
          <a:p>
            <a:r>
              <a:rPr lang="en-IN" sz="1500" dirty="0"/>
              <a:t>Sharpe Ratio: Below 0.8 </a:t>
            </a:r>
          </a:p>
          <a:p>
            <a:r>
              <a:rPr lang="en-IN" sz="1500" dirty="0"/>
              <a:t>Maximum Drawdown: Exceeds 50% </a:t>
            </a:r>
          </a:p>
          <a:p>
            <a:r>
              <a:rPr lang="en-IN" sz="1500" dirty="0"/>
              <a:t>Performance Criteria Not Met!</a:t>
            </a:r>
            <a:endParaRPr lang="en-US" sz="1500" dirty="0"/>
          </a:p>
        </p:txBody>
      </p:sp>
    </p:spTree>
    <p:extLst>
      <p:ext uri="{BB962C8B-B14F-4D97-AF65-F5344CB8AC3E}">
        <p14:creationId xmlns:p14="http://schemas.microsoft.com/office/powerpoint/2010/main" val="4116447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C3B631B-B00B-8CEC-DDFB-9592B80E89CF}"/>
              </a:ext>
            </a:extLst>
          </p:cNvPr>
          <p:cNvPicPr>
            <a:picLocks noChangeAspect="1"/>
          </p:cNvPicPr>
          <p:nvPr/>
        </p:nvPicPr>
        <p:blipFill>
          <a:blip r:embed="rId2"/>
          <a:stretch>
            <a:fillRect/>
          </a:stretch>
        </p:blipFill>
        <p:spPr>
          <a:xfrm>
            <a:off x="2529288" y="382723"/>
            <a:ext cx="8399443" cy="6092554"/>
          </a:xfrm>
          <a:prstGeom prst="rect">
            <a:avLst/>
          </a:prstGeom>
        </p:spPr>
      </p:pic>
    </p:spTree>
    <p:extLst>
      <p:ext uri="{BB962C8B-B14F-4D97-AF65-F5344CB8AC3E}">
        <p14:creationId xmlns:p14="http://schemas.microsoft.com/office/powerpoint/2010/main" val="2456960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CB69-EE93-0374-72F2-77E233A73E6C}"/>
              </a:ext>
            </a:extLst>
          </p:cNvPr>
          <p:cNvSpPr>
            <a:spLocks noGrp="1"/>
          </p:cNvSpPr>
          <p:nvPr>
            <p:ph type="title"/>
          </p:nvPr>
        </p:nvSpPr>
        <p:spPr>
          <a:xfrm>
            <a:off x="4394831" y="222426"/>
            <a:ext cx="8911687" cy="1280890"/>
          </a:xfrm>
        </p:spPr>
        <p:txBody>
          <a:bodyPr>
            <a:normAutofit fontScale="90000"/>
          </a:bodyPr>
          <a:lstStyle/>
          <a:p>
            <a:pPr algn="l" rtl="0">
              <a:spcBef>
                <a:spcPts val="0"/>
              </a:spcBef>
              <a:spcAft>
                <a:spcPts val="0"/>
              </a:spcAft>
            </a:pPr>
            <a:r>
              <a:rPr lang="en-IN" sz="3100" b="1" dirty="0">
                <a:solidFill>
                  <a:schemeClr val="accent1">
                    <a:lumMod val="60000"/>
                    <a:lumOff val="40000"/>
                  </a:schemeClr>
                </a:solidFill>
                <a:latin typeface="+mn-lt"/>
              </a:rPr>
              <a:t>3</a:t>
            </a:r>
            <a:r>
              <a:rPr lang="en-IN" sz="3100" b="1" i="0" u="none" strike="noStrike" dirty="0">
                <a:solidFill>
                  <a:schemeClr val="accent1">
                    <a:lumMod val="60000"/>
                    <a:lumOff val="40000"/>
                  </a:schemeClr>
                </a:solidFill>
                <a:effectLst/>
                <a:latin typeface="+mn-lt"/>
              </a:rPr>
              <a:t>. </a:t>
            </a:r>
            <a:r>
              <a:rPr lang="en-IN" sz="3100" b="1" i="0" u="none" strike="noStrike" dirty="0">
                <a:solidFill>
                  <a:schemeClr val="accent1">
                    <a:lumMod val="60000"/>
                    <a:lumOff val="40000"/>
                  </a:schemeClr>
                </a:solidFill>
                <a:effectLst/>
                <a:latin typeface="Raleway" pitchFamily="2" charset="77"/>
              </a:rPr>
              <a:t>Mean Reversion Strategy</a:t>
            </a:r>
            <a:br>
              <a:rPr lang="en-IN" b="0" i="0" u="none" strike="noStrike" dirty="0">
                <a:solidFill>
                  <a:srgbClr val="000000"/>
                </a:solidFill>
                <a:effectLst/>
              </a:rPr>
            </a:br>
            <a:br>
              <a:rPr lang="en-IN" dirty="0"/>
            </a:br>
            <a:br>
              <a:rPr lang="en-IN" dirty="0"/>
            </a:br>
            <a:endParaRPr lang="en-US" dirty="0"/>
          </a:p>
        </p:txBody>
      </p:sp>
      <p:graphicFrame>
        <p:nvGraphicFramePr>
          <p:cNvPr id="7" name="Content Placeholder 2">
            <a:extLst>
              <a:ext uri="{FF2B5EF4-FFF2-40B4-BE49-F238E27FC236}">
                <a16:creationId xmlns:a16="http://schemas.microsoft.com/office/drawing/2014/main" id="{D24333E5-D32F-5ADE-922D-0DA22CDA0152}"/>
              </a:ext>
            </a:extLst>
          </p:cNvPr>
          <p:cNvGraphicFramePr>
            <a:graphicFrameLocks noGrp="1"/>
          </p:cNvGraphicFramePr>
          <p:nvPr>
            <p:ph idx="1"/>
            <p:extLst>
              <p:ext uri="{D42A27DB-BD31-4B8C-83A1-F6EECF244321}">
                <p14:modId xmlns:p14="http://schemas.microsoft.com/office/powerpoint/2010/main" val="723469201"/>
              </p:ext>
            </p:extLst>
          </p:nvPr>
        </p:nvGraphicFramePr>
        <p:xfrm>
          <a:off x="2093205" y="1068636"/>
          <a:ext cx="9606708" cy="5673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5915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4C6989-B030-7440-6C80-03A910B48791}"/>
              </a:ext>
            </a:extLst>
          </p:cNvPr>
          <p:cNvPicPr>
            <a:picLocks noChangeAspect="1"/>
          </p:cNvPicPr>
          <p:nvPr/>
        </p:nvPicPr>
        <p:blipFill>
          <a:blip r:embed="rId2"/>
          <a:stretch>
            <a:fillRect/>
          </a:stretch>
        </p:blipFill>
        <p:spPr>
          <a:xfrm>
            <a:off x="965200" y="1295546"/>
            <a:ext cx="5762486" cy="3990519"/>
          </a:xfrm>
          <a:prstGeom prst="rect">
            <a:avLst/>
          </a:prstGeom>
        </p:spPr>
      </p:pic>
      <p:pic>
        <p:nvPicPr>
          <p:cNvPr id="2" name="Picture 1">
            <a:extLst>
              <a:ext uri="{FF2B5EF4-FFF2-40B4-BE49-F238E27FC236}">
                <a16:creationId xmlns:a16="http://schemas.microsoft.com/office/drawing/2014/main" id="{2860A37F-0C8B-3303-E99D-73FE0F341982}"/>
              </a:ext>
            </a:extLst>
          </p:cNvPr>
          <p:cNvPicPr>
            <a:picLocks noChangeAspect="1"/>
          </p:cNvPicPr>
          <p:nvPr/>
        </p:nvPicPr>
        <p:blipFill>
          <a:blip r:embed="rId3"/>
          <a:stretch>
            <a:fillRect/>
          </a:stretch>
        </p:blipFill>
        <p:spPr>
          <a:xfrm>
            <a:off x="8096370" y="997309"/>
            <a:ext cx="2568715" cy="4586994"/>
          </a:xfrm>
          <a:prstGeom prst="rect">
            <a:avLst/>
          </a:prstGeom>
        </p:spPr>
      </p:pic>
    </p:spTree>
    <p:extLst>
      <p:ext uri="{BB962C8B-B14F-4D97-AF65-F5344CB8AC3E}">
        <p14:creationId xmlns:p14="http://schemas.microsoft.com/office/powerpoint/2010/main" val="1399677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ED72-435C-8BA7-FA7F-60E79D8CB52E}"/>
              </a:ext>
            </a:extLst>
          </p:cNvPr>
          <p:cNvSpPr>
            <a:spLocks noGrp="1"/>
          </p:cNvSpPr>
          <p:nvPr>
            <p:ph type="title"/>
          </p:nvPr>
        </p:nvSpPr>
        <p:spPr/>
        <p:txBody>
          <a:bodyPr>
            <a:noAutofit/>
          </a:bodyPr>
          <a:lstStyle/>
          <a:p>
            <a:r>
              <a:rPr lang="en-IN" sz="4000" dirty="0">
                <a:solidFill>
                  <a:schemeClr val="accent1">
                    <a:lumMod val="60000"/>
                    <a:lumOff val="40000"/>
                  </a:schemeClr>
                </a:solidFill>
              </a:rPr>
              <a:t>Developed Strategy</a:t>
            </a:r>
            <a:br>
              <a:rPr lang="en-IN" sz="4000" dirty="0">
                <a:solidFill>
                  <a:schemeClr val="accent1">
                    <a:lumMod val="60000"/>
                    <a:lumOff val="40000"/>
                  </a:schemeClr>
                </a:solidFill>
              </a:rPr>
            </a:br>
            <a:endParaRPr lang="en-US" sz="4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698CC21D-D3E5-361D-5CFA-3699A0E7632C}"/>
              </a:ext>
            </a:extLst>
          </p:cNvPr>
          <p:cNvSpPr>
            <a:spLocks noGrp="1"/>
          </p:cNvSpPr>
          <p:nvPr>
            <p:ph idx="1"/>
          </p:nvPr>
        </p:nvSpPr>
        <p:spPr/>
        <p:txBody>
          <a:bodyPr>
            <a:normAutofit/>
          </a:bodyPr>
          <a:lstStyle/>
          <a:p>
            <a:pPr>
              <a:buFont typeface="Arial" panose="020B0604020202020204" pitchFamily="34" charset="0"/>
              <a:buChar char="•"/>
            </a:pPr>
            <a:r>
              <a:rPr lang="en-IN" sz="2000" b="1" dirty="0"/>
              <a:t>Momentum-Based Trading Strategy:</a:t>
            </a:r>
            <a:r>
              <a:rPr lang="en-IN" sz="2000" dirty="0"/>
              <a:t> </a:t>
            </a:r>
          </a:p>
          <a:p>
            <a:pPr marL="742950" lvl="1" indent="-285750">
              <a:buFont typeface="Arial" panose="020B0604020202020204" pitchFamily="34" charset="0"/>
              <a:buChar char="•"/>
            </a:pPr>
            <a:r>
              <a:rPr lang="en-IN" sz="2000" dirty="0"/>
              <a:t>Utilized technical indicators: </a:t>
            </a:r>
          </a:p>
          <a:p>
            <a:pPr marL="1143000" lvl="2" indent="-228600">
              <a:buFont typeface="Arial" panose="020B0604020202020204" pitchFamily="34" charset="0"/>
              <a:buChar char="•"/>
            </a:pPr>
            <a:r>
              <a:rPr lang="en-IN" sz="2000" b="1" dirty="0"/>
              <a:t>RSI (Relative Strength Index)</a:t>
            </a:r>
            <a:endParaRPr lang="en-IN" sz="2000" dirty="0"/>
          </a:p>
          <a:p>
            <a:pPr marL="1143000" lvl="2" indent="-228600">
              <a:buFont typeface="Arial" panose="020B0604020202020204" pitchFamily="34" charset="0"/>
              <a:buChar char="•"/>
            </a:pPr>
            <a:r>
              <a:rPr lang="en-IN" sz="2000" b="1" dirty="0"/>
              <a:t>MACD (Moving Average Convergence Divergence)</a:t>
            </a:r>
          </a:p>
          <a:p>
            <a:pPr marL="914400" lvl="2" indent="0">
              <a:buNone/>
            </a:pPr>
            <a:endParaRPr lang="en-IN" sz="2000" dirty="0"/>
          </a:p>
          <a:p>
            <a:pPr>
              <a:buFont typeface="Arial" panose="020B0604020202020204" pitchFamily="34" charset="0"/>
              <a:buChar char="•"/>
            </a:pPr>
            <a:r>
              <a:rPr lang="en-IN" sz="2000" b="1" dirty="0"/>
              <a:t>Rationale:</a:t>
            </a:r>
            <a:r>
              <a:rPr lang="en-IN" sz="2000" dirty="0"/>
              <a:t> </a:t>
            </a:r>
          </a:p>
          <a:p>
            <a:pPr marL="742950" lvl="1" indent="-285750">
              <a:buFont typeface="Arial" panose="020B0604020202020204" pitchFamily="34" charset="0"/>
              <a:buChar char="•"/>
            </a:pPr>
            <a:r>
              <a:rPr lang="en-IN" sz="2000" dirty="0"/>
              <a:t>Momentum strategies can adapt to market trends and provide better performance.</a:t>
            </a:r>
          </a:p>
          <a:p>
            <a:endParaRPr lang="en-US" sz="2000" dirty="0"/>
          </a:p>
        </p:txBody>
      </p:sp>
    </p:spTree>
    <p:extLst>
      <p:ext uri="{BB962C8B-B14F-4D97-AF65-F5344CB8AC3E}">
        <p14:creationId xmlns:p14="http://schemas.microsoft.com/office/powerpoint/2010/main" val="70967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A133-966F-09C6-85BE-768E842ECD75}"/>
              </a:ext>
            </a:extLst>
          </p:cNvPr>
          <p:cNvSpPr>
            <a:spLocks noGrp="1"/>
          </p:cNvSpPr>
          <p:nvPr>
            <p:ph type="title"/>
          </p:nvPr>
        </p:nvSpPr>
        <p:spPr/>
        <p:txBody>
          <a:bodyPr/>
          <a:lstStyle/>
          <a:p>
            <a:r>
              <a:rPr lang="en-IN" b="1" dirty="0">
                <a:solidFill>
                  <a:schemeClr val="accent1">
                    <a:lumMod val="60000"/>
                    <a:lumOff val="40000"/>
                  </a:schemeClr>
                </a:solidFill>
              </a:rPr>
              <a:t>Performance Evaluation</a:t>
            </a:r>
            <a:br>
              <a:rPr lang="en-IN" b="1" dirty="0">
                <a:solidFill>
                  <a:schemeClr val="accent1">
                    <a:lumMod val="60000"/>
                    <a:lumOff val="40000"/>
                  </a:schemeClr>
                </a:solidFill>
              </a:rPr>
            </a:b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1E5EC371-90F3-7521-CA8C-EA7BF414BFF8}"/>
              </a:ext>
            </a:extLst>
          </p:cNvPr>
          <p:cNvSpPr>
            <a:spLocks noGrp="1"/>
          </p:cNvSpPr>
          <p:nvPr>
            <p:ph idx="1"/>
          </p:nvPr>
        </p:nvSpPr>
        <p:spPr/>
        <p:txBody>
          <a:bodyPr/>
          <a:lstStyle/>
          <a:p>
            <a:pPr marL="0" indent="0">
              <a:buNone/>
            </a:pPr>
            <a:endParaRPr lang="en-IN" b="1" dirty="0"/>
          </a:p>
          <a:p>
            <a:pPr marL="0" indent="0">
              <a:buNone/>
            </a:pPr>
            <a:r>
              <a:rPr lang="en-IN" b="1" dirty="0"/>
              <a:t>Success Metrics:</a:t>
            </a:r>
            <a:r>
              <a:rPr lang="en-IN" dirty="0"/>
              <a:t> </a:t>
            </a:r>
          </a:p>
          <a:p>
            <a:pPr marL="742950" lvl="1" indent="-285750">
              <a:buFont typeface="Arial" panose="020B0604020202020204" pitchFamily="34" charset="0"/>
              <a:buChar char="•"/>
            </a:pPr>
            <a:r>
              <a:rPr lang="en-IN" dirty="0"/>
              <a:t>The momentum-based strategy successfully validated the performance criteria.</a:t>
            </a:r>
          </a:p>
          <a:p>
            <a:pPr marL="742950" lvl="1" indent="-285750">
              <a:buFont typeface="Arial" panose="020B0604020202020204" pitchFamily="34" charset="0"/>
              <a:buChar char="•"/>
            </a:pPr>
            <a:r>
              <a:rPr lang="en-IN" dirty="0"/>
              <a:t>Demonstrated consistent profitability while adhering to risk management principles.</a:t>
            </a:r>
          </a:p>
          <a:p>
            <a:endParaRPr lang="en-US" dirty="0"/>
          </a:p>
        </p:txBody>
      </p:sp>
    </p:spTree>
    <p:extLst>
      <p:ext uri="{BB962C8B-B14F-4D97-AF65-F5344CB8AC3E}">
        <p14:creationId xmlns:p14="http://schemas.microsoft.com/office/powerpoint/2010/main" val="2617487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C3DD-8BC6-4A6E-7DD6-16FCF957D653}"/>
              </a:ext>
            </a:extLst>
          </p:cNvPr>
          <p:cNvSpPr>
            <a:spLocks noGrp="1"/>
          </p:cNvSpPr>
          <p:nvPr>
            <p:ph type="title"/>
          </p:nvPr>
        </p:nvSpPr>
        <p:spPr>
          <a:xfrm>
            <a:off x="2592924" y="326654"/>
            <a:ext cx="8911687" cy="1280890"/>
          </a:xfrm>
        </p:spPr>
        <p:txBody>
          <a:bodyPr>
            <a:normAutofit fontScale="90000"/>
          </a:bodyPr>
          <a:lstStyle/>
          <a:p>
            <a:pPr rtl="0">
              <a:spcBef>
                <a:spcPts val="0"/>
              </a:spcBef>
              <a:spcAft>
                <a:spcPts val="0"/>
              </a:spcAft>
            </a:pPr>
            <a:r>
              <a:rPr lang="en-IN" sz="3100" b="1" i="0" u="none" strike="noStrike" dirty="0">
                <a:solidFill>
                  <a:schemeClr val="accent1">
                    <a:lumMod val="60000"/>
                    <a:lumOff val="40000"/>
                  </a:schemeClr>
                </a:solidFill>
                <a:effectLst/>
                <a:latin typeface="+mn-lt"/>
              </a:rPr>
              <a:t>4. Momentum Strategy: </a:t>
            </a:r>
            <a:br>
              <a:rPr lang="en-IN" sz="3100" b="1" i="0" u="none" strike="noStrike" dirty="0">
                <a:solidFill>
                  <a:schemeClr val="accent1">
                    <a:lumMod val="60000"/>
                    <a:lumOff val="40000"/>
                  </a:schemeClr>
                </a:solidFill>
                <a:effectLst/>
                <a:latin typeface="+mn-lt"/>
              </a:rPr>
            </a:br>
            <a:r>
              <a:rPr lang="en-IN" sz="3100" b="1" i="0" u="none" strike="noStrike" dirty="0">
                <a:solidFill>
                  <a:schemeClr val="accent1">
                    <a:lumMod val="60000"/>
                    <a:lumOff val="40000"/>
                  </a:schemeClr>
                </a:solidFill>
                <a:effectLst/>
                <a:latin typeface="+mn-lt"/>
              </a:rPr>
              <a:t>A Profitable Trend-Following Approach</a:t>
            </a:r>
            <a:br>
              <a:rPr lang="en-IN" sz="3100" b="0" i="0" u="none" strike="noStrike" dirty="0">
                <a:solidFill>
                  <a:schemeClr val="accent1">
                    <a:lumMod val="60000"/>
                    <a:lumOff val="40000"/>
                  </a:schemeClr>
                </a:solidFill>
                <a:effectLst/>
                <a:latin typeface="+mn-lt"/>
              </a:rPr>
            </a:br>
            <a:br>
              <a:rPr lang="en-IN" b="0" i="0" u="none" strike="noStrike" dirty="0">
                <a:solidFill>
                  <a:srgbClr val="000000"/>
                </a:solidFill>
                <a:effectLst/>
                <a:latin typeface="+mn-lt"/>
              </a:rPr>
            </a:br>
            <a:br>
              <a:rPr lang="en-IN" dirty="0">
                <a:latin typeface="+mn-lt"/>
              </a:rPr>
            </a:br>
            <a:endParaRPr lang="en-US" dirty="0">
              <a:latin typeface="+mn-lt"/>
            </a:endParaRPr>
          </a:p>
        </p:txBody>
      </p:sp>
      <p:sp>
        <p:nvSpPr>
          <p:cNvPr id="3" name="Content Placeholder 2">
            <a:extLst>
              <a:ext uri="{FF2B5EF4-FFF2-40B4-BE49-F238E27FC236}">
                <a16:creationId xmlns:a16="http://schemas.microsoft.com/office/drawing/2014/main" id="{D065DDAD-B494-7B40-909A-EF3FD16C36E3}"/>
              </a:ext>
            </a:extLst>
          </p:cNvPr>
          <p:cNvSpPr>
            <a:spLocks noGrp="1"/>
          </p:cNvSpPr>
          <p:nvPr>
            <p:ph idx="1"/>
          </p:nvPr>
        </p:nvSpPr>
        <p:spPr>
          <a:xfrm>
            <a:off x="2592924" y="1734238"/>
            <a:ext cx="8911687" cy="5001657"/>
          </a:xfrm>
        </p:spPr>
        <p:txBody>
          <a:bodyPr>
            <a:normAutofit fontScale="62500" lnSpcReduction="20000"/>
          </a:bodyPr>
          <a:lstStyle/>
          <a:p>
            <a:pPr marL="0" indent="0" algn="l" rtl="0">
              <a:spcBef>
                <a:spcPts val="0"/>
              </a:spcBef>
              <a:spcAft>
                <a:spcPts val="0"/>
              </a:spcAft>
              <a:buNone/>
            </a:pPr>
            <a:r>
              <a:rPr lang="en-IN" sz="3400" b="0" i="0" u="none" strike="noStrike" dirty="0">
                <a:solidFill>
                  <a:srgbClr val="000000"/>
                </a:solidFill>
                <a:effectLst/>
              </a:rPr>
              <a:t>The Momentum Strategy is based on the idea that assets which have performed well in the past will continue to perform well in the future, and assets that have performed poorly will continue to underperform. This strategy assumes that trends (both up and down) are persistent and can be exploited for profit.</a:t>
            </a:r>
          </a:p>
          <a:p>
            <a:pPr marL="0" indent="0" algn="l" rtl="0">
              <a:spcBef>
                <a:spcPts val="0"/>
              </a:spcBef>
              <a:spcAft>
                <a:spcPts val="0"/>
              </a:spcAft>
              <a:buNone/>
            </a:pPr>
            <a:endParaRPr lang="en-IN" b="0" i="0" u="none" strike="noStrike" dirty="0">
              <a:solidFill>
                <a:srgbClr val="000000"/>
              </a:solidFill>
              <a:effectLst/>
            </a:endParaRPr>
          </a:p>
          <a:p>
            <a:pPr marL="0" indent="0">
              <a:buNone/>
            </a:pPr>
            <a:endParaRPr lang="en-IN" sz="2700" dirty="0"/>
          </a:p>
          <a:p>
            <a:pPr marL="0" indent="0" algn="l" rtl="0">
              <a:spcBef>
                <a:spcPts val="0"/>
              </a:spcBef>
              <a:spcAft>
                <a:spcPts val="1600"/>
              </a:spcAft>
              <a:buNone/>
            </a:pPr>
            <a:r>
              <a:rPr lang="en-IN" sz="3600" b="1" i="0" u="sng" strike="noStrike" dirty="0">
                <a:solidFill>
                  <a:schemeClr val="accent1">
                    <a:lumMod val="60000"/>
                    <a:lumOff val="40000"/>
                  </a:schemeClr>
                </a:solidFill>
                <a:effectLst/>
              </a:rPr>
              <a:t>Steps</a:t>
            </a:r>
            <a:endParaRPr lang="en-IN" sz="3600" b="0" i="0" u="none" strike="noStrike" dirty="0">
              <a:solidFill>
                <a:schemeClr val="accent1">
                  <a:lumMod val="60000"/>
                  <a:lumOff val="40000"/>
                </a:schemeClr>
              </a:solidFill>
              <a:effectLst/>
            </a:endParaRPr>
          </a:p>
          <a:p>
            <a:pPr algn="l" rtl="0" fontAlgn="base">
              <a:spcBef>
                <a:spcPts val="0"/>
              </a:spcBef>
              <a:spcAft>
                <a:spcPts val="0"/>
              </a:spcAft>
              <a:buFont typeface="+mj-lt"/>
              <a:buAutoNum type="arabicPeriod"/>
            </a:pPr>
            <a:r>
              <a:rPr lang="en-IN" sz="2900" b="0" i="0" u="none" strike="noStrike" dirty="0">
                <a:solidFill>
                  <a:schemeClr val="tx1"/>
                </a:solidFill>
                <a:effectLst/>
              </a:rPr>
              <a:t>Identifying Momentum</a:t>
            </a:r>
          </a:p>
          <a:p>
            <a:pPr algn="l" rtl="0" fontAlgn="base">
              <a:spcBef>
                <a:spcPts val="0"/>
              </a:spcBef>
              <a:spcAft>
                <a:spcPts val="0"/>
              </a:spcAft>
              <a:buFont typeface="+mj-lt"/>
              <a:buAutoNum type="arabicPeriod"/>
            </a:pPr>
            <a:r>
              <a:rPr lang="en-IN" sz="2900" b="0" i="0" u="none" strike="noStrike" dirty="0">
                <a:solidFill>
                  <a:schemeClr val="tx1"/>
                </a:solidFill>
                <a:effectLst/>
              </a:rPr>
              <a:t>Monitor Price Trends</a:t>
            </a:r>
          </a:p>
          <a:p>
            <a:pPr algn="l" rtl="0" fontAlgn="base">
              <a:spcBef>
                <a:spcPts val="0"/>
              </a:spcBef>
              <a:spcAft>
                <a:spcPts val="0"/>
              </a:spcAft>
              <a:buFont typeface="+mj-lt"/>
              <a:buAutoNum type="arabicPeriod"/>
            </a:pPr>
            <a:r>
              <a:rPr lang="en-IN" sz="2900" b="0" i="0" u="none" strike="noStrike" dirty="0">
                <a:solidFill>
                  <a:schemeClr val="tx1"/>
                </a:solidFill>
                <a:effectLst/>
              </a:rPr>
              <a:t>Generate Trade Signals</a:t>
            </a:r>
          </a:p>
          <a:p>
            <a:pPr algn="l" rtl="0" fontAlgn="base">
              <a:spcBef>
                <a:spcPts val="0"/>
              </a:spcBef>
              <a:spcAft>
                <a:spcPts val="1600"/>
              </a:spcAft>
              <a:buFont typeface="+mj-lt"/>
              <a:buAutoNum type="arabicPeriod"/>
            </a:pPr>
            <a:r>
              <a:rPr lang="en-IN" sz="2900" b="0" i="0" u="none" strike="noStrike" dirty="0">
                <a:solidFill>
                  <a:schemeClr val="tx1"/>
                </a:solidFill>
                <a:effectLst/>
              </a:rPr>
              <a:t>Close Position</a:t>
            </a:r>
          </a:p>
          <a:p>
            <a:pPr marL="0" indent="0" algn="l" rtl="0">
              <a:spcBef>
                <a:spcPts val="0"/>
              </a:spcBef>
              <a:spcAft>
                <a:spcPts val="1600"/>
              </a:spcAft>
              <a:buNone/>
            </a:pPr>
            <a:r>
              <a:rPr lang="en-IN" sz="3600" b="1" i="0" u="sng" strike="noStrike" dirty="0">
                <a:solidFill>
                  <a:schemeClr val="accent1">
                    <a:lumMod val="60000"/>
                    <a:lumOff val="40000"/>
                  </a:schemeClr>
                </a:solidFill>
                <a:effectLst/>
              </a:rPr>
              <a:t>Benefits</a:t>
            </a:r>
            <a:endParaRPr lang="en-IN" sz="3600" b="0" i="0" u="none" strike="noStrike" dirty="0">
              <a:solidFill>
                <a:schemeClr val="accent1">
                  <a:lumMod val="60000"/>
                  <a:lumOff val="40000"/>
                </a:schemeClr>
              </a:solidFill>
              <a:effectLst/>
            </a:endParaRPr>
          </a:p>
          <a:p>
            <a:pPr algn="l" rtl="0" fontAlgn="base">
              <a:spcBef>
                <a:spcPts val="0"/>
              </a:spcBef>
              <a:spcAft>
                <a:spcPts val="0"/>
              </a:spcAft>
              <a:buFont typeface="+mj-lt"/>
              <a:buAutoNum type="arabicPeriod"/>
            </a:pPr>
            <a:r>
              <a:rPr lang="en-IN" sz="2900" b="0" i="0" u="none" strike="noStrike" dirty="0">
                <a:solidFill>
                  <a:schemeClr val="tx1"/>
                </a:solidFill>
                <a:effectLst/>
              </a:rPr>
              <a:t>Profits from Trends. </a:t>
            </a:r>
          </a:p>
          <a:p>
            <a:pPr algn="l" rtl="0" fontAlgn="base">
              <a:spcBef>
                <a:spcPts val="0"/>
              </a:spcBef>
              <a:spcAft>
                <a:spcPts val="0"/>
              </a:spcAft>
              <a:buFont typeface="+mj-lt"/>
              <a:buAutoNum type="arabicPeriod"/>
            </a:pPr>
            <a:r>
              <a:rPr lang="en-IN" sz="2900" b="0" i="0" u="none" strike="noStrike" dirty="0">
                <a:solidFill>
                  <a:schemeClr val="tx1"/>
                </a:solidFill>
                <a:effectLst/>
              </a:rPr>
              <a:t>Simple to Implement. </a:t>
            </a:r>
          </a:p>
          <a:p>
            <a:pPr algn="l" rtl="0" fontAlgn="base">
              <a:spcBef>
                <a:spcPts val="0"/>
              </a:spcBef>
              <a:spcAft>
                <a:spcPts val="1600"/>
              </a:spcAft>
              <a:buFont typeface="+mj-lt"/>
              <a:buAutoNum type="arabicPeriod"/>
            </a:pPr>
            <a:r>
              <a:rPr lang="en-IN" sz="2900" b="0" i="0" u="none" strike="noStrike" dirty="0">
                <a:solidFill>
                  <a:schemeClr val="tx1"/>
                </a:solidFill>
                <a:effectLst/>
              </a:rPr>
              <a:t>Trend Following.</a:t>
            </a:r>
          </a:p>
        </p:txBody>
      </p:sp>
    </p:spTree>
    <p:extLst>
      <p:ext uri="{BB962C8B-B14F-4D97-AF65-F5344CB8AC3E}">
        <p14:creationId xmlns:p14="http://schemas.microsoft.com/office/powerpoint/2010/main" val="4091935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C618-560B-1071-E45C-51D9DEBA878B}"/>
              </a:ext>
            </a:extLst>
          </p:cNvPr>
          <p:cNvSpPr>
            <a:spLocks noGrp="1"/>
          </p:cNvSpPr>
          <p:nvPr>
            <p:ph type="title"/>
          </p:nvPr>
        </p:nvSpPr>
        <p:spPr>
          <a:xfrm>
            <a:off x="2615785" y="4860458"/>
            <a:ext cx="8911687" cy="778589"/>
          </a:xfrm>
        </p:spPr>
        <p:txBody>
          <a:bodyPr anchor="b">
            <a:normAutofit/>
          </a:bodyPr>
          <a:lstStyle/>
          <a:p>
            <a:r>
              <a:rPr lang="en-US" sz="2800" dirty="0"/>
              <a:t>Momentum Strategy</a:t>
            </a:r>
          </a:p>
        </p:txBody>
      </p:sp>
      <p:pic>
        <p:nvPicPr>
          <p:cNvPr id="4" name="Content Placeholder 3">
            <a:extLst>
              <a:ext uri="{FF2B5EF4-FFF2-40B4-BE49-F238E27FC236}">
                <a16:creationId xmlns:a16="http://schemas.microsoft.com/office/drawing/2014/main" id="{DEDE37A1-CE0A-ED0C-5FEE-2B014E0CCC53}"/>
              </a:ext>
            </a:extLst>
          </p:cNvPr>
          <p:cNvPicPr>
            <a:picLocks noGrp="1" noChangeAspect="1"/>
          </p:cNvPicPr>
          <p:nvPr>
            <p:ph idx="1"/>
          </p:nvPr>
        </p:nvPicPr>
        <p:blipFill>
          <a:blip r:embed="rId2"/>
          <a:stretch>
            <a:fillRect/>
          </a:stretch>
        </p:blipFill>
        <p:spPr>
          <a:xfrm>
            <a:off x="8132439" y="744535"/>
            <a:ext cx="3959909" cy="3566170"/>
          </a:xfrm>
          <a:prstGeom prst="rect">
            <a:avLst/>
          </a:prstGeom>
        </p:spPr>
      </p:pic>
      <p:pic>
        <p:nvPicPr>
          <p:cNvPr id="3" name="Picture 2">
            <a:extLst>
              <a:ext uri="{FF2B5EF4-FFF2-40B4-BE49-F238E27FC236}">
                <a16:creationId xmlns:a16="http://schemas.microsoft.com/office/drawing/2014/main" id="{A29EB4DC-9990-8737-B3E6-C507D5D505F1}"/>
              </a:ext>
            </a:extLst>
          </p:cNvPr>
          <p:cNvPicPr>
            <a:picLocks noChangeAspect="1"/>
          </p:cNvPicPr>
          <p:nvPr/>
        </p:nvPicPr>
        <p:blipFill>
          <a:blip r:embed="rId3"/>
          <a:stretch>
            <a:fillRect/>
          </a:stretch>
        </p:blipFill>
        <p:spPr>
          <a:xfrm>
            <a:off x="1177269" y="456997"/>
            <a:ext cx="6955170" cy="4141246"/>
          </a:xfrm>
          <a:prstGeom prst="rect">
            <a:avLst/>
          </a:prstGeom>
        </p:spPr>
      </p:pic>
    </p:spTree>
    <p:extLst>
      <p:ext uri="{BB962C8B-B14F-4D97-AF65-F5344CB8AC3E}">
        <p14:creationId xmlns:p14="http://schemas.microsoft.com/office/powerpoint/2010/main" val="3255864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atMod val="92000"/>
                <a:lumMod val="120000"/>
              </a:schemeClr>
            </a:gs>
            <a:gs pos="100000">
              <a:schemeClr val="bg1">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84FD149-94B6-4257-AB5B-C478E603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024B0446-B8EF-FEBF-C176-7A29A0A5155A}"/>
              </a:ext>
            </a:extLst>
          </p:cNvPr>
          <p:cNvSpPr>
            <a:spLocks noGrp="1"/>
          </p:cNvSpPr>
          <p:nvPr>
            <p:ph type="title"/>
          </p:nvPr>
        </p:nvSpPr>
        <p:spPr>
          <a:xfrm>
            <a:off x="649224" y="645106"/>
            <a:ext cx="5122652" cy="1259894"/>
          </a:xfrm>
        </p:spPr>
        <p:txBody>
          <a:bodyPr>
            <a:normAutofit/>
          </a:bodyPr>
          <a:lstStyle/>
          <a:p>
            <a:r>
              <a:rPr lang="en-IN"/>
              <a:t>Introduction:</a:t>
            </a:r>
            <a:endParaRPr lang="en-US"/>
          </a:p>
        </p:txBody>
      </p:sp>
      <p:sp>
        <p:nvSpPr>
          <p:cNvPr id="19" name="Rectangle 18">
            <a:extLst>
              <a:ext uri="{FF2B5EF4-FFF2-40B4-BE49-F238E27FC236}">
                <a16:creationId xmlns:a16="http://schemas.microsoft.com/office/drawing/2014/main" id="{4743F4F4-276D-4A4D-930A-0530386F9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5E7FA19-D6BB-7E62-9F19-F2F0D16260E0}"/>
              </a:ext>
            </a:extLst>
          </p:cNvPr>
          <p:cNvSpPr>
            <a:spLocks noGrp="1"/>
          </p:cNvSpPr>
          <p:nvPr>
            <p:ph idx="1"/>
          </p:nvPr>
        </p:nvSpPr>
        <p:spPr>
          <a:xfrm>
            <a:off x="649225" y="2133600"/>
            <a:ext cx="5122652" cy="3759253"/>
          </a:xfrm>
        </p:spPr>
        <p:txBody>
          <a:bodyPr>
            <a:normAutofit/>
          </a:bodyPr>
          <a:lstStyle/>
          <a:p>
            <a:pPr marL="0" indent="0">
              <a:buClr>
                <a:srgbClr val="97A269"/>
              </a:buClr>
              <a:buNone/>
            </a:pPr>
            <a:r>
              <a:rPr lang="en-IN" b="1" dirty="0"/>
              <a:t>Problem Statement:</a:t>
            </a:r>
            <a:r>
              <a:rPr lang="en-IN" dirty="0"/>
              <a:t> </a:t>
            </a:r>
          </a:p>
          <a:p>
            <a:pPr>
              <a:buClr>
                <a:srgbClr val="97A269"/>
              </a:buClr>
              <a:buFont typeface="Courier New" panose="02070309020205020404" pitchFamily="49" charset="0"/>
              <a:buChar char="o"/>
            </a:pPr>
            <a:r>
              <a:rPr lang="en-IN" dirty="0"/>
              <a:t>The stock market is unpredictable and volatile, making it difficult to generate consistent profits.</a:t>
            </a:r>
          </a:p>
          <a:p>
            <a:pPr>
              <a:buClr>
                <a:srgbClr val="97A269"/>
              </a:buClr>
              <a:buFont typeface="Courier New" panose="02070309020205020404" pitchFamily="49" charset="0"/>
              <a:buChar char="o"/>
            </a:pPr>
            <a:r>
              <a:rPr lang="en-IN" dirty="0"/>
              <a:t>Traditional trading strategies often fail to adapt to changing market conditions.</a:t>
            </a:r>
          </a:p>
          <a:p>
            <a:pPr>
              <a:buClr>
                <a:srgbClr val="97A269"/>
              </a:buClr>
              <a:buFont typeface="Courier New" panose="02070309020205020404" pitchFamily="49" charset="0"/>
              <a:buChar char="o"/>
            </a:pPr>
            <a:endParaRPr lang="en-IN" dirty="0"/>
          </a:p>
          <a:p>
            <a:pPr marL="0" indent="0">
              <a:buClr>
                <a:srgbClr val="97A269"/>
              </a:buClr>
              <a:buNone/>
            </a:pPr>
            <a:r>
              <a:rPr lang="en-IN" b="1" dirty="0"/>
              <a:t>Objective:</a:t>
            </a:r>
            <a:r>
              <a:rPr lang="en-IN" dirty="0"/>
              <a:t> </a:t>
            </a:r>
          </a:p>
          <a:p>
            <a:pPr>
              <a:buClr>
                <a:srgbClr val="97A269"/>
              </a:buClr>
              <a:buFont typeface="Courier New" panose="02070309020205020404" pitchFamily="49" charset="0"/>
              <a:buChar char="o"/>
            </a:pPr>
            <a:r>
              <a:rPr lang="en-IN" dirty="0"/>
              <a:t>To design and validate a profitable algorithmic trading strategy that meets specific performance criteria.</a:t>
            </a:r>
          </a:p>
          <a:p>
            <a:pPr>
              <a:buClr>
                <a:srgbClr val="97A269"/>
              </a:buClr>
            </a:pPr>
            <a:endParaRPr lang="en-US" dirty="0"/>
          </a:p>
        </p:txBody>
      </p:sp>
      <p:pic>
        <p:nvPicPr>
          <p:cNvPr id="7" name="Picture 6" descr="A person holding a stick on a graph&#10;&#10;Description automatically generated">
            <a:extLst>
              <a:ext uri="{FF2B5EF4-FFF2-40B4-BE49-F238E27FC236}">
                <a16:creationId xmlns:a16="http://schemas.microsoft.com/office/drawing/2014/main" id="{9994D17D-2B5A-51B5-445A-E61A8C9C9F15}"/>
              </a:ext>
            </a:extLst>
          </p:cNvPr>
          <p:cNvPicPr>
            <a:picLocks noChangeAspect="1"/>
          </p:cNvPicPr>
          <p:nvPr/>
        </p:nvPicPr>
        <p:blipFill>
          <a:blip r:embed="rId2"/>
          <a:stretch>
            <a:fillRect/>
          </a:stretch>
        </p:blipFill>
        <p:spPr>
          <a:xfrm>
            <a:off x="6091916" y="2151396"/>
            <a:ext cx="5451627" cy="2235167"/>
          </a:xfrm>
          <a:prstGeom prst="rect">
            <a:avLst/>
          </a:prstGeom>
        </p:spPr>
      </p:pic>
      <p:sp>
        <p:nvSpPr>
          <p:cNvPr id="20" name="Freeform 10">
            <a:extLst>
              <a:ext uri="{FF2B5EF4-FFF2-40B4-BE49-F238E27FC236}">
                <a16:creationId xmlns:a16="http://schemas.microsoft.com/office/drawing/2014/main" id="{AA1386B8-14BD-4682-B537-BC9027D6E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8028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179C-245E-5D14-4084-1B98B68228C3}"/>
              </a:ext>
            </a:extLst>
          </p:cNvPr>
          <p:cNvSpPr>
            <a:spLocks noGrp="1"/>
          </p:cNvSpPr>
          <p:nvPr>
            <p:ph type="title"/>
          </p:nvPr>
        </p:nvSpPr>
        <p:spPr/>
        <p:txBody>
          <a:bodyPr>
            <a:normAutofit/>
          </a:bodyPr>
          <a:lstStyle/>
          <a:p>
            <a:r>
              <a:rPr lang="en-IN" sz="4000" dirty="0">
                <a:solidFill>
                  <a:schemeClr val="accent1">
                    <a:lumMod val="60000"/>
                    <a:lumOff val="40000"/>
                  </a:schemeClr>
                </a:solidFill>
              </a:rPr>
              <a:t>Results of Initial Strategies</a:t>
            </a:r>
            <a:endParaRPr lang="en-US" sz="4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A27E85B2-5343-9569-4A0D-EC60D1ABE297}"/>
              </a:ext>
            </a:extLst>
          </p:cNvPr>
          <p:cNvSpPr>
            <a:spLocks noGrp="1"/>
          </p:cNvSpPr>
          <p:nvPr>
            <p:ph idx="1"/>
          </p:nvPr>
        </p:nvSpPr>
        <p:spPr/>
        <p:txBody>
          <a:bodyPr/>
          <a:lstStyle/>
          <a:p>
            <a:pPr marL="0" indent="0">
              <a:buNone/>
            </a:pPr>
            <a:r>
              <a:rPr lang="en-IN" b="1" dirty="0"/>
              <a:t>Findings:</a:t>
            </a:r>
            <a:r>
              <a:rPr lang="en-IN" dirty="0"/>
              <a:t> </a:t>
            </a:r>
          </a:p>
          <a:p>
            <a:pPr>
              <a:buFont typeface="Arial" panose="020B0604020202020204" pitchFamily="34" charset="0"/>
              <a:buChar char="•"/>
            </a:pPr>
            <a:r>
              <a:rPr lang="en-IN" dirty="0"/>
              <a:t>All initial strategies failed to meet the performance criteria.</a:t>
            </a:r>
          </a:p>
          <a:p>
            <a:pPr>
              <a:buFont typeface="Arial" panose="020B0604020202020204" pitchFamily="34" charset="0"/>
              <a:buChar char="•"/>
            </a:pPr>
            <a:r>
              <a:rPr lang="en-IN" dirty="0"/>
              <a:t>Highlighted the need for a more robust approach.</a:t>
            </a:r>
          </a:p>
          <a:p>
            <a:endParaRPr lang="en-US" dirty="0"/>
          </a:p>
        </p:txBody>
      </p:sp>
    </p:spTree>
    <p:extLst>
      <p:ext uri="{BB962C8B-B14F-4D97-AF65-F5344CB8AC3E}">
        <p14:creationId xmlns:p14="http://schemas.microsoft.com/office/powerpoint/2010/main" val="2532609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4D238-902F-9461-BB87-6E55C2A4DCAA}"/>
              </a:ext>
            </a:extLst>
          </p:cNvPr>
          <p:cNvSpPr>
            <a:spLocks noGrp="1"/>
          </p:cNvSpPr>
          <p:nvPr>
            <p:ph type="title"/>
          </p:nvPr>
        </p:nvSpPr>
        <p:spPr/>
        <p:txBody>
          <a:bodyPr/>
          <a:lstStyle/>
          <a:p>
            <a:r>
              <a:rPr lang="en-IN" dirty="0">
                <a:solidFill>
                  <a:schemeClr val="accent1">
                    <a:lumMod val="60000"/>
                    <a:lumOff val="40000"/>
                  </a:schemeClr>
                </a:solidFill>
              </a:rPr>
              <a:t>Conclusion</a:t>
            </a:r>
            <a:br>
              <a:rPr lang="en-IN" dirty="0">
                <a:solidFill>
                  <a:schemeClr val="accent1">
                    <a:lumMod val="60000"/>
                    <a:lumOff val="40000"/>
                  </a:schemeClr>
                </a:solidFill>
              </a:rPr>
            </a:br>
            <a:endParaRPr lang="en-US"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C8A2319E-F30E-286D-5FC5-9B08FFDF0197}"/>
              </a:ext>
            </a:extLst>
          </p:cNvPr>
          <p:cNvSpPr>
            <a:spLocks noGrp="1"/>
          </p:cNvSpPr>
          <p:nvPr>
            <p:ph idx="1"/>
          </p:nvPr>
        </p:nvSpPr>
        <p:spPr>
          <a:xfrm>
            <a:off x="2354580" y="2456268"/>
            <a:ext cx="9150032" cy="3777622"/>
          </a:xfrm>
        </p:spPr>
        <p:txBody>
          <a:bodyPr>
            <a:normAutofit/>
          </a:bodyPr>
          <a:lstStyle/>
          <a:p>
            <a:pPr marL="742950" lvl="1" indent="-285750">
              <a:buFont typeface="Arial" panose="020B0604020202020204" pitchFamily="34" charset="0"/>
              <a:buChar char="•"/>
            </a:pPr>
            <a:r>
              <a:rPr lang="en-IN" sz="2400" dirty="0"/>
              <a:t>Showcases the utility of data-driven insights in trading.</a:t>
            </a:r>
          </a:p>
          <a:p>
            <a:pPr marL="742950" lvl="1" indent="-285750">
              <a:buFont typeface="Arial" panose="020B0604020202020204" pitchFamily="34" charset="0"/>
              <a:buChar char="•"/>
            </a:pPr>
            <a:r>
              <a:rPr lang="en-IN" sz="2400" dirty="0"/>
              <a:t>Emphasizes the importance of adapting strategies to market conditions.</a:t>
            </a:r>
          </a:p>
          <a:p>
            <a:pPr marL="742950" lvl="1" indent="-285750">
              <a:buFont typeface="Arial" panose="020B0604020202020204" pitchFamily="34" charset="0"/>
              <a:buChar char="•"/>
            </a:pPr>
            <a:r>
              <a:rPr lang="en-IN" sz="2400" dirty="0"/>
              <a:t>Provides a framework for future algorithmic trading strategies.</a:t>
            </a:r>
          </a:p>
          <a:p>
            <a:endParaRPr lang="en-US" sz="2400" dirty="0"/>
          </a:p>
        </p:txBody>
      </p:sp>
    </p:spTree>
    <p:extLst>
      <p:ext uri="{BB962C8B-B14F-4D97-AF65-F5344CB8AC3E}">
        <p14:creationId xmlns:p14="http://schemas.microsoft.com/office/powerpoint/2010/main" val="130144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DC0EE-00A5-345C-BA03-B7AC73001E7A}"/>
              </a:ext>
            </a:extLst>
          </p:cNvPr>
          <p:cNvSpPr>
            <a:spLocks noGrp="1"/>
          </p:cNvSpPr>
          <p:nvPr>
            <p:ph type="title"/>
          </p:nvPr>
        </p:nvSpPr>
        <p:spPr/>
        <p:txBody>
          <a:bodyPr>
            <a:normAutofit/>
          </a:bodyPr>
          <a:lstStyle/>
          <a:p>
            <a:r>
              <a:rPr lang="en-IN" sz="4000" dirty="0">
                <a:solidFill>
                  <a:schemeClr val="accent1">
                    <a:lumMod val="60000"/>
                    <a:lumOff val="40000"/>
                  </a:schemeClr>
                </a:solidFill>
              </a:rPr>
              <a:t>Future Work</a:t>
            </a:r>
            <a:endParaRPr lang="en-US" sz="4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0F10BE03-877A-B605-625B-0B11ED8F37C6}"/>
              </a:ext>
            </a:extLst>
          </p:cNvPr>
          <p:cNvSpPr>
            <a:spLocks noGrp="1"/>
          </p:cNvSpPr>
          <p:nvPr>
            <p:ph idx="1"/>
          </p:nvPr>
        </p:nvSpPr>
        <p:spPr/>
        <p:txBody>
          <a:bodyPr/>
          <a:lstStyle/>
          <a:p>
            <a:pPr marL="0" indent="0">
              <a:buNone/>
            </a:pPr>
            <a:endParaRPr lang="en-IN" b="1" dirty="0"/>
          </a:p>
          <a:p>
            <a:pPr marL="742950" lvl="1" indent="-285750">
              <a:buFont typeface="Arial" panose="020B0604020202020204" pitchFamily="34" charset="0"/>
              <a:buChar char="•"/>
            </a:pPr>
            <a:r>
              <a:rPr lang="en-IN" dirty="0"/>
              <a:t>Explore additional technical indicators.</a:t>
            </a:r>
          </a:p>
          <a:p>
            <a:pPr marL="742950" lvl="1" indent="-285750">
              <a:buFont typeface="Arial" panose="020B0604020202020204" pitchFamily="34" charset="0"/>
              <a:buChar char="•"/>
            </a:pPr>
            <a:r>
              <a:rPr lang="en-IN" dirty="0"/>
              <a:t>Test the strategy in real-time trading environments.</a:t>
            </a:r>
          </a:p>
          <a:p>
            <a:pPr marL="742950" lvl="1" indent="-285750">
              <a:buFont typeface="Arial" panose="020B0604020202020204" pitchFamily="34" charset="0"/>
              <a:buChar char="•"/>
            </a:pPr>
            <a:r>
              <a:rPr lang="en-IN" dirty="0"/>
              <a:t>Refine risk management techniques.</a:t>
            </a:r>
          </a:p>
          <a:p>
            <a:endParaRPr lang="en-US" dirty="0"/>
          </a:p>
        </p:txBody>
      </p:sp>
    </p:spTree>
    <p:extLst>
      <p:ext uri="{BB962C8B-B14F-4D97-AF65-F5344CB8AC3E}">
        <p14:creationId xmlns:p14="http://schemas.microsoft.com/office/powerpoint/2010/main" val="3583386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66FB-B1AC-CD85-4BBF-830CBF74549D}"/>
              </a:ext>
            </a:extLst>
          </p:cNvPr>
          <p:cNvSpPr>
            <a:spLocks noGrp="1"/>
          </p:cNvSpPr>
          <p:nvPr>
            <p:ph type="title"/>
          </p:nvPr>
        </p:nvSpPr>
        <p:spPr/>
        <p:txBody>
          <a:bodyPr/>
          <a:lstStyle/>
          <a:p>
            <a:r>
              <a:rPr lang="en-IN" b="1" dirty="0"/>
              <a:t>Q&amp;A</a:t>
            </a:r>
            <a:br>
              <a:rPr lang="en-IN" b="1" dirty="0"/>
            </a:br>
            <a:endParaRPr lang="en-US" dirty="0"/>
          </a:p>
        </p:txBody>
      </p:sp>
      <p:sp>
        <p:nvSpPr>
          <p:cNvPr id="3" name="Content Placeholder 2">
            <a:extLst>
              <a:ext uri="{FF2B5EF4-FFF2-40B4-BE49-F238E27FC236}">
                <a16:creationId xmlns:a16="http://schemas.microsoft.com/office/drawing/2014/main" id="{0BBDEB35-EBD9-943E-1285-C86F12115B8E}"/>
              </a:ext>
            </a:extLst>
          </p:cNvPr>
          <p:cNvSpPr>
            <a:spLocks noGrp="1"/>
          </p:cNvSpPr>
          <p:nvPr>
            <p:ph idx="1"/>
          </p:nvPr>
        </p:nvSpPr>
        <p:spPr>
          <a:xfrm>
            <a:off x="3808412" y="2280367"/>
            <a:ext cx="8915400" cy="3777622"/>
          </a:xfrm>
        </p:spPr>
        <p:txBody>
          <a:bodyPr>
            <a:normAutofit/>
          </a:bodyPr>
          <a:lstStyle/>
          <a:p>
            <a:pPr marL="0" indent="0">
              <a:buNone/>
            </a:pPr>
            <a:endParaRPr lang="en-IN" sz="2400" b="1" dirty="0"/>
          </a:p>
          <a:p>
            <a:pPr marL="0" indent="0">
              <a:buNone/>
            </a:pPr>
            <a:r>
              <a:rPr lang="en-IN" sz="2400" b="1" dirty="0"/>
              <a:t>Open the floor for questions.</a:t>
            </a:r>
            <a:endParaRPr lang="en-IN" sz="2400" dirty="0"/>
          </a:p>
          <a:p>
            <a:endParaRPr lang="en-US" sz="2400" dirty="0"/>
          </a:p>
        </p:txBody>
      </p:sp>
      <p:sp>
        <p:nvSpPr>
          <p:cNvPr id="5" name="TextBox 4">
            <a:extLst>
              <a:ext uri="{FF2B5EF4-FFF2-40B4-BE49-F238E27FC236}">
                <a16:creationId xmlns:a16="http://schemas.microsoft.com/office/drawing/2014/main" id="{6493D33D-B77C-E6EA-C727-A5A31006BBFF}"/>
              </a:ext>
            </a:extLst>
          </p:cNvPr>
          <p:cNvSpPr txBox="1"/>
          <p:nvPr/>
        </p:nvSpPr>
        <p:spPr>
          <a:xfrm>
            <a:off x="7216140" y="5273159"/>
            <a:ext cx="6366510" cy="784830"/>
          </a:xfrm>
          <a:prstGeom prst="rect">
            <a:avLst/>
          </a:prstGeom>
          <a:noFill/>
        </p:spPr>
        <p:txBody>
          <a:bodyPr wrap="square">
            <a:spAutoFit/>
          </a:bodyPr>
          <a:lstStyle/>
          <a:p>
            <a:r>
              <a:rPr lang="en-US" sz="4500" dirty="0"/>
              <a:t>Thank you !!</a:t>
            </a:r>
          </a:p>
        </p:txBody>
      </p:sp>
    </p:spTree>
    <p:extLst>
      <p:ext uri="{BB962C8B-B14F-4D97-AF65-F5344CB8AC3E}">
        <p14:creationId xmlns:p14="http://schemas.microsoft.com/office/powerpoint/2010/main" val="113800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680B-B7EC-5B32-41CC-9FE5F322725D}"/>
              </a:ext>
            </a:extLst>
          </p:cNvPr>
          <p:cNvSpPr>
            <a:spLocks noGrp="1"/>
          </p:cNvSpPr>
          <p:nvPr>
            <p:ph type="title"/>
          </p:nvPr>
        </p:nvSpPr>
        <p:spPr>
          <a:xfrm>
            <a:off x="2424221" y="123708"/>
            <a:ext cx="8911687" cy="1280890"/>
          </a:xfrm>
        </p:spPr>
        <p:txBody>
          <a:bodyPr>
            <a:noAutofit/>
          </a:bodyPr>
          <a:lstStyle/>
          <a:p>
            <a:r>
              <a:rPr lang="en-IN" sz="4000" dirty="0">
                <a:solidFill>
                  <a:schemeClr val="accent1">
                    <a:lumMod val="60000"/>
                    <a:lumOff val="40000"/>
                  </a:schemeClr>
                </a:solidFill>
              </a:rPr>
              <a:t>Project Goals and Focus</a:t>
            </a:r>
          </a:p>
        </p:txBody>
      </p:sp>
      <p:sp>
        <p:nvSpPr>
          <p:cNvPr id="3" name="Content Placeholder 2">
            <a:extLst>
              <a:ext uri="{FF2B5EF4-FFF2-40B4-BE49-F238E27FC236}">
                <a16:creationId xmlns:a16="http://schemas.microsoft.com/office/drawing/2014/main" id="{21CD23D0-CB49-843E-2360-1324ABA6F8DA}"/>
              </a:ext>
            </a:extLst>
          </p:cNvPr>
          <p:cNvSpPr>
            <a:spLocks noGrp="1"/>
          </p:cNvSpPr>
          <p:nvPr>
            <p:ph idx="1"/>
          </p:nvPr>
        </p:nvSpPr>
        <p:spPr>
          <a:xfrm>
            <a:off x="2333897" y="1216292"/>
            <a:ext cx="9092337" cy="5641708"/>
          </a:xfrm>
        </p:spPr>
        <p:txBody>
          <a:bodyPr>
            <a:normAutofit fontScale="85000" lnSpcReduction="20000"/>
          </a:bodyPr>
          <a:lstStyle/>
          <a:p>
            <a:pPr marL="0" indent="0">
              <a:buNone/>
            </a:pPr>
            <a:r>
              <a:rPr lang="en-IN" b="1" dirty="0">
                <a:solidFill>
                  <a:schemeClr val="accent1">
                    <a:lumMod val="60000"/>
                    <a:lumOff val="40000"/>
                  </a:schemeClr>
                </a:solidFill>
              </a:rPr>
              <a:t>Our Goal:</a:t>
            </a:r>
            <a:endParaRPr lang="en-IN" dirty="0">
              <a:solidFill>
                <a:schemeClr val="accent1">
                  <a:lumMod val="60000"/>
                  <a:lumOff val="40000"/>
                </a:schemeClr>
              </a:solidFill>
            </a:endParaRPr>
          </a:p>
          <a:p>
            <a:pPr marL="742950" lvl="1" indent="-285750">
              <a:buFont typeface="Arial" panose="020B0604020202020204" pitchFamily="34" charset="0"/>
              <a:buChar char="•"/>
            </a:pPr>
            <a:r>
              <a:rPr lang="en-IN" dirty="0"/>
              <a:t>Develop a data-driven trading strategy that delivers profitability and manages risk effectively.</a:t>
            </a:r>
          </a:p>
          <a:p>
            <a:pPr marL="742950" lvl="1" indent="-285750">
              <a:buFont typeface="Arial" panose="020B0604020202020204" pitchFamily="34" charset="0"/>
              <a:buChar char="•"/>
            </a:pPr>
            <a:endParaRPr lang="en-IN" dirty="0"/>
          </a:p>
          <a:p>
            <a:pPr marL="0" indent="0">
              <a:buNone/>
            </a:pPr>
            <a:r>
              <a:rPr lang="en-IN" b="1" dirty="0">
                <a:solidFill>
                  <a:schemeClr val="accent1">
                    <a:lumMod val="60000"/>
                    <a:lumOff val="40000"/>
                  </a:schemeClr>
                </a:solidFill>
              </a:rPr>
              <a:t>Focus:</a:t>
            </a:r>
            <a:endParaRPr lang="en-IN" dirty="0">
              <a:solidFill>
                <a:schemeClr val="accent1">
                  <a:lumMod val="60000"/>
                  <a:lumOff val="40000"/>
                </a:schemeClr>
              </a:solidFill>
            </a:endParaRPr>
          </a:p>
          <a:p>
            <a:pPr marL="742950" lvl="1" indent="-285750">
              <a:buFont typeface="Arial" panose="020B0604020202020204" pitchFamily="34" charset="0"/>
              <a:buChar char="•"/>
            </a:pPr>
            <a:r>
              <a:rPr lang="en-IN" dirty="0"/>
              <a:t>Equity markets, specifically </a:t>
            </a:r>
            <a:r>
              <a:rPr lang="en-IN" dirty="0">
                <a:solidFill>
                  <a:schemeClr val="accent1">
                    <a:lumMod val="60000"/>
                    <a:lumOff val="40000"/>
                  </a:schemeClr>
                </a:solidFill>
              </a:rPr>
              <a:t>AAPL, GOOGL, AMZN, MSFT, and META.</a:t>
            </a:r>
          </a:p>
          <a:p>
            <a:pPr marL="457200" lvl="1" indent="0">
              <a:buNone/>
            </a:pPr>
            <a:endParaRPr lang="en-IN" dirty="0"/>
          </a:p>
          <a:p>
            <a:pPr marL="0" indent="0">
              <a:buNone/>
            </a:pPr>
            <a:r>
              <a:rPr lang="en-IN" b="1" dirty="0" err="1">
                <a:solidFill>
                  <a:schemeClr val="accent1">
                    <a:lumMod val="60000"/>
                    <a:lumOff val="40000"/>
                  </a:schemeClr>
                </a:solidFill>
              </a:rPr>
              <a:t>Backtesting</a:t>
            </a:r>
            <a:r>
              <a:rPr lang="en-IN" b="1" dirty="0">
                <a:solidFill>
                  <a:schemeClr val="accent1">
                    <a:lumMod val="60000"/>
                    <a:lumOff val="40000"/>
                  </a:schemeClr>
                </a:solidFill>
              </a:rPr>
              <a:t> Period:</a:t>
            </a:r>
            <a:endParaRPr lang="en-IN" dirty="0">
              <a:solidFill>
                <a:schemeClr val="accent1">
                  <a:lumMod val="60000"/>
                  <a:lumOff val="40000"/>
                </a:schemeClr>
              </a:solidFill>
            </a:endParaRPr>
          </a:p>
          <a:p>
            <a:pPr marL="742950" lvl="1" indent="-285750">
              <a:buFont typeface="Arial" panose="020B0604020202020204" pitchFamily="34" charset="0"/>
              <a:buChar char="•"/>
            </a:pPr>
            <a:r>
              <a:rPr lang="en-IN" dirty="0"/>
              <a:t>2015-2022</a:t>
            </a:r>
            <a:br>
              <a:rPr lang="en-IN" dirty="0"/>
            </a:br>
            <a:endParaRPr lang="en-IN" dirty="0"/>
          </a:p>
          <a:p>
            <a:pPr marL="0" indent="0">
              <a:buNone/>
            </a:pPr>
            <a:r>
              <a:rPr lang="en-IN" b="1" dirty="0">
                <a:solidFill>
                  <a:schemeClr val="accent1">
                    <a:lumMod val="60000"/>
                    <a:lumOff val="40000"/>
                  </a:schemeClr>
                </a:solidFill>
              </a:rPr>
              <a:t>Evaluation Period:</a:t>
            </a:r>
            <a:endParaRPr lang="en-IN" dirty="0">
              <a:solidFill>
                <a:schemeClr val="accent1">
                  <a:lumMod val="60000"/>
                  <a:lumOff val="40000"/>
                </a:schemeClr>
              </a:solidFill>
            </a:endParaRPr>
          </a:p>
          <a:p>
            <a:pPr marL="742950" lvl="1" indent="-285750">
              <a:buFont typeface="Arial" panose="020B0604020202020204" pitchFamily="34" charset="0"/>
              <a:buChar char="•"/>
            </a:pPr>
            <a:r>
              <a:rPr lang="en-IN" dirty="0"/>
              <a:t>2022-2024</a:t>
            </a:r>
          </a:p>
          <a:p>
            <a:pPr marL="457200" lvl="1" indent="0">
              <a:buNone/>
            </a:pPr>
            <a:endParaRPr lang="en-IN" dirty="0"/>
          </a:p>
          <a:p>
            <a:pPr marL="0" indent="0">
              <a:buNone/>
            </a:pPr>
            <a:r>
              <a:rPr lang="en-IN" b="1" dirty="0">
                <a:solidFill>
                  <a:schemeClr val="accent1">
                    <a:lumMod val="60000"/>
                    <a:lumOff val="40000"/>
                  </a:schemeClr>
                </a:solidFill>
              </a:rPr>
              <a:t>Target Metrics:</a:t>
            </a:r>
          </a:p>
          <a:p>
            <a:pPr marL="0" indent="0">
              <a:buNone/>
            </a:pPr>
            <a:endParaRPr lang="en-IN" sz="1600" dirty="0">
              <a:solidFill>
                <a:schemeClr val="accent1">
                  <a:lumMod val="60000"/>
                  <a:lumOff val="40000"/>
                </a:schemeClr>
              </a:solidFill>
            </a:endParaRPr>
          </a:p>
          <a:p>
            <a:pPr marL="742950" lvl="1" indent="-285750">
              <a:buFont typeface="Arial" panose="020B0604020202020204" pitchFamily="34" charset="0"/>
              <a:buChar char="•"/>
            </a:pPr>
            <a:r>
              <a:rPr lang="en-IN" dirty="0"/>
              <a:t>Annual Returns &gt; 5%</a:t>
            </a:r>
          </a:p>
          <a:p>
            <a:pPr marL="742950" lvl="1" indent="-285750">
              <a:buFont typeface="Arial" panose="020B0604020202020204" pitchFamily="34" charset="0"/>
              <a:buChar char="•"/>
            </a:pPr>
            <a:r>
              <a:rPr lang="en-IN" dirty="0"/>
              <a:t>Sharpe Ratio &gt; 0.8</a:t>
            </a:r>
          </a:p>
          <a:p>
            <a:pPr marL="742950" lvl="1" indent="-285750">
              <a:buFont typeface="Arial" panose="020B0604020202020204" pitchFamily="34" charset="0"/>
              <a:buChar char="•"/>
            </a:pPr>
            <a:r>
              <a:rPr lang="en-IN" dirty="0"/>
              <a:t>Maximum Drawdown &lt; 50%</a:t>
            </a:r>
          </a:p>
          <a:p>
            <a:pPr marL="742950" lvl="1" indent="-285750">
              <a:buFont typeface="Arial" panose="020B0604020202020204" pitchFamily="34" charset="0"/>
              <a:buChar char="•"/>
            </a:pPr>
            <a:r>
              <a:rPr lang="en-IN" dirty="0"/>
              <a:t>Transaction Costs: 0.2% per trade</a:t>
            </a:r>
            <a:endParaRPr lang="en-US"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145CF4AD-2570-F9B9-C9DE-B62E7D7650BD}"/>
              </a:ext>
            </a:extLst>
          </p:cNvPr>
          <p:cNvSpPr txBox="1"/>
          <p:nvPr/>
        </p:nvSpPr>
        <p:spPr>
          <a:xfrm>
            <a:off x="5895701" y="3274593"/>
            <a:ext cx="2438401" cy="523220"/>
          </a:xfrm>
          <a:prstGeom prst="rect">
            <a:avLst/>
          </a:prstGeom>
          <a:noFill/>
        </p:spPr>
        <p:txBody>
          <a:bodyPr wrap="square" rtlCol="0">
            <a:spAutoFit/>
          </a:bodyPr>
          <a:lstStyle/>
          <a:p>
            <a:pPr lvl="1"/>
            <a:endParaRPr lang="en-IN" sz="1400"/>
          </a:p>
          <a:p>
            <a:pPr lvl="1"/>
            <a:endParaRPr lang="en-IN" sz="1400" dirty="0"/>
          </a:p>
        </p:txBody>
      </p:sp>
      <p:pic>
        <p:nvPicPr>
          <p:cNvPr id="3074" name="Picture 2" descr="Amazon and Meta surge after results, while Apple drops - 21st CENTURY  CHRONICLE">
            <a:extLst>
              <a:ext uri="{FF2B5EF4-FFF2-40B4-BE49-F238E27FC236}">
                <a16:creationId xmlns:a16="http://schemas.microsoft.com/office/drawing/2014/main" id="{A62F0570-8F5D-8899-DBB6-748CA6A39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60960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21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C0083-77D4-793B-AC7B-B5350A1015E7}"/>
              </a:ext>
            </a:extLst>
          </p:cNvPr>
          <p:cNvSpPr>
            <a:spLocks noGrp="1"/>
          </p:cNvSpPr>
          <p:nvPr>
            <p:ph type="title"/>
          </p:nvPr>
        </p:nvSpPr>
        <p:spPr>
          <a:xfrm>
            <a:off x="3280313" y="348515"/>
            <a:ext cx="8911687" cy="1280890"/>
          </a:xfrm>
        </p:spPr>
        <p:txBody>
          <a:bodyPr>
            <a:normAutofit/>
          </a:bodyPr>
          <a:lstStyle/>
          <a:p>
            <a:r>
              <a:rPr lang="en-IN" sz="4000" dirty="0">
                <a:solidFill>
                  <a:schemeClr val="accent1">
                    <a:lumMod val="60000"/>
                    <a:lumOff val="40000"/>
                  </a:schemeClr>
                </a:solidFill>
              </a:rPr>
              <a:t>Methodology Overview</a:t>
            </a:r>
            <a:endParaRPr lang="en-US" sz="40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EA957AC6-FDCA-29E8-22E5-576CAD32AC49}"/>
              </a:ext>
            </a:extLst>
          </p:cNvPr>
          <p:cNvSpPr>
            <a:spLocks noGrp="1"/>
          </p:cNvSpPr>
          <p:nvPr>
            <p:ph idx="1"/>
          </p:nvPr>
        </p:nvSpPr>
        <p:spPr>
          <a:xfrm>
            <a:off x="2589212" y="1444892"/>
            <a:ext cx="8915400" cy="4771581"/>
          </a:xfrm>
        </p:spPr>
        <p:txBody>
          <a:bodyPr>
            <a:normAutofit/>
          </a:bodyPr>
          <a:lstStyle/>
          <a:p>
            <a:pPr marL="0" indent="0">
              <a:buNone/>
            </a:pPr>
            <a:r>
              <a:rPr lang="en-IN" sz="2100" u="sng" dirty="0">
                <a:solidFill>
                  <a:schemeClr val="tx1"/>
                </a:solidFill>
              </a:rPr>
              <a:t>Steps Involved: </a:t>
            </a:r>
          </a:p>
          <a:p>
            <a:pPr marL="0" indent="0">
              <a:buNone/>
            </a:pPr>
            <a:endParaRPr lang="en-IN" dirty="0"/>
          </a:p>
          <a:p>
            <a:pPr>
              <a:buFont typeface="+mj-lt"/>
              <a:buAutoNum type="arabicPeriod"/>
            </a:pPr>
            <a:r>
              <a:rPr lang="en-IN" b="1" dirty="0">
                <a:solidFill>
                  <a:schemeClr val="accent1">
                    <a:lumMod val="60000"/>
                    <a:lumOff val="40000"/>
                  </a:schemeClr>
                </a:solidFill>
              </a:rPr>
              <a:t>Data Collection:</a:t>
            </a:r>
            <a:r>
              <a:rPr lang="en-IN" dirty="0">
                <a:solidFill>
                  <a:schemeClr val="accent1">
                    <a:lumMod val="60000"/>
                    <a:lumOff val="40000"/>
                  </a:schemeClr>
                </a:solidFill>
              </a:rPr>
              <a:t> </a:t>
            </a:r>
          </a:p>
          <a:p>
            <a:pPr lvl="1">
              <a:buFont typeface="Wingdings" pitchFamily="2" charset="2"/>
              <a:buChar char="q"/>
            </a:pPr>
            <a:r>
              <a:rPr lang="en-IN" dirty="0"/>
              <a:t>Historical stock data for AAPL, MSFT, GOOGL, AMZN, META was collected using the </a:t>
            </a:r>
            <a:r>
              <a:rPr lang="en-IN" dirty="0" err="1"/>
              <a:t>yfinance</a:t>
            </a:r>
            <a:r>
              <a:rPr lang="en-IN" dirty="0"/>
              <a:t> library.</a:t>
            </a:r>
          </a:p>
          <a:p>
            <a:pPr>
              <a:buFont typeface="+mj-lt"/>
              <a:buAutoNum type="arabicPeriod"/>
            </a:pPr>
            <a:r>
              <a:rPr lang="en-IN" b="1" dirty="0">
                <a:solidFill>
                  <a:schemeClr val="accent1">
                    <a:lumMod val="60000"/>
                    <a:lumOff val="40000"/>
                  </a:schemeClr>
                </a:solidFill>
              </a:rPr>
              <a:t>Data Preprocessing:</a:t>
            </a:r>
            <a:r>
              <a:rPr lang="en-IN" dirty="0">
                <a:solidFill>
                  <a:schemeClr val="accent1">
                    <a:lumMod val="60000"/>
                    <a:lumOff val="40000"/>
                  </a:schemeClr>
                </a:solidFill>
              </a:rPr>
              <a:t> </a:t>
            </a:r>
          </a:p>
          <a:p>
            <a:pPr lvl="1">
              <a:buFont typeface="Wingdings" pitchFamily="2" charset="2"/>
              <a:buChar char="q"/>
            </a:pPr>
            <a:r>
              <a:rPr lang="en-IN" dirty="0"/>
              <a:t>Cleaned and standardized data, checked for duplicates, and ensured correct data types.</a:t>
            </a:r>
          </a:p>
          <a:p>
            <a:pPr>
              <a:buFont typeface="+mj-lt"/>
              <a:buAutoNum type="arabicPeriod"/>
            </a:pPr>
            <a:r>
              <a:rPr lang="en-IN" b="1" dirty="0" err="1">
                <a:solidFill>
                  <a:schemeClr val="accent1">
                    <a:lumMod val="60000"/>
                    <a:lumOff val="40000"/>
                  </a:schemeClr>
                </a:solidFill>
              </a:rPr>
              <a:t>Backtesting</a:t>
            </a:r>
            <a:r>
              <a:rPr lang="en-IN" b="1" dirty="0">
                <a:solidFill>
                  <a:schemeClr val="accent1">
                    <a:lumMod val="60000"/>
                    <a:lumOff val="40000"/>
                  </a:schemeClr>
                </a:solidFill>
              </a:rPr>
              <a:t>:</a:t>
            </a:r>
            <a:r>
              <a:rPr lang="en-IN" dirty="0">
                <a:solidFill>
                  <a:schemeClr val="accent1">
                    <a:lumMod val="60000"/>
                    <a:lumOff val="40000"/>
                  </a:schemeClr>
                </a:solidFill>
              </a:rPr>
              <a:t> </a:t>
            </a:r>
          </a:p>
          <a:p>
            <a:pPr lvl="1">
              <a:buFont typeface="Wingdings" pitchFamily="2" charset="2"/>
              <a:buChar char="q"/>
            </a:pPr>
            <a:r>
              <a:rPr lang="en-IN" dirty="0"/>
              <a:t>Tested various trading strategies against historical data to evaluate performance.</a:t>
            </a:r>
          </a:p>
          <a:p>
            <a:pPr>
              <a:buFont typeface="+mj-lt"/>
              <a:buAutoNum type="arabicPeriod"/>
            </a:pPr>
            <a:r>
              <a:rPr lang="en-IN" b="1" dirty="0">
                <a:solidFill>
                  <a:schemeClr val="accent1">
                    <a:lumMod val="60000"/>
                    <a:lumOff val="40000"/>
                  </a:schemeClr>
                </a:solidFill>
              </a:rPr>
              <a:t>Evaluation:</a:t>
            </a:r>
            <a:r>
              <a:rPr lang="en-IN" dirty="0">
                <a:solidFill>
                  <a:schemeClr val="accent1">
                    <a:lumMod val="60000"/>
                    <a:lumOff val="40000"/>
                  </a:schemeClr>
                </a:solidFill>
              </a:rPr>
              <a:t> </a:t>
            </a:r>
          </a:p>
          <a:p>
            <a:pPr lvl="1">
              <a:buFont typeface="Wingdings" pitchFamily="2" charset="2"/>
              <a:buChar char="q"/>
            </a:pPr>
            <a:r>
              <a:rPr lang="en-IN" dirty="0" err="1"/>
              <a:t>Analyzed</a:t>
            </a:r>
            <a:r>
              <a:rPr lang="en-IN" dirty="0"/>
              <a:t> results based on predefined performance metrics.</a:t>
            </a:r>
          </a:p>
          <a:p>
            <a:pPr lvl="1">
              <a:buFont typeface="Wingdings" pitchFamily="2" charset="2"/>
              <a:buChar char="q"/>
            </a:pPr>
            <a:endParaRPr lang="en-IN" dirty="0"/>
          </a:p>
          <a:p>
            <a:pPr lvl="1">
              <a:buFont typeface="Wingdings" pitchFamily="2" charset="2"/>
              <a:buChar char="q"/>
            </a:pPr>
            <a:endParaRPr lang="en-IN" dirty="0"/>
          </a:p>
          <a:p>
            <a:endParaRPr lang="en-US" dirty="0"/>
          </a:p>
        </p:txBody>
      </p:sp>
    </p:spTree>
    <p:extLst>
      <p:ext uri="{BB962C8B-B14F-4D97-AF65-F5344CB8AC3E}">
        <p14:creationId xmlns:p14="http://schemas.microsoft.com/office/powerpoint/2010/main" val="1610395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5F116-CFB3-ABC6-03C1-9D414BED2646}"/>
              </a:ext>
            </a:extLst>
          </p:cNvPr>
          <p:cNvSpPr>
            <a:spLocks noGrp="1"/>
          </p:cNvSpPr>
          <p:nvPr>
            <p:ph type="title"/>
          </p:nvPr>
        </p:nvSpPr>
        <p:spPr>
          <a:xfrm>
            <a:off x="2592926" y="624110"/>
            <a:ext cx="4633466" cy="1280890"/>
          </a:xfrm>
        </p:spPr>
        <p:txBody>
          <a:bodyPr>
            <a:normAutofit/>
          </a:bodyPr>
          <a:lstStyle/>
          <a:p>
            <a:r>
              <a:rPr lang="en-US"/>
              <a:t> </a:t>
            </a:r>
          </a:p>
        </p:txBody>
      </p:sp>
      <p:sp>
        <p:nvSpPr>
          <p:cNvPr id="3" name="Content Placeholder 2">
            <a:extLst>
              <a:ext uri="{FF2B5EF4-FFF2-40B4-BE49-F238E27FC236}">
                <a16:creationId xmlns:a16="http://schemas.microsoft.com/office/drawing/2014/main" id="{B450C5AC-755D-F917-0113-E22D1A37C22A}"/>
              </a:ext>
            </a:extLst>
          </p:cNvPr>
          <p:cNvSpPr>
            <a:spLocks noGrp="1"/>
          </p:cNvSpPr>
          <p:nvPr>
            <p:ph idx="1"/>
          </p:nvPr>
        </p:nvSpPr>
        <p:spPr>
          <a:xfrm>
            <a:off x="2317001" y="1493622"/>
            <a:ext cx="4637179" cy="3870755"/>
          </a:xfrm>
        </p:spPr>
        <p:txBody>
          <a:bodyPr>
            <a:normAutofit/>
          </a:bodyPr>
          <a:lstStyle/>
          <a:p>
            <a:pPr>
              <a:lnSpc>
                <a:spcPct val="90000"/>
              </a:lnSpc>
              <a:buClr>
                <a:srgbClr val="FF6941"/>
              </a:buClr>
              <a:buFont typeface="Arial" panose="020B0604020202020204" pitchFamily="34" charset="0"/>
              <a:buChar char="•"/>
            </a:pPr>
            <a:endParaRPr lang="en-IN" b="1" dirty="0"/>
          </a:p>
          <a:p>
            <a:pPr>
              <a:lnSpc>
                <a:spcPct val="90000"/>
              </a:lnSpc>
              <a:buClr>
                <a:srgbClr val="FF6941"/>
              </a:buClr>
              <a:buFont typeface="Arial" panose="020B0604020202020204" pitchFamily="34" charset="0"/>
              <a:buChar char="•"/>
            </a:pPr>
            <a:endParaRPr lang="en-IN" b="1" dirty="0"/>
          </a:p>
          <a:p>
            <a:pPr>
              <a:lnSpc>
                <a:spcPct val="90000"/>
              </a:lnSpc>
              <a:buClr>
                <a:srgbClr val="FF6941"/>
              </a:buClr>
              <a:buFont typeface="Arial" panose="020B0604020202020204" pitchFamily="34" charset="0"/>
              <a:buChar char="•"/>
            </a:pPr>
            <a:r>
              <a:rPr lang="en-IN" b="1" dirty="0"/>
              <a:t>Stock Symbols:</a:t>
            </a:r>
            <a:r>
              <a:rPr lang="en-IN" dirty="0"/>
              <a:t> AAPL, MSFT, GOOGL, AMZN, META </a:t>
            </a:r>
          </a:p>
          <a:p>
            <a:pPr>
              <a:lnSpc>
                <a:spcPct val="90000"/>
              </a:lnSpc>
              <a:buClr>
                <a:srgbClr val="FF6941"/>
              </a:buClr>
              <a:buFont typeface="Arial" panose="020B0604020202020204" pitchFamily="34" charset="0"/>
              <a:buChar char="•"/>
            </a:pPr>
            <a:endParaRPr lang="en-IN" dirty="0"/>
          </a:p>
          <a:p>
            <a:pPr>
              <a:lnSpc>
                <a:spcPct val="90000"/>
              </a:lnSpc>
              <a:buClr>
                <a:srgbClr val="FF6941"/>
              </a:buClr>
              <a:buFont typeface="Arial" panose="020B0604020202020204" pitchFamily="34" charset="0"/>
              <a:buChar char="•"/>
            </a:pPr>
            <a:r>
              <a:rPr lang="en-IN" b="1" dirty="0"/>
              <a:t>Time Period:</a:t>
            </a:r>
            <a:r>
              <a:rPr lang="en-IN" dirty="0"/>
              <a:t> Data collected from January 1, 2015, to December 1, 2022.</a:t>
            </a:r>
          </a:p>
          <a:p>
            <a:pPr>
              <a:lnSpc>
                <a:spcPct val="90000"/>
              </a:lnSpc>
              <a:buClr>
                <a:srgbClr val="FF6941"/>
              </a:buClr>
              <a:buFont typeface="Arial" panose="020B0604020202020204" pitchFamily="34" charset="0"/>
              <a:buChar char="•"/>
            </a:pPr>
            <a:endParaRPr lang="en-IN" dirty="0"/>
          </a:p>
          <a:p>
            <a:pPr>
              <a:lnSpc>
                <a:spcPct val="90000"/>
              </a:lnSpc>
              <a:buClr>
                <a:srgbClr val="FF6941"/>
              </a:buClr>
              <a:buFont typeface="Arial" panose="020B0604020202020204" pitchFamily="34" charset="0"/>
              <a:buChar char="•"/>
            </a:pPr>
            <a:r>
              <a:rPr lang="en-IN" b="1" dirty="0"/>
              <a:t>Data Features:</a:t>
            </a:r>
            <a:r>
              <a:rPr lang="en-IN" dirty="0"/>
              <a:t> Open, High, Low, Close, Adjusted Close, Volume.</a:t>
            </a:r>
          </a:p>
          <a:p>
            <a:pPr>
              <a:lnSpc>
                <a:spcPct val="90000"/>
              </a:lnSpc>
              <a:buClr>
                <a:srgbClr val="FF6941"/>
              </a:buClr>
            </a:pPr>
            <a:endParaRPr lang="en-US" dirty="0"/>
          </a:p>
        </p:txBody>
      </p:sp>
      <p:pic>
        <p:nvPicPr>
          <p:cNvPr id="5122" name="Picture 2" descr="Data Collection: The Key to Insights | BotPenguin">
            <a:extLst>
              <a:ext uri="{FF2B5EF4-FFF2-40B4-BE49-F238E27FC236}">
                <a16:creationId xmlns:a16="http://schemas.microsoft.com/office/drawing/2014/main" id="{23549AE3-BF37-6A53-D233-E823FC857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33" r="4276" b="-4"/>
          <a:stretch/>
        </p:blipFill>
        <p:spPr bwMode="auto">
          <a:xfrm>
            <a:off x="7146382" y="994244"/>
            <a:ext cx="4331333" cy="4869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53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6A651-AE76-426C-A696-F042FF789D9E}"/>
              </a:ext>
            </a:extLst>
          </p:cNvPr>
          <p:cNvSpPr>
            <a:spLocks noGrp="1"/>
          </p:cNvSpPr>
          <p:nvPr>
            <p:ph type="title"/>
          </p:nvPr>
        </p:nvSpPr>
        <p:spPr>
          <a:xfrm>
            <a:off x="1687669" y="624110"/>
            <a:ext cx="4137059" cy="1280890"/>
          </a:xfrm>
        </p:spPr>
        <p:txBody>
          <a:bodyPr>
            <a:normAutofit/>
          </a:bodyPr>
          <a:lstStyle/>
          <a:p>
            <a:r>
              <a:rPr lang="en-IN" sz="3200"/>
              <a:t>Data Preprocessing</a:t>
            </a:r>
            <a:endParaRPr lang="en-US" sz="3200"/>
          </a:p>
        </p:txBody>
      </p:sp>
      <p:sp>
        <p:nvSpPr>
          <p:cNvPr id="3" name="Content Placeholder 2">
            <a:extLst>
              <a:ext uri="{FF2B5EF4-FFF2-40B4-BE49-F238E27FC236}">
                <a16:creationId xmlns:a16="http://schemas.microsoft.com/office/drawing/2014/main" id="{1F11B329-E15C-2F1D-8134-C55892848D8B}"/>
              </a:ext>
            </a:extLst>
          </p:cNvPr>
          <p:cNvSpPr>
            <a:spLocks noGrp="1"/>
          </p:cNvSpPr>
          <p:nvPr>
            <p:ph idx="1"/>
          </p:nvPr>
        </p:nvSpPr>
        <p:spPr>
          <a:xfrm>
            <a:off x="1683956" y="2133600"/>
            <a:ext cx="4248214" cy="3901440"/>
          </a:xfrm>
        </p:spPr>
        <p:txBody>
          <a:bodyPr>
            <a:normAutofit/>
          </a:bodyPr>
          <a:lstStyle/>
          <a:p>
            <a:pPr marL="0" indent="0">
              <a:buNone/>
            </a:pPr>
            <a:endParaRPr lang="en-IN" sz="1600" b="1" dirty="0">
              <a:solidFill>
                <a:srgbClr val="000000"/>
              </a:solidFill>
            </a:endParaRPr>
          </a:p>
          <a:p>
            <a:pPr marL="0" indent="0">
              <a:buNone/>
            </a:pPr>
            <a:r>
              <a:rPr lang="en-IN" sz="1600" b="1" dirty="0">
                <a:solidFill>
                  <a:srgbClr val="000000"/>
                </a:solidFill>
              </a:rPr>
              <a:t>Key Steps:</a:t>
            </a:r>
            <a:r>
              <a:rPr lang="en-IN" sz="1600" dirty="0">
                <a:solidFill>
                  <a:srgbClr val="000000"/>
                </a:solidFill>
              </a:rPr>
              <a:t> </a:t>
            </a:r>
          </a:p>
          <a:p>
            <a:pPr marL="0" indent="0">
              <a:buNone/>
            </a:pPr>
            <a:endParaRPr lang="en-IN" sz="1600" dirty="0">
              <a:solidFill>
                <a:srgbClr val="000000"/>
              </a:solidFill>
            </a:endParaRPr>
          </a:p>
          <a:p>
            <a:pPr marL="742950" lvl="1" indent="-285750">
              <a:buFont typeface="Arial" panose="020B0604020202020204" pitchFamily="34" charset="0"/>
              <a:buChar char="•"/>
            </a:pPr>
            <a:r>
              <a:rPr lang="en-IN" dirty="0">
                <a:solidFill>
                  <a:srgbClr val="000000"/>
                </a:solidFill>
              </a:rPr>
              <a:t>Flattened </a:t>
            </a:r>
            <a:r>
              <a:rPr lang="en-IN" dirty="0" err="1">
                <a:solidFill>
                  <a:srgbClr val="000000"/>
                </a:solidFill>
              </a:rPr>
              <a:t>MultiIndex</a:t>
            </a:r>
            <a:r>
              <a:rPr lang="en-IN" dirty="0">
                <a:solidFill>
                  <a:srgbClr val="000000"/>
                </a:solidFill>
              </a:rPr>
              <a:t> columns and standardized names.</a:t>
            </a:r>
          </a:p>
          <a:p>
            <a:pPr marL="742950" lvl="1" indent="-285750">
              <a:buFont typeface="Arial" panose="020B0604020202020204" pitchFamily="34" charset="0"/>
              <a:buChar char="•"/>
            </a:pPr>
            <a:r>
              <a:rPr lang="en-IN" dirty="0">
                <a:solidFill>
                  <a:srgbClr val="000000"/>
                </a:solidFill>
              </a:rPr>
              <a:t>Checked for duplicates and removed them.</a:t>
            </a:r>
          </a:p>
          <a:p>
            <a:pPr marL="742950" lvl="1" indent="-285750">
              <a:buFont typeface="Arial" panose="020B0604020202020204" pitchFamily="34" charset="0"/>
              <a:buChar char="•"/>
            </a:pPr>
            <a:r>
              <a:rPr lang="en-IN" dirty="0">
                <a:solidFill>
                  <a:srgbClr val="000000"/>
                </a:solidFill>
              </a:rPr>
              <a:t>Verified data types and ensured consistency.</a:t>
            </a:r>
          </a:p>
          <a:p>
            <a:pPr marL="742950" lvl="1" indent="-285750">
              <a:buFont typeface="Arial" panose="020B0604020202020204" pitchFamily="34" charset="0"/>
              <a:buChar char="•"/>
            </a:pPr>
            <a:r>
              <a:rPr lang="en-IN" dirty="0">
                <a:solidFill>
                  <a:srgbClr val="000000"/>
                </a:solidFill>
              </a:rPr>
              <a:t>Forward filled missing values.</a:t>
            </a:r>
          </a:p>
          <a:p>
            <a:endParaRPr lang="en-US" sz="1600" dirty="0">
              <a:solidFill>
                <a:srgbClr val="000000"/>
              </a:solidFill>
            </a:endParaRPr>
          </a:p>
        </p:txBody>
      </p:sp>
      <p:pic>
        <p:nvPicPr>
          <p:cNvPr id="4098" name="Picture 2" descr="Data Preprocessing: What it is, Steps, &amp; Methods Involved | Airbyte">
            <a:extLst>
              <a:ext uri="{FF2B5EF4-FFF2-40B4-BE49-F238E27FC236}">
                <a16:creationId xmlns:a16="http://schemas.microsoft.com/office/drawing/2014/main" id="{60F86071-50AE-8EC5-05B6-4D9B8635940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1916" y="2294501"/>
            <a:ext cx="5451627" cy="1948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099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0AA7-D03E-04A8-7470-8D05331B1CF3}"/>
              </a:ext>
            </a:extLst>
          </p:cNvPr>
          <p:cNvSpPr>
            <a:spLocks noGrp="1"/>
          </p:cNvSpPr>
          <p:nvPr>
            <p:ph type="title"/>
          </p:nvPr>
        </p:nvSpPr>
        <p:spPr>
          <a:xfrm>
            <a:off x="2596638" y="235134"/>
            <a:ext cx="8911687" cy="1280890"/>
          </a:xfrm>
        </p:spPr>
        <p:txBody>
          <a:bodyPr>
            <a:noAutofit/>
          </a:bodyPr>
          <a:lstStyle/>
          <a:p>
            <a:r>
              <a:rPr lang="en-IN" sz="4500" dirty="0">
                <a:solidFill>
                  <a:schemeClr val="accent1">
                    <a:lumMod val="60000"/>
                    <a:lumOff val="40000"/>
                  </a:schemeClr>
                </a:solidFill>
              </a:rPr>
              <a:t>Initial Strategies Tested</a:t>
            </a:r>
            <a:br>
              <a:rPr lang="en-IN" sz="4500" dirty="0">
                <a:solidFill>
                  <a:schemeClr val="accent1">
                    <a:lumMod val="60000"/>
                    <a:lumOff val="40000"/>
                  </a:schemeClr>
                </a:solidFill>
              </a:rPr>
            </a:br>
            <a:endParaRPr lang="en-US" sz="4500"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731540BD-4A1C-536B-CC91-31E89ABC9A9F}"/>
              </a:ext>
            </a:extLst>
          </p:cNvPr>
          <p:cNvSpPr>
            <a:spLocks noGrp="1"/>
          </p:cNvSpPr>
          <p:nvPr>
            <p:ph idx="1"/>
          </p:nvPr>
        </p:nvSpPr>
        <p:spPr>
          <a:xfrm>
            <a:off x="2325189" y="1470300"/>
            <a:ext cx="9183136" cy="5087253"/>
          </a:xfrm>
        </p:spPr>
        <p:txBody>
          <a:bodyPr>
            <a:noAutofit/>
          </a:bodyPr>
          <a:lstStyle/>
          <a:p>
            <a:pPr marL="0" indent="0">
              <a:buNone/>
            </a:pPr>
            <a:r>
              <a:rPr lang="en-IN" sz="2600" b="1" dirty="0">
                <a:solidFill>
                  <a:schemeClr val="accent1">
                    <a:lumMod val="60000"/>
                    <a:lumOff val="40000"/>
                  </a:schemeClr>
                </a:solidFill>
              </a:rPr>
              <a:t>      Strategies: </a:t>
            </a:r>
          </a:p>
          <a:p>
            <a:pPr lvl="1">
              <a:buFont typeface="Arial" panose="020B0604020202020204" pitchFamily="34" charset="0"/>
              <a:buChar char="•"/>
            </a:pPr>
            <a:r>
              <a:rPr lang="en-IN" sz="1800" dirty="0"/>
              <a:t>Moving Average Crossover </a:t>
            </a:r>
            <a:br>
              <a:rPr lang="en-IN" sz="1800" dirty="0"/>
            </a:br>
            <a:r>
              <a:rPr lang="en-IN" sz="1500" b="0" i="0" u="none" strike="noStrike" dirty="0">
                <a:solidFill>
                  <a:srgbClr val="000000"/>
                </a:solidFill>
                <a:effectLst/>
                <a:latin typeface="Raleway" pitchFamily="2" charset="77"/>
              </a:rPr>
              <a:t>Uses short-term and long-term moving averages to generate buy/sell signals.</a:t>
            </a:r>
            <a:endParaRPr lang="en-IN" sz="1500" b="0" i="0" u="none" strike="noStrike" dirty="0">
              <a:solidFill>
                <a:srgbClr val="000000"/>
              </a:solidFill>
              <a:effectLst/>
            </a:endParaRPr>
          </a:p>
          <a:p>
            <a:pPr marL="742950" lvl="1" indent="-285750">
              <a:buFont typeface="Arial" panose="020B0604020202020204" pitchFamily="34" charset="0"/>
              <a:buChar char="•"/>
            </a:pPr>
            <a:endParaRPr lang="en-IN" sz="1800" dirty="0"/>
          </a:p>
          <a:p>
            <a:pPr lvl="1">
              <a:buFont typeface="Arial" panose="020B0604020202020204" pitchFamily="34" charset="0"/>
              <a:buChar char="•"/>
            </a:pPr>
            <a:r>
              <a:rPr lang="en-IN" sz="1800" dirty="0"/>
              <a:t>Pair Trading</a:t>
            </a:r>
            <a:br>
              <a:rPr lang="en-IN" sz="1800" dirty="0"/>
            </a:br>
            <a:r>
              <a:rPr lang="en-IN" sz="1500" b="0" i="0" u="none" strike="noStrike" dirty="0">
                <a:solidFill>
                  <a:srgbClr val="000000"/>
                </a:solidFill>
                <a:effectLst/>
                <a:latin typeface="Raleway" pitchFamily="2" charset="77"/>
              </a:rPr>
              <a:t>Identifies correlated stocks and exploits price divergences.</a:t>
            </a:r>
            <a:endParaRPr lang="en-IN" sz="1500" b="0" i="0" u="none" strike="noStrike" dirty="0">
              <a:solidFill>
                <a:srgbClr val="000000"/>
              </a:solidFill>
              <a:effectLst/>
            </a:endParaRPr>
          </a:p>
          <a:p>
            <a:pPr marL="742950" lvl="1" indent="-285750">
              <a:buFont typeface="Arial" panose="020B0604020202020204" pitchFamily="34" charset="0"/>
              <a:buChar char="•"/>
            </a:pPr>
            <a:endParaRPr lang="en-IN" sz="1800" dirty="0"/>
          </a:p>
          <a:p>
            <a:pPr lvl="1">
              <a:buFont typeface="Arial" panose="020B0604020202020204" pitchFamily="34" charset="0"/>
              <a:buChar char="•"/>
            </a:pPr>
            <a:r>
              <a:rPr lang="en-IN" sz="1800" dirty="0"/>
              <a:t>Mean Reversion</a:t>
            </a:r>
            <a:br>
              <a:rPr lang="en-IN" sz="1800" dirty="0"/>
            </a:br>
            <a:r>
              <a:rPr lang="en-IN" sz="1500" b="0" i="0" u="none" strike="noStrike" dirty="0">
                <a:solidFill>
                  <a:srgbClr val="000000"/>
                </a:solidFill>
                <a:effectLst/>
                <a:latin typeface="Raleway" pitchFamily="2" charset="77"/>
              </a:rPr>
              <a:t>Assumes stock prices revert to their historical mean.</a:t>
            </a:r>
          </a:p>
          <a:p>
            <a:pPr marL="457200" lvl="1" indent="0">
              <a:buNone/>
            </a:pPr>
            <a:endParaRPr lang="en-IN" sz="1500" b="0" i="0" u="none" strike="noStrike" dirty="0">
              <a:solidFill>
                <a:srgbClr val="000000"/>
              </a:solidFill>
              <a:effectLst/>
              <a:latin typeface="Raleway" pitchFamily="2" charset="77"/>
            </a:endParaRPr>
          </a:p>
          <a:p>
            <a:pPr marL="457200" lvl="1" indent="0">
              <a:buNone/>
            </a:pPr>
            <a:r>
              <a:rPr lang="en-IN" sz="2600" b="1" i="0" u="none" strike="noStrike" dirty="0">
                <a:solidFill>
                  <a:schemeClr val="accent1">
                    <a:lumMod val="60000"/>
                    <a:lumOff val="40000"/>
                  </a:schemeClr>
                </a:solidFill>
                <a:effectLst/>
                <a:latin typeface="Raleway" pitchFamily="2" charset="77"/>
              </a:rPr>
              <a:t>Limitations:</a:t>
            </a:r>
          </a:p>
          <a:p>
            <a:pPr marL="457200" lvl="1" indent="0">
              <a:buNone/>
            </a:pPr>
            <a:r>
              <a:rPr lang="en-IN" sz="1800" b="0" i="0" u="none" strike="noStrike" dirty="0">
                <a:solidFill>
                  <a:srgbClr val="000000"/>
                </a:solidFill>
                <a:effectLst/>
              </a:rPr>
              <a:t>These strategies failed to meet our performance criteria due to lagging indicators, market noise, correlation breakdowns, and high transaction costs.</a:t>
            </a:r>
          </a:p>
          <a:p>
            <a:pPr marL="457200" lvl="1" indent="0">
              <a:buNone/>
            </a:pPr>
            <a:endParaRPr lang="en-IN" sz="2000" b="0" i="0" u="none" strike="noStrike" dirty="0">
              <a:solidFill>
                <a:srgbClr val="000000"/>
              </a:solidFill>
              <a:effectLst/>
              <a:latin typeface="+mj-lt"/>
            </a:endParaRPr>
          </a:p>
          <a:p>
            <a:pPr marL="742950" lvl="1" indent="-285750">
              <a:buFont typeface="Arial" panose="020B0604020202020204" pitchFamily="34" charset="0"/>
              <a:buChar char="•"/>
            </a:pPr>
            <a:endParaRPr lang="en-IN" sz="1800" dirty="0"/>
          </a:p>
        </p:txBody>
      </p:sp>
    </p:spTree>
    <p:extLst>
      <p:ext uri="{BB962C8B-B14F-4D97-AF65-F5344CB8AC3E}">
        <p14:creationId xmlns:p14="http://schemas.microsoft.com/office/powerpoint/2010/main" val="1045390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2FCF-278B-5785-30AE-45D9C343985C}"/>
              </a:ext>
            </a:extLst>
          </p:cNvPr>
          <p:cNvSpPr>
            <a:spLocks noGrp="1"/>
          </p:cNvSpPr>
          <p:nvPr>
            <p:ph type="title"/>
          </p:nvPr>
        </p:nvSpPr>
        <p:spPr>
          <a:xfrm>
            <a:off x="2478795" y="187286"/>
            <a:ext cx="9025817" cy="1596528"/>
          </a:xfrm>
        </p:spPr>
        <p:txBody>
          <a:bodyPr>
            <a:normAutofit/>
          </a:bodyPr>
          <a:lstStyle/>
          <a:p>
            <a:r>
              <a:rPr lang="en-IN" sz="3600" dirty="0">
                <a:solidFill>
                  <a:schemeClr val="accent1">
                    <a:lumMod val="60000"/>
                    <a:lumOff val="40000"/>
                  </a:schemeClr>
                </a:solidFill>
              </a:rPr>
              <a:t>Results of Initial Strategies</a:t>
            </a:r>
            <a:br>
              <a:rPr lang="en-IN" sz="2400" dirty="0"/>
            </a:br>
            <a:br>
              <a:rPr lang="en-IN" sz="2400" dirty="0"/>
            </a:br>
            <a:r>
              <a:rPr lang="en-IN" sz="2400" b="1" dirty="0">
                <a:solidFill>
                  <a:schemeClr val="accent1">
                    <a:lumMod val="60000"/>
                    <a:lumOff val="40000"/>
                  </a:schemeClr>
                </a:solidFill>
              </a:rPr>
              <a:t>1. </a:t>
            </a:r>
            <a:r>
              <a:rPr lang="en-IN" sz="2800" b="1" dirty="0">
                <a:solidFill>
                  <a:schemeClr val="accent1">
                    <a:lumMod val="60000"/>
                    <a:lumOff val="40000"/>
                  </a:schemeClr>
                </a:solidFill>
              </a:rPr>
              <a:t>Moving Average Crossover</a:t>
            </a:r>
            <a:endParaRPr lang="en-US" b="1" dirty="0">
              <a:solidFill>
                <a:schemeClr val="accent1">
                  <a:lumMod val="60000"/>
                  <a:lumOff val="40000"/>
                </a:schemeClr>
              </a:solidFill>
            </a:endParaRPr>
          </a:p>
        </p:txBody>
      </p:sp>
      <p:sp>
        <p:nvSpPr>
          <p:cNvPr id="3" name="Content Placeholder 2">
            <a:extLst>
              <a:ext uri="{FF2B5EF4-FFF2-40B4-BE49-F238E27FC236}">
                <a16:creationId xmlns:a16="http://schemas.microsoft.com/office/drawing/2014/main" id="{1F76A424-2B53-6C87-CFBE-A306D622AAA0}"/>
              </a:ext>
            </a:extLst>
          </p:cNvPr>
          <p:cNvSpPr>
            <a:spLocks noGrp="1"/>
          </p:cNvSpPr>
          <p:nvPr>
            <p:ph idx="1"/>
          </p:nvPr>
        </p:nvSpPr>
        <p:spPr>
          <a:xfrm>
            <a:off x="2354581" y="2104221"/>
            <a:ext cx="9499570" cy="4753779"/>
          </a:xfrm>
        </p:spPr>
        <p:txBody>
          <a:bodyPr>
            <a:normAutofit/>
          </a:bodyPr>
          <a:lstStyle/>
          <a:p>
            <a:pPr algn="l" rtl="0">
              <a:spcBef>
                <a:spcPts val="0"/>
              </a:spcBef>
              <a:spcAft>
                <a:spcPts val="1600"/>
              </a:spcAft>
              <a:buFont typeface="Wingdings" pitchFamily="2" charset="2"/>
              <a:buChar char="Ø"/>
            </a:pPr>
            <a:r>
              <a:rPr lang="en-IN" sz="2400" i="0" u="none" strike="noStrike" dirty="0">
                <a:solidFill>
                  <a:schemeClr val="accent1">
                    <a:lumMod val="60000"/>
                    <a:lumOff val="40000"/>
                  </a:schemeClr>
                </a:solidFill>
                <a:effectLst/>
              </a:rPr>
              <a:t>Implementation: </a:t>
            </a:r>
          </a:p>
          <a:p>
            <a:pPr marL="0" indent="0" algn="l" rtl="0">
              <a:spcBef>
                <a:spcPts val="0"/>
              </a:spcBef>
              <a:spcAft>
                <a:spcPts val="1600"/>
              </a:spcAft>
              <a:buNone/>
            </a:pPr>
            <a:r>
              <a:rPr lang="en-IN" sz="2000" b="0" i="0" u="none" strike="noStrike" dirty="0">
                <a:solidFill>
                  <a:schemeClr val="tx1"/>
                </a:solidFill>
                <a:effectLst/>
              </a:rPr>
              <a:t>We calculated 50-day and 200-day moving averages and generated buy/sell signals based on their crossovers. (Single Stock/Complete Portfolio)</a:t>
            </a:r>
          </a:p>
          <a:p>
            <a:pPr algn="l" rtl="0">
              <a:spcBef>
                <a:spcPts val="0"/>
              </a:spcBef>
              <a:spcAft>
                <a:spcPts val="1600"/>
              </a:spcAft>
              <a:buFont typeface="Wingdings" pitchFamily="2" charset="2"/>
              <a:buChar char="Ø"/>
            </a:pPr>
            <a:r>
              <a:rPr lang="en-IN" sz="2400" i="0" u="none" strike="noStrike" dirty="0" err="1">
                <a:solidFill>
                  <a:schemeClr val="accent1">
                    <a:lumMod val="60000"/>
                    <a:lumOff val="40000"/>
                  </a:schemeClr>
                </a:solidFill>
                <a:effectLst/>
              </a:rPr>
              <a:t>Backtesting</a:t>
            </a:r>
            <a:r>
              <a:rPr lang="en-IN" sz="2400" i="0" u="none" strike="noStrike" dirty="0">
                <a:solidFill>
                  <a:schemeClr val="accent1">
                    <a:lumMod val="60000"/>
                    <a:lumOff val="40000"/>
                  </a:schemeClr>
                </a:solidFill>
                <a:effectLst/>
              </a:rPr>
              <a:t>:</a:t>
            </a:r>
          </a:p>
          <a:p>
            <a:pPr marL="400050" indent="-285750" algn="l" rtl="0">
              <a:spcBef>
                <a:spcPts val="0"/>
              </a:spcBef>
              <a:spcAft>
                <a:spcPts val="1600"/>
              </a:spcAft>
              <a:buFont typeface="Courier New" panose="02070309020205020404" pitchFamily="49" charset="0"/>
              <a:buChar char="o"/>
            </a:pPr>
            <a:r>
              <a:rPr lang="en-IN" sz="2000" b="0" i="0" u="none" strike="noStrike" dirty="0">
                <a:solidFill>
                  <a:schemeClr val="tx1"/>
                </a:solidFill>
                <a:effectLst/>
              </a:rPr>
              <a:t>Initial capital: $10,000</a:t>
            </a:r>
          </a:p>
          <a:p>
            <a:pPr marL="400050" indent="-285750" algn="l" rtl="0">
              <a:spcBef>
                <a:spcPts val="0"/>
              </a:spcBef>
              <a:spcAft>
                <a:spcPts val="1600"/>
              </a:spcAft>
              <a:buFont typeface="Courier New" panose="02070309020205020404" pitchFamily="49" charset="0"/>
              <a:buChar char="o"/>
            </a:pPr>
            <a:r>
              <a:rPr lang="en-IN" sz="2000" b="0" i="0" u="none" strike="noStrike" dirty="0">
                <a:solidFill>
                  <a:schemeClr val="tx1"/>
                </a:solidFill>
                <a:effectLst/>
              </a:rPr>
              <a:t>Transaction costs: 0.2% per trade</a:t>
            </a:r>
          </a:p>
          <a:p>
            <a:pPr>
              <a:buFont typeface="Wingdings" pitchFamily="2" charset="2"/>
              <a:buChar char="Ø"/>
            </a:pPr>
            <a:r>
              <a:rPr lang="en-IN" sz="2400" i="0" u="none" strike="noStrike" dirty="0">
                <a:solidFill>
                  <a:schemeClr val="accent1">
                    <a:lumMod val="60000"/>
                    <a:lumOff val="40000"/>
                  </a:schemeClr>
                </a:solidFill>
                <a:effectLst/>
              </a:rPr>
              <a:t>Performance: </a:t>
            </a:r>
          </a:p>
          <a:p>
            <a:pPr marL="0" indent="0">
              <a:buNone/>
            </a:pPr>
            <a:r>
              <a:rPr lang="en-IN" sz="2000" b="0" i="0" u="none" strike="noStrike" dirty="0">
                <a:solidFill>
                  <a:schemeClr val="tx1"/>
                </a:solidFill>
                <a:effectLst/>
              </a:rPr>
              <a:t>This strategy </a:t>
            </a:r>
            <a:r>
              <a:rPr lang="en-IN" sz="2000" b="1" i="0" u="none" strike="noStrike" dirty="0">
                <a:solidFill>
                  <a:schemeClr val="tx1"/>
                </a:solidFill>
                <a:effectLst/>
              </a:rPr>
              <a:t>failed</a:t>
            </a:r>
            <a:r>
              <a:rPr lang="en-IN" sz="2000" b="0" i="0" u="none" strike="noStrike" dirty="0">
                <a:solidFill>
                  <a:schemeClr val="tx1"/>
                </a:solidFill>
                <a:effectLst/>
              </a:rPr>
              <a:t> to meet our performance criteria, mainly due to lagging indicators and false signals in volatile or sideways markets.</a:t>
            </a:r>
            <a:endParaRPr lang="en-US" sz="2000" dirty="0">
              <a:solidFill>
                <a:schemeClr val="tx1"/>
              </a:solidFill>
            </a:endParaRPr>
          </a:p>
        </p:txBody>
      </p:sp>
    </p:spTree>
    <p:extLst>
      <p:ext uri="{BB962C8B-B14F-4D97-AF65-F5344CB8AC3E}">
        <p14:creationId xmlns:p14="http://schemas.microsoft.com/office/powerpoint/2010/main" val="172299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339C6-2513-6E38-D8FB-A926B9355628}"/>
              </a:ext>
            </a:extLst>
          </p:cNvPr>
          <p:cNvSpPr>
            <a:spLocks noGrp="1"/>
          </p:cNvSpPr>
          <p:nvPr>
            <p:ph type="title"/>
          </p:nvPr>
        </p:nvSpPr>
        <p:spPr>
          <a:xfrm>
            <a:off x="1965363" y="-233835"/>
            <a:ext cx="9178887" cy="1259894"/>
          </a:xfrm>
        </p:spPr>
        <p:txBody>
          <a:bodyPr>
            <a:normAutofit/>
          </a:bodyPr>
          <a:lstStyle/>
          <a:p>
            <a:pPr>
              <a:lnSpc>
                <a:spcPct val="90000"/>
              </a:lnSpc>
            </a:pPr>
            <a:br>
              <a:rPr lang="en-IN" sz="2800" dirty="0">
                <a:solidFill>
                  <a:schemeClr val="accent1">
                    <a:lumMod val="60000"/>
                    <a:lumOff val="40000"/>
                  </a:schemeClr>
                </a:solidFill>
              </a:rPr>
            </a:br>
            <a:r>
              <a:rPr lang="en-IN" sz="2800" b="0" i="0" dirty="0">
                <a:solidFill>
                  <a:schemeClr val="accent1">
                    <a:lumMod val="60000"/>
                    <a:lumOff val="40000"/>
                  </a:schemeClr>
                </a:solidFill>
                <a:effectLst/>
                <a:latin typeface="ui-sans-serif"/>
              </a:rPr>
              <a:t>Moving Average Crossover: </a:t>
            </a:r>
            <a:br>
              <a:rPr lang="en-IN" sz="2800" b="0" i="0" dirty="0">
                <a:solidFill>
                  <a:schemeClr val="accent1">
                    <a:lumMod val="60000"/>
                    <a:lumOff val="40000"/>
                  </a:schemeClr>
                </a:solidFill>
                <a:effectLst/>
                <a:latin typeface="ui-sans-serif"/>
              </a:rPr>
            </a:br>
            <a:r>
              <a:rPr lang="en-IN" sz="2800" b="0" i="0" dirty="0">
                <a:solidFill>
                  <a:schemeClr val="accent1">
                    <a:lumMod val="60000"/>
                    <a:lumOff val="40000"/>
                  </a:schemeClr>
                </a:solidFill>
                <a:effectLst/>
                <a:latin typeface="ui-sans-serif"/>
              </a:rPr>
              <a:t>A Visual Insight</a:t>
            </a:r>
            <a:endParaRPr lang="en-US" sz="2800" b="1" dirty="0">
              <a:solidFill>
                <a:schemeClr val="accent1">
                  <a:lumMod val="60000"/>
                  <a:lumOff val="40000"/>
                </a:schemeClr>
              </a:solidFill>
            </a:endParaRPr>
          </a:p>
        </p:txBody>
      </p:sp>
      <p:sp>
        <p:nvSpPr>
          <p:cNvPr id="1030" name="Content Placeholder 1029">
            <a:extLst>
              <a:ext uri="{FF2B5EF4-FFF2-40B4-BE49-F238E27FC236}">
                <a16:creationId xmlns:a16="http://schemas.microsoft.com/office/drawing/2014/main" id="{422FCAA6-459B-3B61-DBB2-1D54CA3E8570}"/>
              </a:ext>
            </a:extLst>
          </p:cNvPr>
          <p:cNvSpPr>
            <a:spLocks noGrp="1"/>
          </p:cNvSpPr>
          <p:nvPr>
            <p:ph idx="1"/>
          </p:nvPr>
        </p:nvSpPr>
        <p:spPr>
          <a:xfrm>
            <a:off x="532300" y="1458496"/>
            <a:ext cx="4334255" cy="3759253"/>
          </a:xfrm>
        </p:spPr>
        <p:txBody>
          <a:bodyPr>
            <a:noAutofit/>
          </a:bodyPr>
          <a:lstStyle/>
          <a:p>
            <a:pPr algn="l">
              <a:buFont typeface="Arial" panose="020B0604020202020204" pitchFamily="34" charset="0"/>
              <a:buChar char="•"/>
            </a:pPr>
            <a:r>
              <a:rPr lang="en-IN" b="1" i="0" dirty="0">
                <a:solidFill>
                  <a:srgbClr val="0D0D0D"/>
                </a:solidFill>
                <a:effectLst/>
                <a:latin typeface="ui-sans-serif"/>
              </a:rPr>
              <a:t>Trading Volume (2015-2016):</a:t>
            </a:r>
            <a:r>
              <a:rPr lang="en-IN" b="0" i="0" dirty="0">
                <a:solidFill>
                  <a:srgbClr val="0D0D0D"/>
                </a:solidFill>
                <a:effectLst/>
                <a:latin typeface="ui-sans-serif"/>
              </a:rPr>
              <a:t> Peaked around 2015-2016</a:t>
            </a:r>
          </a:p>
          <a:p>
            <a:pPr algn="l">
              <a:buFont typeface="Arial" panose="020B0604020202020204" pitchFamily="34" charset="0"/>
              <a:buChar char="•"/>
            </a:pPr>
            <a:r>
              <a:rPr lang="en-IN" b="1" i="0" dirty="0">
                <a:solidFill>
                  <a:srgbClr val="0D0D0D"/>
                </a:solidFill>
                <a:effectLst/>
                <a:latin typeface="ui-sans-serif"/>
              </a:rPr>
              <a:t>Post-2016 Decline:</a:t>
            </a:r>
            <a:r>
              <a:rPr lang="en-IN" b="0" i="0" dirty="0">
                <a:solidFill>
                  <a:srgbClr val="0D0D0D"/>
                </a:solidFill>
                <a:effectLst/>
                <a:latin typeface="ui-sans-serif"/>
              </a:rPr>
              <a:t> Volume gradually decreased.</a:t>
            </a:r>
          </a:p>
          <a:p>
            <a:pPr algn="l">
              <a:buFont typeface="Arial" panose="020B0604020202020204" pitchFamily="34" charset="0"/>
              <a:buChar char="•"/>
            </a:pPr>
            <a:r>
              <a:rPr lang="en-IN" b="1" i="0" dirty="0">
                <a:solidFill>
                  <a:srgbClr val="0D0D0D"/>
                </a:solidFill>
                <a:effectLst/>
                <a:latin typeface="ui-sans-serif"/>
              </a:rPr>
              <a:t>Occasional Spikes (2019-2020):</a:t>
            </a:r>
            <a:r>
              <a:rPr lang="en-IN" b="0" i="0" dirty="0">
                <a:solidFill>
                  <a:srgbClr val="0D0D0D"/>
                </a:solidFill>
                <a:effectLst/>
                <a:latin typeface="ui-sans-serif"/>
              </a:rPr>
              <a:t> Likely due to market events or earnings reports.</a:t>
            </a:r>
          </a:p>
          <a:p>
            <a:pPr algn="l">
              <a:buFont typeface="Arial" panose="020B0604020202020204" pitchFamily="34" charset="0"/>
              <a:buChar char="•"/>
            </a:pPr>
            <a:r>
              <a:rPr lang="en-IN" b="1" i="0" dirty="0">
                <a:solidFill>
                  <a:srgbClr val="0D0D0D"/>
                </a:solidFill>
                <a:effectLst/>
                <a:latin typeface="ui-sans-serif"/>
              </a:rPr>
              <a:t>Indication:</a:t>
            </a:r>
            <a:r>
              <a:rPr lang="en-IN" b="0" i="0" dirty="0">
                <a:solidFill>
                  <a:srgbClr val="0D0D0D"/>
                </a:solidFill>
                <a:effectLst/>
                <a:latin typeface="ui-sans-serif"/>
              </a:rPr>
              <a:t> Reduced volatility and lower trading activity in recent years.</a:t>
            </a:r>
          </a:p>
        </p:txBody>
      </p:sp>
      <p:pic>
        <p:nvPicPr>
          <p:cNvPr id="1026" name="Picture 2" descr="A graph with orange lines&#10;&#10;Description automatically generated">
            <a:extLst>
              <a:ext uri="{FF2B5EF4-FFF2-40B4-BE49-F238E27FC236}">
                <a16:creationId xmlns:a16="http://schemas.microsoft.com/office/drawing/2014/main" id="{08122A33-7302-405F-E946-A7E7D07CB01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6555" y="1026059"/>
            <a:ext cx="6953577" cy="4624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5820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722</TotalTime>
  <Words>984</Words>
  <Application>Microsoft Macintosh PowerPoint</Application>
  <PresentationFormat>Widescreen</PresentationFormat>
  <Paragraphs>150</Paragraphs>
  <Slides>23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Aptos</vt:lpstr>
      <vt:lpstr>Arial</vt:lpstr>
      <vt:lpstr>Century Gothic</vt:lpstr>
      <vt:lpstr>Courier New</vt:lpstr>
      <vt:lpstr>Raleway</vt:lpstr>
      <vt:lpstr>Source Sans Pro</vt:lpstr>
      <vt:lpstr>ui-sans-serif</vt:lpstr>
      <vt:lpstr>Wingdings</vt:lpstr>
      <vt:lpstr>Wingdings 3</vt:lpstr>
      <vt:lpstr>Wisp</vt:lpstr>
      <vt:lpstr>Optimizing Stock Market Returns Through Data-Driven Insights</vt:lpstr>
      <vt:lpstr>Introduction:</vt:lpstr>
      <vt:lpstr>Project Goals and Focus</vt:lpstr>
      <vt:lpstr>Methodology Overview</vt:lpstr>
      <vt:lpstr> </vt:lpstr>
      <vt:lpstr>Data Preprocessing</vt:lpstr>
      <vt:lpstr>Initial Strategies Tested </vt:lpstr>
      <vt:lpstr>Results of Initial Strategies  1. Moving Average Crossover</vt:lpstr>
      <vt:lpstr> Moving Average Crossover:  A Visual Insight</vt:lpstr>
      <vt:lpstr>PowerPoint Presentation</vt:lpstr>
      <vt:lpstr>2. Pair Trading Strategy</vt:lpstr>
      <vt:lpstr>PowerPoint Presentation</vt:lpstr>
      <vt:lpstr>PowerPoint Presentation</vt:lpstr>
      <vt:lpstr>3. Mean Reversion Strategy   </vt:lpstr>
      <vt:lpstr>PowerPoint Presentation</vt:lpstr>
      <vt:lpstr>Developed Strategy </vt:lpstr>
      <vt:lpstr>Performance Evaluation </vt:lpstr>
      <vt:lpstr>4. Momentum Strategy:  A Profitable Trend-Following Approach   </vt:lpstr>
      <vt:lpstr>Momentum Strategy</vt:lpstr>
      <vt:lpstr>Results of Initial Strategies</vt:lpstr>
      <vt:lpstr>Conclusion </vt:lpstr>
      <vt:lpstr>Future Work</vt:lpstr>
      <vt:lpstr>Q&amp;A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Tushar Ahuja [student]</dc:creator>
  <cp:lastModifiedBy>Tushar Ahuja [student]</cp:lastModifiedBy>
  <cp:revision>3</cp:revision>
  <dcterms:created xsi:type="dcterms:W3CDTF">2024-12-03T04:17:09Z</dcterms:created>
  <dcterms:modified xsi:type="dcterms:W3CDTF">2024-12-04T02:03:26Z</dcterms:modified>
</cp:coreProperties>
</file>