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1" r:id="rId5"/>
    <p:sldId id="273" r:id="rId6"/>
    <p:sldId id="292" r:id="rId7"/>
    <p:sldId id="282" r:id="rId8"/>
    <p:sldId id="283" r:id="rId9"/>
    <p:sldId id="263" r:id="rId10"/>
    <p:sldId id="264" r:id="rId11"/>
    <p:sldId id="275" r:id="rId12"/>
    <p:sldId id="280" r:id="rId13"/>
    <p:sldId id="276" r:id="rId14"/>
    <p:sldId id="279" r:id="rId15"/>
    <p:sldId id="278" r:id="rId16"/>
    <p:sldId id="266" r:id="rId17"/>
    <p:sldId id="267" r:id="rId18"/>
    <p:sldId id="268" r:id="rId19"/>
    <p:sldId id="284" r:id="rId20"/>
    <p:sldId id="285" r:id="rId21"/>
    <p:sldId id="271" r:id="rId22"/>
    <p:sldId id="286" r:id="rId23"/>
    <p:sldId id="287" r:id="rId24"/>
    <p:sldId id="290"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1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0C1F3AE-5E50-4503-A4D0-E6E8E7F0B53F}" type="datetimeFigureOut">
              <a:rPr lang="en-US" smtClean="0"/>
              <a:t>5/7/2024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A4CB0F1-950D-4694-A964-DD8512C14F4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C1F3AE-5E50-4503-A4D0-E6E8E7F0B53F}"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CB0F1-950D-4694-A964-DD8512C14F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C1F3AE-5E50-4503-A4D0-E6E8E7F0B53F}"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CB0F1-950D-4694-A964-DD8512C14F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0C1F3AE-5E50-4503-A4D0-E6E8E7F0B53F}" type="datetimeFigureOut">
              <a:rPr lang="en-US" smtClean="0"/>
              <a:t>5/7/2024</a:t>
            </a:fld>
            <a:endParaRPr lang="en-US"/>
          </a:p>
        </p:txBody>
      </p:sp>
      <p:sp>
        <p:nvSpPr>
          <p:cNvPr id="9" name="Slide Number Placeholder 8"/>
          <p:cNvSpPr>
            <a:spLocks noGrp="1"/>
          </p:cNvSpPr>
          <p:nvPr>
            <p:ph type="sldNum" sz="quarter" idx="15"/>
          </p:nvPr>
        </p:nvSpPr>
        <p:spPr/>
        <p:txBody>
          <a:bodyPr rtlCol="0"/>
          <a:lstStyle/>
          <a:p>
            <a:fld id="{3A4CB0F1-950D-4694-A964-DD8512C14F4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0C1F3AE-5E50-4503-A4D0-E6E8E7F0B53F}" type="datetimeFigureOut">
              <a:rPr lang="en-US" smtClean="0"/>
              <a:t>5/7/2024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A4CB0F1-950D-4694-A964-DD8512C14F4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0C1F3AE-5E50-4503-A4D0-E6E8E7F0B53F}"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CB0F1-950D-4694-A964-DD8512C14F4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0C1F3AE-5E50-4503-A4D0-E6E8E7F0B53F}"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CB0F1-950D-4694-A964-DD8512C14F4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0C1F3AE-5E50-4503-A4D0-E6E8E7F0B53F}" type="datetimeFigureOut">
              <a:rPr lang="en-US" smtClean="0"/>
              <a:t>5/7/2024</a:t>
            </a:fld>
            <a:endParaRPr lang="en-US"/>
          </a:p>
        </p:txBody>
      </p:sp>
      <p:sp>
        <p:nvSpPr>
          <p:cNvPr id="7" name="Slide Number Placeholder 6"/>
          <p:cNvSpPr>
            <a:spLocks noGrp="1"/>
          </p:cNvSpPr>
          <p:nvPr>
            <p:ph type="sldNum" sz="quarter" idx="11"/>
          </p:nvPr>
        </p:nvSpPr>
        <p:spPr/>
        <p:txBody>
          <a:bodyPr rtlCol="0"/>
          <a:lstStyle/>
          <a:p>
            <a:fld id="{3A4CB0F1-950D-4694-A964-DD8512C14F4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1F3AE-5E50-4503-A4D0-E6E8E7F0B53F}"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CB0F1-950D-4694-A964-DD8512C14F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0C1F3AE-5E50-4503-A4D0-E6E8E7F0B53F}" type="datetimeFigureOut">
              <a:rPr lang="en-US" smtClean="0"/>
              <a:t>5/7/2024</a:t>
            </a:fld>
            <a:endParaRPr lang="en-US"/>
          </a:p>
        </p:txBody>
      </p:sp>
      <p:sp>
        <p:nvSpPr>
          <p:cNvPr id="22" name="Slide Number Placeholder 21"/>
          <p:cNvSpPr>
            <a:spLocks noGrp="1"/>
          </p:cNvSpPr>
          <p:nvPr>
            <p:ph type="sldNum" sz="quarter" idx="15"/>
          </p:nvPr>
        </p:nvSpPr>
        <p:spPr/>
        <p:txBody>
          <a:bodyPr rtlCol="0"/>
          <a:lstStyle/>
          <a:p>
            <a:fld id="{3A4CB0F1-950D-4694-A964-DD8512C14F4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0C1F3AE-5E50-4503-A4D0-E6E8E7F0B53F}" type="datetimeFigureOut">
              <a:rPr lang="en-US" smtClean="0"/>
              <a:t>5/7/2024</a:t>
            </a:fld>
            <a:endParaRPr lang="en-US"/>
          </a:p>
        </p:txBody>
      </p:sp>
      <p:sp>
        <p:nvSpPr>
          <p:cNvPr id="18" name="Slide Number Placeholder 17"/>
          <p:cNvSpPr>
            <a:spLocks noGrp="1"/>
          </p:cNvSpPr>
          <p:nvPr>
            <p:ph type="sldNum" sz="quarter" idx="11"/>
          </p:nvPr>
        </p:nvSpPr>
        <p:spPr/>
        <p:txBody>
          <a:bodyPr rtlCol="0"/>
          <a:lstStyle/>
          <a:p>
            <a:fld id="{3A4CB0F1-950D-4694-A964-DD8512C14F4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0C1F3AE-5E50-4503-A4D0-E6E8E7F0B53F}" type="datetimeFigureOut">
              <a:rPr lang="en-US" smtClean="0"/>
              <a:t>5/7/2024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A4CB0F1-950D-4694-A964-DD8512C14F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ewsdata.io/search-news" TargetMode="External"/><Relationship Id="rId2" Type="http://schemas.openxmlformats.org/officeDocument/2006/relationships/hyperlink" Target="https://www.google.com/finance/quote/NIFTY_50:INDEXNSE" TargetMode="External"/><Relationship Id="rId1" Type="http://schemas.openxmlformats.org/officeDocument/2006/relationships/slideLayout" Target="../slideLayouts/slideLayout2.xml"/><Relationship Id="rId4" Type="http://schemas.openxmlformats.org/officeDocument/2006/relationships/hyperlink" Target="https://finance.yahoo.com/quote/%5ENSEI/hist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457200"/>
            <a:ext cx="6629400" cy="2503962"/>
          </a:xfrm>
        </p:spPr>
        <p:txBody>
          <a:bodyPr>
            <a:normAutofit/>
          </a:bodyPr>
          <a:lstStyle/>
          <a:p>
            <a:r>
              <a:rPr lang="en-US" sz="4000" dirty="0">
                <a:latin typeface="Arial" pitchFamily="34" charset="0"/>
                <a:cs typeface="Arial" pitchFamily="34" charset="0"/>
              </a:rPr>
              <a:t>Analysis of Indian Stock Market: NIFTY-50 Data</a:t>
            </a:r>
          </a:p>
        </p:txBody>
      </p:sp>
      <p:sp>
        <p:nvSpPr>
          <p:cNvPr id="3" name="Subtitle 2"/>
          <p:cNvSpPr>
            <a:spLocks noGrp="1"/>
          </p:cNvSpPr>
          <p:nvPr>
            <p:ph type="subTitle" idx="1"/>
          </p:nvPr>
        </p:nvSpPr>
        <p:spPr>
          <a:xfrm>
            <a:off x="2514600" y="4724400"/>
            <a:ext cx="6172200" cy="1371600"/>
          </a:xfrm>
        </p:spPr>
        <p:txBody>
          <a:bodyPr>
            <a:noAutofit/>
          </a:bodyPr>
          <a:lstStyle/>
          <a:p>
            <a:r>
              <a:rPr lang="en-US" sz="2400" dirty="0">
                <a:latin typeface="Calibri" pitchFamily="34" charset="0"/>
                <a:ea typeface="Calibri" pitchFamily="34" charset="0"/>
                <a:cs typeface="Calibri" pitchFamily="34" charset="0"/>
              </a:rPr>
              <a:t>Team - Analytical Avengers</a:t>
            </a:r>
          </a:p>
          <a:p>
            <a:r>
              <a:rPr lang="en-US" sz="2000" dirty="0">
                <a:latin typeface="Calibri" pitchFamily="34" charset="0"/>
                <a:ea typeface="Calibri" pitchFamily="34" charset="0"/>
                <a:cs typeface="Calibri" pitchFamily="34" charset="0"/>
              </a:rPr>
              <a:t>1. </a:t>
            </a:r>
            <a:r>
              <a:rPr lang="en-US" sz="2000" dirty="0" err="1">
                <a:latin typeface="Calibri" pitchFamily="34" charset="0"/>
                <a:ea typeface="Calibri" pitchFamily="34" charset="0"/>
                <a:cs typeface="Calibri" pitchFamily="34" charset="0"/>
              </a:rPr>
              <a:t>Tushar</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Ahuja</a:t>
            </a:r>
            <a:endParaRPr lang="en-US" sz="2000" dirty="0">
              <a:latin typeface="Calibri" pitchFamily="34" charset="0"/>
              <a:ea typeface="Calibri" pitchFamily="34" charset="0"/>
              <a:cs typeface="Calibri" pitchFamily="34" charset="0"/>
            </a:endParaRPr>
          </a:p>
          <a:p>
            <a:r>
              <a:rPr lang="en-US" sz="2000" dirty="0">
                <a:latin typeface="Calibri" pitchFamily="34" charset="0"/>
                <a:ea typeface="Calibri" pitchFamily="34" charset="0"/>
                <a:cs typeface="Calibri" pitchFamily="34" charset="0"/>
              </a:rPr>
              <a:t>2. </a:t>
            </a:r>
            <a:r>
              <a:rPr lang="en-US" sz="2000" dirty="0" err="1">
                <a:latin typeface="Calibri" pitchFamily="34" charset="0"/>
                <a:ea typeface="Calibri" pitchFamily="34" charset="0"/>
                <a:cs typeface="Calibri" pitchFamily="34" charset="0"/>
              </a:rPr>
              <a:t>Pranav</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Sethi</a:t>
            </a:r>
            <a:endParaRPr lang="en-US" sz="2000" dirty="0">
              <a:latin typeface="Calibri" pitchFamily="34" charset="0"/>
              <a:ea typeface="Calibri" pitchFamily="34" charset="0"/>
              <a:cs typeface="Calibri" pitchFamily="34" charset="0"/>
            </a:endParaRPr>
          </a:p>
          <a:p>
            <a:r>
              <a:rPr lang="en-US" sz="2000" dirty="0">
                <a:latin typeface="Calibri" pitchFamily="34" charset="0"/>
                <a:ea typeface="Calibri" pitchFamily="34" charset="0"/>
                <a:cs typeface="Calibri" pitchFamily="34" charset="0"/>
              </a:rPr>
              <a:t>3. </a:t>
            </a:r>
            <a:r>
              <a:rPr lang="en-US" sz="2000" dirty="0" err="1">
                <a:latin typeface="Calibri" pitchFamily="34" charset="0"/>
                <a:ea typeface="Calibri" pitchFamily="34" charset="0"/>
                <a:cs typeface="Calibri" pitchFamily="34" charset="0"/>
              </a:rPr>
              <a:t>Akshita</a:t>
            </a:r>
            <a:r>
              <a:rPr lang="en-US" sz="2000" dirty="0">
                <a:latin typeface="Calibri" pitchFamily="34" charset="0"/>
                <a:ea typeface="Calibri" pitchFamily="34" charset="0"/>
                <a:cs typeface="Calibri" pitchFamily="34" charset="0"/>
              </a:rPr>
              <a:t> </a:t>
            </a:r>
            <a:r>
              <a:rPr lang="en-US" sz="2000" dirty="0" err="1">
                <a:latin typeface="Calibri" pitchFamily="34" charset="0"/>
                <a:ea typeface="Calibri" pitchFamily="34" charset="0"/>
                <a:cs typeface="Calibri" pitchFamily="34" charset="0"/>
              </a:rPr>
              <a:t>Phogat</a:t>
            </a:r>
            <a:endParaRPr lang="en-US" sz="20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106884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latin typeface="Arial" pitchFamily="34" charset="0"/>
                <a:cs typeface="Arial" pitchFamily="34" charset="0"/>
              </a:rPr>
            </a:br>
            <a:br>
              <a:rPr lang="en-US" b="1" dirty="0">
                <a:latin typeface="Arial" pitchFamily="34" charset="0"/>
                <a:cs typeface="Arial" pitchFamily="34" charset="0"/>
              </a:rPr>
            </a:br>
            <a:br>
              <a:rPr lang="en-US" b="1" dirty="0">
                <a:latin typeface="Arial" pitchFamily="34" charset="0"/>
                <a:cs typeface="Arial" pitchFamily="34" charset="0"/>
              </a:rPr>
            </a:br>
            <a:r>
              <a:rPr lang="en-US" b="1" dirty="0">
                <a:latin typeface="Arial" pitchFamily="34" charset="0"/>
                <a:cs typeface="Arial" pitchFamily="34" charset="0"/>
              </a:rPr>
              <a:t>Univariate Analysis</a:t>
            </a:r>
            <a:br>
              <a:rPr lang="en-US" dirty="0"/>
            </a:b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457200" y="1371600"/>
            <a:ext cx="7848600" cy="5181600"/>
          </a:xfrm>
        </p:spPr>
        <p:txBody>
          <a:bodyPr>
            <a:normAutofit/>
          </a:bodyPr>
          <a:lstStyle/>
          <a:p>
            <a:pPr algn="l">
              <a:buFont typeface="+mj-lt"/>
              <a:buAutoNum type="arabicPeriod"/>
            </a:pPr>
            <a:r>
              <a:rPr lang="en-US" b="1" dirty="0">
                <a:latin typeface="Calibri" pitchFamily="34" charset="0"/>
                <a:ea typeface="Calibri" pitchFamily="34" charset="0"/>
                <a:cs typeface="Calibri" pitchFamily="34" charset="0"/>
              </a:rPr>
              <a:t>Trend Identification</a:t>
            </a:r>
            <a:r>
              <a:rPr lang="en-US" dirty="0">
                <a:latin typeface="Calibri" pitchFamily="34" charset="0"/>
                <a:ea typeface="Calibri" pitchFamily="34" charset="0"/>
                <a:cs typeface="Calibri" pitchFamily="34" charset="0"/>
              </a:rPr>
              <a:t>: </a:t>
            </a:r>
            <a:r>
              <a:rPr lang="en-US" b="0" i="0" dirty="0">
                <a:solidFill>
                  <a:srgbClr val="0D0D0D"/>
                </a:solidFill>
                <a:effectLst/>
                <a:highlight>
                  <a:srgbClr val="FFFFFF"/>
                </a:highlight>
                <a:latin typeface="Söhne"/>
              </a:rPr>
              <a:t>Line graphs show if stock prices are rising, falling, or stable.</a:t>
            </a:r>
          </a:p>
          <a:p>
            <a:pPr algn="l">
              <a:buFont typeface="+mj-lt"/>
              <a:buAutoNum type="arabicPeriod"/>
            </a:pPr>
            <a:r>
              <a:rPr lang="en-US" b="1" dirty="0">
                <a:latin typeface="Calibri" pitchFamily="34" charset="0"/>
                <a:ea typeface="Calibri" pitchFamily="34" charset="0"/>
                <a:cs typeface="Calibri" pitchFamily="34" charset="0"/>
              </a:rPr>
              <a:t>Volatility Assessment</a:t>
            </a:r>
            <a:r>
              <a:rPr lang="en-US" dirty="0">
                <a:latin typeface="Calibri" pitchFamily="34" charset="0"/>
                <a:ea typeface="Calibri" pitchFamily="34" charset="0"/>
                <a:cs typeface="Calibri" pitchFamily="34" charset="0"/>
              </a:rPr>
              <a:t>: </a:t>
            </a:r>
            <a:r>
              <a:rPr lang="en-US" b="0" i="0" dirty="0">
                <a:solidFill>
                  <a:srgbClr val="0D0D0D"/>
                </a:solidFill>
                <a:effectLst/>
                <a:highlight>
                  <a:srgbClr val="FFFFFF"/>
                </a:highlight>
                <a:latin typeface="Söhne"/>
              </a:rPr>
              <a:t>They reveal price fluctuations, indicating volatility and risk.</a:t>
            </a:r>
          </a:p>
          <a:p>
            <a:pPr algn="l">
              <a:buFont typeface="+mj-lt"/>
              <a:buAutoNum type="arabicPeriod"/>
            </a:pPr>
            <a:r>
              <a:rPr lang="en-US" b="1" dirty="0">
                <a:latin typeface="Calibri" pitchFamily="34" charset="0"/>
                <a:ea typeface="Calibri" pitchFamily="34" charset="0"/>
                <a:cs typeface="Calibri" pitchFamily="34" charset="0"/>
              </a:rPr>
              <a:t>Seasonal Patterns</a:t>
            </a:r>
            <a:r>
              <a:rPr lang="en-US" dirty="0">
                <a:latin typeface="Calibri" pitchFamily="34" charset="0"/>
                <a:ea typeface="Calibri" pitchFamily="34" charset="0"/>
                <a:cs typeface="Calibri" pitchFamily="34" charset="0"/>
              </a:rPr>
              <a:t>: </a:t>
            </a:r>
            <a:r>
              <a:rPr lang="en-US" b="0" i="0" dirty="0">
                <a:solidFill>
                  <a:srgbClr val="0D0D0D"/>
                </a:solidFill>
                <a:effectLst/>
                <a:highlight>
                  <a:srgbClr val="FFFFFF"/>
                </a:highlight>
                <a:latin typeface="Söhne"/>
              </a:rPr>
              <a:t>Seasonal patterns offer insights into market behavior.</a:t>
            </a:r>
          </a:p>
          <a:p>
            <a:pPr algn="l">
              <a:buFont typeface="+mj-lt"/>
              <a:buAutoNum type="arabicPeriod"/>
            </a:pPr>
            <a:r>
              <a:rPr lang="en-US" b="1" dirty="0">
                <a:latin typeface="Calibri" pitchFamily="34" charset="0"/>
                <a:ea typeface="Calibri" pitchFamily="34" charset="0"/>
                <a:cs typeface="Calibri" pitchFamily="34" charset="0"/>
              </a:rPr>
              <a:t>Outlier Detection</a:t>
            </a:r>
            <a:r>
              <a:rPr lang="en-US" dirty="0">
                <a:latin typeface="Calibri" pitchFamily="34" charset="0"/>
                <a:ea typeface="Calibri" pitchFamily="34" charset="0"/>
                <a:cs typeface="Calibri" pitchFamily="34" charset="0"/>
              </a:rPr>
              <a:t>: </a:t>
            </a:r>
            <a:r>
              <a:rPr lang="en-US" b="0" i="0" dirty="0">
                <a:solidFill>
                  <a:srgbClr val="0D0D0D"/>
                </a:solidFill>
                <a:effectLst/>
                <a:highlight>
                  <a:srgbClr val="FFFFFF"/>
                </a:highlight>
                <a:latin typeface="Söhne"/>
              </a:rPr>
              <a:t>Outliers highlight potential anomalies or significant events.</a:t>
            </a:r>
          </a:p>
          <a:p>
            <a:pPr algn="l">
              <a:buFont typeface="+mj-lt"/>
              <a:buAutoNum type="arabicPeriod"/>
            </a:pPr>
            <a:r>
              <a:rPr lang="en-US" b="1" dirty="0">
                <a:latin typeface="Calibri" pitchFamily="34" charset="0"/>
                <a:ea typeface="Calibri" pitchFamily="34" charset="0"/>
                <a:cs typeface="Calibri" pitchFamily="34" charset="0"/>
              </a:rPr>
              <a:t>Pattern Recognition</a:t>
            </a:r>
            <a:r>
              <a:rPr lang="en-US" dirty="0">
                <a:latin typeface="Calibri" pitchFamily="34" charset="0"/>
                <a:ea typeface="Calibri" pitchFamily="34" charset="0"/>
                <a:cs typeface="Calibri" pitchFamily="34" charset="0"/>
              </a:rPr>
              <a:t>: </a:t>
            </a:r>
            <a:r>
              <a:rPr lang="en-US" b="0" i="0" dirty="0">
                <a:solidFill>
                  <a:srgbClr val="0D0D0D"/>
                </a:solidFill>
                <a:effectLst/>
                <a:highlight>
                  <a:srgbClr val="FFFFFF"/>
                </a:highlight>
                <a:latin typeface="Söhne"/>
              </a:rPr>
              <a:t>Recognizable patterns aid in predicting future price movements.</a:t>
            </a:r>
          </a:p>
          <a:p>
            <a:pPr algn="l">
              <a:buFont typeface="+mj-lt"/>
              <a:buAutoNum type="arabicPeriod"/>
            </a:pPr>
            <a:r>
              <a:rPr lang="en-US" b="1" dirty="0">
                <a:latin typeface="Calibri" pitchFamily="34" charset="0"/>
                <a:ea typeface="Calibri" pitchFamily="34" charset="0"/>
                <a:cs typeface="Calibri" pitchFamily="34" charset="0"/>
              </a:rPr>
              <a:t>Support and Resistance Levels</a:t>
            </a:r>
            <a:r>
              <a:rPr lang="en-US" dirty="0">
                <a:latin typeface="Calibri" pitchFamily="34" charset="0"/>
                <a:ea typeface="Calibri" pitchFamily="34" charset="0"/>
                <a:cs typeface="Calibri" pitchFamily="34" charset="0"/>
              </a:rPr>
              <a:t>: </a:t>
            </a:r>
            <a:r>
              <a:rPr lang="en-US" b="0" i="0" dirty="0">
                <a:solidFill>
                  <a:srgbClr val="0D0D0D"/>
                </a:solidFill>
                <a:effectLst/>
                <a:highlight>
                  <a:srgbClr val="FFFFFF"/>
                </a:highlight>
                <a:latin typeface="Söhne"/>
              </a:rPr>
              <a:t>Support and resistance levels are essential for technical analysis.</a:t>
            </a:r>
          </a:p>
          <a:p>
            <a:endParaRPr lang="en-US" dirty="0"/>
          </a:p>
        </p:txBody>
      </p:sp>
    </p:spTree>
    <p:extLst>
      <p:ext uri="{BB962C8B-B14F-4D97-AF65-F5344CB8AC3E}">
        <p14:creationId xmlns:p14="http://schemas.microsoft.com/office/powerpoint/2010/main" val="358841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28E3-B31B-0270-F878-E393A40DFE58}"/>
              </a:ext>
            </a:extLst>
          </p:cNvPr>
          <p:cNvSpPr>
            <a:spLocks noGrp="1"/>
          </p:cNvSpPr>
          <p:nvPr>
            <p:ph type="title"/>
          </p:nvPr>
        </p:nvSpPr>
        <p:spPr>
          <a:xfrm>
            <a:off x="457200" y="274638"/>
            <a:ext cx="7848600" cy="734162"/>
          </a:xfrm>
        </p:spPr>
        <p:txBody>
          <a:bodyPr>
            <a:normAutofit fontScale="90000"/>
          </a:bodyPr>
          <a:lstStyle/>
          <a:p>
            <a:br>
              <a:rPr lang="en-US" b="1" dirty="0">
                <a:latin typeface="Arial" pitchFamily="34" charset="0"/>
                <a:cs typeface="Arial" pitchFamily="34" charset="0"/>
              </a:rPr>
            </a:br>
            <a:br>
              <a:rPr lang="en-US" b="1" dirty="0">
                <a:latin typeface="Arial" pitchFamily="34" charset="0"/>
                <a:cs typeface="Arial" pitchFamily="34" charset="0"/>
              </a:rPr>
            </a:br>
            <a:br>
              <a:rPr lang="en-US" b="1" dirty="0">
                <a:latin typeface="Arial" pitchFamily="34" charset="0"/>
                <a:cs typeface="Arial" pitchFamily="34" charset="0"/>
              </a:rPr>
            </a:br>
            <a:r>
              <a:rPr lang="en-US" b="1" dirty="0">
                <a:latin typeface="Arial" pitchFamily="34" charset="0"/>
                <a:cs typeface="Arial" pitchFamily="34" charset="0"/>
              </a:rPr>
              <a:t>Visualize Trends Year By Year</a:t>
            </a:r>
            <a:endParaRPr lang="en-IN" dirty="0"/>
          </a:p>
        </p:txBody>
      </p:sp>
      <p:pic>
        <p:nvPicPr>
          <p:cNvPr id="4" name="Picture 3">
            <a:extLst>
              <a:ext uri="{FF2B5EF4-FFF2-40B4-BE49-F238E27FC236}">
                <a16:creationId xmlns:a16="http://schemas.microsoft.com/office/drawing/2014/main" id="{0E5168DD-F14F-A2E6-9D04-01CD4E44FAF6}"/>
              </a:ext>
            </a:extLst>
          </p:cNvPr>
          <p:cNvPicPr>
            <a:picLocks noChangeAspect="1"/>
          </p:cNvPicPr>
          <p:nvPr/>
        </p:nvPicPr>
        <p:blipFill>
          <a:blip r:embed="rId2"/>
          <a:stretch>
            <a:fillRect/>
          </a:stretch>
        </p:blipFill>
        <p:spPr>
          <a:xfrm>
            <a:off x="426720" y="1295400"/>
            <a:ext cx="7848600" cy="4401399"/>
          </a:xfrm>
          <a:prstGeom prst="rect">
            <a:avLst/>
          </a:prstGeom>
        </p:spPr>
      </p:pic>
      <p:sp>
        <p:nvSpPr>
          <p:cNvPr id="5" name="TextBox 4">
            <a:extLst>
              <a:ext uri="{FF2B5EF4-FFF2-40B4-BE49-F238E27FC236}">
                <a16:creationId xmlns:a16="http://schemas.microsoft.com/office/drawing/2014/main" id="{8A5F6F59-2847-62A8-2A3A-05AC7B9A3139}"/>
              </a:ext>
            </a:extLst>
          </p:cNvPr>
          <p:cNvSpPr txBox="1"/>
          <p:nvPr/>
        </p:nvSpPr>
        <p:spPr>
          <a:xfrm>
            <a:off x="647700" y="5967511"/>
            <a:ext cx="7467600" cy="738664"/>
          </a:xfrm>
          <a:prstGeom prst="rect">
            <a:avLst/>
          </a:prstGeom>
          <a:noFill/>
        </p:spPr>
        <p:txBody>
          <a:bodyPr wrap="square" rtlCol="0">
            <a:spAutoFit/>
          </a:bodyPr>
          <a:lstStyle/>
          <a:p>
            <a:r>
              <a:rPr lang="en-IN" sz="2400" b="1" dirty="0"/>
              <a:t>Note:- </a:t>
            </a:r>
            <a:r>
              <a:rPr lang="en-US" b="1" i="0" dirty="0">
                <a:solidFill>
                  <a:srgbClr val="0D0D0D"/>
                </a:solidFill>
                <a:effectLst/>
                <a:highlight>
                  <a:srgbClr val="FFFFFF"/>
                </a:highlight>
                <a:latin typeface="Söhne"/>
              </a:rPr>
              <a:t>The primary columns for stock market data typically include high, low, close, and open prices.</a:t>
            </a:r>
            <a:r>
              <a:rPr lang="en-IN" b="1" dirty="0"/>
              <a:t> </a:t>
            </a:r>
          </a:p>
        </p:txBody>
      </p:sp>
      <p:sp>
        <p:nvSpPr>
          <p:cNvPr id="6" name="TextBox 5">
            <a:extLst>
              <a:ext uri="{FF2B5EF4-FFF2-40B4-BE49-F238E27FC236}">
                <a16:creationId xmlns:a16="http://schemas.microsoft.com/office/drawing/2014/main" id="{75BB5B69-9694-A64A-6ABE-AE975600E3B1}"/>
              </a:ext>
            </a:extLst>
          </p:cNvPr>
          <p:cNvSpPr txBox="1"/>
          <p:nvPr/>
        </p:nvSpPr>
        <p:spPr>
          <a:xfrm>
            <a:off x="6248400" y="970394"/>
            <a:ext cx="2667000" cy="369332"/>
          </a:xfrm>
          <a:prstGeom prst="rect">
            <a:avLst/>
          </a:prstGeom>
          <a:noFill/>
        </p:spPr>
        <p:txBody>
          <a:bodyPr wrap="square" rtlCol="0">
            <a:spAutoFit/>
          </a:bodyPr>
          <a:lstStyle/>
          <a:p>
            <a:r>
              <a:rPr lang="en-IN" b="1" dirty="0"/>
              <a:t>Year - 2007</a:t>
            </a:r>
          </a:p>
        </p:txBody>
      </p:sp>
    </p:spTree>
    <p:extLst>
      <p:ext uri="{BB962C8B-B14F-4D97-AF65-F5344CB8AC3E}">
        <p14:creationId xmlns:p14="http://schemas.microsoft.com/office/powerpoint/2010/main" val="349576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39AF-9BEF-71BE-37D4-972E42FAC6D3}"/>
              </a:ext>
            </a:extLst>
          </p:cNvPr>
          <p:cNvSpPr>
            <a:spLocks noGrp="1"/>
          </p:cNvSpPr>
          <p:nvPr>
            <p:ph type="title"/>
          </p:nvPr>
        </p:nvSpPr>
        <p:spPr/>
        <p:txBody>
          <a:bodyPr/>
          <a:lstStyle/>
          <a:p>
            <a:r>
              <a:rPr lang="en-IN" dirty="0"/>
              <a:t>Year - 2024</a:t>
            </a:r>
          </a:p>
        </p:txBody>
      </p:sp>
      <p:pic>
        <p:nvPicPr>
          <p:cNvPr id="4" name="Picture 3">
            <a:extLst>
              <a:ext uri="{FF2B5EF4-FFF2-40B4-BE49-F238E27FC236}">
                <a16:creationId xmlns:a16="http://schemas.microsoft.com/office/drawing/2014/main" id="{33CFE1B4-BA21-51DF-E459-7468F14D4724}"/>
              </a:ext>
            </a:extLst>
          </p:cNvPr>
          <p:cNvPicPr>
            <a:picLocks noChangeAspect="1"/>
          </p:cNvPicPr>
          <p:nvPr/>
        </p:nvPicPr>
        <p:blipFill>
          <a:blip r:embed="rId2"/>
          <a:stretch>
            <a:fillRect/>
          </a:stretch>
        </p:blipFill>
        <p:spPr>
          <a:xfrm>
            <a:off x="457200" y="1524000"/>
            <a:ext cx="7619999" cy="4600890"/>
          </a:xfrm>
          <a:prstGeom prst="rect">
            <a:avLst/>
          </a:prstGeom>
        </p:spPr>
      </p:pic>
    </p:spTree>
    <p:extLst>
      <p:ext uri="{BB962C8B-B14F-4D97-AF65-F5344CB8AC3E}">
        <p14:creationId xmlns:p14="http://schemas.microsoft.com/office/powerpoint/2010/main" val="54411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FFAB-FD38-45F2-E678-CD556C3EBEAC}"/>
              </a:ext>
            </a:extLst>
          </p:cNvPr>
          <p:cNvSpPr>
            <a:spLocks noGrp="1"/>
          </p:cNvSpPr>
          <p:nvPr>
            <p:ph type="title"/>
          </p:nvPr>
        </p:nvSpPr>
        <p:spPr>
          <a:xfrm>
            <a:off x="457200" y="184666"/>
            <a:ext cx="7467600" cy="1143000"/>
          </a:xfrm>
        </p:spPr>
        <p:txBody>
          <a:bodyPr/>
          <a:lstStyle/>
          <a:p>
            <a:r>
              <a:rPr lang="en-IN" dirty="0"/>
              <a:t>Visualize Trends For High and Low prices year by year</a:t>
            </a:r>
          </a:p>
        </p:txBody>
      </p:sp>
      <p:pic>
        <p:nvPicPr>
          <p:cNvPr id="4" name="Picture 3">
            <a:extLst>
              <a:ext uri="{FF2B5EF4-FFF2-40B4-BE49-F238E27FC236}">
                <a16:creationId xmlns:a16="http://schemas.microsoft.com/office/drawing/2014/main" id="{9E5A8903-31F6-EB59-50AD-A6A392011E60}"/>
              </a:ext>
            </a:extLst>
          </p:cNvPr>
          <p:cNvPicPr>
            <a:picLocks noChangeAspect="1"/>
          </p:cNvPicPr>
          <p:nvPr/>
        </p:nvPicPr>
        <p:blipFill>
          <a:blip r:embed="rId2"/>
          <a:stretch>
            <a:fillRect/>
          </a:stretch>
        </p:blipFill>
        <p:spPr>
          <a:xfrm>
            <a:off x="381000" y="1600200"/>
            <a:ext cx="7848599" cy="3505200"/>
          </a:xfrm>
          <a:prstGeom prst="rect">
            <a:avLst/>
          </a:prstGeom>
        </p:spPr>
      </p:pic>
      <p:sp>
        <p:nvSpPr>
          <p:cNvPr id="5" name="TextBox 4">
            <a:extLst>
              <a:ext uri="{FF2B5EF4-FFF2-40B4-BE49-F238E27FC236}">
                <a16:creationId xmlns:a16="http://schemas.microsoft.com/office/drawing/2014/main" id="{3D8D9F4F-C37B-3F18-8605-B2DC515936D8}"/>
              </a:ext>
            </a:extLst>
          </p:cNvPr>
          <p:cNvSpPr txBox="1"/>
          <p:nvPr/>
        </p:nvSpPr>
        <p:spPr>
          <a:xfrm>
            <a:off x="533400" y="5257800"/>
            <a:ext cx="7467600" cy="1477328"/>
          </a:xfrm>
          <a:prstGeom prst="rect">
            <a:avLst/>
          </a:prstGeom>
          <a:noFill/>
        </p:spPr>
        <p:txBody>
          <a:bodyPr wrap="square" rtlCol="0">
            <a:spAutoFit/>
          </a:bodyPr>
          <a:lstStyle/>
          <a:p>
            <a:r>
              <a:rPr lang="en-US" b="0" i="0" dirty="0">
                <a:solidFill>
                  <a:srgbClr val="0D0D0D"/>
                </a:solidFill>
                <a:effectLst/>
                <a:highlight>
                  <a:srgbClr val="FFFFFF"/>
                </a:highlight>
                <a:latin typeface="Calibri" panose="020F0502020204030204" pitchFamily="34" charset="0"/>
                <a:cs typeface="Calibri" panose="020F0502020204030204" pitchFamily="34" charset="0"/>
              </a:rPr>
              <a:t>The graph for high prices each year shows a steady increase starting from around 4500 in 2007 to a peak of 12000 in 2020. But when COVID-19 hit in 2020, the market briefly went down before bouncing back up. Since then, it's been steadily going up again each year.</a:t>
            </a:r>
          </a:p>
          <a:p>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71DA2ED-749C-07FB-19FE-B5B84FD421F9}"/>
              </a:ext>
            </a:extLst>
          </p:cNvPr>
          <p:cNvSpPr txBox="1"/>
          <p:nvPr/>
        </p:nvSpPr>
        <p:spPr>
          <a:xfrm>
            <a:off x="6324600" y="1143000"/>
            <a:ext cx="2362200" cy="369332"/>
          </a:xfrm>
          <a:prstGeom prst="rect">
            <a:avLst/>
          </a:prstGeom>
          <a:noFill/>
        </p:spPr>
        <p:txBody>
          <a:bodyPr wrap="square" rtlCol="0">
            <a:spAutoFit/>
          </a:bodyPr>
          <a:lstStyle/>
          <a:p>
            <a:r>
              <a:rPr lang="en-IN" b="1" u="sng" dirty="0"/>
              <a:t>High Price Trend</a:t>
            </a:r>
          </a:p>
        </p:txBody>
      </p:sp>
    </p:spTree>
    <p:extLst>
      <p:ext uri="{BB962C8B-B14F-4D97-AF65-F5344CB8AC3E}">
        <p14:creationId xmlns:p14="http://schemas.microsoft.com/office/powerpoint/2010/main" val="304636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20663C-217F-8DAE-F98B-A42764199169}"/>
              </a:ext>
            </a:extLst>
          </p:cNvPr>
          <p:cNvPicPr>
            <a:picLocks noChangeAspect="1"/>
          </p:cNvPicPr>
          <p:nvPr/>
        </p:nvPicPr>
        <p:blipFill>
          <a:blip r:embed="rId2"/>
          <a:stretch>
            <a:fillRect/>
          </a:stretch>
        </p:blipFill>
        <p:spPr>
          <a:xfrm>
            <a:off x="381000" y="862787"/>
            <a:ext cx="7848600" cy="4207053"/>
          </a:xfrm>
          <a:prstGeom prst="rect">
            <a:avLst/>
          </a:prstGeom>
        </p:spPr>
      </p:pic>
      <p:sp>
        <p:nvSpPr>
          <p:cNvPr id="3" name="TextBox 2">
            <a:extLst>
              <a:ext uri="{FF2B5EF4-FFF2-40B4-BE49-F238E27FC236}">
                <a16:creationId xmlns:a16="http://schemas.microsoft.com/office/drawing/2014/main" id="{D2831041-E74B-5270-3703-AF6F97304770}"/>
              </a:ext>
            </a:extLst>
          </p:cNvPr>
          <p:cNvSpPr txBox="1"/>
          <p:nvPr/>
        </p:nvSpPr>
        <p:spPr>
          <a:xfrm>
            <a:off x="228600" y="5257800"/>
            <a:ext cx="8153400" cy="1077218"/>
          </a:xfrm>
          <a:prstGeom prst="rect">
            <a:avLst/>
          </a:prstGeom>
          <a:noFill/>
        </p:spPr>
        <p:txBody>
          <a:bodyPr wrap="square" rtlCol="0">
            <a:spAutoFit/>
          </a:bodyPr>
          <a:lstStyle/>
          <a:p>
            <a:r>
              <a:rPr lang="en-US" sz="1600" b="0" i="0" dirty="0">
                <a:solidFill>
                  <a:srgbClr val="000000"/>
                </a:solidFill>
                <a:effectLst/>
                <a:highlight>
                  <a:srgbClr val="FFFFFF"/>
                </a:highlight>
                <a:latin typeface="Calibri" panose="020F0502020204030204" pitchFamily="34" charset="0"/>
                <a:cs typeface="Calibri" panose="020F0502020204030204" pitchFamily="34" charset="0"/>
              </a:rPr>
              <a:t>Similarly, the Low Prices Year by Year graph portrays a parallel trend. Beginning with its lowest point in 2008, prices exhibit an incremental climb annually until 2019. Despite encountering a </a:t>
            </a:r>
            <a:r>
              <a:rPr lang="en-US" sz="1600" b="0" i="0" dirty="0" err="1">
                <a:solidFill>
                  <a:srgbClr val="000000"/>
                </a:solidFill>
                <a:effectLst/>
                <a:highlight>
                  <a:srgbClr val="FFFFFF"/>
                </a:highlight>
                <a:latin typeface="Calibri" panose="020F0502020204030204" pitchFamily="34" charset="0"/>
                <a:cs typeface="Calibri" panose="020F0502020204030204" pitchFamily="34" charset="0"/>
              </a:rPr>
              <a:t>briefecline</a:t>
            </a:r>
            <a:r>
              <a:rPr lang="en-US" sz="1600" b="0" i="0" dirty="0">
                <a:solidFill>
                  <a:srgbClr val="000000"/>
                </a:solidFill>
                <a:effectLst/>
                <a:highlight>
                  <a:srgbClr val="FFFFFF"/>
                </a:highlight>
                <a:latin typeface="Calibri" panose="020F0502020204030204" pitchFamily="34" charset="0"/>
                <a:cs typeface="Calibri" panose="020F0502020204030204" pitchFamily="34" charset="0"/>
              </a:rPr>
              <a:t> at the outset of 2020 due to the pandemic's impact, prices swiftly resumed their upward trajectory, culminating in a peak of 21000 by 2024.</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66CF646-C69A-CB8E-BC32-F5ED1A205C2F}"/>
              </a:ext>
            </a:extLst>
          </p:cNvPr>
          <p:cNvSpPr txBox="1"/>
          <p:nvPr/>
        </p:nvSpPr>
        <p:spPr>
          <a:xfrm>
            <a:off x="3124200" y="123170"/>
            <a:ext cx="4572000" cy="369332"/>
          </a:xfrm>
          <a:prstGeom prst="rect">
            <a:avLst/>
          </a:prstGeom>
          <a:noFill/>
        </p:spPr>
        <p:txBody>
          <a:bodyPr wrap="square">
            <a:spAutoFit/>
          </a:bodyPr>
          <a:lstStyle/>
          <a:p>
            <a:r>
              <a:rPr lang="en-IN" b="1" u="sng" dirty="0"/>
              <a:t>Low Price Trend</a:t>
            </a:r>
          </a:p>
        </p:txBody>
      </p:sp>
    </p:spTree>
    <p:extLst>
      <p:ext uri="{BB962C8B-B14F-4D97-AF65-F5344CB8AC3E}">
        <p14:creationId xmlns:p14="http://schemas.microsoft.com/office/powerpoint/2010/main" val="269179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A50B-6257-EEDB-26C7-50AAF6AF5AB5}"/>
              </a:ext>
            </a:extLst>
          </p:cNvPr>
          <p:cNvSpPr>
            <a:spLocks noGrp="1"/>
          </p:cNvSpPr>
          <p:nvPr>
            <p:ph type="title"/>
          </p:nvPr>
        </p:nvSpPr>
        <p:spPr>
          <a:xfrm>
            <a:off x="457200" y="274638"/>
            <a:ext cx="7467600" cy="715962"/>
          </a:xfrm>
        </p:spPr>
        <p:txBody>
          <a:bodyPr>
            <a:normAutofit/>
          </a:bodyPr>
          <a:lstStyle/>
          <a:p>
            <a:r>
              <a:rPr lang="en-IN" sz="3600" dirty="0"/>
              <a:t>Bivariate analysis</a:t>
            </a:r>
          </a:p>
        </p:txBody>
      </p:sp>
      <p:sp>
        <p:nvSpPr>
          <p:cNvPr id="3" name="Content Placeholder 2">
            <a:extLst>
              <a:ext uri="{FF2B5EF4-FFF2-40B4-BE49-F238E27FC236}">
                <a16:creationId xmlns:a16="http://schemas.microsoft.com/office/drawing/2014/main" id="{13065C6A-2370-4658-EAC9-B5C150E3511C}"/>
              </a:ext>
            </a:extLst>
          </p:cNvPr>
          <p:cNvSpPr>
            <a:spLocks noGrp="1"/>
          </p:cNvSpPr>
          <p:nvPr>
            <p:ph sz="quarter" idx="1"/>
          </p:nvPr>
        </p:nvSpPr>
        <p:spPr>
          <a:xfrm>
            <a:off x="457200" y="2514600"/>
            <a:ext cx="8153400" cy="3806952"/>
          </a:xfrm>
        </p:spPr>
        <p:txBody>
          <a:bodyPr>
            <a:normAutofit/>
          </a:bodyPr>
          <a:lstStyle/>
          <a:p>
            <a:pPr algn="l">
              <a:buFont typeface="+mj-lt"/>
              <a:buAutoNum type="arabicPeriod"/>
            </a:pPr>
            <a:r>
              <a:rPr lang="en-US" sz="2000" b="1" i="0" dirty="0">
                <a:solidFill>
                  <a:srgbClr val="0D0D0D"/>
                </a:solidFill>
                <a:effectLst/>
                <a:highlight>
                  <a:srgbClr val="FFFFFF"/>
                </a:highlight>
                <a:latin typeface="Söhne"/>
              </a:rPr>
              <a:t>Bivariate Analysis</a:t>
            </a:r>
            <a:r>
              <a:rPr lang="en-US" sz="2000" b="0" i="0" dirty="0">
                <a:solidFill>
                  <a:srgbClr val="0D0D0D"/>
                </a:solidFill>
                <a:effectLst/>
                <a:highlight>
                  <a:srgbClr val="FFFFFF"/>
                </a:highlight>
                <a:latin typeface="Söhne"/>
              </a:rPr>
              <a:t>: It delves into the relationship between two variables.</a:t>
            </a:r>
            <a:br>
              <a:rPr lang="en-US" sz="2000" b="0" i="0" dirty="0">
                <a:solidFill>
                  <a:srgbClr val="0D0D0D"/>
                </a:solidFill>
                <a:effectLst/>
                <a:highlight>
                  <a:srgbClr val="FFFFFF"/>
                </a:highlight>
                <a:latin typeface="Söhne"/>
              </a:rPr>
            </a:b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Scatter Plots</a:t>
            </a:r>
            <a:r>
              <a:rPr lang="en-US" sz="2000" b="0" i="0" dirty="0">
                <a:solidFill>
                  <a:srgbClr val="0D0D0D"/>
                </a:solidFill>
                <a:effectLst/>
                <a:highlight>
                  <a:srgbClr val="FFFFFF"/>
                </a:highlight>
                <a:latin typeface="Söhne"/>
              </a:rPr>
              <a:t>: These visualize the relationship between two continuous variables, helping understand how they change together.</a:t>
            </a:r>
            <a:br>
              <a:rPr lang="en-US" sz="2000" b="0" i="0" dirty="0">
                <a:solidFill>
                  <a:srgbClr val="0D0D0D"/>
                </a:solidFill>
                <a:effectLst/>
                <a:highlight>
                  <a:srgbClr val="FFFFFF"/>
                </a:highlight>
                <a:latin typeface="Söhne"/>
              </a:rPr>
            </a:b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Line Plots</a:t>
            </a:r>
            <a:r>
              <a:rPr lang="en-US" sz="2000" b="0" i="0" dirty="0">
                <a:solidFill>
                  <a:srgbClr val="0D0D0D"/>
                </a:solidFill>
                <a:effectLst/>
                <a:highlight>
                  <a:srgbClr val="FFFFFF"/>
                </a:highlight>
                <a:latin typeface="Söhne"/>
              </a:rPr>
              <a:t>: These aid in identifying trends, patterns, and outliers over time or across different values of the independent variable.</a:t>
            </a:r>
            <a:br>
              <a:rPr lang="en-US" sz="2000" b="0" i="0" dirty="0">
                <a:solidFill>
                  <a:srgbClr val="0D0D0D"/>
                </a:solidFill>
                <a:effectLst/>
                <a:highlight>
                  <a:srgbClr val="FFFFFF"/>
                </a:highlight>
                <a:latin typeface="Söhne"/>
              </a:rPr>
            </a:br>
            <a:endParaRPr lang="en-US" sz="2000" b="0" i="0" dirty="0">
              <a:solidFill>
                <a:srgbClr val="0D0D0D"/>
              </a:solidFill>
              <a:effectLst/>
              <a:highlight>
                <a:srgbClr val="FFFFFF"/>
              </a:highlight>
              <a:latin typeface="Söhne"/>
            </a:endParaRPr>
          </a:p>
          <a:p>
            <a:endParaRPr lang="en-IN" sz="2000" dirty="0"/>
          </a:p>
        </p:txBody>
      </p:sp>
    </p:spTree>
    <p:extLst>
      <p:ext uri="{BB962C8B-B14F-4D97-AF65-F5344CB8AC3E}">
        <p14:creationId xmlns:p14="http://schemas.microsoft.com/office/powerpoint/2010/main" val="90115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738FF5-E1C1-0479-6D32-4DBB78821BD3}"/>
              </a:ext>
            </a:extLst>
          </p:cNvPr>
          <p:cNvPicPr>
            <a:picLocks noGrp="1" noChangeAspect="1"/>
          </p:cNvPicPr>
          <p:nvPr>
            <p:ph sz="quarter" idx="1"/>
          </p:nvPr>
        </p:nvPicPr>
        <p:blipFill>
          <a:blip r:embed="rId2"/>
          <a:stretch>
            <a:fillRect/>
          </a:stretch>
        </p:blipFill>
        <p:spPr>
          <a:xfrm>
            <a:off x="306704" y="548305"/>
            <a:ext cx="4088546" cy="2880695"/>
          </a:xfrm>
        </p:spPr>
      </p:pic>
      <p:pic>
        <p:nvPicPr>
          <p:cNvPr id="6" name="Picture 5">
            <a:extLst>
              <a:ext uri="{FF2B5EF4-FFF2-40B4-BE49-F238E27FC236}">
                <a16:creationId xmlns:a16="http://schemas.microsoft.com/office/drawing/2014/main" id="{F35B863C-8552-6885-C0DB-9DB87770A8AD}"/>
              </a:ext>
            </a:extLst>
          </p:cNvPr>
          <p:cNvPicPr>
            <a:picLocks noChangeAspect="1"/>
          </p:cNvPicPr>
          <p:nvPr/>
        </p:nvPicPr>
        <p:blipFill>
          <a:blip r:embed="rId3"/>
          <a:stretch>
            <a:fillRect/>
          </a:stretch>
        </p:blipFill>
        <p:spPr>
          <a:xfrm>
            <a:off x="4203002" y="457201"/>
            <a:ext cx="4330996" cy="2971800"/>
          </a:xfrm>
          <a:prstGeom prst="rect">
            <a:avLst/>
          </a:prstGeom>
        </p:spPr>
      </p:pic>
      <p:pic>
        <p:nvPicPr>
          <p:cNvPr id="8" name="Picture 7">
            <a:extLst>
              <a:ext uri="{FF2B5EF4-FFF2-40B4-BE49-F238E27FC236}">
                <a16:creationId xmlns:a16="http://schemas.microsoft.com/office/drawing/2014/main" id="{E0387247-AAFC-071A-7114-BC2AEA7951AE}"/>
              </a:ext>
            </a:extLst>
          </p:cNvPr>
          <p:cNvPicPr>
            <a:picLocks noChangeAspect="1"/>
          </p:cNvPicPr>
          <p:nvPr/>
        </p:nvPicPr>
        <p:blipFill>
          <a:blip r:embed="rId4"/>
          <a:stretch>
            <a:fillRect/>
          </a:stretch>
        </p:blipFill>
        <p:spPr>
          <a:xfrm>
            <a:off x="4211627" y="3612872"/>
            <a:ext cx="4322371" cy="3095104"/>
          </a:xfrm>
          <a:prstGeom prst="rect">
            <a:avLst/>
          </a:prstGeom>
        </p:spPr>
      </p:pic>
      <p:pic>
        <p:nvPicPr>
          <p:cNvPr id="10" name="Picture 9">
            <a:extLst>
              <a:ext uri="{FF2B5EF4-FFF2-40B4-BE49-F238E27FC236}">
                <a16:creationId xmlns:a16="http://schemas.microsoft.com/office/drawing/2014/main" id="{318846B1-29E5-39FB-155E-1E1843521E13}"/>
              </a:ext>
            </a:extLst>
          </p:cNvPr>
          <p:cNvPicPr>
            <a:picLocks noChangeAspect="1"/>
          </p:cNvPicPr>
          <p:nvPr/>
        </p:nvPicPr>
        <p:blipFill>
          <a:blip r:embed="rId5"/>
          <a:stretch>
            <a:fillRect/>
          </a:stretch>
        </p:blipFill>
        <p:spPr>
          <a:xfrm>
            <a:off x="228600" y="3520104"/>
            <a:ext cx="4468114" cy="3208192"/>
          </a:xfrm>
          <a:prstGeom prst="rect">
            <a:avLst/>
          </a:prstGeom>
        </p:spPr>
      </p:pic>
    </p:spTree>
    <p:extLst>
      <p:ext uri="{BB962C8B-B14F-4D97-AF65-F5344CB8AC3E}">
        <p14:creationId xmlns:p14="http://schemas.microsoft.com/office/powerpoint/2010/main" val="362386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Analysis</a:t>
            </a:r>
          </a:p>
        </p:txBody>
      </p:sp>
      <p:sp>
        <p:nvSpPr>
          <p:cNvPr id="3" name="Content Placeholder 2"/>
          <p:cNvSpPr>
            <a:spLocks noGrp="1"/>
          </p:cNvSpPr>
          <p:nvPr>
            <p:ph sz="quarter" idx="1"/>
          </p:nvPr>
        </p:nvSpPr>
        <p:spPr>
          <a:xfrm>
            <a:off x="457200" y="1219200"/>
            <a:ext cx="8077200" cy="5254752"/>
          </a:xfrm>
        </p:spPr>
        <p:txBody>
          <a:bodyPr>
            <a:normAutofit fontScale="85000" lnSpcReduction="10000"/>
          </a:bodyPr>
          <a:lstStyle/>
          <a:p>
            <a:pPr algn="l"/>
            <a:r>
              <a:rPr lang="en-US" b="1" i="0" dirty="0">
                <a:solidFill>
                  <a:srgbClr val="0D0D0D"/>
                </a:solidFill>
                <a:effectLst/>
                <a:highlight>
                  <a:srgbClr val="FFFFFF"/>
                </a:highlight>
                <a:latin typeface="Söhne"/>
              </a:rPr>
              <a:t>Bivariate scatter plots between open, low, high, close, and volume columns offer insights:</a:t>
            </a:r>
          </a:p>
          <a:p>
            <a:pPr marL="0" indent="0" algn="l">
              <a:buNone/>
            </a:pP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Open vs. Close: </a:t>
            </a:r>
            <a:r>
              <a:rPr lang="en-US" b="0" i="0" dirty="0">
                <a:solidFill>
                  <a:srgbClr val="0D0D0D"/>
                </a:solidFill>
                <a:effectLst/>
                <a:highlight>
                  <a:srgbClr val="FFFFFF"/>
                </a:highlight>
                <a:latin typeface="Söhne"/>
              </a:rPr>
              <a:t>Shows opening and closing price relationship, revealing trading session patterns.</a:t>
            </a:r>
          </a:p>
          <a:p>
            <a:pPr algn="l">
              <a:buFont typeface="+mj-lt"/>
              <a:buAutoNum type="arabicPeriod"/>
            </a:pPr>
            <a:r>
              <a:rPr lang="en-US" b="1" i="0" dirty="0">
                <a:solidFill>
                  <a:srgbClr val="0D0D0D"/>
                </a:solidFill>
                <a:effectLst/>
                <a:highlight>
                  <a:srgbClr val="FFFFFF"/>
                </a:highlight>
                <a:latin typeface="Söhne"/>
              </a:rPr>
              <a:t>High vs. Low: </a:t>
            </a:r>
            <a:r>
              <a:rPr lang="en-US" b="0" i="0" dirty="0">
                <a:solidFill>
                  <a:srgbClr val="0D0D0D"/>
                </a:solidFill>
                <a:effectLst/>
                <a:highlight>
                  <a:srgbClr val="FFFFFF"/>
                </a:highlight>
                <a:latin typeface="Söhne"/>
              </a:rPr>
              <a:t>Illustrates price range fluctuations during sessions.</a:t>
            </a:r>
          </a:p>
          <a:p>
            <a:pPr algn="l">
              <a:buFont typeface="+mj-lt"/>
              <a:buAutoNum type="arabicPeriod"/>
            </a:pPr>
            <a:r>
              <a:rPr lang="en-US" b="1" i="0" dirty="0">
                <a:solidFill>
                  <a:srgbClr val="0D0D0D"/>
                </a:solidFill>
                <a:effectLst/>
                <a:highlight>
                  <a:srgbClr val="FFFFFF"/>
                </a:highlight>
                <a:latin typeface="Söhne"/>
              </a:rPr>
              <a:t>Open vs. Low: </a:t>
            </a:r>
            <a:r>
              <a:rPr lang="en-US" b="0" i="0" dirty="0">
                <a:solidFill>
                  <a:srgbClr val="0D0D0D"/>
                </a:solidFill>
                <a:effectLst/>
                <a:highlight>
                  <a:srgbClr val="FFFFFF"/>
                </a:highlight>
                <a:latin typeface="Söhne"/>
              </a:rPr>
              <a:t>Indicates lowest traded price compared to opening.</a:t>
            </a:r>
          </a:p>
          <a:p>
            <a:pPr algn="l">
              <a:buFont typeface="+mj-lt"/>
              <a:buAutoNum type="arabicPeriod"/>
            </a:pPr>
            <a:r>
              <a:rPr lang="en-US" b="1" i="0" dirty="0">
                <a:solidFill>
                  <a:srgbClr val="0D0D0D"/>
                </a:solidFill>
                <a:effectLst/>
                <a:highlight>
                  <a:srgbClr val="FFFFFF"/>
                </a:highlight>
                <a:latin typeface="Söhne"/>
              </a:rPr>
              <a:t>Open vs. High: </a:t>
            </a:r>
            <a:r>
              <a:rPr lang="en-US" b="0" i="0" dirty="0">
                <a:solidFill>
                  <a:srgbClr val="0D0D0D"/>
                </a:solidFill>
                <a:effectLst/>
                <a:highlight>
                  <a:srgbClr val="FFFFFF"/>
                </a:highlight>
                <a:latin typeface="Söhne"/>
              </a:rPr>
              <a:t>Highlights highest traded price compared to opening.</a:t>
            </a:r>
          </a:p>
          <a:p>
            <a:pPr algn="l">
              <a:buFont typeface="+mj-lt"/>
              <a:buAutoNum type="arabicPeriod"/>
            </a:pPr>
            <a:r>
              <a:rPr lang="en-US" b="1" i="0" dirty="0">
                <a:solidFill>
                  <a:srgbClr val="0D0D0D"/>
                </a:solidFill>
                <a:effectLst/>
                <a:highlight>
                  <a:srgbClr val="FFFFFF"/>
                </a:highlight>
                <a:latin typeface="Söhne"/>
              </a:rPr>
              <a:t>Close vs. Low: </a:t>
            </a:r>
            <a:r>
              <a:rPr lang="en-US" b="0" i="0" dirty="0">
                <a:solidFill>
                  <a:srgbClr val="0D0D0D"/>
                </a:solidFill>
                <a:effectLst/>
                <a:highlight>
                  <a:srgbClr val="FFFFFF"/>
                </a:highlight>
                <a:latin typeface="Söhne"/>
              </a:rPr>
              <a:t>Shows closing price relation to session lows.</a:t>
            </a:r>
          </a:p>
          <a:p>
            <a:pPr algn="l">
              <a:buFont typeface="+mj-lt"/>
              <a:buAutoNum type="arabicPeriod"/>
            </a:pPr>
            <a:r>
              <a:rPr lang="en-US" b="1" i="0" dirty="0">
                <a:solidFill>
                  <a:srgbClr val="0D0D0D"/>
                </a:solidFill>
                <a:effectLst/>
                <a:highlight>
                  <a:srgbClr val="FFFFFF"/>
                </a:highlight>
                <a:latin typeface="Söhne"/>
              </a:rPr>
              <a:t>Close vs. High: </a:t>
            </a:r>
            <a:r>
              <a:rPr lang="en-US" b="0" i="0" dirty="0">
                <a:solidFill>
                  <a:srgbClr val="0D0D0D"/>
                </a:solidFill>
                <a:effectLst/>
                <a:highlight>
                  <a:srgbClr val="FFFFFF"/>
                </a:highlight>
                <a:latin typeface="Söhne"/>
              </a:rPr>
              <a:t>Demonstrates closing price relation to session highs.</a:t>
            </a:r>
          </a:p>
          <a:p>
            <a:pPr algn="l">
              <a:buFont typeface="+mj-lt"/>
              <a:buAutoNum type="arabicPeriod"/>
            </a:pPr>
            <a:r>
              <a:rPr lang="en-US" b="1" i="0" dirty="0">
                <a:solidFill>
                  <a:srgbClr val="0D0D0D"/>
                </a:solidFill>
                <a:effectLst/>
                <a:highlight>
                  <a:srgbClr val="FFFFFF"/>
                </a:highlight>
                <a:latin typeface="Söhne"/>
              </a:rPr>
              <a:t>Volume vs. Open: </a:t>
            </a:r>
            <a:r>
              <a:rPr lang="en-US" b="0" i="0" dirty="0">
                <a:solidFill>
                  <a:srgbClr val="0D0D0D"/>
                </a:solidFill>
                <a:effectLst/>
                <a:highlight>
                  <a:srgbClr val="FFFFFF"/>
                </a:highlight>
                <a:latin typeface="Söhne"/>
              </a:rPr>
              <a:t>Depicts trading volume relation to Open, indicating market interest.</a:t>
            </a:r>
          </a:p>
          <a:p>
            <a:pPr marL="0" indent="0" algn="l">
              <a:buNone/>
            </a:pPr>
            <a:endParaRPr lang="en-US" b="0" i="0" dirty="0">
              <a:solidFill>
                <a:srgbClr val="0D0D0D"/>
              </a:solidFill>
              <a:effectLst/>
              <a:highlight>
                <a:srgbClr val="FFFFFF"/>
              </a:highlight>
              <a:latin typeface="Söhne"/>
            </a:endParaRPr>
          </a:p>
          <a:p>
            <a:pPr marL="0" indent="0" algn="l">
              <a:buNone/>
            </a:pPr>
            <a:r>
              <a:rPr lang="en-US" b="0" i="0" dirty="0">
                <a:solidFill>
                  <a:srgbClr val="0D0D0D"/>
                </a:solidFill>
                <a:effectLst/>
                <a:highlight>
                  <a:srgbClr val="FFFFFF"/>
                </a:highlight>
                <a:latin typeface="Söhne"/>
              </a:rPr>
              <a:t>These plots aid in understanding price movements, trading patterns, and market dynamics for informed decisions.</a:t>
            </a:r>
          </a:p>
          <a:p>
            <a:endParaRPr lang="en-US" dirty="0"/>
          </a:p>
        </p:txBody>
      </p:sp>
    </p:spTree>
    <p:extLst>
      <p:ext uri="{BB962C8B-B14F-4D97-AF65-F5344CB8AC3E}">
        <p14:creationId xmlns:p14="http://schemas.microsoft.com/office/powerpoint/2010/main" val="4007855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highlight>
                  <a:srgbClr val="FFFFFF"/>
                </a:highlight>
                <a:latin typeface="Helvetica Neue"/>
              </a:rPr>
              <a:t>Interactive Line Chart</a:t>
            </a:r>
            <a:br>
              <a:rPr lang="en-IN" b="1" i="0" dirty="0">
                <a:solidFill>
                  <a:srgbClr val="000000"/>
                </a:solidFill>
                <a:effectLst/>
                <a:highlight>
                  <a:srgbClr val="FFFFFF"/>
                </a:highlight>
                <a:latin typeface="Helvetica Neue"/>
              </a:rPr>
            </a:br>
            <a:endParaRPr lang="en-US" dirty="0"/>
          </a:p>
        </p:txBody>
      </p:sp>
      <p:sp>
        <p:nvSpPr>
          <p:cNvPr id="3" name="Content Placeholder 2"/>
          <p:cNvSpPr>
            <a:spLocks noGrp="1"/>
          </p:cNvSpPr>
          <p:nvPr>
            <p:ph sz="quarter" idx="1"/>
          </p:nvPr>
        </p:nvSpPr>
        <p:spPr>
          <a:xfrm>
            <a:off x="304800" y="1417638"/>
            <a:ext cx="4038600" cy="4873752"/>
          </a:xfrm>
        </p:spPr>
        <p:txBody>
          <a:bodyPr>
            <a:normAutofit/>
          </a:bodyPr>
          <a:lstStyle/>
          <a:p>
            <a:r>
              <a:rPr lang="en-US" sz="1400" b="1" i="0" dirty="0">
                <a:solidFill>
                  <a:srgbClr val="000000"/>
                </a:solidFill>
                <a:effectLst/>
                <a:highlight>
                  <a:srgbClr val="FFFFFF"/>
                </a:highlight>
                <a:latin typeface="Helvetica Neue"/>
              </a:rPr>
              <a:t>NIFTY50 Volume Analysis </a:t>
            </a:r>
          </a:p>
          <a:p>
            <a:pPr marL="0" indent="0">
              <a:buNone/>
            </a:pPr>
            <a:r>
              <a:rPr lang="en-US" sz="1400" i="0" dirty="0">
                <a:solidFill>
                  <a:srgbClr val="000000"/>
                </a:solidFill>
                <a:effectLst/>
                <a:highlight>
                  <a:srgbClr val="FFFFFF"/>
                </a:highlight>
                <a:latin typeface="Helvetica Neue"/>
              </a:rPr>
              <a:t>- Sept 2007 - May 2024</a:t>
            </a:r>
          </a:p>
          <a:p>
            <a:pPr marL="0" indent="0">
              <a:buNone/>
            </a:pPr>
            <a:r>
              <a:rPr lang="en-US" sz="1400" dirty="0">
                <a:solidFill>
                  <a:srgbClr val="000000"/>
                </a:solidFill>
                <a:highlight>
                  <a:srgbClr val="FFFFFF"/>
                </a:highlight>
                <a:latin typeface="Helvetica Neue"/>
              </a:rPr>
              <a:t>- By Year (2007, 2008, 2009 </a:t>
            </a:r>
            <a:r>
              <a:rPr lang="en-US" sz="1400" dirty="0" err="1">
                <a:solidFill>
                  <a:srgbClr val="000000"/>
                </a:solidFill>
                <a:highlight>
                  <a:srgbClr val="FFFFFF"/>
                </a:highlight>
                <a:latin typeface="Helvetica Neue"/>
              </a:rPr>
              <a:t>etc</a:t>
            </a:r>
            <a:r>
              <a:rPr lang="en-US" sz="1400" dirty="0">
                <a:solidFill>
                  <a:srgbClr val="000000"/>
                </a:solidFill>
                <a:highlight>
                  <a:srgbClr val="FFFFFF"/>
                </a:highlight>
                <a:latin typeface="Helvetica Neue"/>
              </a:rPr>
              <a:t>)</a:t>
            </a:r>
          </a:p>
          <a:p>
            <a:pPr marL="0" indent="0">
              <a:buNone/>
            </a:pPr>
            <a:r>
              <a:rPr lang="en-US" sz="1400" i="0" dirty="0">
                <a:solidFill>
                  <a:srgbClr val="000000"/>
                </a:solidFill>
                <a:effectLst/>
                <a:highlight>
                  <a:srgbClr val="FFFFFF"/>
                </a:highlight>
                <a:latin typeface="Helvetica Neue"/>
              </a:rPr>
              <a:t>- By Month (09/2007,01/2012, 02/2015 </a:t>
            </a:r>
            <a:r>
              <a:rPr lang="en-US" sz="1400" i="0" dirty="0" err="1">
                <a:solidFill>
                  <a:srgbClr val="000000"/>
                </a:solidFill>
                <a:effectLst/>
                <a:highlight>
                  <a:srgbClr val="FFFFFF"/>
                </a:highlight>
                <a:latin typeface="Helvetica Neue"/>
              </a:rPr>
              <a:t>etc</a:t>
            </a:r>
            <a:r>
              <a:rPr lang="en-US" sz="1400" i="0" dirty="0">
                <a:solidFill>
                  <a:srgbClr val="000000"/>
                </a:solidFill>
                <a:effectLst/>
                <a:highlight>
                  <a:srgbClr val="FFFFFF"/>
                </a:highlight>
                <a:latin typeface="Helvetica Neue"/>
              </a:rPr>
              <a:t>)</a:t>
            </a:r>
          </a:p>
          <a:p>
            <a:pPr marL="0" indent="0">
              <a:buNone/>
            </a:pPr>
            <a:endParaRPr lang="en-US" sz="1400" dirty="0">
              <a:solidFill>
                <a:srgbClr val="000000"/>
              </a:solidFill>
              <a:highlight>
                <a:srgbClr val="FFFFFF"/>
              </a:highlight>
              <a:latin typeface="Helvetica Neue"/>
            </a:endParaRPr>
          </a:p>
          <a:p>
            <a:r>
              <a:rPr lang="en-US" sz="1400" b="1" i="0" dirty="0">
                <a:solidFill>
                  <a:srgbClr val="000000"/>
                </a:solidFill>
                <a:effectLst/>
                <a:highlight>
                  <a:srgbClr val="FFFFFF"/>
                </a:highlight>
                <a:latin typeface="Helvetica Neue"/>
              </a:rPr>
              <a:t>NIFTY50 </a:t>
            </a:r>
            <a:r>
              <a:rPr lang="en-IN" sz="1400" b="1" i="0" dirty="0">
                <a:solidFill>
                  <a:srgbClr val="000000"/>
                </a:solidFill>
                <a:effectLst/>
                <a:highlight>
                  <a:srgbClr val="FFFFFF"/>
                </a:highlight>
                <a:latin typeface="Helvetica Neue"/>
              </a:rPr>
              <a:t>Daily Open-Close Analysis</a:t>
            </a:r>
          </a:p>
          <a:p>
            <a:pPr marL="0" indent="0">
              <a:buNone/>
            </a:pPr>
            <a:r>
              <a:rPr lang="en-US" sz="1400" i="0" dirty="0">
                <a:solidFill>
                  <a:srgbClr val="000000"/>
                </a:solidFill>
                <a:effectLst/>
                <a:highlight>
                  <a:srgbClr val="FFFFFF"/>
                </a:highlight>
                <a:latin typeface="Helvetica Neue"/>
              </a:rPr>
              <a:t>- Sept 2007 - May 2024</a:t>
            </a:r>
          </a:p>
          <a:p>
            <a:pPr marL="0" indent="0">
              <a:buNone/>
            </a:pPr>
            <a:r>
              <a:rPr lang="en-US" sz="1400" dirty="0">
                <a:solidFill>
                  <a:srgbClr val="000000"/>
                </a:solidFill>
                <a:highlight>
                  <a:srgbClr val="FFFFFF"/>
                </a:highlight>
                <a:latin typeface="Helvetica Neue"/>
              </a:rPr>
              <a:t>- By Year (2007, 2008, 2009 </a:t>
            </a:r>
            <a:r>
              <a:rPr lang="en-US" sz="1400" dirty="0" err="1">
                <a:solidFill>
                  <a:srgbClr val="000000"/>
                </a:solidFill>
                <a:highlight>
                  <a:srgbClr val="FFFFFF"/>
                </a:highlight>
                <a:latin typeface="Helvetica Neue"/>
              </a:rPr>
              <a:t>etc</a:t>
            </a:r>
            <a:r>
              <a:rPr lang="en-US" sz="1400" dirty="0">
                <a:solidFill>
                  <a:srgbClr val="000000"/>
                </a:solidFill>
                <a:highlight>
                  <a:srgbClr val="FFFFFF"/>
                </a:highlight>
                <a:latin typeface="Helvetica Neue"/>
              </a:rPr>
              <a:t>)</a:t>
            </a:r>
          </a:p>
          <a:p>
            <a:pPr marL="0" indent="0">
              <a:buNone/>
            </a:pPr>
            <a:r>
              <a:rPr lang="en-US" sz="1400" i="0" dirty="0">
                <a:solidFill>
                  <a:srgbClr val="000000"/>
                </a:solidFill>
                <a:effectLst/>
                <a:highlight>
                  <a:srgbClr val="FFFFFF"/>
                </a:highlight>
                <a:latin typeface="Helvetica Neue"/>
              </a:rPr>
              <a:t>- By Month (09/2007,01/2012, 02/2015 </a:t>
            </a:r>
            <a:r>
              <a:rPr lang="en-US" sz="1400" i="0" dirty="0" err="1">
                <a:solidFill>
                  <a:srgbClr val="000000"/>
                </a:solidFill>
                <a:effectLst/>
                <a:highlight>
                  <a:srgbClr val="FFFFFF"/>
                </a:highlight>
                <a:latin typeface="Helvetica Neue"/>
              </a:rPr>
              <a:t>etc</a:t>
            </a:r>
            <a:r>
              <a:rPr lang="en-US" sz="1400" i="0" dirty="0">
                <a:solidFill>
                  <a:srgbClr val="000000"/>
                </a:solidFill>
                <a:effectLst/>
                <a:highlight>
                  <a:srgbClr val="FFFFFF"/>
                </a:highlight>
                <a:latin typeface="Helvetica Neue"/>
              </a:rPr>
              <a:t>)</a:t>
            </a:r>
          </a:p>
          <a:p>
            <a:endParaRPr lang="en-IN" sz="1400" i="0" dirty="0">
              <a:solidFill>
                <a:srgbClr val="000000"/>
              </a:solidFill>
              <a:effectLst/>
              <a:highlight>
                <a:srgbClr val="FFFFFF"/>
              </a:highlight>
              <a:latin typeface="Helvetica Neue"/>
            </a:endParaRPr>
          </a:p>
          <a:p>
            <a:endParaRPr lang="en-US" sz="1400" b="1" i="0" dirty="0">
              <a:solidFill>
                <a:srgbClr val="000000"/>
              </a:solidFill>
              <a:effectLst/>
              <a:highlight>
                <a:srgbClr val="FFFFFF"/>
              </a:highlight>
              <a:latin typeface="Helvetica Neue"/>
            </a:endParaRPr>
          </a:p>
          <a:p>
            <a:r>
              <a:rPr lang="en-IN" sz="1400" b="1" i="0" dirty="0">
                <a:solidFill>
                  <a:srgbClr val="000000"/>
                </a:solidFill>
                <a:effectLst/>
                <a:highlight>
                  <a:srgbClr val="FFFFFF"/>
                </a:highlight>
                <a:latin typeface="Helvetica Neue"/>
              </a:rPr>
              <a:t>NIFTY50 Daily High-Low Analysis</a:t>
            </a:r>
          </a:p>
          <a:p>
            <a:pPr marL="0" indent="0">
              <a:buNone/>
            </a:pPr>
            <a:r>
              <a:rPr lang="en-US" sz="1400" i="0" dirty="0">
                <a:solidFill>
                  <a:srgbClr val="000000"/>
                </a:solidFill>
                <a:effectLst/>
                <a:highlight>
                  <a:srgbClr val="FFFFFF"/>
                </a:highlight>
                <a:latin typeface="Helvetica Neue"/>
              </a:rPr>
              <a:t>- Sept 2007 - May 2024</a:t>
            </a:r>
          </a:p>
          <a:p>
            <a:pPr marL="0" indent="0">
              <a:buNone/>
            </a:pPr>
            <a:r>
              <a:rPr lang="en-US" sz="1400" dirty="0">
                <a:solidFill>
                  <a:srgbClr val="000000"/>
                </a:solidFill>
                <a:highlight>
                  <a:srgbClr val="FFFFFF"/>
                </a:highlight>
                <a:latin typeface="Helvetica Neue"/>
              </a:rPr>
              <a:t>- By Year (2007, 2008, 2009 </a:t>
            </a:r>
            <a:r>
              <a:rPr lang="en-US" sz="1400" dirty="0" err="1">
                <a:solidFill>
                  <a:srgbClr val="000000"/>
                </a:solidFill>
                <a:highlight>
                  <a:srgbClr val="FFFFFF"/>
                </a:highlight>
                <a:latin typeface="Helvetica Neue"/>
              </a:rPr>
              <a:t>etc</a:t>
            </a:r>
            <a:r>
              <a:rPr lang="en-US" sz="1400" dirty="0">
                <a:solidFill>
                  <a:srgbClr val="000000"/>
                </a:solidFill>
                <a:highlight>
                  <a:srgbClr val="FFFFFF"/>
                </a:highlight>
                <a:latin typeface="Helvetica Neue"/>
              </a:rPr>
              <a:t>)</a:t>
            </a:r>
          </a:p>
          <a:p>
            <a:pPr marL="0" indent="0">
              <a:buNone/>
            </a:pPr>
            <a:r>
              <a:rPr lang="en-US" sz="1400" i="0" dirty="0">
                <a:solidFill>
                  <a:srgbClr val="000000"/>
                </a:solidFill>
                <a:effectLst/>
                <a:highlight>
                  <a:srgbClr val="FFFFFF"/>
                </a:highlight>
                <a:latin typeface="Helvetica Neue"/>
              </a:rPr>
              <a:t>- By Month (09/2007,01/2012, 02/2015 </a:t>
            </a:r>
            <a:r>
              <a:rPr lang="en-US" sz="1400" i="0" dirty="0" err="1">
                <a:solidFill>
                  <a:srgbClr val="000000"/>
                </a:solidFill>
                <a:effectLst/>
                <a:highlight>
                  <a:srgbClr val="FFFFFF"/>
                </a:highlight>
                <a:latin typeface="Helvetica Neue"/>
              </a:rPr>
              <a:t>etc</a:t>
            </a:r>
            <a:r>
              <a:rPr lang="en-US" sz="1400" i="0" dirty="0">
                <a:solidFill>
                  <a:srgbClr val="000000"/>
                </a:solidFill>
                <a:effectLst/>
                <a:highlight>
                  <a:srgbClr val="FFFFFF"/>
                </a:highlight>
                <a:latin typeface="Helvetica Neue"/>
              </a:rPr>
              <a:t>)</a:t>
            </a:r>
          </a:p>
          <a:p>
            <a:endParaRPr lang="en-IN" sz="1400" b="1" i="0" dirty="0">
              <a:solidFill>
                <a:srgbClr val="000000"/>
              </a:solidFill>
              <a:effectLst/>
              <a:highlight>
                <a:srgbClr val="FFFFFF"/>
              </a:highlight>
              <a:latin typeface="Helvetica Neue"/>
            </a:endParaRPr>
          </a:p>
          <a:p>
            <a:endParaRPr lang="en-IN" sz="1400" i="0" dirty="0">
              <a:solidFill>
                <a:srgbClr val="000000"/>
              </a:solidFill>
              <a:effectLst/>
              <a:highlight>
                <a:srgbClr val="FFFFFF"/>
              </a:highlight>
              <a:latin typeface="Helvetica Neue"/>
            </a:endParaRPr>
          </a:p>
          <a:p>
            <a:pPr marL="0" indent="0">
              <a:buNone/>
            </a:pPr>
            <a:endParaRPr lang="en-US" sz="1400" i="0" dirty="0">
              <a:solidFill>
                <a:srgbClr val="000000"/>
              </a:solidFill>
              <a:effectLst/>
              <a:highlight>
                <a:srgbClr val="FFFFFF"/>
              </a:highlight>
              <a:latin typeface="Helvetica Neue"/>
            </a:endParaRPr>
          </a:p>
          <a:p>
            <a:endParaRPr lang="en-US" sz="1400" dirty="0"/>
          </a:p>
        </p:txBody>
      </p:sp>
      <p:sp>
        <p:nvSpPr>
          <p:cNvPr id="4" name="TextBox 3">
            <a:extLst>
              <a:ext uri="{FF2B5EF4-FFF2-40B4-BE49-F238E27FC236}">
                <a16:creationId xmlns:a16="http://schemas.microsoft.com/office/drawing/2014/main" id="{22E3863F-35BC-FFFF-BB17-C126BBC66E3C}"/>
              </a:ext>
            </a:extLst>
          </p:cNvPr>
          <p:cNvSpPr txBox="1"/>
          <p:nvPr/>
        </p:nvSpPr>
        <p:spPr>
          <a:xfrm>
            <a:off x="4648200" y="1417638"/>
            <a:ext cx="3810000" cy="2800767"/>
          </a:xfrm>
          <a:prstGeom prst="rect">
            <a:avLst/>
          </a:prstGeom>
          <a:noFill/>
        </p:spPr>
        <p:txBody>
          <a:bodyPr wrap="square" rtlCol="0">
            <a:spAutoFit/>
          </a:bodyPr>
          <a:lstStyle/>
          <a:p>
            <a:pPr marL="285750" indent="-285750">
              <a:buFont typeface="Arial" panose="020B0604020202020204" pitchFamily="34" charset="0"/>
              <a:buChar char="•"/>
            </a:pPr>
            <a:r>
              <a:rPr lang="en-IN" sz="1600" b="1" i="0" dirty="0">
                <a:solidFill>
                  <a:srgbClr val="000000"/>
                </a:solidFill>
                <a:effectLst/>
                <a:highlight>
                  <a:srgbClr val="FFFFFF"/>
                </a:highlight>
                <a:latin typeface="Helvetica Neue"/>
              </a:rPr>
              <a:t>NIFTY50 Candlestick Chart</a:t>
            </a:r>
          </a:p>
          <a:p>
            <a:pPr marL="0" indent="0">
              <a:buNone/>
            </a:pPr>
            <a:r>
              <a:rPr lang="en-US" sz="1600" i="0" dirty="0">
                <a:solidFill>
                  <a:srgbClr val="000000"/>
                </a:solidFill>
                <a:effectLst/>
                <a:highlight>
                  <a:srgbClr val="FFFFFF"/>
                </a:highlight>
                <a:latin typeface="Helvetica Neue"/>
              </a:rPr>
              <a:t>- Sept 2007 - May 2024</a:t>
            </a:r>
          </a:p>
          <a:p>
            <a:pPr marL="0" indent="0">
              <a:buNone/>
            </a:pPr>
            <a:r>
              <a:rPr lang="en-US" sz="1600" dirty="0">
                <a:solidFill>
                  <a:srgbClr val="000000"/>
                </a:solidFill>
                <a:highlight>
                  <a:srgbClr val="FFFFFF"/>
                </a:highlight>
                <a:latin typeface="Helvetica Neue"/>
              </a:rPr>
              <a:t>- By Year (2007, 2008, 2009 </a:t>
            </a:r>
            <a:r>
              <a:rPr lang="en-US" sz="1600" dirty="0" err="1">
                <a:solidFill>
                  <a:srgbClr val="000000"/>
                </a:solidFill>
                <a:highlight>
                  <a:srgbClr val="FFFFFF"/>
                </a:highlight>
                <a:latin typeface="Helvetica Neue"/>
              </a:rPr>
              <a:t>etc</a:t>
            </a:r>
            <a:r>
              <a:rPr lang="en-US" sz="1600" dirty="0">
                <a:solidFill>
                  <a:srgbClr val="000000"/>
                </a:solidFill>
                <a:highlight>
                  <a:srgbClr val="FFFFFF"/>
                </a:highlight>
                <a:latin typeface="Helvetica Neue"/>
              </a:rPr>
              <a:t>)</a:t>
            </a:r>
          </a:p>
          <a:p>
            <a:pPr marL="0" indent="0">
              <a:buNone/>
            </a:pPr>
            <a:r>
              <a:rPr lang="en-US" sz="1600" i="0" dirty="0">
                <a:solidFill>
                  <a:srgbClr val="000000"/>
                </a:solidFill>
                <a:effectLst/>
                <a:highlight>
                  <a:srgbClr val="FFFFFF"/>
                </a:highlight>
                <a:latin typeface="Helvetica Neue"/>
              </a:rPr>
              <a:t>- By Month (09/2007,01/2012, 02/2015 </a:t>
            </a:r>
            <a:r>
              <a:rPr lang="en-US" sz="1600" i="0" dirty="0" err="1">
                <a:solidFill>
                  <a:srgbClr val="000000"/>
                </a:solidFill>
                <a:effectLst/>
                <a:highlight>
                  <a:srgbClr val="FFFFFF"/>
                </a:highlight>
                <a:latin typeface="Helvetica Neue"/>
              </a:rPr>
              <a:t>etc</a:t>
            </a:r>
            <a:r>
              <a:rPr lang="en-US" sz="1600" i="0" dirty="0">
                <a:solidFill>
                  <a:srgbClr val="000000"/>
                </a:solidFill>
                <a:effectLst/>
                <a:highlight>
                  <a:srgbClr val="FFFFFF"/>
                </a:highlight>
                <a:latin typeface="Helvetica Neue"/>
              </a:rPr>
              <a:t>)</a:t>
            </a:r>
          </a:p>
          <a:p>
            <a:pPr marL="0" indent="0">
              <a:buNone/>
            </a:pPr>
            <a:endParaRPr lang="en-US" sz="1600" i="0" dirty="0">
              <a:solidFill>
                <a:srgbClr val="000000"/>
              </a:solidFill>
              <a:effectLst/>
              <a:highlight>
                <a:srgbClr val="FFFFFF"/>
              </a:highlight>
              <a:latin typeface="Helvetica Neue"/>
            </a:endParaRPr>
          </a:p>
          <a:p>
            <a:pPr marL="285750" indent="-285750">
              <a:buFont typeface="Arial" panose="020B0604020202020204" pitchFamily="34" charset="0"/>
              <a:buChar char="•"/>
            </a:pPr>
            <a:r>
              <a:rPr lang="en-US" sz="1600" b="1" i="0" dirty="0">
                <a:solidFill>
                  <a:srgbClr val="000000"/>
                </a:solidFill>
                <a:effectLst/>
                <a:highlight>
                  <a:srgbClr val="FFFFFF"/>
                </a:highlight>
                <a:latin typeface="Helvetica Neue"/>
              </a:rPr>
              <a:t>Integrating Pandemic</a:t>
            </a:r>
          </a:p>
          <a:p>
            <a:r>
              <a:rPr lang="en-US" sz="1600" i="0" dirty="0">
                <a:solidFill>
                  <a:srgbClr val="000000"/>
                </a:solidFill>
                <a:effectLst/>
                <a:highlight>
                  <a:srgbClr val="FFFFFF"/>
                </a:highlight>
                <a:latin typeface="Helvetica Neue"/>
              </a:rPr>
              <a:t>- Major single day falls - 2019 onwards (Covid Time)</a:t>
            </a:r>
            <a:br>
              <a:rPr lang="en-US" sz="1600" i="0" dirty="0">
                <a:solidFill>
                  <a:srgbClr val="000000"/>
                </a:solidFill>
                <a:effectLst/>
                <a:highlight>
                  <a:srgbClr val="FFFFFF"/>
                </a:highlight>
                <a:latin typeface="Helvetica Neue"/>
              </a:rPr>
            </a:br>
            <a:r>
              <a:rPr lang="en-US" sz="1600" i="0" dirty="0">
                <a:solidFill>
                  <a:srgbClr val="000000"/>
                </a:solidFill>
                <a:effectLst/>
                <a:highlight>
                  <a:srgbClr val="FFFFFF"/>
                </a:highlight>
                <a:latin typeface="Helvetica Neue"/>
              </a:rPr>
              <a:t>- Major single day gains - 2019 onwards</a:t>
            </a:r>
          </a:p>
          <a:p>
            <a:endParaRPr lang="en-IN" sz="1600" dirty="0"/>
          </a:p>
        </p:txBody>
      </p:sp>
    </p:spTree>
    <p:extLst>
      <p:ext uri="{BB962C8B-B14F-4D97-AF65-F5344CB8AC3E}">
        <p14:creationId xmlns:p14="http://schemas.microsoft.com/office/powerpoint/2010/main" val="2575394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14907E-8B9B-1E78-D171-1BC97CF7557E}"/>
              </a:ext>
            </a:extLst>
          </p:cNvPr>
          <p:cNvSpPr txBox="1"/>
          <p:nvPr/>
        </p:nvSpPr>
        <p:spPr>
          <a:xfrm>
            <a:off x="762000" y="304800"/>
            <a:ext cx="4572000" cy="400110"/>
          </a:xfrm>
          <a:prstGeom prst="rect">
            <a:avLst/>
          </a:prstGeom>
          <a:noFill/>
        </p:spPr>
        <p:txBody>
          <a:bodyPr wrap="square" rtlCol="0">
            <a:spAutoFit/>
          </a:bodyPr>
          <a:lstStyle/>
          <a:p>
            <a:r>
              <a:rPr lang="en-IN" sz="2000" b="1" dirty="0"/>
              <a:t>High Low Analysis</a:t>
            </a:r>
          </a:p>
        </p:txBody>
      </p:sp>
      <p:pic>
        <p:nvPicPr>
          <p:cNvPr id="4" name="Content Placeholder 4">
            <a:extLst>
              <a:ext uri="{FF2B5EF4-FFF2-40B4-BE49-F238E27FC236}">
                <a16:creationId xmlns:a16="http://schemas.microsoft.com/office/drawing/2014/main" id="{409EF690-A7F3-2E29-FF9C-8EEC1C8E3769}"/>
              </a:ext>
            </a:extLst>
          </p:cNvPr>
          <p:cNvPicPr>
            <a:picLocks noChangeAspect="1"/>
          </p:cNvPicPr>
          <p:nvPr/>
        </p:nvPicPr>
        <p:blipFill>
          <a:blip r:embed="rId2"/>
          <a:stretch>
            <a:fillRect/>
          </a:stretch>
        </p:blipFill>
        <p:spPr>
          <a:xfrm>
            <a:off x="457200" y="838200"/>
            <a:ext cx="7848600" cy="2819400"/>
          </a:xfrm>
          <a:prstGeom prst="rect">
            <a:avLst/>
          </a:prstGeom>
        </p:spPr>
      </p:pic>
      <p:pic>
        <p:nvPicPr>
          <p:cNvPr id="5" name="Picture 4">
            <a:extLst>
              <a:ext uri="{FF2B5EF4-FFF2-40B4-BE49-F238E27FC236}">
                <a16:creationId xmlns:a16="http://schemas.microsoft.com/office/drawing/2014/main" id="{D3D7F744-BD23-4455-880F-2D18C99D0D10}"/>
              </a:ext>
            </a:extLst>
          </p:cNvPr>
          <p:cNvPicPr>
            <a:picLocks noChangeAspect="1"/>
          </p:cNvPicPr>
          <p:nvPr/>
        </p:nvPicPr>
        <p:blipFill>
          <a:blip r:embed="rId3"/>
          <a:stretch>
            <a:fillRect/>
          </a:stretch>
        </p:blipFill>
        <p:spPr>
          <a:xfrm>
            <a:off x="762000" y="3693160"/>
            <a:ext cx="7086600" cy="2992579"/>
          </a:xfrm>
          <a:prstGeom prst="rect">
            <a:avLst/>
          </a:prstGeom>
        </p:spPr>
      </p:pic>
      <p:sp>
        <p:nvSpPr>
          <p:cNvPr id="6" name="TextBox 5">
            <a:extLst>
              <a:ext uri="{FF2B5EF4-FFF2-40B4-BE49-F238E27FC236}">
                <a16:creationId xmlns:a16="http://schemas.microsoft.com/office/drawing/2014/main" id="{665B0C8F-AA79-6A2C-1E06-86CAA18C851E}"/>
              </a:ext>
            </a:extLst>
          </p:cNvPr>
          <p:cNvSpPr txBox="1"/>
          <p:nvPr/>
        </p:nvSpPr>
        <p:spPr>
          <a:xfrm>
            <a:off x="5562600" y="533400"/>
            <a:ext cx="2514600" cy="369332"/>
          </a:xfrm>
          <a:prstGeom prst="rect">
            <a:avLst/>
          </a:prstGeom>
          <a:noFill/>
        </p:spPr>
        <p:txBody>
          <a:bodyPr wrap="square" rtlCol="0">
            <a:spAutoFit/>
          </a:bodyPr>
          <a:lstStyle/>
          <a:p>
            <a:r>
              <a:rPr lang="en-IN" u="sng" dirty="0"/>
              <a:t>2007 - 2024</a:t>
            </a:r>
          </a:p>
        </p:txBody>
      </p:sp>
      <p:sp>
        <p:nvSpPr>
          <p:cNvPr id="7" name="TextBox 6">
            <a:extLst>
              <a:ext uri="{FF2B5EF4-FFF2-40B4-BE49-F238E27FC236}">
                <a16:creationId xmlns:a16="http://schemas.microsoft.com/office/drawing/2014/main" id="{6A6D06D3-F5CA-5B9A-439E-B31D3D69DD12}"/>
              </a:ext>
            </a:extLst>
          </p:cNvPr>
          <p:cNvSpPr txBox="1"/>
          <p:nvPr/>
        </p:nvSpPr>
        <p:spPr>
          <a:xfrm>
            <a:off x="5943600" y="3823176"/>
            <a:ext cx="2667000" cy="369332"/>
          </a:xfrm>
          <a:prstGeom prst="rect">
            <a:avLst/>
          </a:prstGeom>
          <a:noFill/>
        </p:spPr>
        <p:txBody>
          <a:bodyPr wrap="square" rtlCol="0">
            <a:spAutoFit/>
          </a:bodyPr>
          <a:lstStyle/>
          <a:p>
            <a:r>
              <a:rPr lang="en-IN" u="sng" dirty="0"/>
              <a:t>By Year</a:t>
            </a:r>
          </a:p>
        </p:txBody>
      </p:sp>
    </p:spTree>
    <p:extLst>
      <p:ext uri="{BB962C8B-B14F-4D97-AF65-F5344CB8AC3E}">
        <p14:creationId xmlns:p14="http://schemas.microsoft.com/office/powerpoint/2010/main" val="137524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latin typeface="Arial" pitchFamily="34" charset="0"/>
                <a:cs typeface="Arial" pitchFamily="34" charset="0"/>
              </a:rPr>
              <a:t>Introduction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3" name="Content Placeholder 2"/>
          <p:cNvSpPr>
            <a:spLocks noGrp="1"/>
          </p:cNvSpPr>
          <p:nvPr>
            <p:ph sz="quarter" idx="1"/>
          </p:nvPr>
        </p:nvSpPr>
        <p:spPr>
          <a:xfrm>
            <a:off x="228600" y="830898"/>
            <a:ext cx="8458200" cy="5715000"/>
          </a:xfrm>
        </p:spPr>
        <p:txBody>
          <a:bodyPr>
            <a:normAutofit fontScale="92500" lnSpcReduction="20000"/>
          </a:bodyPr>
          <a:lstStyle/>
          <a:p>
            <a:pPr marL="0" indent="0" algn="just">
              <a:buNone/>
            </a:pPr>
            <a:endParaRPr lang="en-US" dirty="0">
              <a:latin typeface="Calibri" panose="020F0502020204030204" pitchFamily="34" charset="0"/>
              <a:cs typeface="Calibri" panose="020F0502020204030204" pitchFamily="34" charset="0"/>
            </a:endParaRPr>
          </a:p>
          <a:p>
            <a:r>
              <a:rPr lang="en-US" sz="2200" b="0" i="0" dirty="0">
                <a:solidFill>
                  <a:srgbClr val="0D0D0D"/>
                </a:solidFill>
                <a:effectLst/>
                <a:highlight>
                  <a:srgbClr val="FFFFFF"/>
                </a:highlight>
                <a:latin typeface="Calibri" panose="020F0502020204030204" pitchFamily="34" charset="0"/>
                <a:cs typeface="Calibri" panose="020F0502020204030204" pitchFamily="34" charset="0"/>
              </a:rPr>
              <a:t>This project explores how current and past data in the Indian stock market are connected. Using new technology and live market info, we want to link past trends to today's market moves. Our aim is to help investors make smarter choices, handle market ups and downs, and spot new chances. We're digging deep to give investors the tools they need to understand stock market changes better and make more confident decisions.</a:t>
            </a:r>
            <a:br>
              <a:rPr lang="en-US" sz="2200" b="0" i="0" dirty="0">
                <a:solidFill>
                  <a:srgbClr val="0D0D0D"/>
                </a:solidFill>
                <a:effectLst/>
                <a:highlight>
                  <a:srgbClr val="FFFFFF"/>
                </a:highlight>
                <a:latin typeface="Calibri" panose="020F0502020204030204" pitchFamily="34" charset="0"/>
                <a:cs typeface="Calibri" panose="020F0502020204030204" pitchFamily="34" charset="0"/>
              </a:rPr>
            </a:br>
            <a:endParaRPr lang="en-US" sz="2200" b="0" i="0" dirty="0">
              <a:solidFill>
                <a:srgbClr val="0D0D0D"/>
              </a:solidFill>
              <a:effectLst/>
              <a:highlight>
                <a:srgbClr val="FFFFFF"/>
              </a:highlight>
              <a:latin typeface="Calibri" panose="020F0502020204030204" pitchFamily="34" charset="0"/>
              <a:cs typeface="Calibri" panose="020F0502020204030204" pitchFamily="34" charset="0"/>
            </a:endParaRPr>
          </a:p>
          <a:p>
            <a:r>
              <a:rPr lang="en-US" sz="3000" b="1" dirty="0">
                <a:solidFill>
                  <a:srgbClr val="0D0D0D"/>
                </a:solidFill>
                <a:highlight>
                  <a:srgbClr val="FFFFFF"/>
                </a:highlight>
                <a:latin typeface="Calibri" panose="020F0502020204030204" pitchFamily="34" charset="0"/>
                <a:cs typeface="Calibri" panose="020F0502020204030204" pitchFamily="34" charset="0"/>
              </a:rPr>
              <a:t>Purpose : </a:t>
            </a:r>
            <a:br>
              <a:rPr lang="en-US" sz="3000" b="1" dirty="0">
                <a:solidFill>
                  <a:srgbClr val="0D0D0D"/>
                </a:solidFill>
                <a:highlight>
                  <a:srgbClr val="FFFFFF"/>
                </a:highlight>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2200" b="0" i="0" dirty="0">
                <a:solidFill>
                  <a:srgbClr val="0D0D0D"/>
                </a:solidFill>
                <a:effectLst/>
                <a:highlight>
                  <a:srgbClr val="FFFFFF"/>
                </a:highlight>
                <a:latin typeface="Calibri" panose="020F0502020204030204" pitchFamily="34" charset="0"/>
                <a:cs typeface="Calibri" panose="020F0502020204030204" pitchFamily="34" charset="0"/>
              </a:rPr>
              <a:t>The purpose of the project is to provide investors with actionable insights by integrating real-time and historical Indian stock market data and employing advanced statistical methodologies.</a:t>
            </a:r>
          </a:p>
          <a:p>
            <a:pPr algn="just"/>
            <a:endParaRPr lang="en-US" sz="26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3400" b="1" dirty="0">
                <a:latin typeface="Calibri" panose="020F0502020204030204" pitchFamily="34" charset="0"/>
                <a:cs typeface="Calibri" panose="020F0502020204030204" pitchFamily="34" charset="0"/>
              </a:rPr>
              <a:t>   What is NIFTY 50 ?</a:t>
            </a:r>
            <a:endParaRPr lang="en-US" dirty="0">
              <a:latin typeface="Calibri" panose="020F0502020204030204" pitchFamily="34" charset="0"/>
              <a:cs typeface="Calibri" panose="020F0502020204030204" pitchFamily="34" charset="0"/>
            </a:endParaRPr>
          </a:p>
          <a:p>
            <a:pPr algn="just"/>
            <a:r>
              <a:rPr lang="en-US" sz="2200" b="0" i="0" dirty="0">
                <a:solidFill>
                  <a:srgbClr val="0D0D0D"/>
                </a:solidFill>
                <a:effectLst/>
                <a:highlight>
                  <a:srgbClr val="FFFFFF"/>
                </a:highlight>
                <a:latin typeface="Calibri" panose="020F0502020204030204" pitchFamily="34" charset="0"/>
                <a:cs typeface="Calibri" panose="020F0502020204030204" pitchFamily="34" charset="0"/>
              </a:rPr>
              <a:t>The NIFTY 50 index, representing India's top 50 companies on the National Stock Exchange (NSE), is a key gauge for the Indian stock market. It's calculated by looking at how much these companies are worth, without considering how many shares are available for trading. This gives a fair idea of how different parts of the economy are doing.</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211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1CB7F56D-92FE-0235-D1C8-2BB367101C5B}"/>
              </a:ext>
            </a:extLst>
          </p:cNvPr>
          <p:cNvPicPr>
            <a:picLocks noChangeAspect="1"/>
          </p:cNvPicPr>
          <p:nvPr/>
        </p:nvPicPr>
        <p:blipFill>
          <a:blip r:embed="rId2"/>
          <a:stretch>
            <a:fillRect/>
          </a:stretch>
        </p:blipFill>
        <p:spPr>
          <a:xfrm>
            <a:off x="685800" y="1966119"/>
            <a:ext cx="7772400" cy="3367881"/>
          </a:xfrm>
          <a:prstGeom prst="rect">
            <a:avLst/>
          </a:prstGeom>
        </p:spPr>
      </p:pic>
      <p:sp>
        <p:nvSpPr>
          <p:cNvPr id="3" name="TextBox 2">
            <a:extLst>
              <a:ext uri="{FF2B5EF4-FFF2-40B4-BE49-F238E27FC236}">
                <a16:creationId xmlns:a16="http://schemas.microsoft.com/office/drawing/2014/main" id="{EDEE3C78-C04E-F1C8-884F-110B80B95AB6}"/>
              </a:ext>
            </a:extLst>
          </p:cNvPr>
          <p:cNvSpPr txBox="1"/>
          <p:nvPr/>
        </p:nvSpPr>
        <p:spPr>
          <a:xfrm>
            <a:off x="5257800" y="1185148"/>
            <a:ext cx="3048000" cy="369332"/>
          </a:xfrm>
          <a:prstGeom prst="rect">
            <a:avLst/>
          </a:prstGeom>
          <a:noFill/>
        </p:spPr>
        <p:txBody>
          <a:bodyPr wrap="square" rtlCol="0">
            <a:spAutoFit/>
          </a:bodyPr>
          <a:lstStyle/>
          <a:p>
            <a:r>
              <a:rPr lang="en-IN" u="sng" dirty="0"/>
              <a:t>By Month</a:t>
            </a:r>
          </a:p>
        </p:txBody>
      </p:sp>
    </p:spTree>
    <p:extLst>
      <p:ext uri="{BB962C8B-B14F-4D97-AF65-F5344CB8AC3E}">
        <p14:creationId xmlns:p14="http://schemas.microsoft.com/office/powerpoint/2010/main" val="2454171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err="1"/>
              <a:t>Developement</a:t>
            </a:r>
            <a:endParaRPr lang="en-US" dirty="0"/>
          </a:p>
        </p:txBody>
      </p:sp>
      <p:sp>
        <p:nvSpPr>
          <p:cNvPr id="3" name="Content Placeholder 2"/>
          <p:cNvSpPr>
            <a:spLocks noGrp="1"/>
          </p:cNvSpPr>
          <p:nvPr>
            <p:ph sz="quarter" idx="1"/>
          </p:nvPr>
        </p:nvSpPr>
        <p:spPr>
          <a:xfrm>
            <a:off x="457200" y="2362200"/>
            <a:ext cx="7467600" cy="4038600"/>
          </a:xfrm>
        </p:spPr>
        <p:txBody>
          <a:bodyPr>
            <a:normAutofit/>
          </a:bodyPr>
          <a:lstStyle/>
          <a:p>
            <a:r>
              <a:rPr lang="en-US" b="0" i="0" dirty="0">
                <a:solidFill>
                  <a:srgbClr val="0D0D0D"/>
                </a:solidFill>
                <a:effectLst/>
                <a:highlight>
                  <a:srgbClr val="FFFFFF"/>
                </a:highlight>
                <a:latin typeface="Söhne"/>
              </a:rPr>
              <a:t>Predicting future prices in the Indian stock market hinges on LSTM models, leveraging historical data for accurate forecasts by capturing temporal patterns and market behavior insights.</a:t>
            </a:r>
          </a:p>
          <a:p>
            <a:pPr marL="0" indent="0">
              <a:buNone/>
            </a:pPr>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 Integrating real-time data, LSTM models adapt to changing conditions, enhancing accuracy and providing invaluable support for informed trading decisions.</a:t>
            </a:r>
            <a:endParaRPr lang="en-US" dirty="0"/>
          </a:p>
        </p:txBody>
      </p:sp>
    </p:spTree>
    <p:extLst>
      <p:ext uri="{BB962C8B-B14F-4D97-AF65-F5344CB8AC3E}">
        <p14:creationId xmlns:p14="http://schemas.microsoft.com/office/powerpoint/2010/main" val="2693593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248E0-2456-6A5B-19FA-35B28CC5636B}"/>
              </a:ext>
            </a:extLst>
          </p:cNvPr>
          <p:cNvPicPr>
            <a:picLocks noChangeAspect="1"/>
          </p:cNvPicPr>
          <p:nvPr/>
        </p:nvPicPr>
        <p:blipFill>
          <a:blip r:embed="rId2"/>
          <a:stretch>
            <a:fillRect/>
          </a:stretch>
        </p:blipFill>
        <p:spPr>
          <a:xfrm>
            <a:off x="762000" y="1009734"/>
            <a:ext cx="7277466" cy="4838531"/>
          </a:xfrm>
          <a:prstGeom prst="rect">
            <a:avLst/>
          </a:prstGeom>
        </p:spPr>
      </p:pic>
      <p:sp>
        <p:nvSpPr>
          <p:cNvPr id="4" name="TextBox 3">
            <a:extLst>
              <a:ext uri="{FF2B5EF4-FFF2-40B4-BE49-F238E27FC236}">
                <a16:creationId xmlns:a16="http://schemas.microsoft.com/office/drawing/2014/main" id="{75CD8EBB-83BB-ACD7-C55B-FEA2B645ED8B}"/>
              </a:ext>
            </a:extLst>
          </p:cNvPr>
          <p:cNvSpPr txBox="1"/>
          <p:nvPr/>
        </p:nvSpPr>
        <p:spPr>
          <a:xfrm>
            <a:off x="1752600" y="457200"/>
            <a:ext cx="5181600" cy="646331"/>
          </a:xfrm>
          <a:prstGeom prst="rect">
            <a:avLst/>
          </a:prstGeom>
          <a:noFill/>
        </p:spPr>
        <p:txBody>
          <a:bodyPr wrap="square" rtlCol="0">
            <a:spAutoFit/>
          </a:bodyPr>
          <a:lstStyle/>
          <a:p>
            <a:pPr algn="ctr"/>
            <a:r>
              <a:rPr lang="en-IN" b="1" u="sng" dirty="0"/>
              <a:t>Predicted Close Price vs Original Close Price</a:t>
            </a:r>
          </a:p>
        </p:txBody>
      </p:sp>
    </p:spTree>
    <p:extLst>
      <p:ext uri="{BB962C8B-B14F-4D97-AF65-F5344CB8AC3E}">
        <p14:creationId xmlns:p14="http://schemas.microsoft.com/office/powerpoint/2010/main" val="14048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C83F24-C30D-D0D7-D1C9-954DF9C60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7863862" cy="5149048"/>
          </a:xfrm>
          <a:prstGeom prst="rect">
            <a:avLst/>
          </a:prstGeom>
        </p:spPr>
      </p:pic>
      <p:sp>
        <p:nvSpPr>
          <p:cNvPr id="4" name="TextBox 3">
            <a:extLst>
              <a:ext uri="{FF2B5EF4-FFF2-40B4-BE49-F238E27FC236}">
                <a16:creationId xmlns:a16="http://schemas.microsoft.com/office/drawing/2014/main" id="{547AE5B2-C25F-F583-59F5-2287902BDC9B}"/>
              </a:ext>
            </a:extLst>
          </p:cNvPr>
          <p:cNvSpPr txBox="1"/>
          <p:nvPr/>
        </p:nvSpPr>
        <p:spPr>
          <a:xfrm>
            <a:off x="1828800" y="381000"/>
            <a:ext cx="5257800" cy="923330"/>
          </a:xfrm>
          <a:prstGeom prst="rect">
            <a:avLst/>
          </a:prstGeom>
          <a:noFill/>
        </p:spPr>
        <p:txBody>
          <a:bodyPr wrap="square" rtlCol="0">
            <a:spAutoFit/>
          </a:bodyPr>
          <a:lstStyle/>
          <a:p>
            <a:pPr algn="ctr"/>
            <a:r>
              <a:rPr lang="en-IN" b="1" u="sng" dirty="0"/>
              <a:t>Another attempt of Predicted Close Price vs Original Close Price</a:t>
            </a:r>
          </a:p>
          <a:p>
            <a:pPr algn="ctr"/>
            <a:endParaRPr lang="en-IN" b="1" u="sng" dirty="0"/>
          </a:p>
        </p:txBody>
      </p:sp>
    </p:spTree>
    <p:extLst>
      <p:ext uri="{BB962C8B-B14F-4D97-AF65-F5344CB8AC3E}">
        <p14:creationId xmlns:p14="http://schemas.microsoft.com/office/powerpoint/2010/main" val="1737793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7B52-AE1D-6F50-BA30-1A586691E5B6}"/>
              </a:ext>
            </a:extLst>
          </p:cNvPr>
          <p:cNvSpPr>
            <a:spLocks noGrp="1"/>
          </p:cNvSpPr>
          <p:nvPr>
            <p:ph type="title"/>
          </p:nvPr>
        </p:nvSpPr>
        <p:spPr/>
        <p:txBody>
          <a:bodyPr/>
          <a:lstStyle/>
          <a:p>
            <a:r>
              <a:rPr lang="en-IN" b="1" dirty="0"/>
              <a:t>Conclusion</a:t>
            </a:r>
          </a:p>
        </p:txBody>
      </p:sp>
      <p:sp>
        <p:nvSpPr>
          <p:cNvPr id="3" name="TextBox 2">
            <a:extLst>
              <a:ext uri="{FF2B5EF4-FFF2-40B4-BE49-F238E27FC236}">
                <a16:creationId xmlns:a16="http://schemas.microsoft.com/office/drawing/2014/main" id="{E2FF1E9D-4263-543E-488C-29E13ACDCED1}"/>
              </a:ext>
            </a:extLst>
          </p:cNvPr>
          <p:cNvSpPr txBox="1"/>
          <p:nvPr/>
        </p:nvSpPr>
        <p:spPr>
          <a:xfrm>
            <a:off x="723900" y="2288738"/>
            <a:ext cx="7696200" cy="2585323"/>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summary, our project aims to connect past and present data in the Indian stock market, empowering investors with actionable insights. By integrating real-time and historical data, we provide tools to navigate market volatility and identify opportunities. Through advanced statistical methods and technology, we uncover trends and patterns in the NIFTY 50 index, enabling informed decision-making. Our interactive visualizations facilitate deeper analysis, while consideration of the COVID-19 impact provides context for market behavior. Overall, our project equips investors with the knowledge and tools to make confident investment decisions in the Indian stock market.</a:t>
            </a:r>
            <a:endParaRPr lang="en-IN" dirty="0"/>
          </a:p>
        </p:txBody>
      </p:sp>
    </p:spTree>
    <p:extLst>
      <p:ext uri="{BB962C8B-B14F-4D97-AF65-F5344CB8AC3E}">
        <p14:creationId xmlns:p14="http://schemas.microsoft.com/office/powerpoint/2010/main" val="957772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79F312-803A-C871-B2D5-B36A30E4542C}"/>
              </a:ext>
            </a:extLst>
          </p:cNvPr>
          <p:cNvSpPr txBox="1"/>
          <p:nvPr/>
        </p:nvSpPr>
        <p:spPr>
          <a:xfrm>
            <a:off x="2286000" y="3259574"/>
            <a:ext cx="4572000" cy="369332"/>
          </a:xfrm>
          <a:prstGeom prst="rect">
            <a:avLst/>
          </a:prstGeom>
          <a:noFill/>
        </p:spPr>
        <p:txBody>
          <a:bodyPr wrap="square">
            <a:spAutoFit/>
          </a:bodyPr>
          <a:lstStyle/>
          <a:p>
            <a:pPr algn="ctr"/>
            <a:r>
              <a:rPr lang="en-IN" b="1" dirty="0"/>
              <a:t>Thank You</a:t>
            </a:r>
          </a:p>
        </p:txBody>
      </p:sp>
    </p:spTree>
    <p:extLst>
      <p:ext uri="{BB962C8B-B14F-4D97-AF65-F5344CB8AC3E}">
        <p14:creationId xmlns:p14="http://schemas.microsoft.com/office/powerpoint/2010/main" val="274405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Research Questions</a:t>
            </a:r>
            <a:br>
              <a:rPr lang="en-US" b="1" dirty="0">
                <a:latin typeface="Arial" pitchFamily="34" charset="0"/>
                <a:cs typeface="Arial" pitchFamily="34" charset="0"/>
              </a:rPr>
            </a:br>
            <a:endParaRPr lang="en-US" dirty="0">
              <a:latin typeface="Arial" pitchFamily="34" charset="0"/>
              <a:cs typeface="Arial" pitchFamily="34" charset="0"/>
            </a:endParaRPr>
          </a:p>
        </p:txBody>
      </p:sp>
      <p:sp>
        <p:nvSpPr>
          <p:cNvPr id="3" name="Content Placeholder 2"/>
          <p:cNvSpPr>
            <a:spLocks noGrp="1"/>
          </p:cNvSpPr>
          <p:nvPr>
            <p:ph sz="quarter" idx="1"/>
          </p:nvPr>
        </p:nvSpPr>
        <p:spPr>
          <a:xfrm>
            <a:off x="457200" y="1600200"/>
            <a:ext cx="8229600" cy="4873752"/>
          </a:xfrm>
        </p:spPr>
        <p:txBody>
          <a:bodyPr>
            <a:normAutofit/>
          </a:bodyPr>
          <a:lstStyle/>
          <a:p>
            <a:r>
              <a:rPr lang="en-US" sz="2200" b="1" dirty="0">
                <a:latin typeface="Calibri" pitchFamily="34" charset="0"/>
                <a:ea typeface="Calibri" pitchFamily="34" charset="0"/>
                <a:cs typeface="Calibri" pitchFamily="34" charset="0"/>
              </a:rPr>
              <a:t>Question 1: </a:t>
            </a:r>
            <a:r>
              <a:rPr lang="en-US" sz="2200" dirty="0">
                <a:latin typeface="Calibri" pitchFamily="34" charset="0"/>
                <a:ea typeface="Calibri" pitchFamily="34" charset="0"/>
                <a:cs typeface="Calibri" pitchFamily="34" charset="0"/>
              </a:rPr>
              <a:t>How can we use past and present data to predict future movements of the Indian stock market?</a:t>
            </a:r>
          </a:p>
          <a:p>
            <a:endParaRPr lang="en-US" sz="2200" dirty="0">
              <a:latin typeface="Calibri" pitchFamily="34" charset="0"/>
              <a:ea typeface="Calibri" pitchFamily="34" charset="0"/>
              <a:cs typeface="Calibri" pitchFamily="34" charset="0"/>
            </a:endParaRPr>
          </a:p>
          <a:p>
            <a:r>
              <a:rPr lang="en-US" sz="2200" b="1" dirty="0">
                <a:latin typeface="Calibri" pitchFamily="34" charset="0"/>
                <a:ea typeface="Calibri" pitchFamily="34" charset="0"/>
                <a:cs typeface="Calibri" pitchFamily="34" charset="0"/>
              </a:rPr>
              <a:t>Question 2: </a:t>
            </a:r>
            <a:r>
              <a:rPr lang="en-US" sz="2200" dirty="0">
                <a:latin typeface="Calibri" pitchFamily="34" charset="0"/>
                <a:ea typeface="Calibri" pitchFamily="34" charset="0"/>
                <a:cs typeface="Calibri" pitchFamily="34" charset="0"/>
              </a:rPr>
              <a:t>Investigate whether the tone (positive, negative, neutral) of news articles impacts market volatility and the occurrence of price spikes or crashes in the NIFTY-50 index.</a:t>
            </a:r>
          </a:p>
          <a:p>
            <a:endParaRPr lang="en-US" sz="2200" dirty="0">
              <a:latin typeface="Calibri" pitchFamily="34" charset="0"/>
              <a:ea typeface="Calibri" pitchFamily="34" charset="0"/>
              <a:cs typeface="Calibri" pitchFamily="34" charset="0"/>
            </a:endParaRPr>
          </a:p>
          <a:p>
            <a:r>
              <a:rPr lang="en-US" sz="2200" b="1" dirty="0">
                <a:latin typeface="Calibri" pitchFamily="34" charset="0"/>
                <a:ea typeface="Calibri" pitchFamily="34" charset="0"/>
                <a:cs typeface="Calibri" pitchFamily="34" charset="0"/>
              </a:rPr>
              <a:t>Question 3: </a:t>
            </a:r>
            <a:r>
              <a:rPr lang="en-US" sz="2200" dirty="0">
                <a:latin typeface="Calibri" pitchFamily="34" charset="0"/>
                <a:ea typeface="Calibri" pitchFamily="34" charset="0"/>
                <a:cs typeface="Calibri" pitchFamily="34" charset="0"/>
              </a:rPr>
              <a:t>How can real-time Indian stock market data be efficiently retrieved and integrated into an investor bot to provide timely insights and actionable information for investment decision-making within a short time frame?</a:t>
            </a:r>
          </a:p>
        </p:txBody>
      </p:sp>
    </p:spTree>
    <p:extLst>
      <p:ext uri="{BB962C8B-B14F-4D97-AF65-F5344CB8AC3E}">
        <p14:creationId xmlns:p14="http://schemas.microsoft.com/office/powerpoint/2010/main" val="131826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77000" cy="944562"/>
          </a:xfrm>
        </p:spPr>
        <p:txBody>
          <a:bodyPr>
            <a:normAutofit/>
          </a:bodyPr>
          <a:lstStyle/>
          <a:p>
            <a:r>
              <a:rPr lang="en-US" sz="4000" b="1" dirty="0">
                <a:latin typeface="Arial" pitchFamily="34" charset="0"/>
                <a:cs typeface="Arial" pitchFamily="34" charset="0"/>
              </a:rPr>
              <a:t>Data Source</a:t>
            </a:r>
          </a:p>
        </p:txBody>
      </p:sp>
      <p:sp>
        <p:nvSpPr>
          <p:cNvPr id="3" name="Content Placeholder 2"/>
          <p:cNvSpPr>
            <a:spLocks noGrp="1"/>
          </p:cNvSpPr>
          <p:nvPr>
            <p:ph sz="quarter" idx="1"/>
          </p:nvPr>
        </p:nvSpPr>
        <p:spPr>
          <a:xfrm>
            <a:off x="457200" y="1524000"/>
            <a:ext cx="8077200" cy="5105400"/>
          </a:xfrm>
        </p:spPr>
        <p:txBody>
          <a:bodyPr>
            <a:normAutofit fontScale="85000" lnSpcReduction="20000"/>
          </a:bodyPr>
          <a:lstStyle/>
          <a:p>
            <a:pPr algn="just"/>
            <a:r>
              <a:rPr lang="en-US" b="1" dirty="0">
                <a:latin typeface="Calibri" pitchFamily="34" charset="0"/>
                <a:ea typeface="Calibri" pitchFamily="34" charset="0"/>
                <a:cs typeface="Calibri" pitchFamily="34" charset="0"/>
              </a:rPr>
              <a:t>Real-Time Data:</a:t>
            </a:r>
            <a:r>
              <a:rPr lang="en-US" dirty="0">
                <a:latin typeface="Calibri" pitchFamily="34" charset="0"/>
                <a:ea typeface="Calibri" pitchFamily="34" charset="0"/>
                <a:cs typeface="Calibri" pitchFamily="34" charset="0"/>
              </a:rPr>
              <a:t> Utilizing Google Finance for real-time stock market data via web scraping and newsdata.io for Sentimental Analysis of latest news for the impact on real-time NIFTY 50 data via API respectively. </a:t>
            </a:r>
          </a:p>
          <a:p>
            <a:pPr algn="just"/>
            <a:endParaRPr lang="en-US" dirty="0">
              <a:latin typeface="Calibri" pitchFamily="34" charset="0"/>
              <a:ea typeface="Calibri" pitchFamily="34" charset="0"/>
              <a:cs typeface="Calibri" pitchFamily="34" charset="0"/>
            </a:endParaRPr>
          </a:p>
          <a:p>
            <a:pPr lvl="1"/>
            <a:r>
              <a:rPr lang="en-US" dirty="0">
                <a:latin typeface="Calibri" pitchFamily="34" charset="0"/>
                <a:ea typeface="Calibri" pitchFamily="34" charset="0"/>
                <a:cs typeface="Calibri" pitchFamily="34" charset="0"/>
              </a:rPr>
              <a:t>Google Finance: </a:t>
            </a:r>
            <a:r>
              <a:rPr lang="en-US" dirty="0">
                <a:latin typeface="Calibri" pitchFamily="34" charset="0"/>
                <a:ea typeface="Calibri" pitchFamily="34" charset="0"/>
                <a:cs typeface="Calibri" pitchFamily="34" charset="0"/>
                <a:hlinkClick r:id="rId2"/>
              </a:rPr>
              <a:t>https://www.google.com/finance/quote/NIFTY_50:INDEXNSE</a:t>
            </a:r>
            <a:endParaRPr lang="en-US" dirty="0">
              <a:latin typeface="Calibri" pitchFamily="34" charset="0"/>
              <a:ea typeface="Calibri" pitchFamily="34" charset="0"/>
              <a:cs typeface="Calibri" pitchFamily="34" charset="0"/>
            </a:endParaRPr>
          </a:p>
          <a:p>
            <a:pPr lvl="1"/>
            <a:endParaRPr lang="en-US" dirty="0">
              <a:latin typeface="Calibri" pitchFamily="34" charset="0"/>
              <a:ea typeface="Calibri" pitchFamily="34" charset="0"/>
              <a:cs typeface="Calibri" pitchFamily="34" charset="0"/>
            </a:endParaRPr>
          </a:p>
          <a:p>
            <a:pPr lvl="1"/>
            <a:r>
              <a:rPr lang="en-US" dirty="0">
                <a:latin typeface="Calibri" pitchFamily="34" charset="0"/>
                <a:ea typeface="Calibri" pitchFamily="34" charset="0"/>
                <a:cs typeface="Calibri" pitchFamily="34" charset="0"/>
              </a:rPr>
              <a:t>newsdata.io: </a:t>
            </a:r>
            <a:r>
              <a:rPr lang="en-US" dirty="0">
                <a:latin typeface="Calibri" pitchFamily="34" charset="0"/>
                <a:ea typeface="Calibri" pitchFamily="34" charset="0"/>
                <a:cs typeface="Calibri" pitchFamily="34" charset="0"/>
                <a:hlinkClick r:id="rId3"/>
              </a:rPr>
              <a:t>https://newsdata.io/search-news</a:t>
            </a:r>
            <a:endParaRPr lang="en-US" dirty="0">
              <a:latin typeface="Calibri" pitchFamily="34" charset="0"/>
              <a:ea typeface="Calibri" pitchFamily="34" charset="0"/>
              <a:cs typeface="Calibri" pitchFamily="34" charset="0"/>
            </a:endParaRPr>
          </a:p>
          <a:p>
            <a:pPr lvl="1" algn="just"/>
            <a:endParaRPr lang="en-US" dirty="0">
              <a:latin typeface="Calibri" pitchFamily="34" charset="0"/>
              <a:ea typeface="Calibri" pitchFamily="34" charset="0"/>
              <a:cs typeface="Calibri" pitchFamily="34" charset="0"/>
            </a:endParaRPr>
          </a:p>
          <a:p>
            <a:pPr algn="just"/>
            <a:r>
              <a:rPr lang="en-US" b="1" dirty="0">
                <a:latin typeface="Calibri" pitchFamily="34" charset="0"/>
                <a:ea typeface="Calibri" pitchFamily="34" charset="0"/>
                <a:cs typeface="Calibri" pitchFamily="34" charset="0"/>
              </a:rPr>
              <a:t>Historical Data:</a:t>
            </a:r>
            <a:r>
              <a:rPr lang="en-US" dirty="0">
                <a:latin typeface="Calibri" pitchFamily="34" charset="0"/>
                <a:ea typeface="Calibri" pitchFamily="34" charset="0"/>
                <a:cs typeface="Calibri" pitchFamily="34" charset="0"/>
              </a:rPr>
              <a:t> Sourcing historical stock market data directly from Yahoo Finance in CSV format.</a:t>
            </a:r>
          </a:p>
          <a:p>
            <a:pPr algn="just"/>
            <a:endParaRPr lang="en-US" dirty="0">
              <a:latin typeface="Calibri" pitchFamily="34" charset="0"/>
              <a:ea typeface="Calibri" pitchFamily="34" charset="0"/>
              <a:cs typeface="Calibri" pitchFamily="34" charset="0"/>
            </a:endParaRPr>
          </a:p>
          <a:p>
            <a:pPr lvl="1" algn="just"/>
            <a:r>
              <a:rPr lang="en-US" dirty="0">
                <a:latin typeface="Calibri" pitchFamily="34" charset="0"/>
                <a:ea typeface="Calibri" pitchFamily="34" charset="0"/>
                <a:cs typeface="Calibri" pitchFamily="34" charset="0"/>
              </a:rPr>
              <a:t>Yahoo Finance: </a:t>
            </a:r>
            <a:r>
              <a:rPr lang="en-US" dirty="0">
                <a:latin typeface="Calibri" pitchFamily="34" charset="0"/>
                <a:ea typeface="Calibri" pitchFamily="34" charset="0"/>
                <a:cs typeface="Calibri" pitchFamily="34" charset="0"/>
                <a:hlinkClick r:id="rId4"/>
              </a:rPr>
              <a:t>https://finance.yahoo.com/quote/%5ENSEI/history</a:t>
            </a:r>
            <a:endParaRPr lang="en-US" dirty="0">
              <a:latin typeface="Calibri" pitchFamily="34" charset="0"/>
              <a:ea typeface="Calibri" pitchFamily="34" charset="0"/>
              <a:cs typeface="Calibri" pitchFamily="34" charset="0"/>
            </a:endParaRPr>
          </a:p>
          <a:p>
            <a:pPr lvl="1" algn="just"/>
            <a:endParaRPr lang="en-US" dirty="0">
              <a:latin typeface="Calibri" pitchFamily="34" charset="0"/>
              <a:ea typeface="Calibri" pitchFamily="34" charset="0"/>
              <a:cs typeface="Calibri" pitchFamily="34" charset="0"/>
            </a:endParaRPr>
          </a:p>
          <a:p>
            <a:pPr marL="0" indent="0" algn="just">
              <a:buNone/>
            </a:pPr>
            <a:r>
              <a:rPr lang="en-US" sz="2800" b="1" dirty="0">
                <a:latin typeface="Calibri" pitchFamily="34" charset="0"/>
                <a:ea typeface="Calibri" pitchFamily="34" charset="0"/>
                <a:cs typeface="Calibri" pitchFamily="34" charset="0"/>
              </a:rPr>
              <a:t>Relevance of Chosen Data Sources</a:t>
            </a:r>
            <a:r>
              <a:rPr lang="en-US" sz="2800" dirty="0">
                <a:latin typeface="Calibri" pitchFamily="34" charset="0"/>
                <a:ea typeface="Calibri" pitchFamily="34" charset="0"/>
                <a:cs typeface="Calibri" pitchFamily="34" charset="0"/>
              </a:rPr>
              <a:t>: </a:t>
            </a:r>
            <a:r>
              <a:rPr lang="en-US" dirty="0">
                <a:latin typeface="Calibri" pitchFamily="34" charset="0"/>
                <a:ea typeface="Calibri" pitchFamily="34" charset="0"/>
                <a:cs typeface="Calibri" pitchFamily="34" charset="0"/>
              </a:rPr>
              <a:t>The selection of data from these sources are crucial due to there credibility and reliability in delivering accurate and timely market information.</a:t>
            </a:r>
            <a:endParaRPr lang="en-US" dirty="0"/>
          </a:p>
        </p:txBody>
      </p:sp>
    </p:spTree>
    <p:extLst>
      <p:ext uri="{BB962C8B-B14F-4D97-AF65-F5344CB8AC3E}">
        <p14:creationId xmlns:p14="http://schemas.microsoft.com/office/powerpoint/2010/main" val="312798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FBC3-F433-CEA2-B59C-289C596D28C6}"/>
              </a:ext>
            </a:extLst>
          </p:cNvPr>
          <p:cNvSpPr>
            <a:spLocks noGrp="1"/>
          </p:cNvSpPr>
          <p:nvPr>
            <p:ph type="title"/>
          </p:nvPr>
        </p:nvSpPr>
        <p:spPr>
          <a:xfrm>
            <a:off x="457200" y="274638"/>
            <a:ext cx="7467600" cy="563560"/>
          </a:xfrm>
        </p:spPr>
        <p:txBody>
          <a:bodyPr>
            <a:noAutofit/>
          </a:bodyPr>
          <a:lstStyle/>
          <a:p>
            <a:r>
              <a:rPr lang="en-US" sz="4000" b="1" dirty="0"/>
              <a:t>Approach</a:t>
            </a:r>
            <a:endParaRPr lang="en-IN" sz="4000" b="1" dirty="0"/>
          </a:p>
        </p:txBody>
      </p:sp>
      <p:sp>
        <p:nvSpPr>
          <p:cNvPr id="3" name="Content Placeholder 2">
            <a:extLst>
              <a:ext uri="{FF2B5EF4-FFF2-40B4-BE49-F238E27FC236}">
                <a16:creationId xmlns:a16="http://schemas.microsoft.com/office/drawing/2014/main" id="{178B8F8A-6006-AB31-08C2-9B07266717EA}"/>
              </a:ext>
            </a:extLst>
          </p:cNvPr>
          <p:cNvSpPr>
            <a:spLocks noGrp="1"/>
          </p:cNvSpPr>
          <p:nvPr>
            <p:ph sz="quarter" idx="1"/>
          </p:nvPr>
        </p:nvSpPr>
        <p:spPr>
          <a:xfrm>
            <a:off x="304800" y="1112835"/>
            <a:ext cx="8305800" cy="5638796"/>
          </a:xfrm>
        </p:spPr>
        <p:txBody>
          <a:bodyPr>
            <a:normAutofit fontScale="92500" lnSpcReduction="20000"/>
          </a:bodyPr>
          <a:lstStyle/>
          <a:p>
            <a:pPr algn="just"/>
            <a:r>
              <a:rPr lang="en-IN" sz="2200" b="1" dirty="0">
                <a:latin typeface="Calibri" panose="020F0502020204030204" pitchFamily="34" charset="0"/>
                <a:cs typeface="Calibri" panose="020F0502020204030204" pitchFamily="34" charset="0"/>
              </a:rPr>
              <a:t>Data Acquisition</a:t>
            </a:r>
          </a:p>
          <a:p>
            <a:pPr marL="0" indent="0" algn="just">
              <a:buNone/>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Gathering information about NIFTY 50's past and current performance from reliable sources.</a:t>
            </a:r>
          </a:p>
          <a:p>
            <a:pPr marL="0" indent="0" algn="just">
              <a:buNone/>
            </a:pPr>
            <a:endParaRPr lang="en-IN" sz="1800" dirty="0">
              <a:latin typeface="Calibri" panose="020F0502020204030204" pitchFamily="34" charset="0"/>
              <a:cs typeface="Calibri" panose="020F0502020204030204" pitchFamily="34" charset="0"/>
            </a:endParaRPr>
          </a:p>
          <a:p>
            <a:pPr algn="just"/>
            <a:r>
              <a:rPr lang="en-IN" sz="2200" b="1" dirty="0">
                <a:latin typeface="Calibri" panose="020F0502020204030204" pitchFamily="34" charset="0"/>
                <a:cs typeface="Calibri" panose="020F0502020204030204" pitchFamily="34" charset="0"/>
              </a:rPr>
              <a:t>Integration of historical and real time data</a:t>
            </a:r>
          </a:p>
          <a:p>
            <a:pPr marL="0" indent="0" algn="just">
              <a:buNone/>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Combining data on NIFTY 50's past trends with up-to-date information to get a complete picture of its movements.</a:t>
            </a:r>
          </a:p>
          <a:p>
            <a:pPr marL="0" indent="0" algn="just">
              <a:buNone/>
            </a:pPr>
            <a:endParaRPr lang="en-IN" sz="1800" dirty="0">
              <a:latin typeface="Calibri" panose="020F0502020204030204" pitchFamily="34" charset="0"/>
              <a:cs typeface="Calibri" panose="020F0502020204030204" pitchFamily="34" charset="0"/>
            </a:endParaRPr>
          </a:p>
          <a:p>
            <a:pPr algn="just"/>
            <a:r>
              <a:rPr lang="en-IN" sz="2200" b="1" dirty="0">
                <a:latin typeface="Calibri" panose="020F0502020204030204" pitchFamily="34" charset="0"/>
                <a:cs typeface="Calibri" panose="020F0502020204030204" pitchFamily="34" charset="0"/>
              </a:rPr>
              <a:t>Data Exploration</a:t>
            </a:r>
          </a:p>
          <a:p>
            <a:pPr marL="0" indent="0" algn="just">
              <a:buNone/>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Delving into NIFTY 50's data to identify trends, patterns, and anomalies.</a:t>
            </a:r>
          </a:p>
          <a:p>
            <a:pPr marL="0" indent="0" algn="just">
              <a:buNone/>
            </a:pPr>
            <a:endParaRPr lang="en-IN" sz="1800" dirty="0">
              <a:latin typeface="Calibri" panose="020F0502020204030204" pitchFamily="34" charset="0"/>
              <a:cs typeface="Calibri" panose="020F0502020204030204" pitchFamily="34" charset="0"/>
            </a:endParaRPr>
          </a:p>
          <a:p>
            <a:pPr algn="just"/>
            <a:r>
              <a:rPr lang="en-IN" sz="2200" b="1" dirty="0">
                <a:latin typeface="Calibri" panose="020F0502020204030204" pitchFamily="34" charset="0"/>
                <a:cs typeface="Calibri" panose="020F0502020204030204" pitchFamily="34" charset="0"/>
              </a:rPr>
              <a:t>Data Preparation</a:t>
            </a:r>
          </a:p>
          <a:p>
            <a:pPr marL="0" indent="0" algn="just">
              <a:buNone/>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Cleaning and organizing NIFTY 50's data to ensure accuracy and consistency for analysis.</a:t>
            </a:r>
          </a:p>
          <a:p>
            <a:pPr marL="0" indent="0" algn="just">
              <a:buNone/>
            </a:pPr>
            <a:endParaRPr lang="en-IN" sz="1800" dirty="0">
              <a:latin typeface="Calibri" panose="020F0502020204030204" pitchFamily="34" charset="0"/>
              <a:cs typeface="Calibri" panose="020F0502020204030204" pitchFamily="34" charset="0"/>
            </a:endParaRPr>
          </a:p>
          <a:p>
            <a:pPr algn="just"/>
            <a:r>
              <a:rPr lang="en-IN" sz="2200" b="1" dirty="0">
                <a:latin typeface="Calibri" panose="020F0502020204030204" pitchFamily="34" charset="0"/>
                <a:cs typeface="Calibri" panose="020F0502020204030204" pitchFamily="34" charset="0"/>
              </a:rPr>
              <a:t>Data Analysis</a:t>
            </a:r>
          </a:p>
          <a:p>
            <a:pPr marL="0" indent="0" algn="just">
              <a:buNone/>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Analyzing NIFTY 50's data to uncover insights and make informed decisions.</a:t>
            </a:r>
          </a:p>
          <a:p>
            <a:pPr marL="0" indent="0" algn="just">
              <a:buNone/>
            </a:pPr>
            <a:endParaRPr lang="en-IN" sz="1800" dirty="0">
              <a:latin typeface="Calibri" panose="020F0502020204030204" pitchFamily="34" charset="0"/>
              <a:cs typeface="Calibri" panose="020F0502020204030204" pitchFamily="34" charset="0"/>
            </a:endParaRPr>
          </a:p>
          <a:p>
            <a:pPr algn="just"/>
            <a:r>
              <a:rPr lang="en-IN" sz="2200" b="1" dirty="0">
                <a:latin typeface="Calibri" panose="020F0502020204030204" pitchFamily="34" charset="0"/>
                <a:cs typeface="Calibri" panose="020F0502020204030204" pitchFamily="34" charset="0"/>
              </a:rPr>
              <a:t>Model </a:t>
            </a:r>
            <a:r>
              <a:rPr lang="en-IN" sz="2200" b="1" dirty="0" err="1">
                <a:latin typeface="Calibri" panose="020F0502020204030204" pitchFamily="34" charset="0"/>
                <a:cs typeface="Calibri" panose="020F0502020204030204" pitchFamily="34" charset="0"/>
              </a:rPr>
              <a:t>Devlopment</a:t>
            </a:r>
            <a:endParaRPr lang="en-IN" sz="2200" b="1" dirty="0">
              <a:latin typeface="Calibri" panose="020F0502020204030204" pitchFamily="34" charset="0"/>
              <a:cs typeface="Calibri" panose="020F0502020204030204" pitchFamily="34" charset="0"/>
            </a:endParaRPr>
          </a:p>
          <a:p>
            <a:pPr marL="0" indent="0" algn="just">
              <a:buNone/>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Creating predictive models based on NIFTY 50's historical data to forecast future movements.</a:t>
            </a:r>
            <a:endParaRPr lang="en-IN" sz="1800" b="1" dirty="0">
              <a:latin typeface="Calibri" panose="020F0502020204030204" pitchFamily="34" charset="0"/>
              <a:cs typeface="Calibri" panose="020F0502020204030204" pitchFamily="34" charset="0"/>
            </a:endParaRPr>
          </a:p>
          <a:p>
            <a:pPr algn="just"/>
            <a:endParaRPr lang="en-IN" sz="2000" b="1" dirty="0">
              <a:latin typeface="Calibri" panose="020F0502020204030204" pitchFamily="34" charset="0"/>
              <a:cs typeface="Calibri" panose="020F0502020204030204" pitchFamily="34" charset="0"/>
            </a:endParaRPr>
          </a:p>
          <a:p>
            <a:pPr algn="just"/>
            <a:endParaRPr lang="en-IN" sz="2000" b="1" dirty="0">
              <a:latin typeface="Calibri" panose="020F0502020204030204" pitchFamily="34" charset="0"/>
              <a:cs typeface="Calibri" panose="020F0502020204030204" pitchFamily="34" charset="0"/>
            </a:endParaRPr>
          </a:p>
          <a:p>
            <a:pPr marL="0" indent="0" algn="just">
              <a:buNone/>
            </a:pPr>
            <a:endParaRPr lang="en-IN" sz="2000" b="1" dirty="0">
              <a:latin typeface="Calibri" panose="020F0502020204030204" pitchFamily="34" charset="0"/>
              <a:cs typeface="Calibri" panose="020F0502020204030204" pitchFamily="34" charset="0"/>
            </a:endParaRPr>
          </a:p>
          <a:p>
            <a:pPr marL="0" indent="0" algn="just">
              <a:buNone/>
            </a:pPr>
            <a:endParaRPr lang="en-IN" sz="2000" b="1" dirty="0">
              <a:latin typeface="Calibri" panose="020F0502020204030204" pitchFamily="34" charset="0"/>
              <a:cs typeface="Calibri" panose="020F0502020204030204" pitchFamily="34" charset="0"/>
            </a:endParaRPr>
          </a:p>
          <a:p>
            <a:pPr algn="just"/>
            <a:endParaRPr lang="en-IN" sz="2000" dirty="0">
              <a:latin typeface="Calibri" panose="020F0502020204030204" pitchFamily="34" charset="0"/>
              <a:cs typeface="Calibri" panose="020F0502020204030204" pitchFamily="34" charset="0"/>
            </a:endParaRPr>
          </a:p>
        </p:txBody>
      </p:sp>
      <p:sp>
        <p:nvSpPr>
          <p:cNvPr id="9" name="Rectangle 6">
            <a:extLst>
              <a:ext uri="{FF2B5EF4-FFF2-40B4-BE49-F238E27FC236}">
                <a16:creationId xmlns:a16="http://schemas.microsoft.com/office/drawing/2014/main" id="{AB1031E1-D578-F403-784D-6A2E06EE6CB2}"/>
              </a:ext>
            </a:extLst>
          </p:cNvPr>
          <p:cNvSpPr>
            <a:spLocks noChangeArrowheads="1"/>
          </p:cNvSpPr>
          <p:nvPr/>
        </p:nvSpPr>
        <p:spPr bwMode="auto">
          <a:xfrm>
            <a:off x="0" y="0"/>
            <a:ext cx="2714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467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00EE00-BF3F-D59C-36E0-7E30A86942E1}"/>
              </a:ext>
            </a:extLst>
          </p:cNvPr>
          <p:cNvPicPr>
            <a:picLocks noChangeAspect="1"/>
          </p:cNvPicPr>
          <p:nvPr/>
        </p:nvPicPr>
        <p:blipFill>
          <a:blip r:embed="rId2"/>
          <a:stretch>
            <a:fillRect/>
          </a:stretch>
        </p:blipFill>
        <p:spPr>
          <a:xfrm>
            <a:off x="609600" y="2468797"/>
            <a:ext cx="8154107" cy="1920406"/>
          </a:xfrm>
          <a:prstGeom prst="rect">
            <a:avLst/>
          </a:prstGeom>
        </p:spPr>
      </p:pic>
      <p:sp>
        <p:nvSpPr>
          <p:cNvPr id="6" name="TextBox 5">
            <a:extLst>
              <a:ext uri="{FF2B5EF4-FFF2-40B4-BE49-F238E27FC236}">
                <a16:creationId xmlns:a16="http://schemas.microsoft.com/office/drawing/2014/main" id="{EE1B446C-378C-C9DA-3B87-9E6223220678}"/>
              </a:ext>
            </a:extLst>
          </p:cNvPr>
          <p:cNvSpPr txBox="1"/>
          <p:nvPr/>
        </p:nvSpPr>
        <p:spPr>
          <a:xfrm>
            <a:off x="1447800" y="609600"/>
            <a:ext cx="6096000" cy="369332"/>
          </a:xfrm>
          <a:prstGeom prst="rect">
            <a:avLst/>
          </a:prstGeom>
          <a:noFill/>
        </p:spPr>
        <p:txBody>
          <a:bodyPr wrap="square" rtlCol="0">
            <a:spAutoFit/>
          </a:bodyPr>
          <a:lstStyle/>
          <a:p>
            <a:pPr algn="ctr"/>
            <a:r>
              <a:rPr lang="en-IN" b="1" u="sng" dirty="0"/>
              <a:t>Main Challenge: Merging the data</a:t>
            </a:r>
          </a:p>
        </p:txBody>
      </p:sp>
    </p:spTree>
    <p:extLst>
      <p:ext uri="{BB962C8B-B14F-4D97-AF65-F5344CB8AC3E}">
        <p14:creationId xmlns:p14="http://schemas.microsoft.com/office/powerpoint/2010/main" val="358539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158A-0465-158F-519D-F8FB175B6676}"/>
              </a:ext>
            </a:extLst>
          </p:cNvPr>
          <p:cNvSpPr>
            <a:spLocks noGrp="1"/>
          </p:cNvSpPr>
          <p:nvPr>
            <p:ph type="title"/>
          </p:nvPr>
        </p:nvSpPr>
        <p:spPr/>
        <p:txBody>
          <a:bodyPr/>
          <a:lstStyle/>
          <a:p>
            <a:r>
              <a:rPr lang="en-IN" b="1" dirty="0"/>
              <a:t>Data Preparation and Feature Engineering.</a:t>
            </a:r>
          </a:p>
        </p:txBody>
      </p:sp>
      <p:sp>
        <p:nvSpPr>
          <p:cNvPr id="5" name="Rectangle 2">
            <a:extLst>
              <a:ext uri="{FF2B5EF4-FFF2-40B4-BE49-F238E27FC236}">
                <a16:creationId xmlns:a16="http://schemas.microsoft.com/office/drawing/2014/main" id="{FE6E28B9-4BC1-4EAA-4855-E38B176F4684}"/>
              </a:ext>
            </a:extLst>
          </p:cNvPr>
          <p:cNvSpPr>
            <a:spLocks noGrp="1" noChangeArrowheads="1"/>
          </p:cNvSpPr>
          <p:nvPr>
            <p:ph sz="quarter" idx="1"/>
          </p:nvPr>
        </p:nvSpPr>
        <p:spPr bwMode="auto">
          <a:xfrm>
            <a:off x="457200" y="1905000"/>
            <a:ext cx="815340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Söhne"/>
              </a:rPr>
              <a:t> Checked for missing values to ensure data integrity and completeness.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Söhne"/>
              </a:rPr>
              <a:t> Dropped rows with missing values to maintain data quality and reliability.</a:t>
            </a:r>
            <a:br>
              <a:rPr kumimoji="0" lang="en-US" altLang="en-US" sz="18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Söhne"/>
              </a:rPr>
              <a:t> Dropped missing values in specific columns, targeting columns critical for analysis and decision-making.</a:t>
            </a:r>
            <a:br>
              <a:rPr kumimoji="0" lang="en-US" altLang="en-US" sz="18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Söhne"/>
              </a:rPr>
              <a:t> Conducted a subsequent check for missing values after removal to confirm data cleanliness.</a:t>
            </a:r>
            <a:br>
              <a:rPr kumimoji="0" lang="en-US" altLang="en-US" sz="18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Söhne"/>
              </a:rPr>
              <a:t> Implemented data analysis techniques such as extracting Year, Month, and Year-Month from Date to facilitate deeper insights into temporal trends and patterns.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83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C2672-BCFC-A740-8935-26D2228E45DA}"/>
              </a:ext>
            </a:extLst>
          </p:cNvPr>
          <p:cNvPicPr>
            <a:picLocks noChangeAspect="1"/>
          </p:cNvPicPr>
          <p:nvPr/>
        </p:nvPicPr>
        <p:blipFill>
          <a:blip r:embed="rId2"/>
          <a:stretch>
            <a:fillRect/>
          </a:stretch>
        </p:blipFill>
        <p:spPr>
          <a:xfrm>
            <a:off x="447997" y="2209801"/>
            <a:ext cx="7964816" cy="2354678"/>
          </a:xfrm>
          <a:prstGeom prst="rect">
            <a:avLst/>
          </a:prstGeom>
        </p:spPr>
      </p:pic>
      <p:sp>
        <p:nvSpPr>
          <p:cNvPr id="4" name="TextBox 3">
            <a:extLst>
              <a:ext uri="{FF2B5EF4-FFF2-40B4-BE49-F238E27FC236}">
                <a16:creationId xmlns:a16="http://schemas.microsoft.com/office/drawing/2014/main" id="{1C37A69A-D1B9-9842-86A4-532897F56E5A}"/>
              </a:ext>
            </a:extLst>
          </p:cNvPr>
          <p:cNvSpPr txBox="1"/>
          <p:nvPr/>
        </p:nvSpPr>
        <p:spPr>
          <a:xfrm>
            <a:off x="3505200" y="914400"/>
            <a:ext cx="4343400" cy="646331"/>
          </a:xfrm>
          <a:prstGeom prst="rect">
            <a:avLst/>
          </a:prstGeom>
          <a:noFill/>
        </p:spPr>
        <p:txBody>
          <a:bodyPr wrap="square" rtlCol="0">
            <a:spAutoFit/>
          </a:bodyPr>
          <a:lstStyle/>
          <a:p>
            <a:endParaRPr lang="en-IN" b="1" dirty="0"/>
          </a:p>
          <a:p>
            <a:r>
              <a:rPr lang="en-IN" b="1" dirty="0"/>
              <a:t>Our Dataset</a:t>
            </a:r>
          </a:p>
        </p:txBody>
      </p:sp>
    </p:spTree>
    <p:extLst>
      <p:ext uri="{BB962C8B-B14F-4D97-AF65-F5344CB8AC3E}">
        <p14:creationId xmlns:p14="http://schemas.microsoft.com/office/powerpoint/2010/main" val="126678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Exploratory Data Analysis (EDA)</a:t>
            </a:r>
          </a:p>
        </p:txBody>
      </p:sp>
      <p:sp>
        <p:nvSpPr>
          <p:cNvPr id="3" name="Content Placeholder 2"/>
          <p:cNvSpPr>
            <a:spLocks noGrp="1"/>
          </p:cNvSpPr>
          <p:nvPr>
            <p:ph sz="quarter" idx="1"/>
          </p:nvPr>
        </p:nvSpPr>
        <p:spPr>
          <a:xfrm>
            <a:off x="457200" y="1984248"/>
            <a:ext cx="8229600" cy="4873752"/>
          </a:xfrm>
        </p:spPr>
        <p:txBody>
          <a:bodyPr>
            <a:normAutofit/>
          </a:bodyPr>
          <a:lstStyle/>
          <a:p>
            <a:pPr>
              <a:buFont typeface="+mj-lt"/>
              <a:buAutoNum type="arabicPeriod"/>
            </a:pPr>
            <a:r>
              <a:rPr lang="en-US" b="0" i="0" dirty="0">
                <a:solidFill>
                  <a:srgbClr val="0D0D0D"/>
                </a:solidFill>
                <a:effectLst/>
                <a:highlight>
                  <a:srgbClr val="FFFFFF"/>
                </a:highlight>
                <a:latin typeface="Söhne"/>
              </a:rPr>
              <a:t>EDA uncovers patterns and relationships in datasets through visualizations and summary statistics.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buFont typeface="+mj-lt"/>
              <a:buAutoNum type="arabicPeriod"/>
            </a:pPr>
            <a:r>
              <a:rPr lang="en-US" b="0" i="0" dirty="0">
                <a:solidFill>
                  <a:srgbClr val="0D0D0D"/>
                </a:solidFill>
                <a:effectLst/>
                <a:highlight>
                  <a:srgbClr val="FFFFFF"/>
                </a:highlight>
                <a:latin typeface="Söhne"/>
              </a:rPr>
              <a:t>It guides further analysis and decision-making by providing crucial insights.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buFont typeface="+mj-lt"/>
              <a:buAutoNum type="arabicPeriod"/>
            </a:pPr>
            <a:r>
              <a:rPr lang="en-US" b="0" i="0" dirty="0">
                <a:solidFill>
                  <a:srgbClr val="0D0D0D"/>
                </a:solidFill>
                <a:effectLst/>
                <a:highlight>
                  <a:srgbClr val="FFFFFF"/>
                </a:highlight>
                <a:latin typeface="Söhne"/>
              </a:rPr>
              <a:t>EDA involves examining individual variables, exploring relationships between pairs, often using interactive line charts for precise analysis and visualization.</a:t>
            </a:r>
          </a:p>
        </p:txBody>
      </p:sp>
    </p:spTree>
    <p:extLst>
      <p:ext uri="{BB962C8B-B14F-4D97-AF65-F5344CB8AC3E}">
        <p14:creationId xmlns:p14="http://schemas.microsoft.com/office/powerpoint/2010/main" val="2454688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345</TotalTime>
  <Words>1466</Words>
  <Application>Microsoft Office PowerPoint</Application>
  <PresentationFormat>On-screen Show (4:3)</PresentationFormat>
  <Paragraphs>137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Schoolbook</vt:lpstr>
      <vt:lpstr>Helvetica Neue</vt:lpstr>
      <vt:lpstr>Söhne</vt:lpstr>
      <vt:lpstr>Wingdings</vt:lpstr>
      <vt:lpstr>Wingdings 2</vt:lpstr>
      <vt:lpstr>Oriel</vt:lpstr>
      <vt:lpstr>Analysis of Indian Stock Market: NIFTY-50 Data</vt:lpstr>
      <vt:lpstr>Introduction </vt:lpstr>
      <vt:lpstr>Research Questions </vt:lpstr>
      <vt:lpstr>Data Source</vt:lpstr>
      <vt:lpstr>Approach</vt:lpstr>
      <vt:lpstr>PowerPoint Presentation</vt:lpstr>
      <vt:lpstr>Data Preparation and Feature Engineering.</vt:lpstr>
      <vt:lpstr>PowerPoint Presentation</vt:lpstr>
      <vt:lpstr>Exploratory Data Analysis (EDA)</vt:lpstr>
      <vt:lpstr>   Univariate Analysis </vt:lpstr>
      <vt:lpstr>   Visualize Trends Year By Year</vt:lpstr>
      <vt:lpstr>Year - 2024</vt:lpstr>
      <vt:lpstr>Visualize Trends For High and Low prices year by year</vt:lpstr>
      <vt:lpstr>PowerPoint Presentation</vt:lpstr>
      <vt:lpstr>Bivariate analysis</vt:lpstr>
      <vt:lpstr>PowerPoint Presentation</vt:lpstr>
      <vt:lpstr>Analysis</vt:lpstr>
      <vt:lpstr>Interactive Line Chart </vt:lpstr>
      <vt:lpstr>PowerPoint Presentation</vt:lpstr>
      <vt:lpstr>PowerPoint Presentation</vt:lpstr>
      <vt:lpstr>Model Developement</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Indian Stock Market NIFTY-50 Data</dc:title>
  <dc:creator>user</dc:creator>
  <cp:lastModifiedBy>Tushar Ahuja</cp:lastModifiedBy>
  <cp:revision>9</cp:revision>
  <dcterms:created xsi:type="dcterms:W3CDTF">2024-05-07T07:44:02Z</dcterms:created>
  <dcterms:modified xsi:type="dcterms:W3CDTF">2024-05-07T19:53:41Z</dcterms:modified>
</cp:coreProperties>
</file>