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Dosis"/>
      <p:regular r:id="rId15"/>
      <p:bold r:id="rId16"/>
    </p:embeddedFont>
    <p:embeddedFont>
      <p:font typeface="Roboto"/>
      <p:regular r:id="rId17"/>
      <p:bold r:id="rId18"/>
      <p:italic r:id="rId19"/>
      <p:boldItalic r:id="rId20"/>
    </p:embeddedFont>
    <p:embeddedFont>
      <p:font typeface="Amatic SC"/>
      <p:regular r:id="rId21"/>
      <p:bold r:id="rId22"/>
    </p:embeddedFont>
    <p:embeddedFont>
      <p:font typeface="Arvo"/>
      <p:regular r:id="rId23"/>
      <p:bold r:id="rId24"/>
      <p:italic r:id="rId25"/>
      <p:boldItalic r:id="rId26"/>
    </p:embeddedFont>
    <p:embeddedFont>
      <p:font typeface="Roboto Condensed"/>
      <p:regular r:id="rId27"/>
      <p:bold r:id="rId28"/>
      <p:italic r:id="rId29"/>
      <p:boldItalic r:id="rId30"/>
    </p:embeddedFont>
    <p:embeddedFont>
      <p:font typeface="Roboto Condensed Light"/>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RobotoCondensed-bold.fntdata"/><Relationship Id="rId27" Type="http://schemas.openxmlformats.org/officeDocument/2006/relationships/font" Target="fonts/RobotoCondense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regular.fntdata"/><Relationship Id="rId30" Type="http://schemas.openxmlformats.org/officeDocument/2006/relationships/font" Target="fonts/RobotoCondensed-boldItalic.fntdata"/><Relationship Id="rId11" Type="http://schemas.openxmlformats.org/officeDocument/2006/relationships/slide" Target="slides/slide7.xml"/><Relationship Id="rId33" Type="http://schemas.openxmlformats.org/officeDocument/2006/relationships/font" Target="fonts/RobotoCondensedLight-italic.fntdata"/><Relationship Id="rId10" Type="http://schemas.openxmlformats.org/officeDocument/2006/relationships/slide" Target="slides/slide6.xml"/><Relationship Id="rId32" Type="http://schemas.openxmlformats.org/officeDocument/2006/relationships/font" Target="fonts/RobotoCondensedLight-bold.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RobotoCondensedLight-boldItalic.fntdata"/><Relationship Id="rId15" Type="http://schemas.openxmlformats.org/officeDocument/2006/relationships/font" Target="fonts/Dosis-regular.fntdata"/><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font" Target="fonts/Roboto-regular.fntdata"/><Relationship Id="rId16" Type="http://schemas.openxmlformats.org/officeDocument/2006/relationships/font" Target="fonts/Dosis-bold.fntdata"/><Relationship Id="rId38" Type="http://schemas.openxmlformats.org/officeDocument/2006/relationships/font" Target="fonts/Merriweather-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0a5b17c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0a5b17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82bcc0d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082bcc0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082bcc0d0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082bcc0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082bcc0d0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082bcc0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082bcc0d0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082bcc0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f8d9b5516_0_1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f8d9b5516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07c5fe20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07c5fe2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07c5fe20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07c5fe2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www.kaggle.com/andrewmvd/car-plate-detection"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regcheck.org.uk/" TargetMode="External"/><Relationship Id="rId4" Type="http://schemas.openxmlformats.org/officeDocument/2006/relationships/hyperlink" Target="http://www.regcheck.org.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748975" y="221625"/>
            <a:ext cx="53679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AI ACTIVE LEARNING</a:t>
            </a:r>
            <a:endParaRPr sz="4700"/>
          </a:p>
          <a:p>
            <a:pPr indent="0" lvl="0" marL="0" rtl="0" algn="l">
              <a:spcBef>
                <a:spcPts val="0"/>
              </a:spcBef>
              <a:spcAft>
                <a:spcPts val="0"/>
              </a:spcAft>
              <a:buNone/>
            </a:pPr>
            <a:r>
              <a:t/>
            </a:r>
            <a:endParaRPr sz="4700"/>
          </a:p>
          <a:p>
            <a:pPr indent="0" lvl="0" marL="0" rtl="0" algn="l">
              <a:spcBef>
                <a:spcPts val="0"/>
              </a:spcBef>
              <a:spcAft>
                <a:spcPts val="0"/>
              </a:spcAft>
              <a:buNone/>
            </a:pPr>
            <a:r>
              <a:t/>
            </a:r>
            <a:endParaRPr sz="4700"/>
          </a:p>
        </p:txBody>
      </p:sp>
      <p:sp>
        <p:nvSpPr>
          <p:cNvPr id="185" name="Google Shape;185;p11"/>
          <p:cNvSpPr txBox="1"/>
          <p:nvPr/>
        </p:nvSpPr>
        <p:spPr>
          <a:xfrm>
            <a:off x="812125" y="2094450"/>
            <a:ext cx="52416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900">
                <a:solidFill>
                  <a:schemeClr val="lt1"/>
                </a:solidFill>
                <a:latin typeface="Amatic SC"/>
                <a:ea typeface="Amatic SC"/>
                <a:cs typeface="Amatic SC"/>
                <a:sym typeface="Amatic SC"/>
              </a:rPr>
              <a:t>VEHICLE DETAILS </a:t>
            </a:r>
            <a:r>
              <a:rPr lang="en" sz="4900">
                <a:solidFill>
                  <a:schemeClr val="lt1"/>
                </a:solidFill>
                <a:latin typeface="Amatic SC"/>
                <a:ea typeface="Amatic SC"/>
                <a:cs typeface="Amatic SC"/>
                <a:sym typeface="Amatic SC"/>
              </a:rPr>
              <a:t>RETRIEVAL</a:t>
            </a:r>
            <a:r>
              <a:rPr lang="en" sz="4900">
                <a:solidFill>
                  <a:schemeClr val="lt1"/>
                </a:solidFill>
                <a:latin typeface="Amatic SC"/>
                <a:ea typeface="Amatic SC"/>
                <a:cs typeface="Amatic SC"/>
                <a:sym typeface="Amatic SC"/>
              </a:rPr>
              <a:t> </a:t>
            </a:r>
            <a:endParaRPr sz="4900">
              <a:solidFill>
                <a:schemeClr val="lt1"/>
              </a:solidFill>
              <a:latin typeface="Amatic SC"/>
              <a:ea typeface="Amatic SC"/>
              <a:cs typeface="Amatic SC"/>
              <a:sym typeface="Amatic SC"/>
            </a:endParaRPr>
          </a:p>
        </p:txBody>
      </p:sp>
      <p:sp>
        <p:nvSpPr>
          <p:cNvPr id="186" name="Google Shape;186;p11"/>
          <p:cNvSpPr txBox="1"/>
          <p:nvPr/>
        </p:nvSpPr>
        <p:spPr>
          <a:xfrm>
            <a:off x="6269075" y="2792600"/>
            <a:ext cx="28749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Dosis"/>
                <a:ea typeface="Dosis"/>
                <a:cs typeface="Dosis"/>
                <a:sym typeface="Dosis"/>
              </a:rPr>
              <a:t>Group: 8</a:t>
            </a:r>
            <a:endParaRPr b="1" sz="2200">
              <a:latin typeface="Dosis"/>
              <a:ea typeface="Dosis"/>
              <a:cs typeface="Dosis"/>
              <a:sym typeface="Dosis"/>
            </a:endParaRPr>
          </a:p>
          <a:p>
            <a:pPr indent="0" lvl="0" marL="0" rtl="0" algn="l">
              <a:spcBef>
                <a:spcPts val="0"/>
              </a:spcBef>
              <a:spcAft>
                <a:spcPts val="0"/>
              </a:spcAft>
              <a:buNone/>
            </a:pPr>
            <a:r>
              <a:rPr b="1" lang="en" sz="2200">
                <a:latin typeface="Dosis"/>
                <a:ea typeface="Dosis"/>
                <a:cs typeface="Dosis"/>
                <a:sym typeface="Dosis"/>
              </a:rPr>
              <a:t>PB 27 Simran Vaishya</a:t>
            </a:r>
            <a:endParaRPr b="1" sz="2200">
              <a:latin typeface="Dosis"/>
              <a:ea typeface="Dosis"/>
              <a:cs typeface="Dosis"/>
              <a:sym typeface="Dosis"/>
            </a:endParaRPr>
          </a:p>
          <a:p>
            <a:pPr indent="0" lvl="0" marL="0" rtl="0" algn="l">
              <a:spcBef>
                <a:spcPts val="0"/>
              </a:spcBef>
              <a:spcAft>
                <a:spcPts val="0"/>
              </a:spcAft>
              <a:buNone/>
            </a:pPr>
            <a:r>
              <a:rPr b="1" lang="en" sz="2200">
                <a:latin typeface="Dosis"/>
                <a:ea typeface="Dosis"/>
                <a:cs typeface="Dosis"/>
                <a:sym typeface="Dosis"/>
              </a:rPr>
              <a:t>PB 29 Tushar Birari</a:t>
            </a:r>
            <a:endParaRPr b="1" sz="2200">
              <a:latin typeface="Dosis"/>
              <a:ea typeface="Dosis"/>
              <a:cs typeface="Dosis"/>
              <a:sym typeface="Dosis"/>
            </a:endParaRPr>
          </a:p>
          <a:p>
            <a:pPr indent="0" lvl="0" marL="0" rtl="0" algn="l">
              <a:spcBef>
                <a:spcPts val="0"/>
              </a:spcBef>
              <a:spcAft>
                <a:spcPts val="0"/>
              </a:spcAft>
              <a:buNone/>
            </a:pPr>
            <a:r>
              <a:rPr b="1" lang="en" sz="2200">
                <a:latin typeface="Dosis"/>
                <a:ea typeface="Dosis"/>
                <a:cs typeface="Dosis"/>
                <a:sym typeface="Dosis"/>
              </a:rPr>
              <a:t>PB 43 Adarsh Malviya</a:t>
            </a:r>
            <a:endParaRPr b="1" sz="2200">
              <a:latin typeface="Dosis"/>
              <a:ea typeface="Dosis"/>
              <a:cs typeface="Dosis"/>
              <a:sym typeface="Dosis"/>
            </a:endParaRPr>
          </a:p>
          <a:p>
            <a:pPr indent="0" lvl="0" marL="0" rtl="0" algn="l">
              <a:spcBef>
                <a:spcPts val="0"/>
              </a:spcBef>
              <a:spcAft>
                <a:spcPts val="0"/>
              </a:spcAft>
              <a:buNone/>
            </a:pPr>
            <a:r>
              <a:rPr b="1" lang="en" sz="2200">
                <a:latin typeface="Dosis"/>
                <a:ea typeface="Dosis"/>
                <a:cs typeface="Dosis"/>
                <a:sym typeface="Dosis"/>
              </a:rPr>
              <a:t>PB 51 Disha Bajaj</a:t>
            </a:r>
            <a:endParaRPr b="1" sz="2200">
              <a:latin typeface="Dosis"/>
              <a:ea typeface="Dosis"/>
              <a:cs typeface="Dosis"/>
              <a:sym typeface="Dosis"/>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20"/>
          <p:cNvPicPr preferRelativeResize="0"/>
          <p:nvPr/>
        </p:nvPicPr>
        <p:blipFill>
          <a:blip r:embed="rId3">
            <a:alphaModFix/>
          </a:blip>
          <a:stretch>
            <a:fillRect/>
          </a:stretch>
        </p:blipFill>
        <p:spPr>
          <a:xfrm>
            <a:off x="665325" y="441675"/>
            <a:ext cx="7290101" cy="439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12"/>
          <p:cNvSpPr txBox="1"/>
          <p:nvPr/>
        </p:nvSpPr>
        <p:spPr>
          <a:xfrm>
            <a:off x="278600" y="1639500"/>
            <a:ext cx="749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Traffic Law Violation detection by creating CNN Model or Deep Learning Model which can </a:t>
            </a:r>
            <a:r>
              <a:rPr b="1" lang="en" sz="1600">
                <a:solidFill>
                  <a:srgbClr val="292929"/>
                </a:solidFill>
                <a:highlight>
                  <a:srgbClr val="FFFFFF"/>
                </a:highlight>
                <a:latin typeface="Georgia"/>
                <a:ea typeface="Georgia"/>
                <a:cs typeface="Georgia"/>
                <a:sym typeface="Georgia"/>
              </a:rPr>
              <a:t>detect Vehicle’s Number Plate characters</a:t>
            </a:r>
            <a:r>
              <a:rPr b="1" lang="en" sz="1600">
                <a:solidFill>
                  <a:srgbClr val="292929"/>
                </a:solidFill>
                <a:highlight>
                  <a:srgbClr val="FFFFFF"/>
                </a:highlight>
                <a:latin typeface="Georgia"/>
                <a:ea typeface="Georgia"/>
                <a:cs typeface="Georgia"/>
                <a:sym typeface="Georgia"/>
              </a:rPr>
              <a:t> that will get the owner’s information using Python and Flask API</a:t>
            </a:r>
            <a:r>
              <a:rPr lang="en" sz="1600">
                <a:solidFill>
                  <a:srgbClr val="292929"/>
                </a:solidFill>
                <a:highlight>
                  <a:srgbClr val="FFFFFF"/>
                </a:highlight>
                <a:latin typeface="Georgia"/>
                <a:ea typeface="Georgia"/>
                <a:cs typeface="Georgia"/>
                <a:sym typeface="Georgia"/>
              </a:rPr>
              <a:t>.</a:t>
            </a:r>
            <a:endParaRPr>
              <a:latin typeface="Roboto Condensed Light"/>
              <a:ea typeface="Roboto Condensed Light"/>
              <a:cs typeface="Roboto Condensed Light"/>
              <a:sym typeface="Roboto Condensed Light"/>
            </a:endParaRPr>
          </a:p>
        </p:txBody>
      </p:sp>
      <p:pic>
        <p:nvPicPr>
          <p:cNvPr id="194" name="Google Shape;194;p12"/>
          <p:cNvPicPr preferRelativeResize="0"/>
          <p:nvPr/>
        </p:nvPicPr>
        <p:blipFill>
          <a:blip r:embed="rId3">
            <a:alphaModFix/>
          </a:blip>
          <a:stretch>
            <a:fillRect/>
          </a:stretch>
        </p:blipFill>
        <p:spPr>
          <a:xfrm>
            <a:off x="814275" y="2733000"/>
            <a:ext cx="4001525" cy="2170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00" name="Google Shape;200;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13"/>
          <p:cNvSpPr txBox="1"/>
          <p:nvPr/>
        </p:nvSpPr>
        <p:spPr>
          <a:xfrm>
            <a:off x="342900" y="1821650"/>
            <a:ext cx="8476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Vehicle Plate Number Recognition (VPNR) system which is a real-time embedded system to automatically recognize license plate numbers</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main aim of the system is to use image processing to identify vehicles violating traffic by their plate numbers.</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image captured is processed to extract the numbers on the image. The numbers on the capture images can be viewed on a web page via an IP address.</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system if implemented can be used to improve road safety and control traffic of emerging smart cities.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07" name="Google Shape;207;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14"/>
          <p:cNvSpPr txBox="1"/>
          <p:nvPr/>
        </p:nvSpPr>
        <p:spPr>
          <a:xfrm>
            <a:off x="364325" y="1682350"/>
            <a:ext cx="6536700" cy="1385400"/>
          </a:xfrm>
          <a:prstGeom prst="rect">
            <a:avLst/>
          </a:prstGeom>
          <a:noFill/>
          <a:ln>
            <a:noFill/>
          </a:ln>
        </p:spPr>
        <p:txBody>
          <a:bodyPr anchorCtr="0" anchor="t" bIns="91425" lIns="91425" spcFirstLastPara="1" rIns="91425" wrap="square" tIns="91425">
            <a:spAutoFit/>
          </a:bodyPr>
          <a:lstStyle/>
          <a:p>
            <a:pPr indent="-330200" lvl="0" marL="457200" rtl="0" algn="l">
              <a:lnSpc>
                <a:spcPct val="90000"/>
              </a:lnSpc>
              <a:spcBef>
                <a:spcPts val="1000"/>
              </a:spcBef>
              <a:spcAft>
                <a:spcPts val="0"/>
              </a:spcAft>
              <a:buSzPts val="1600"/>
              <a:buChar char="❏"/>
            </a:pPr>
            <a:r>
              <a:rPr lang="en" sz="1600"/>
              <a:t>• </a:t>
            </a:r>
            <a:r>
              <a:rPr lang="en" sz="1600"/>
              <a:t>Dataset has been downloaded from </a:t>
            </a:r>
            <a:r>
              <a:rPr lang="en" sz="1600" u="sng">
                <a:solidFill>
                  <a:schemeClr val="hlink"/>
                </a:solidFill>
                <a:hlinkClick r:id="rId3"/>
              </a:rPr>
              <a:t>https://www.kaggle.com/andrewmvd/car-plate-detection</a:t>
            </a:r>
            <a:r>
              <a:rPr lang="en" sz="1600"/>
              <a:t>.</a:t>
            </a:r>
            <a:endParaRPr sz="1600"/>
          </a:p>
          <a:p>
            <a:pPr indent="-330200" lvl="0" marL="457200" rtl="0" algn="l">
              <a:lnSpc>
                <a:spcPct val="90000"/>
              </a:lnSpc>
              <a:spcBef>
                <a:spcPts val="0"/>
              </a:spcBef>
              <a:spcAft>
                <a:spcPts val="0"/>
              </a:spcAft>
              <a:buSzPts val="1600"/>
              <a:buChar char="❏"/>
            </a:pPr>
            <a:r>
              <a:rPr lang="en" sz="1600">
                <a:highlight>
                  <a:srgbClr val="F8F8F8"/>
                </a:highlight>
              </a:rPr>
              <a:t>This dataset contains 433 images with bounding box annotations of the car license plates within the image.</a:t>
            </a:r>
            <a:endParaRPr sz="1600"/>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209" name="Google Shape;209;p14"/>
          <p:cNvPicPr preferRelativeResize="0"/>
          <p:nvPr/>
        </p:nvPicPr>
        <p:blipFill>
          <a:blip r:embed="rId4">
            <a:alphaModFix/>
          </a:blip>
          <a:stretch>
            <a:fillRect/>
          </a:stretch>
        </p:blipFill>
        <p:spPr>
          <a:xfrm>
            <a:off x="1650200" y="2953050"/>
            <a:ext cx="2529075" cy="192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CNN ARCHITECTURE</a:t>
            </a:r>
            <a:endParaRPr/>
          </a:p>
        </p:txBody>
      </p:sp>
      <p:sp>
        <p:nvSpPr>
          <p:cNvPr id="215" name="Google Shape;215;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15"/>
          <p:cNvPicPr preferRelativeResize="0"/>
          <p:nvPr/>
        </p:nvPicPr>
        <p:blipFill>
          <a:blip r:embed="rId3">
            <a:alphaModFix/>
          </a:blip>
          <a:stretch>
            <a:fillRect/>
          </a:stretch>
        </p:blipFill>
        <p:spPr>
          <a:xfrm>
            <a:off x="610800" y="1565925"/>
            <a:ext cx="6028125" cy="285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METHODOLOGY </a:t>
            </a:r>
            <a:endParaRPr sz="2600"/>
          </a:p>
        </p:txBody>
      </p:sp>
      <p:sp>
        <p:nvSpPr>
          <p:cNvPr id="222" name="Google Shape;222;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3" name="Google Shape;223;p16"/>
          <p:cNvGrpSpPr/>
          <p:nvPr/>
        </p:nvGrpSpPr>
        <p:grpSpPr>
          <a:xfrm>
            <a:off x="270943" y="629920"/>
            <a:ext cx="392063" cy="291505"/>
            <a:chOff x="5247525" y="3007275"/>
            <a:chExt cx="517575" cy="384825"/>
          </a:xfrm>
        </p:grpSpPr>
        <p:sp>
          <p:nvSpPr>
            <p:cNvPr id="224" name="Google Shape;224;p1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6"/>
          <p:cNvGrpSpPr/>
          <p:nvPr/>
        </p:nvGrpSpPr>
        <p:grpSpPr>
          <a:xfrm>
            <a:off x="0" y="1189989"/>
            <a:ext cx="2214600" cy="3217636"/>
            <a:chOff x="0" y="1189989"/>
            <a:chExt cx="2214600" cy="3217636"/>
          </a:xfrm>
        </p:grpSpPr>
        <p:sp>
          <p:nvSpPr>
            <p:cNvPr id="227" name="Google Shape;227;p16"/>
            <p:cNvSpPr/>
            <p:nvPr/>
          </p:nvSpPr>
          <p:spPr>
            <a:xfrm>
              <a:off x="0" y="1189989"/>
              <a:ext cx="2214600" cy="669000"/>
            </a:xfrm>
            <a:prstGeom prst="homePlate">
              <a:avLst>
                <a:gd fmla="val 50000" name="adj"/>
              </a:avLst>
            </a:prstGeom>
            <a:solidFill>
              <a:srgbClr val="0C34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VEHICLE’S NUMBER PLATE DETECTION</a:t>
              </a:r>
              <a:endParaRPr>
                <a:solidFill>
                  <a:srgbClr val="FFFFFF"/>
                </a:solidFill>
                <a:latin typeface="Roboto"/>
                <a:ea typeface="Roboto"/>
                <a:cs typeface="Roboto"/>
                <a:sym typeface="Roboto"/>
              </a:endParaRPr>
            </a:p>
          </p:txBody>
        </p:sp>
        <p:sp>
          <p:nvSpPr>
            <p:cNvPr id="228" name="Google Shape;228;p16"/>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Detecting the number plate from the vehicle images and make a green rectangle  boundary around the number plate.</a:t>
              </a:r>
              <a:endParaRPr sz="1500">
                <a:latin typeface="Merriweather"/>
                <a:ea typeface="Merriweather"/>
                <a:cs typeface="Merriweather"/>
                <a:sym typeface="Merriweather"/>
              </a:endParaRPr>
            </a:p>
          </p:txBody>
        </p:sp>
      </p:grpSp>
      <p:grpSp>
        <p:nvGrpSpPr>
          <p:cNvPr id="229" name="Google Shape;229;p16"/>
          <p:cNvGrpSpPr/>
          <p:nvPr/>
        </p:nvGrpSpPr>
        <p:grpSpPr>
          <a:xfrm>
            <a:off x="1838325" y="1189775"/>
            <a:ext cx="2064000" cy="3217850"/>
            <a:chOff x="1838325" y="1189775"/>
            <a:chExt cx="2064000" cy="3217850"/>
          </a:xfrm>
        </p:grpSpPr>
        <p:sp>
          <p:nvSpPr>
            <p:cNvPr id="230" name="Google Shape;230;p16"/>
            <p:cNvSpPr/>
            <p:nvPr/>
          </p:nvSpPr>
          <p:spPr>
            <a:xfrm>
              <a:off x="1838325" y="1189775"/>
              <a:ext cx="2064000" cy="669000"/>
            </a:xfrm>
            <a:prstGeom prst="chevron">
              <a:avLst>
                <a:gd fmla="val 50000"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PRE-</a:t>
              </a:r>
              <a:r>
                <a:rPr lang="en" sz="1100">
                  <a:solidFill>
                    <a:srgbClr val="FFFFFF"/>
                  </a:solidFill>
                  <a:latin typeface="Roboto"/>
                  <a:ea typeface="Roboto"/>
                  <a:cs typeface="Roboto"/>
                  <a:sym typeface="Roboto"/>
                </a:rPr>
                <a:t>PROCESSING</a:t>
              </a:r>
              <a:r>
                <a:rPr lang="en" sz="1100">
                  <a:solidFill>
                    <a:srgbClr val="FFFFFF"/>
                  </a:solidFill>
                  <a:latin typeface="Roboto"/>
                  <a:ea typeface="Roboto"/>
                  <a:cs typeface="Roboto"/>
                  <a:sym typeface="Roboto"/>
                </a:rPr>
                <a:t> IMAGE</a:t>
              </a:r>
              <a:endParaRPr sz="1100">
                <a:solidFill>
                  <a:srgbClr val="FFFFFF"/>
                </a:solidFill>
                <a:latin typeface="Roboto"/>
                <a:ea typeface="Roboto"/>
                <a:cs typeface="Roboto"/>
                <a:sym typeface="Roboto"/>
              </a:endParaRPr>
            </a:p>
          </p:txBody>
        </p:sp>
        <p:sp>
          <p:nvSpPr>
            <p:cNvPr id="231" name="Google Shape;231;p16"/>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Convert the image into </a:t>
              </a:r>
              <a:r>
                <a:rPr lang="en" sz="1500">
                  <a:latin typeface="Merriweather"/>
                  <a:ea typeface="Merriweather"/>
                  <a:cs typeface="Merriweather"/>
                  <a:sym typeface="Merriweather"/>
                </a:rPr>
                <a:t>grayscale</a:t>
              </a:r>
              <a:r>
                <a:rPr lang="en" sz="1500">
                  <a:latin typeface="Merriweather"/>
                  <a:ea typeface="Merriweather"/>
                  <a:cs typeface="Merriweather"/>
                  <a:sym typeface="Merriweather"/>
                </a:rPr>
                <a:t> and display the number plate.</a:t>
              </a:r>
              <a:endParaRPr sz="1500">
                <a:latin typeface="Merriweather"/>
                <a:ea typeface="Merriweather"/>
                <a:cs typeface="Merriweather"/>
                <a:sym typeface="Merriweather"/>
              </a:endParaRPr>
            </a:p>
          </p:txBody>
        </p:sp>
      </p:grpSp>
      <p:grpSp>
        <p:nvGrpSpPr>
          <p:cNvPr id="232" name="Google Shape;232;p16"/>
          <p:cNvGrpSpPr/>
          <p:nvPr/>
        </p:nvGrpSpPr>
        <p:grpSpPr>
          <a:xfrm>
            <a:off x="3516750" y="1189775"/>
            <a:ext cx="2064000" cy="3217850"/>
            <a:chOff x="3516750" y="1189775"/>
            <a:chExt cx="2064000" cy="3217850"/>
          </a:xfrm>
        </p:grpSpPr>
        <p:sp>
          <p:nvSpPr>
            <p:cNvPr id="233" name="Google Shape;233;p16"/>
            <p:cNvSpPr/>
            <p:nvPr/>
          </p:nvSpPr>
          <p:spPr>
            <a:xfrm>
              <a:off x="3516750" y="1189775"/>
              <a:ext cx="2064000" cy="669000"/>
            </a:xfrm>
            <a:prstGeom prst="chevron">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SEGMENTATION OF IMAGE</a:t>
              </a:r>
              <a:endParaRPr sz="1200">
                <a:solidFill>
                  <a:srgbClr val="FFFFFF"/>
                </a:solidFill>
                <a:latin typeface="Roboto"/>
                <a:ea typeface="Roboto"/>
                <a:cs typeface="Roboto"/>
                <a:sym typeface="Roboto"/>
              </a:endParaRPr>
            </a:p>
          </p:txBody>
        </p:sp>
        <p:sp>
          <p:nvSpPr>
            <p:cNvPr id="234" name="Google Shape;234;p16"/>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Partitioning</a:t>
              </a:r>
              <a:r>
                <a:rPr lang="en" sz="1500">
                  <a:latin typeface="Merriweather"/>
                  <a:ea typeface="Merriweather"/>
                  <a:cs typeface="Merriweather"/>
                  <a:sym typeface="Merriweather"/>
                </a:rPr>
                <a:t> the image into multiple segments to analyze the digit in a simpler way.</a:t>
              </a:r>
              <a:endParaRPr sz="1500">
                <a:latin typeface="Merriweather"/>
                <a:ea typeface="Merriweather"/>
                <a:cs typeface="Merriweather"/>
                <a:sym typeface="Merriweather"/>
              </a:endParaRPr>
            </a:p>
          </p:txBody>
        </p:sp>
      </p:grpSp>
      <p:grpSp>
        <p:nvGrpSpPr>
          <p:cNvPr id="235" name="Google Shape;235;p16"/>
          <p:cNvGrpSpPr/>
          <p:nvPr/>
        </p:nvGrpSpPr>
        <p:grpSpPr>
          <a:xfrm>
            <a:off x="6874025" y="1189775"/>
            <a:ext cx="2064000" cy="3217850"/>
            <a:chOff x="6874025" y="1189775"/>
            <a:chExt cx="2064000" cy="3217850"/>
          </a:xfrm>
        </p:grpSpPr>
        <p:sp>
          <p:nvSpPr>
            <p:cNvPr id="236" name="Google Shape;236;p16"/>
            <p:cNvSpPr/>
            <p:nvPr/>
          </p:nvSpPr>
          <p:spPr>
            <a:xfrm>
              <a:off x="6874025" y="1189775"/>
              <a:ext cx="2064000" cy="669000"/>
            </a:xfrm>
            <a:prstGeom prst="chevron">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GETTING VEHICLE’S INFO</a:t>
              </a:r>
              <a:endParaRPr>
                <a:solidFill>
                  <a:srgbClr val="FFFFFF"/>
                </a:solidFill>
                <a:latin typeface="Roboto"/>
                <a:ea typeface="Roboto"/>
                <a:cs typeface="Roboto"/>
                <a:sym typeface="Roboto"/>
              </a:endParaRPr>
            </a:p>
          </p:txBody>
        </p:sp>
        <p:sp>
          <p:nvSpPr>
            <p:cNvPr id="237" name="Google Shape;237;p16"/>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Test the model using API to get the vehicle’s information </a:t>
              </a:r>
              <a:endParaRPr sz="1500">
                <a:latin typeface="Merriweather"/>
                <a:ea typeface="Merriweather"/>
                <a:cs typeface="Merriweather"/>
                <a:sym typeface="Merriweather"/>
              </a:endParaRPr>
            </a:p>
          </p:txBody>
        </p:sp>
      </p:grpSp>
      <p:grpSp>
        <p:nvGrpSpPr>
          <p:cNvPr id="238" name="Google Shape;238;p16"/>
          <p:cNvGrpSpPr/>
          <p:nvPr/>
        </p:nvGrpSpPr>
        <p:grpSpPr>
          <a:xfrm>
            <a:off x="5195350" y="1189775"/>
            <a:ext cx="2064000" cy="3217850"/>
            <a:chOff x="5195350" y="1189775"/>
            <a:chExt cx="2064000" cy="3217850"/>
          </a:xfrm>
        </p:grpSpPr>
        <p:sp>
          <p:nvSpPr>
            <p:cNvPr id="239" name="Google Shape;239;p16"/>
            <p:cNvSpPr/>
            <p:nvPr/>
          </p:nvSpPr>
          <p:spPr>
            <a:xfrm>
              <a:off x="5195350" y="1189775"/>
              <a:ext cx="2064000" cy="669000"/>
            </a:xfrm>
            <a:prstGeom prst="chevron">
              <a:avLst>
                <a:gd fmla="val 50000" name="adj"/>
              </a:avLst>
            </a:prstGeom>
            <a:solidFill>
              <a:srgbClr val="76A5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TRAINING MODEL</a:t>
              </a:r>
              <a:endParaRPr>
                <a:solidFill>
                  <a:srgbClr val="FFFFFF"/>
                </a:solidFill>
                <a:latin typeface="Roboto"/>
                <a:ea typeface="Roboto"/>
                <a:cs typeface="Roboto"/>
                <a:sym typeface="Roboto"/>
              </a:endParaRPr>
            </a:p>
          </p:txBody>
        </p:sp>
        <p:sp>
          <p:nvSpPr>
            <p:cNvPr id="240" name="Google Shape;240;p16"/>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Creating the CNN model and training it to find out the model accuracy</a:t>
              </a:r>
              <a:endParaRPr sz="1500">
                <a:latin typeface="Merriweather"/>
                <a:ea typeface="Merriweather"/>
                <a:cs typeface="Merriweather"/>
                <a:sym typeface="Merriweathe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APPLICATIONS</a:t>
            </a:r>
            <a:endParaRPr sz="2600"/>
          </a:p>
        </p:txBody>
      </p:sp>
      <p:sp>
        <p:nvSpPr>
          <p:cNvPr id="246" name="Google Shape;246;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17"/>
          <p:cNvSpPr/>
          <p:nvPr/>
        </p:nvSpPr>
        <p:spPr>
          <a:xfrm>
            <a:off x="755150" y="1524525"/>
            <a:ext cx="1296550" cy="1011600"/>
          </a:xfrm>
          <a:prstGeom prst="flowChartOffpageConnector">
            <a:avLst/>
          </a:prstGeom>
          <a:solidFill>
            <a:srgbClr val="A4C2F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FIND STOLEN CAR</a:t>
            </a:r>
            <a:endParaRPr>
              <a:latin typeface="Merriweather"/>
              <a:ea typeface="Merriweather"/>
              <a:cs typeface="Merriweather"/>
              <a:sym typeface="Merriweather"/>
            </a:endParaRPr>
          </a:p>
        </p:txBody>
      </p:sp>
      <p:sp>
        <p:nvSpPr>
          <p:cNvPr id="248" name="Google Shape;248;p17"/>
          <p:cNvSpPr/>
          <p:nvPr/>
        </p:nvSpPr>
        <p:spPr>
          <a:xfrm>
            <a:off x="2709913" y="1524525"/>
            <a:ext cx="1296550" cy="1011600"/>
          </a:xfrm>
          <a:prstGeom prst="flowChartOffpageConnector">
            <a:avLst/>
          </a:prstGeom>
          <a:solidFill>
            <a:srgbClr val="B4A7D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TOLL </a:t>
            </a:r>
            <a:endParaRPr>
              <a:latin typeface="Merriweather"/>
              <a:ea typeface="Merriweather"/>
              <a:cs typeface="Merriweather"/>
              <a:sym typeface="Merriweather"/>
            </a:endParaRPr>
          </a:p>
        </p:txBody>
      </p:sp>
      <p:sp>
        <p:nvSpPr>
          <p:cNvPr id="249" name="Google Shape;249;p17"/>
          <p:cNvSpPr/>
          <p:nvPr/>
        </p:nvSpPr>
        <p:spPr>
          <a:xfrm>
            <a:off x="4664700" y="1524525"/>
            <a:ext cx="1296550" cy="1011600"/>
          </a:xfrm>
          <a:prstGeom prst="flowChartOffpageConnector">
            <a:avLst/>
          </a:prstGeom>
          <a:solidFill>
            <a:srgbClr val="D5A6B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PARKING</a:t>
            </a:r>
            <a:endParaRPr>
              <a:latin typeface="Merriweather"/>
              <a:ea typeface="Merriweather"/>
              <a:cs typeface="Merriweather"/>
              <a:sym typeface="Merriweather"/>
            </a:endParaRPr>
          </a:p>
        </p:txBody>
      </p:sp>
      <p:sp>
        <p:nvSpPr>
          <p:cNvPr id="250" name="Google Shape;250;p17"/>
          <p:cNvSpPr/>
          <p:nvPr/>
        </p:nvSpPr>
        <p:spPr>
          <a:xfrm>
            <a:off x="6526850" y="1524525"/>
            <a:ext cx="1296550" cy="1011600"/>
          </a:xfrm>
          <a:prstGeom prst="flowChartOffpageConnector">
            <a:avLst/>
          </a:prstGeom>
          <a:solidFill>
            <a:srgbClr val="DD7E6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ACCESS CONTROL</a:t>
            </a:r>
            <a:endParaRPr>
              <a:latin typeface="Merriweather"/>
              <a:ea typeface="Merriweather"/>
              <a:cs typeface="Merriweather"/>
              <a:sym typeface="Merriweather"/>
            </a:endParaRPr>
          </a:p>
        </p:txBody>
      </p:sp>
      <p:sp>
        <p:nvSpPr>
          <p:cNvPr id="251" name="Google Shape;251;p17"/>
          <p:cNvSpPr/>
          <p:nvPr/>
        </p:nvSpPr>
        <p:spPr>
          <a:xfrm>
            <a:off x="783625" y="2661500"/>
            <a:ext cx="1296600" cy="2290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latin typeface="Georgia"/>
                <a:ea typeface="Georgia"/>
                <a:cs typeface="Georgia"/>
                <a:sym typeface="Georgia"/>
              </a:rPr>
              <a:t>This kind of system can be deployed on the roadside and makes a real-time comparison between passing cars and the list of stolen cars. </a:t>
            </a:r>
            <a:endParaRPr sz="1300">
              <a:latin typeface="Merriweather"/>
              <a:ea typeface="Merriweather"/>
              <a:cs typeface="Merriweather"/>
              <a:sym typeface="Merriweather"/>
            </a:endParaRPr>
          </a:p>
        </p:txBody>
      </p:sp>
      <p:sp>
        <p:nvSpPr>
          <p:cNvPr id="252" name="Google Shape;252;p17"/>
          <p:cNvSpPr/>
          <p:nvPr/>
        </p:nvSpPr>
        <p:spPr>
          <a:xfrm>
            <a:off x="2709900" y="2661475"/>
            <a:ext cx="1296600" cy="2290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latin typeface="Merriweather"/>
                <a:ea typeface="Merriweather"/>
                <a:cs typeface="Merriweather"/>
                <a:sym typeface="Merriweather"/>
              </a:rPr>
              <a:t>The car number is used to calculate travel costs on a toll road, or used to re-check tickets</a:t>
            </a:r>
            <a:endParaRPr sz="1300">
              <a:latin typeface="Merriweather"/>
              <a:ea typeface="Merriweather"/>
              <a:cs typeface="Merriweather"/>
              <a:sym typeface="Merriweather"/>
            </a:endParaRPr>
          </a:p>
        </p:txBody>
      </p:sp>
      <p:sp>
        <p:nvSpPr>
          <p:cNvPr id="253" name="Google Shape;253;p17"/>
          <p:cNvSpPr/>
          <p:nvPr/>
        </p:nvSpPr>
        <p:spPr>
          <a:xfrm>
            <a:off x="4664675" y="2661475"/>
            <a:ext cx="1296600" cy="2290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latin typeface="Merriweather"/>
                <a:ea typeface="Merriweather"/>
                <a:cs typeface="Merriweather"/>
                <a:sym typeface="Merriweather"/>
              </a:rPr>
              <a:t>The license plate number is used in car parks to calculate parking fees by comparing entry and exit times</a:t>
            </a:r>
            <a:endParaRPr sz="1300">
              <a:latin typeface="Merriweather"/>
              <a:ea typeface="Merriweather"/>
              <a:cs typeface="Merriweather"/>
              <a:sym typeface="Merriweather"/>
            </a:endParaRPr>
          </a:p>
        </p:txBody>
      </p:sp>
      <p:sp>
        <p:nvSpPr>
          <p:cNvPr id="254" name="Google Shape;254;p17"/>
          <p:cNvSpPr/>
          <p:nvPr/>
        </p:nvSpPr>
        <p:spPr>
          <a:xfrm>
            <a:off x="6526825" y="2661475"/>
            <a:ext cx="1296600" cy="2290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FFFFF"/>
                </a:highlight>
                <a:latin typeface="Merriweather"/>
                <a:ea typeface="Merriweather"/>
                <a:cs typeface="Merriweather"/>
                <a:sym typeface="Merriweather"/>
              </a:rPr>
              <a:t> The automatic opening of a door for authorized members in a safety zone. This kind of system is set up to help security officers. </a:t>
            </a:r>
            <a:endParaRPr sz="12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FETCHING </a:t>
            </a:r>
            <a:r>
              <a:rPr lang="en"/>
              <a:t>VEHICLE</a:t>
            </a:r>
            <a:r>
              <a:rPr lang="en"/>
              <a:t> DETAILS USING API</a:t>
            </a:r>
            <a:endParaRPr/>
          </a:p>
        </p:txBody>
      </p:sp>
      <p:sp>
        <p:nvSpPr>
          <p:cNvPr id="260" name="Google Shape;260;p18"/>
          <p:cNvSpPr txBox="1"/>
          <p:nvPr>
            <p:ph idx="1" type="body"/>
          </p:nvPr>
        </p:nvSpPr>
        <p:spPr>
          <a:xfrm>
            <a:off x="814275" y="1446600"/>
            <a:ext cx="6132600" cy="36219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Clr>
                <a:schemeClr val="accent3"/>
              </a:buClr>
              <a:buSzPts val="1500"/>
              <a:buChar char="▰"/>
            </a:pPr>
            <a:r>
              <a:rPr lang="en" sz="1500"/>
              <a:t>I</a:t>
            </a:r>
            <a:r>
              <a:rPr lang="en" sz="1500">
                <a:solidFill>
                  <a:srgbClr val="292929"/>
                </a:solidFill>
              </a:rPr>
              <a:t>n this part of the project vehicle details are fetched using the </a:t>
            </a:r>
            <a:r>
              <a:rPr lang="en" sz="1500">
                <a:solidFill>
                  <a:srgbClr val="292929"/>
                </a:solidFill>
              </a:rPr>
              <a:t>plate number retrieved</a:t>
            </a:r>
            <a:r>
              <a:rPr lang="en" sz="1500"/>
              <a:t>.</a:t>
            </a:r>
            <a:endParaRPr sz="1500"/>
          </a:p>
          <a:p>
            <a:pPr indent="-323850" lvl="0" marL="457200" rtl="0" algn="l">
              <a:spcBef>
                <a:spcPts val="0"/>
              </a:spcBef>
              <a:spcAft>
                <a:spcPts val="0"/>
              </a:spcAft>
              <a:buClr>
                <a:schemeClr val="accent3"/>
              </a:buClr>
              <a:buSzPts val="1500"/>
              <a:buChar char="▰"/>
            </a:pPr>
            <a:r>
              <a:rPr lang="en" sz="1500">
                <a:solidFill>
                  <a:srgbClr val="000000"/>
                </a:solidFill>
              </a:rPr>
              <a:t>The details are fetched using an API provided by</a:t>
            </a:r>
            <a:r>
              <a:rPr lang="en" sz="1500"/>
              <a:t> </a:t>
            </a:r>
            <a:r>
              <a:rPr lang="en" sz="1500" u="sng">
                <a:solidFill>
                  <a:schemeClr val="hlink"/>
                </a:solidFill>
                <a:hlinkClick r:id="rId3"/>
              </a:rPr>
              <a:t>http://www.regcheck.org.uk/</a:t>
            </a:r>
            <a:r>
              <a:rPr lang="en" sz="1500"/>
              <a:t>.</a:t>
            </a:r>
            <a:endParaRPr sz="1500"/>
          </a:p>
          <a:p>
            <a:pPr indent="-323850" lvl="0" marL="457200" rtl="0" algn="l">
              <a:spcBef>
                <a:spcPts val="0"/>
              </a:spcBef>
              <a:spcAft>
                <a:spcPts val="0"/>
              </a:spcAft>
              <a:buClr>
                <a:schemeClr val="accent3"/>
              </a:buClr>
              <a:buSzPts val="1500"/>
              <a:buChar char="▰"/>
            </a:pPr>
            <a:r>
              <a:rPr lang="en" sz="1500" u="sng">
                <a:solidFill>
                  <a:schemeClr val="accent1"/>
                </a:solidFill>
                <a:hlinkClick r:id="rId4">
                  <a:extLst>
                    <a:ext uri="{A12FA001-AC4F-418D-AE19-62706E023703}">
                      <ahyp:hlinkClr val="tx"/>
                    </a:ext>
                  </a:extLst>
                </a:hlinkClick>
              </a:rPr>
              <a:t>http://www.regcheck.org.uk/</a:t>
            </a:r>
            <a:r>
              <a:rPr lang="en" sz="1500">
                <a:solidFill>
                  <a:srgbClr val="000000"/>
                </a:solidFill>
              </a:rPr>
              <a:t> is a website which provides vehicle details lookups using plate numbers of vehicle from various countries.</a:t>
            </a:r>
            <a:endParaRPr sz="1500">
              <a:solidFill>
                <a:srgbClr val="000000"/>
              </a:solidFill>
            </a:endParaRPr>
          </a:p>
          <a:p>
            <a:pPr indent="-323850" lvl="0" marL="457200" rtl="0" algn="l">
              <a:spcBef>
                <a:spcPts val="0"/>
              </a:spcBef>
              <a:spcAft>
                <a:spcPts val="0"/>
              </a:spcAft>
              <a:buClr>
                <a:schemeClr val="accent3"/>
              </a:buClr>
              <a:buSzPts val="1500"/>
              <a:buChar char="▰"/>
            </a:pPr>
            <a:r>
              <a:rPr lang="en" sz="1500">
                <a:solidFill>
                  <a:srgbClr val="000000"/>
                </a:solidFill>
              </a:rPr>
              <a:t>The process followed is:</a:t>
            </a:r>
            <a:endParaRPr sz="1500">
              <a:solidFill>
                <a:srgbClr val="000000"/>
              </a:solidFill>
            </a:endParaRPr>
          </a:p>
          <a:p>
            <a:pPr indent="-323850" lvl="1" marL="914400" rtl="0" algn="l">
              <a:spcBef>
                <a:spcPts val="0"/>
              </a:spcBef>
              <a:spcAft>
                <a:spcPts val="0"/>
              </a:spcAft>
              <a:buClr>
                <a:schemeClr val="accent3"/>
              </a:buClr>
              <a:buSzPts val="1500"/>
              <a:buChar char="▻"/>
            </a:pPr>
            <a:r>
              <a:rPr lang="en" sz="1500">
                <a:solidFill>
                  <a:srgbClr val="000000"/>
                </a:solidFill>
              </a:rPr>
              <a:t>After the plate number is retrieved, a request is sent to the API with the plate number and the username.</a:t>
            </a:r>
            <a:endParaRPr sz="1500">
              <a:solidFill>
                <a:srgbClr val="000000"/>
              </a:solidFill>
            </a:endParaRPr>
          </a:p>
          <a:p>
            <a:pPr indent="-323850" lvl="1" marL="914400" rtl="0" algn="l">
              <a:spcBef>
                <a:spcPts val="0"/>
              </a:spcBef>
              <a:spcAft>
                <a:spcPts val="0"/>
              </a:spcAft>
              <a:buClr>
                <a:schemeClr val="accent3"/>
              </a:buClr>
              <a:buSzPts val="1500"/>
              <a:buChar char="▻"/>
            </a:pPr>
            <a:r>
              <a:rPr lang="en" sz="1500">
                <a:solidFill>
                  <a:srgbClr val="000000"/>
                </a:solidFill>
              </a:rPr>
              <a:t>The API will respond with XML data. Which will be parsed into dictionary.</a:t>
            </a:r>
            <a:endParaRPr sz="1500">
              <a:solidFill>
                <a:srgbClr val="000000"/>
              </a:solidFill>
            </a:endParaRPr>
          </a:p>
          <a:p>
            <a:pPr indent="-323850" lvl="1" marL="914400" rtl="0" algn="l">
              <a:spcBef>
                <a:spcPts val="0"/>
              </a:spcBef>
              <a:spcAft>
                <a:spcPts val="0"/>
              </a:spcAft>
              <a:buClr>
                <a:schemeClr val="accent3"/>
              </a:buClr>
              <a:buSzPts val="1500"/>
              <a:buChar char="▻"/>
            </a:pPr>
            <a:r>
              <a:rPr lang="en" sz="1500">
                <a:solidFill>
                  <a:srgbClr val="000000"/>
                </a:solidFill>
              </a:rPr>
              <a:t>Then, the data will be converted into JSON and the useful data will be extracted using the keys</a:t>
            </a:r>
            <a:endParaRPr sz="1500">
              <a:solidFill>
                <a:srgbClr val="000000"/>
              </a:solidFill>
            </a:endParaRPr>
          </a:p>
          <a:p>
            <a:pPr indent="0" lvl="0" marL="0" rtl="0" algn="l">
              <a:spcBef>
                <a:spcPts val="1000"/>
              </a:spcBef>
              <a:spcAft>
                <a:spcPts val="1000"/>
              </a:spcAft>
              <a:buNone/>
            </a:pPr>
            <a:r>
              <a:rPr lang="en"/>
              <a:t> </a:t>
            </a:r>
            <a:endParaRPr/>
          </a:p>
        </p:txBody>
      </p:sp>
      <p:sp>
        <p:nvSpPr>
          <p:cNvPr id="261" name="Google Shape;261;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7" name="Google Shape;267;p19"/>
          <p:cNvSpPr txBox="1"/>
          <p:nvPr>
            <p:ph idx="1" type="body"/>
          </p:nvPr>
        </p:nvSpPr>
        <p:spPr>
          <a:xfrm>
            <a:off x="814275" y="1491000"/>
            <a:ext cx="61326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This project presents a recognition method in which the vehicle plate image is obtained by the  image of the vehicle provided and the image is then processed to get the number plate information. Then, the vehicle number retrieved and  is used to get the owner and the </a:t>
            </a:r>
            <a:r>
              <a:rPr lang="en" sz="2000">
                <a:solidFill>
                  <a:srgbClr val="000000"/>
                </a:solidFill>
              </a:rPr>
              <a:t>vehicle details using an API.</a:t>
            </a:r>
            <a:r>
              <a:rPr lang="en" sz="2000">
                <a:solidFill>
                  <a:srgbClr val="000000"/>
                </a:solidFill>
              </a:rPr>
              <a:t> </a:t>
            </a:r>
            <a:endParaRPr sz="2000">
              <a:solidFill>
                <a:srgbClr val="000000"/>
              </a:solidFill>
            </a:endParaRPr>
          </a:p>
          <a:p>
            <a:pPr indent="0" lvl="0" marL="0" rtl="0" algn="l">
              <a:spcBef>
                <a:spcPts val="1000"/>
              </a:spcBef>
              <a:spcAft>
                <a:spcPts val="1000"/>
              </a:spcAft>
              <a:buNone/>
            </a:pPr>
            <a:r>
              <a:t/>
            </a:r>
            <a:endParaRPr sz="2000">
              <a:solidFill>
                <a:srgbClr val="000000"/>
              </a:solidFill>
            </a:endParaRPr>
          </a:p>
        </p:txBody>
      </p:sp>
      <p:sp>
        <p:nvSpPr>
          <p:cNvPr id="268" name="Google Shape;26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