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4845821" y="1"/>
            <a:ext cx="3442335" cy="5962650"/>
          </a:xfrm>
          <a:custGeom>
            <a:avLst/>
            <a:gdLst/>
            <a:ahLst/>
            <a:cxnLst/>
            <a:rect l="l" t="t" r="r" b="b"/>
            <a:pathLst>
              <a:path w="3442334" h="5962650">
                <a:moveTo>
                  <a:pt x="0" y="0"/>
                </a:moveTo>
                <a:lnTo>
                  <a:pt x="3442176" y="0"/>
                </a:lnTo>
                <a:lnTo>
                  <a:pt x="3442176" y="5962374"/>
                </a:lnTo>
                <a:lnTo>
                  <a:pt x="2848862" y="4936722"/>
                </a:lnTo>
                <a:lnTo>
                  <a:pt x="2848289" y="4936722"/>
                </a:lnTo>
                <a:lnTo>
                  <a:pt x="1165722" y="2024028"/>
                </a:lnTo>
                <a:lnTo>
                  <a:pt x="1163905" y="2024028"/>
                </a:lnTo>
                <a:lnTo>
                  <a:pt x="703313" y="1223692"/>
                </a:lnTo>
                <a:lnTo>
                  <a:pt x="703677" y="1223510"/>
                </a:lnTo>
                <a:lnTo>
                  <a:pt x="0" y="0"/>
                </a:lnTo>
                <a:close/>
              </a:path>
              <a:path w="3442334" h="5962650">
                <a:moveTo>
                  <a:pt x="2848289" y="4936722"/>
                </a:moveTo>
                <a:lnTo>
                  <a:pt x="2848862" y="4936722"/>
                </a:lnTo>
                <a:lnTo>
                  <a:pt x="2848499" y="4937085"/>
                </a:lnTo>
                <a:lnTo>
                  <a:pt x="2848289" y="4936722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843963" y="1"/>
            <a:ext cx="7418070" cy="6262370"/>
          </a:xfrm>
          <a:custGeom>
            <a:avLst/>
            <a:gdLst/>
            <a:ahLst/>
            <a:cxnLst/>
            <a:rect l="l" t="t" r="r" b="b"/>
            <a:pathLst>
              <a:path w="7418069" h="6262370">
                <a:moveTo>
                  <a:pt x="0" y="0"/>
                </a:moveTo>
                <a:lnTo>
                  <a:pt x="4994801" y="0"/>
                </a:lnTo>
                <a:lnTo>
                  <a:pt x="6165035" y="2024028"/>
                </a:lnTo>
                <a:lnTo>
                  <a:pt x="6165763" y="2024028"/>
                </a:lnTo>
                <a:lnTo>
                  <a:pt x="7417575" y="4187827"/>
                </a:lnTo>
                <a:lnTo>
                  <a:pt x="6217643" y="6261949"/>
                </a:lnTo>
                <a:lnTo>
                  <a:pt x="3615169" y="6261949"/>
                </a:lnTo>
                <a:lnTo>
                  <a:pt x="2908905" y="5041058"/>
                </a:lnTo>
                <a:lnTo>
                  <a:pt x="2902217" y="5041058"/>
                </a:lnTo>
                <a:lnTo>
                  <a:pt x="763538" y="1330754"/>
                </a:lnTo>
                <a:lnTo>
                  <a:pt x="766992" y="1328755"/>
                </a:lnTo>
                <a:lnTo>
                  <a:pt x="0" y="0"/>
                </a:lnTo>
                <a:close/>
              </a:path>
              <a:path w="7418069" h="6262370">
                <a:moveTo>
                  <a:pt x="2902217" y="5041058"/>
                </a:moveTo>
                <a:lnTo>
                  <a:pt x="2908905" y="5041058"/>
                </a:lnTo>
                <a:lnTo>
                  <a:pt x="2903998" y="5044148"/>
                </a:lnTo>
                <a:lnTo>
                  <a:pt x="2902217" y="5041058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39916" y="857396"/>
            <a:ext cx="13608167" cy="59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1525" cy="10285730"/>
          </a:xfrm>
          <a:custGeom>
            <a:avLst/>
            <a:gdLst/>
            <a:ahLst/>
            <a:cxnLst/>
            <a:rect l="l" t="t" r="r" b="b"/>
            <a:pathLst>
              <a:path w="771525" h="10285730">
                <a:moveTo>
                  <a:pt x="0" y="10285273"/>
                </a:moveTo>
                <a:lnTo>
                  <a:pt x="0" y="0"/>
                </a:lnTo>
                <a:lnTo>
                  <a:pt x="771078" y="445127"/>
                </a:lnTo>
                <a:lnTo>
                  <a:pt x="771078" y="9841777"/>
                </a:lnTo>
                <a:lnTo>
                  <a:pt x="2860" y="10285273"/>
                </a:lnTo>
                <a:lnTo>
                  <a:pt x="0" y="10285273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771525" cy="10285730"/>
          </a:xfrm>
          <a:custGeom>
            <a:avLst/>
            <a:gdLst/>
            <a:ahLst/>
            <a:cxnLst/>
            <a:rect l="l" t="t" r="r" b="b"/>
            <a:pathLst>
              <a:path w="771525" h="10285730">
                <a:moveTo>
                  <a:pt x="0" y="10285274"/>
                </a:moveTo>
                <a:lnTo>
                  <a:pt x="0" y="0"/>
                </a:lnTo>
                <a:lnTo>
                  <a:pt x="771078" y="445128"/>
                </a:lnTo>
                <a:lnTo>
                  <a:pt x="771078" y="9841779"/>
                </a:lnTo>
                <a:lnTo>
                  <a:pt x="2861" y="10285274"/>
                </a:lnTo>
                <a:lnTo>
                  <a:pt x="0" y="102852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728" y="-75532"/>
            <a:ext cx="11967210" cy="909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rgbClr val="1736B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365" y="2912386"/>
            <a:ext cx="16059269" cy="542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1877050915031786" TargetMode="External"/><Relationship Id="rId3" Type="http://schemas.openxmlformats.org/officeDocument/2006/relationships/hyperlink" Target="https://deepnote.com/%40umaima-khurshid-ahmad-a1fd/Wisconsin-Breast-Cancer" TargetMode="External"/><Relationship Id="rId4" Type="http://schemas.openxmlformats.org/officeDocument/2006/relationships/hyperlink" Target="http://www.researchgate.net/publication/341547725_Comparison_of_Classification_Mod" TargetMode="Externa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pubmed.ncbi.nlm.nih.gov/?term=Islam%20MA%5BAuthor%5D" TargetMode="External"/><Relationship Id="rId3" Type="http://schemas.openxmlformats.org/officeDocument/2006/relationships/hyperlink" Target="https://pubmed.ncbi.nlm.nih.gov/?term=Majumder%20MZ%5BAuthor%5D" TargetMode="External"/><Relationship Id="rId4" Type="http://schemas.openxmlformats.org/officeDocument/2006/relationships/hyperlink" Target="https://pubmed.ncbi.nlm.nih.gov/?term=Hussein%20MA%5BAuthor%5D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43964" y="0"/>
            <a:ext cx="8444230" cy="6262370"/>
            <a:chOff x="9843964" y="0"/>
            <a:chExt cx="8444230" cy="6262370"/>
          </a:xfrm>
        </p:grpSpPr>
        <p:sp>
          <p:nvSpPr>
            <p:cNvPr id="3" name="object 3"/>
            <p:cNvSpPr/>
            <p:nvPr/>
          </p:nvSpPr>
          <p:spPr>
            <a:xfrm>
              <a:off x="14845822" y="0"/>
              <a:ext cx="3442335" cy="5962650"/>
            </a:xfrm>
            <a:custGeom>
              <a:avLst/>
              <a:gdLst/>
              <a:ahLst/>
              <a:cxnLst/>
              <a:rect l="l" t="t" r="r" b="b"/>
              <a:pathLst>
                <a:path w="3442334" h="5962650">
                  <a:moveTo>
                    <a:pt x="0" y="0"/>
                  </a:moveTo>
                  <a:lnTo>
                    <a:pt x="3442175" y="0"/>
                  </a:lnTo>
                  <a:lnTo>
                    <a:pt x="3442175" y="5962373"/>
                  </a:lnTo>
                  <a:lnTo>
                    <a:pt x="2848862" y="4936721"/>
                  </a:lnTo>
                  <a:lnTo>
                    <a:pt x="2848288" y="4936721"/>
                  </a:lnTo>
                  <a:lnTo>
                    <a:pt x="1165722" y="2024027"/>
                  </a:lnTo>
                  <a:lnTo>
                    <a:pt x="1163904" y="2024027"/>
                  </a:lnTo>
                  <a:lnTo>
                    <a:pt x="703313" y="1223691"/>
                  </a:lnTo>
                  <a:lnTo>
                    <a:pt x="703676" y="1223509"/>
                  </a:lnTo>
                  <a:lnTo>
                    <a:pt x="0" y="0"/>
                  </a:lnTo>
                  <a:close/>
                </a:path>
                <a:path w="3442334" h="5962650">
                  <a:moveTo>
                    <a:pt x="2848288" y="4936721"/>
                  </a:moveTo>
                  <a:lnTo>
                    <a:pt x="2848862" y="4936721"/>
                  </a:lnTo>
                  <a:lnTo>
                    <a:pt x="2848498" y="4937084"/>
                  </a:lnTo>
                  <a:lnTo>
                    <a:pt x="2848288" y="4936721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843964" y="0"/>
              <a:ext cx="7418070" cy="6262370"/>
            </a:xfrm>
            <a:custGeom>
              <a:avLst/>
              <a:gdLst/>
              <a:ahLst/>
              <a:cxnLst/>
              <a:rect l="l" t="t" r="r" b="b"/>
              <a:pathLst>
                <a:path w="7418069" h="6262370">
                  <a:moveTo>
                    <a:pt x="0" y="0"/>
                  </a:moveTo>
                  <a:lnTo>
                    <a:pt x="4994801" y="0"/>
                  </a:lnTo>
                  <a:lnTo>
                    <a:pt x="6165035" y="2024027"/>
                  </a:lnTo>
                  <a:lnTo>
                    <a:pt x="6165762" y="2024027"/>
                  </a:lnTo>
                  <a:lnTo>
                    <a:pt x="7417574" y="4187826"/>
                  </a:lnTo>
                  <a:lnTo>
                    <a:pt x="6217642" y="6261948"/>
                  </a:lnTo>
                  <a:lnTo>
                    <a:pt x="3615169" y="6261948"/>
                  </a:lnTo>
                  <a:lnTo>
                    <a:pt x="2908905" y="5041057"/>
                  </a:lnTo>
                  <a:lnTo>
                    <a:pt x="2902216" y="5041057"/>
                  </a:lnTo>
                  <a:lnTo>
                    <a:pt x="763538" y="1330753"/>
                  </a:lnTo>
                  <a:lnTo>
                    <a:pt x="766991" y="1328754"/>
                  </a:lnTo>
                  <a:lnTo>
                    <a:pt x="0" y="0"/>
                  </a:lnTo>
                  <a:close/>
                </a:path>
                <a:path w="7418069" h="6262370">
                  <a:moveTo>
                    <a:pt x="2902216" y="5041057"/>
                  </a:moveTo>
                  <a:lnTo>
                    <a:pt x="2908905" y="5041057"/>
                  </a:lnTo>
                  <a:lnTo>
                    <a:pt x="2903997" y="5044147"/>
                  </a:lnTo>
                  <a:lnTo>
                    <a:pt x="2902216" y="504105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90458" y="4962237"/>
            <a:ext cx="10502265" cy="210185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1140"/>
              </a:spcBef>
            </a:pPr>
            <a:r>
              <a:rPr dirty="0" sz="5100" spc="-210" b="1">
                <a:solidFill>
                  <a:srgbClr val="A066CB"/>
                </a:solidFill>
                <a:latin typeface="Trebuchet MS"/>
                <a:cs typeface="Trebuchet MS"/>
              </a:rPr>
              <a:t>A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-65" b="1">
                <a:solidFill>
                  <a:srgbClr val="A066CB"/>
                </a:solidFill>
                <a:latin typeface="Trebuchet MS"/>
                <a:cs typeface="Trebuchet MS"/>
              </a:rPr>
              <a:t>N</a:t>
            </a:r>
            <a:r>
              <a:rPr dirty="0" sz="5100" spc="-210" b="1">
                <a:solidFill>
                  <a:srgbClr val="A066CB"/>
                </a:solidFill>
                <a:latin typeface="Trebuchet MS"/>
                <a:cs typeface="Trebuchet MS"/>
              </a:rPr>
              <a:t>E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265" b="1">
                <a:solidFill>
                  <a:srgbClr val="A066CB"/>
                </a:solidFill>
                <a:latin typeface="Trebuchet MS"/>
                <a:cs typeface="Trebuchet MS"/>
              </a:rPr>
              <a:t>S</a:t>
            </a:r>
            <a:r>
              <a:rPr dirty="0" sz="5100" spc="-409" b="1">
                <a:solidFill>
                  <a:srgbClr val="A066CB"/>
                </a:solidFill>
                <a:latin typeface="Trebuchet MS"/>
                <a:cs typeface="Trebuchet MS"/>
              </a:rPr>
              <a:t>T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80" b="1">
                <a:solidFill>
                  <a:srgbClr val="A066CB"/>
                </a:solidFill>
                <a:latin typeface="Trebuchet MS"/>
                <a:cs typeface="Trebuchet MS"/>
              </a:rPr>
              <a:t>P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170" b="1">
                <a:solidFill>
                  <a:srgbClr val="A066CB"/>
                </a:solidFill>
                <a:latin typeface="Trebuchet MS"/>
                <a:cs typeface="Trebuchet MS"/>
              </a:rPr>
              <a:t>M</a:t>
            </a:r>
            <a:r>
              <a:rPr dirty="0" sz="5100" spc="-265" b="1">
                <a:solidFill>
                  <a:srgbClr val="A066CB"/>
                </a:solidFill>
                <a:latin typeface="Trebuchet MS"/>
                <a:cs typeface="Trebuchet MS"/>
              </a:rPr>
              <a:t>E</a:t>
            </a:r>
            <a:r>
              <a:rPr dirty="0" sz="5100" b="1">
                <a:solidFill>
                  <a:srgbClr val="A066CB"/>
                </a:solidFill>
                <a:latin typeface="Trebuchet MS"/>
                <a:cs typeface="Trebuchet MS"/>
              </a:rPr>
              <a:t>D</a:t>
            </a:r>
            <a:r>
              <a:rPr dirty="0" sz="5100" spc="25" b="1">
                <a:solidFill>
                  <a:srgbClr val="A066CB"/>
                </a:solidFill>
                <a:latin typeface="Trebuchet MS"/>
                <a:cs typeface="Trebuchet MS"/>
              </a:rPr>
              <a:t>I</a:t>
            </a:r>
            <a:r>
              <a:rPr dirty="0" sz="5100" spc="-229" b="1">
                <a:solidFill>
                  <a:srgbClr val="A066CB"/>
                </a:solidFill>
                <a:latin typeface="Trebuchet MS"/>
                <a:cs typeface="Trebuchet MS"/>
              </a:rPr>
              <a:t>C</a:t>
            </a:r>
            <a:r>
              <a:rPr dirty="0" sz="5100" spc="-265" b="1">
                <a:solidFill>
                  <a:srgbClr val="A066CB"/>
                </a:solidFill>
                <a:latin typeface="Trebuchet MS"/>
                <a:cs typeface="Trebuchet MS"/>
              </a:rPr>
              <a:t>A</a:t>
            </a:r>
            <a:r>
              <a:rPr dirty="0" sz="5100" spc="-195" b="1">
                <a:solidFill>
                  <a:srgbClr val="A066CB"/>
                </a:solidFill>
                <a:latin typeface="Trebuchet MS"/>
                <a:cs typeface="Trebuchet MS"/>
              </a:rPr>
              <a:t>L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265" b="1">
                <a:solidFill>
                  <a:srgbClr val="A066CB"/>
                </a:solidFill>
                <a:latin typeface="Trebuchet MS"/>
                <a:cs typeface="Trebuchet MS"/>
              </a:rPr>
              <a:t>S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-250" b="1">
                <a:solidFill>
                  <a:srgbClr val="A066CB"/>
                </a:solidFill>
                <a:latin typeface="Trebuchet MS"/>
                <a:cs typeface="Trebuchet MS"/>
              </a:rPr>
              <a:t>L</a:t>
            </a:r>
            <a:r>
              <a:rPr dirty="0" sz="5100" spc="-180" b="1">
                <a:solidFill>
                  <a:srgbClr val="A066CB"/>
                </a:solidFill>
                <a:latin typeface="Trebuchet MS"/>
                <a:cs typeface="Trebuchet MS"/>
              </a:rPr>
              <a:t>U</a:t>
            </a:r>
            <a:r>
              <a:rPr dirty="0" sz="5100" spc="-409" b="1">
                <a:solidFill>
                  <a:srgbClr val="A066CB"/>
                </a:solidFill>
                <a:latin typeface="Trebuchet MS"/>
                <a:cs typeface="Trebuchet MS"/>
              </a:rPr>
              <a:t>T</a:t>
            </a:r>
            <a:r>
              <a:rPr dirty="0" sz="5100" spc="25" b="1">
                <a:solidFill>
                  <a:srgbClr val="A066CB"/>
                </a:solidFill>
                <a:latin typeface="Trebuchet MS"/>
                <a:cs typeface="Trebuchet MS"/>
              </a:rPr>
              <a:t>I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-10" b="1">
                <a:solidFill>
                  <a:srgbClr val="A066CB"/>
                </a:solidFill>
                <a:latin typeface="Trebuchet MS"/>
                <a:cs typeface="Trebuchet MS"/>
              </a:rPr>
              <a:t>N</a:t>
            </a:r>
            <a:r>
              <a:rPr dirty="0" sz="5100" spc="-430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-540" b="1">
                <a:solidFill>
                  <a:srgbClr val="A066CB"/>
                </a:solidFill>
                <a:latin typeface="Trebuchet MS"/>
                <a:cs typeface="Trebuchet MS"/>
              </a:rPr>
              <a:t>F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30" b="1">
                <a:solidFill>
                  <a:srgbClr val="A066CB"/>
                </a:solidFill>
                <a:latin typeface="Trebuchet MS"/>
                <a:cs typeface="Trebuchet MS"/>
              </a:rPr>
              <a:t>R  </a:t>
            </a:r>
            <a:r>
              <a:rPr dirty="0" sz="5100" spc="-265" b="1">
                <a:solidFill>
                  <a:srgbClr val="A066CB"/>
                </a:solidFill>
                <a:latin typeface="Trebuchet MS"/>
                <a:cs typeface="Trebuchet MS"/>
              </a:rPr>
              <a:t>E</a:t>
            </a:r>
            <a:r>
              <a:rPr dirty="0" sz="5100" spc="-265" b="1">
                <a:solidFill>
                  <a:srgbClr val="A066CB"/>
                </a:solidFill>
                <a:latin typeface="Trebuchet MS"/>
                <a:cs typeface="Trebuchet MS"/>
              </a:rPr>
              <a:t>A</a:t>
            </a:r>
            <a:r>
              <a:rPr dirty="0" sz="5100" spc="-10" b="1">
                <a:solidFill>
                  <a:srgbClr val="A066CB"/>
                </a:solidFill>
                <a:latin typeface="Trebuchet MS"/>
                <a:cs typeface="Trebuchet MS"/>
              </a:rPr>
              <a:t>R</a:t>
            </a:r>
            <a:r>
              <a:rPr dirty="0" sz="5100" spc="-250" b="1">
                <a:solidFill>
                  <a:srgbClr val="A066CB"/>
                </a:solidFill>
                <a:latin typeface="Trebuchet MS"/>
                <a:cs typeface="Trebuchet MS"/>
              </a:rPr>
              <a:t>L</a:t>
            </a:r>
            <a:r>
              <a:rPr dirty="0" sz="5100" spc="-85" b="1">
                <a:solidFill>
                  <a:srgbClr val="A066CB"/>
                </a:solidFill>
                <a:latin typeface="Trebuchet MS"/>
                <a:cs typeface="Trebuchet MS"/>
              </a:rPr>
              <a:t>Y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b="1">
                <a:solidFill>
                  <a:srgbClr val="A066CB"/>
                </a:solidFill>
                <a:latin typeface="Trebuchet MS"/>
                <a:cs typeface="Trebuchet MS"/>
              </a:rPr>
              <a:t>D</a:t>
            </a:r>
            <a:r>
              <a:rPr dirty="0" sz="5100" spc="25" b="1">
                <a:solidFill>
                  <a:srgbClr val="A066CB"/>
                </a:solidFill>
                <a:latin typeface="Trebuchet MS"/>
                <a:cs typeface="Trebuchet MS"/>
              </a:rPr>
              <a:t>I</a:t>
            </a:r>
            <a:r>
              <a:rPr dirty="0" sz="5100" spc="-265" b="1">
                <a:solidFill>
                  <a:srgbClr val="A066CB"/>
                </a:solidFill>
                <a:latin typeface="Trebuchet MS"/>
                <a:cs typeface="Trebuchet MS"/>
              </a:rPr>
              <a:t>A</a:t>
            </a:r>
            <a:r>
              <a:rPr dirty="0" sz="5100" spc="-175" b="1">
                <a:solidFill>
                  <a:srgbClr val="A066CB"/>
                </a:solidFill>
                <a:latin typeface="Trebuchet MS"/>
                <a:cs typeface="Trebuchet MS"/>
              </a:rPr>
              <a:t>G</a:t>
            </a:r>
            <a:r>
              <a:rPr dirty="0" sz="5100" spc="-65" b="1">
                <a:solidFill>
                  <a:srgbClr val="A066CB"/>
                </a:solidFill>
                <a:latin typeface="Trebuchet MS"/>
                <a:cs typeface="Trebuchet MS"/>
              </a:rPr>
              <a:t>N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265" b="1">
                <a:solidFill>
                  <a:srgbClr val="A066CB"/>
                </a:solidFill>
                <a:latin typeface="Trebuchet MS"/>
                <a:cs typeface="Trebuchet MS"/>
              </a:rPr>
              <a:t>S</a:t>
            </a:r>
            <a:r>
              <a:rPr dirty="0" sz="5100" spc="25" b="1">
                <a:solidFill>
                  <a:srgbClr val="A066CB"/>
                </a:solidFill>
                <a:latin typeface="Trebuchet MS"/>
                <a:cs typeface="Trebuchet MS"/>
              </a:rPr>
              <a:t>I</a:t>
            </a:r>
            <a:r>
              <a:rPr dirty="0" sz="5100" spc="320" b="1">
                <a:solidFill>
                  <a:srgbClr val="A066CB"/>
                </a:solidFill>
                <a:latin typeface="Trebuchet MS"/>
                <a:cs typeface="Trebuchet MS"/>
              </a:rPr>
              <a:t>S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-105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5100" spc="-484" b="1">
                <a:solidFill>
                  <a:srgbClr val="A066CB"/>
                </a:solidFill>
                <a:latin typeface="Trebuchet MS"/>
                <a:cs typeface="Trebuchet MS"/>
              </a:rPr>
              <a:t>F</a:t>
            </a:r>
            <a:r>
              <a:rPr dirty="0" sz="5100" spc="-4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5100" spc="170" b="1">
                <a:solidFill>
                  <a:srgbClr val="A066CB"/>
                </a:solidFill>
                <a:latin typeface="Trebuchet MS"/>
                <a:cs typeface="Trebuchet MS"/>
              </a:rPr>
              <a:t>M</a:t>
            </a:r>
            <a:r>
              <a:rPr dirty="0" sz="5100" spc="-180" b="1">
                <a:solidFill>
                  <a:srgbClr val="A066CB"/>
                </a:solidFill>
                <a:latin typeface="Trebuchet MS"/>
                <a:cs typeface="Trebuchet MS"/>
              </a:rPr>
              <a:t>U</a:t>
            </a:r>
            <a:r>
              <a:rPr dirty="0" sz="5100" spc="-250" b="1">
                <a:solidFill>
                  <a:srgbClr val="A066CB"/>
                </a:solidFill>
                <a:latin typeface="Trebuchet MS"/>
                <a:cs typeface="Trebuchet MS"/>
              </a:rPr>
              <a:t>L</a:t>
            </a:r>
            <a:r>
              <a:rPr dirty="0" sz="5100" spc="-409" b="1">
                <a:solidFill>
                  <a:srgbClr val="A066CB"/>
                </a:solidFill>
                <a:latin typeface="Trebuchet MS"/>
                <a:cs typeface="Trebuchet MS"/>
              </a:rPr>
              <a:t>T</a:t>
            </a:r>
            <a:r>
              <a:rPr dirty="0" sz="5100" spc="25" b="1">
                <a:solidFill>
                  <a:srgbClr val="A066CB"/>
                </a:solidFill>
                <a:latin typeface="Trebuchet MS"/>
                <a:cs typeface="Trebuchet MS"/>
              </a:rPr>
              <a:t>I</a:t>
            </a:r>
            <a:r>
              <a:rPr dirty="0" sz="5100" spc="25" b="1">
                <a:solidFill>
                  <a:srgbClr val="A066CB"/>
                </a:solidFill>
                <a:latin typeface="Trebuchet MS"/>
                <a:cs typeface="Trebuchet MS"/>
              </a:rPr>
              <a:t>P</a:t>
            </a:r>
            <a:r>
              <a:rPr dirty="0" sz="5100" spc="-250" b="1">
                <a:solidFill>
                  <a:srgbClr val="A066CB"/>
                </a:solidFill>
                <a:latin typeface="Trebuchet MS"/>
                <a:cs typeface="Trebuchet MS"/>
              </a:rPr>
              <a:t>L</a:t>
            </a:r>
            <a:r>
              <a:rPr dirty="0" sz="5100" spc="-145" b="1">
                <a:solidFill>
                  <a:srgbClr val="A066CB"/>
                </a:solidFill>
                <a:latin typeface="Trebuchet MS"/>
                <a:cs typeface="Trebuchet MS"/>
              </a:rPr>
              <a:t>E  </a:t>
            </a:r>
            <a:r>
              <a:rPr dirty="0" sz="5100" spc="10" b="1">
                <a:solidFill>
                  <a:srgbClr val="A066CB"/>
                </a:solidFill>
                <a:latin typeface="Trebuchet MS"/>
                <a:cs typeface="Trebuchet MS"/>
              </a:rPr>
              <a:t>DISEASES</a:t>
            </a:r>
            <a:endParaRPr sz="5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46604" y="5847645"/>
            <a:ext cx="7541895" cy="4439920"/>
          </a:xfrm>
          <a:custGeom>
            <a:avLst/>
            <a:gdLst/>
            <a:ahLst/>
            <a:cxnLst/>
            <a:rect l="l" t="t" r="r" b="b"/>
            <a:pathLst>
              <a:path w="7541894" h="4439920">
                <a:moveTo>
                  <a:pt x="7541396" y="4439354"/>
                </a:moveTo>
                <a:lnTo>
                  <a:pt x="0" y="4439354"/>
                </a:lnTo>
                <a:lnTo>
                  <a:pt x="2562861" y="0"/>
                </a:lnTo>
                <a:lnTo>
                  <a:pt x="7541396" y="0"/>
                </a:lnTo>
                <a:lnTo>
                  <a:pt x="7541396" y="443935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29772" y="6642846"/>
            <a:ext cx="3168650" cy="3357879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3050" spc="30">
                <a:latin typeface="Trebuchet MS"/>
                <a:cs typeface="Trebuchet MS"/>
              </a:rPr>
              <a:t>GROUP</a:t>
            </a:r>
            <a:r>
              <a:rPr dirty="0" sz="3050" spc="-204">
                <a:latin typeface="Trebuchet MS"/>
                <a:cs typeface="Trebuchet MS"/>
              </a:rPr>
              <a:t> </a:t>
            </a:r>
            <a:r>
              <a:rPr dirty="0" sz="3050" spc="60">
                <a:latin typeface="Trebuchet MS"/>
                <a:cs typeface="Trebuchet MS"/>
              </a:rPr>
              <a:t>MEMBERS:</a:t>
            </a:r>
            <a:endParaRPr sz="3050">
              <a:latin typeface="Trebuchet MS"/>
              <a:cs typeface="Trebuchet MS"/>
            </a:endParaRPr>
          </a:p>
          <a:p>
            <a:pPr marL="12700" marR="89535">
              <a:lnSpc>
                <a:spcPct val="143400"/>
              </a:lnSpc>
            </a:pPr>
            <a:r>
              <a:rPr dirty="0" sz="3050" spc="55">
                <a:latin typeface="Trebuchet MS"/>
                <a:cs typeface="Trebuchet MS"/>
              </a:rPr>
              <a:t>Tushar</a:t>
            </a:r>
            <a:r>
              <a:rPr dirty="0" sz="3050" spc="-220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Budhwani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90">
                <a:latin typeface="Trebuchet MS"/>
                <a:cs typeface="Trebuchet MS"/>
              </a:rPr>
              <a:t>Esha </a:t>
            </a:r>
            <a:r>
              <a:rPr dirty="0" sz="3050" spc="30">
                <a:latin typeface="Trebuchet MS"/>
                <a:cs typeface="Trebuchet MS"/>
              </a:rPr>
              <a:t>Datwani </a:t>
            </a:r>
            <a:r>
              <a:rPr dirty="0" sz="3050" spc="35">
                <a:latin typeface="Trebuchet MS"/>
                <a:cs typeface="Trebuchet MS"/>
              </a:rPr>
              <a:t> </a:t>
            </a:r>
            <a:r>
              <a:rPr dirty="0" sz="3050" spc="65">
                <a:latin typeface="Trebuchet MS"/>
                <a:cs typeface="Trebuchet MS"/>
              </a:rPr>
              <a:t>Anushree </a:t>
            </a:r>
            <a:r>
              <a:rPr dirty="0" sz="3050" spc="15">
                <a:latin typeface="Trebuchet MS"/>
                <a:cs typeface="Trebuchet MS"/>
              </a:rPr>
              <a:t>Dutt </a:t>
            </a:r>
            <a:r>
              <a:rPr dirty="0" sz="3050" spc="20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Yukta</a:t>
            </a:r>
            <a:r>
              <a:rPr dirty="0" sz="3050" spc="-165">
                <a:latin typeface="Trebuchet MS"/>
                <a:cs typeface="Trebuchet MS"/>
              </a:rPr>
              <a:t> </a:t>
            </a:r>
            <a:r>
              <a:rPr dirty="0" sz="3050" spc="-85">
                <a:latin typeface="Trebuchet MS"/>
                <a:cs typeface="Trebuchet MS"/>
              </a:rPr>
              <a:t>Jain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458" y="7989645"/>
            <a:ext cx="454596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00"/>
              </a:spcBef>
            </a:pPr>
            <a:r>
              <a:rPr dirty="0" sz="3250" spc="5" b="1">
                <a:solidFill>
                  <a:srgbClr val="1736B1"/>
                </a:solidFill>
                <a:latin typeface="Trebuchet MS"/>
                <a:cs typeface="Trebuchet MS"/>
              </a:rPr>
              <a:t>Supervising </a:t>
            </a:r>
            <a:r>
              <a:rPr dirty="0" sz="3250" spc="-30" b="1">
                <a:solidFill>
                  <a:srgbClr val="1736B1"/>
                </a:solidFill>
                <a:latin typeface="Trebuchet MS"/>
                <a:cs typeface="Trebuchet MS"/>
              </a:rPr>
              <a:t>professor: </a:t>
            </a:r>
            <a:r>
              <a:rPr dirty="0" sz="3250" spc="-25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3250" spc="15" b="1">
                <a:solidFill>
                  <a:srgbClr val="1736B1"/>
                </a:solidFill>
                <a:latin typeface="Trebuchet MS"/>
                <a:cs typeface="Trebuchet MS"/>
              </a:rPr>
              <a:t>D</a:t>
            </a:r>
            <a:r>
              <a:rPr dirty="0" sz="3250" spc="-90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3250" spc="-420" b="1">
                <a:solidFill>
                  <a:srgbClr val="1736B1"/>
                </a:solidFill>
                <a:latin typeface="Trebuchet MS"/>
                <a:cs typeface="Trebuchet MS"/>
              </a:rPr>
              <a:t>.</a:t>
            </a:r>
            <a:r>
              <a:rPr dirty="0" sz="3250" spc="-215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3250" spc="-15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3250" spc="-90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3250" spc="-114" b="1">
                <a:solidFill>
                  <a:srgbClr val="1736B1"/>
                </a:solidFill>
                <a:latin typeface="Trebuchet MS"/>
                <a:cs typeface="Trebuchet MS"/>
              </a:rPr>
              <a:t>c</a:t>
            </a:r>
            <a:r>
              <a:rPr dirty="0" sz="3250" spc="-65" b="1">
                <a:solidFill>
                  <a:srgbClr val="1736B1"/>
                </a:solidFill>
                <a:latin typeface="Trebuchet MS"/>
                <a:cs typeface="Trebuchet MS"/>
              </a:rPr>
              <a:t>h</a:t>
            </a:r>
            <a:r>
              <a:rPr dirty="0" sz="3250" spc="4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3250" spc="-55" b="1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dirty="0" sz="3250" spc="4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3250" spc="-420" b="1">
                <a:solidFill>
                  <a:srgbClr val="1736B1"/>
                </a:solidFill>
                <a:latin typeface="Trebuchet MS"/>
                <a:cs typeface="Trebuchet MS"/>
              </a:rPr>
              <a:t>.</a:t>
            </a:r>
            <a:r>
              <a:rPr dirty="0" sz="3250" spc="-215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3250" spc="60" b="1">
                <a:solidFill>
                  <a:srgbClr val="1736B1"/>
                </a:solidFill>
                <a:latin typeface="Trebuchet MS"/>
                <a:cs typeface="Trebuchet MS"/>
              </a:rPr>
              <a:t>B</a:t>
            </a:r>
            <a:r>
              <a:rPr dirty="0" sz="3250" spc="-420" b="1">
                <a:solidFill>
                  <a:srgbClr val="1736B1"/>
                </a:solidFill>
                <a:latin typeface="Trebuchet MS"/>
                <a:cs typeface="Trebuchet MS"/>
              </a:rPr>
              <a:t>.</a:t>
            </a:r>
            <a:r>
              <a:rPr dirty="0" sz="3250" spc="-215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3250" spc="3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3250" spc="4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3250" spc="-40" b="1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3250" spc="4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3250" spc="-50" b="1">
                <a:solidFill>
                  <a:srgbClr val="1736B1"/>
                </a:solidFill>
                <a:latin typeface="Trebuchet MS"/>
                <a:cs typeface="Trebuchet MS"/>
              </a:rPr>
              <a:t>n</a:t>
            </a:r>
            <a:r>
              <a:rPr dirty="0" sz="3250" spc="5" b="1">
                <a:solidFill>
                  <a:srgbClr val="1736B1"/>
                </a:solidFill>
                <a:latin typeface="Trebuchet MS"/>
                <a:cs typeface="Trebuchet MS"/>
              </a:rPr>
              <a:t>k</a:t>
            </a:r>
            <a:r>
              <a:rPr dirty="0" sz="3250" spc="45" b="1">
                <a:solidFill>
                  <a:srgbClr val="1736B1"/>
                </a:solidFill>
                <a:latin typeface="Trebuchet MS"/>
                <a:cs typeface="Trebuchet MS"/>
              </a:rPr>
              <a:t>a</a:t>
            </a:r>
            <a:r>
              <a:rPr dirty="0" sz="3250" spc="-90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endParaRPr sz="3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9916" y="857395"/>
            <a:ext cx="2191385" cy="593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700" spc="-75" b="1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dirty="0" sz="3700" spc="40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3700" spc="-40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3700" spc="-105" b="1">
                <a:solidFill>
                  <a:srgbClr val="1736B1"/>
                </a:solidFill>
                <a:latin typeface="Trebuchet MS"/>
                <a:cs typeface="Trebuchet MS"/>
              </a:rPr>
              <a:t>U</a:t>
            </a:r>
            <a:r>
              <a:rPr dirty="0" sz="3700" spc="8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3700" spc="-27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3700" spc="-140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r>
              <a:rPr dirty="0" sz="3700" spc="4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3639" y="835738"/>
            <a:ext cx="1266190" cy="721995"/>
            <a:chOff x="703639" y="835738"/>
            <a:chExt cx="1266190" cy="721995"/>
          </a:xfrm>
        </p:grpSpPr>
        <p:sp>
          <p:nvSpPr>
            <p:cNvPr id="11" name="object 11"/>
            <p:cNvSpPr/>
            <p:nvPr/>
          </p:nvSpPr>
          <p:spPr>
            <a:xfrm>
              <a:off x="703639" y="1191875"/>
              <a:ext cx="422275" cy="365760"/>
            </a:xfrm>
            <a:custGeom>
              <a:avLst/>
              <a:gdLst/>
              <a:ahLst/>
              <a:cxnLst/>
              <a:rect l="l" t="t" r="r" b="b"/>
              <a:pathLst>
                <a:path w="422275" h="365759">
                  <a:moveTo>
                    <a:pt x="316471" y="365246"/>
                  </a:moveTo>
                  <a:lnTo>
                    <a:pt x="105628" y="365246"/>
                  </a:lnTo>
                  <a:lnTo>
                    <a:pt x="0" y="182814"/>
                  </a:lnTo>
                  <a:lnTo>
                    <a:pt x="105628" y="0"/>
                  </a:lnTo>
                  <a:lnTo>
                    <a:pt x="316471" y="0"/>
                  </a:lnTo>
                  <a:lnTo>
                    <a:pt x="422084" y="182814"/>
                  </a:lnTo>
                  <a:lnTo>
                    <a:pt x="316471" y="36524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4482" y="835738"/>
              <a:ext cx="633095" cy="721995"/>
            </a:xfrm>
            <a:custGeom>
              <a:avLst/>
              <a:gdLst/>
              <a:ahLst/>
              <a:cxnLst/>
              <a:rect l="l" t="t" r="r" b="b"/>
              <a:pathLst>
                <a:path w="633094" h="721994">
                  <a:moveTo>
                    <a:pt x="527713" y="721383"/>
                  </a:moveTo>
                  <a:lnTo>
                    <a:pt x="316471" y="721383"/>
                  </a:lnTo>
                  <a:lnTo>
                    <a:pt x="144526" y="423614"/>
                  </a:lnTo>
                  <a:lnTo>
                    <a:pt x="71073" y="296491"/>
                  </a:lnTo>
                  <a:lnTo>
                    <a:pt x="0" y="173705"/>
                  </a:lnTo>
                  <a:lnTo>
                    <a:pt x="100575" y="0"/>
                  </a:lnTo>
                  <a:lnTo>
                    <a:pt x="321523" y="0"/>
                  </a:lnTo>
                  <a:lnTo>
                    <a:pt x="385517" y="110534"/>
                  </a:lnTo>
                  <a:lnTo>
                    <a:pt x="527559" y="356137"/>
                  </a:lnTo>
                  <a:lnTo>
                    <a:pt x="527713" y="356137"/>
                  </a:lnTo>
                  <a:lnTo>
                    <a:pt x="566578" y="423614"/>
                  </a:lnTo>
                  <a:lnTo>
                    <a:pt x="632927" y="538951"/>
                  </a:lnTo>
                  <a:lnTo>
                    <a:pt x="527713" y="721383"/>
                  </a:lnTo>
                  <a:close/>
                </a:path>
                <a:path w="633094" h="721994">
                  <a:moveTo>
                    <a:pt x="385584" y="110565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36567" y="835738"/>
              <a:ext cx="633095" cy="721995"/>
            </a:xfrm>
            <a:custGeom>
              <a:avLst/>
              <a:gdLst/>
              <a:ahLst/>
              <a:cxnLst/>
              <a:rect l="l" t="t" r="r" b="b"/>
              <a:pathLst>
                <a:path w="633094" h="721994">
                  <a:moveTo>
                    <a:pt x="527314" y="721383"/>
                  </a:moveTo>
                  <a:lnTo>
                    <a:pt x="316471" y="721383"/>
                  </a:lnTo>
                  <a:lnTo>
                    <a:pt x="210842" y="538951"/>
                  </a:lnTo>
                  <a:lnTo>
                    <a:pt x="211165" y="538415"/>
                  </a:lnTo>
                  <a:lnTo>
                    <a:pt x="105689" y="356137"/>
                  </a:lnTo>
                  <a:lnTo>
                    <a:pt x="0" y="173705"/>
                  </a:lnTo>
                  <a:lnTo>
                    <a:pt x="100575" y="0"/>
                  </a:lnTo>
                  <a:lnTo>
                    <a:pt x="321523" y="0"/>
                  </a:lnTo>
                  <a:lnTo>
                    <a:pt x="380443" y="101768"/>
                  </a:lnTo>
                  <a:lnTo>
                    <a:pt x="381008" y="101768"/>
                  </a:lnTo>
                  <a:lnTo>
                    <a:pt x="561470" y="414587"/>
                  </a:lnTo>
                  <a:lnTo>
                    <a:pt x="561179" y="414756"/>
                  </a:lnTo>
                  <a:lnTo>
                    <a:pt x="632927" y="538951"/>
                  </a:lnTo>
                  <a:lnTo>
                    <a:pt x="527314" y="721383"/>
                  </a:lnTo>
                  <a:close/>
                </a:path>
                <a:path w="633094" h="721994">
                  <a:moveTo>
                    <a:pt x="381008" y="101768"/>
                  </a:moveTo>
                  <a:lnTo>
                    <a:pt x="380443" y="101768"/>
                  </a:lnTo>
                  <a:lnTo>
                    <a:pt x="380857" y="101508"/>
                  </a:lnTo>
                  <a:lnTo>
                    <a:pt x="381008" y="10176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0458" y="3085217"/>
            <a:ext cx="6454775" cy="15989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300" spc="-215"/>
              <a:t>PREDICTAL</a:t>
            </a:r>
            <a:endParaRPr sz="10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122" y="8017164"/>
            <a:ext cx="5430520" cy="2270125"/>
            <a:chOff x="298122" y="8017164"/>
            <a:chExt cx="5430520" cy="2270125"/>
          </a:xfrm>
        </p:grpSpPr>
        <p:sp>
          <p:nvSpPr>
            <p:cNvPr id="3" name="object 3"/>
            <p:cNvSpPr/>
            <p:nvPr/>
          </p:nvSpPr>
          <p:spPr>
            <a:xfrm>
              <a:off x="997625" y="9255540"/>
              <a:ext cx="333375" cy="289560"/>
            </a:xfrm>
            <a:custGeom>
              <a:avLst/>
              <a:gdLst/>
              <a:ahLst/>
              <a:cxnLst/>
              <a:rect l="l" t="t" r="r" b="b"/>
              <a:pathLst>
                <a:path w="333375" h="289559">
                  <a:moveTo>
                    <a:pt x="249869" y="289021"/>
                  </a:moveTo>
                  <a:lnTo>
                    <a:pt x="83398" y="289021"/>
                  </a:lnTo>
                  <a:lnTo>
                    <a:pt x="0" y="144662"/>
                  </a:lnTo>
                  <a:lnTo>
                    <a:pt x="83398" y="0"/>
                  </a:lnTo>
                  <a:lnTo>
                    <a:pt x="249869" y="0"/>
                  </a:lnTo>
                  <a:lnTo>
                    <a:pt x="333256" y="144662"/>
                  </a:lnTo>
                  <a:lnTo>
                    <a:pt x="249869" y="289021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64096" y="8972552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947" y="571500"/>
                  </a:moveTo>
                  <a:lnTo>
                    <a:pt x="249576" y="571500"/>
                  </a:lnTo>
                  <a:lnTo>
                    <a:pt x="114110" y="336382"/>
                  </a:lnTo>
                  <a:lnTo>
                    <a:pt x="56115" y="235789"/>
                  </a:lnTo>
                  <a:lnTo>
                    <a:pt x="0" y="138628"/>
                  </a:lnTo>
                  <a:lnTo>
                    <a:pt x="80088" y="0"/>
                  </a:lnTo>
                  <a:lnTo>
                    <a:pt x="253179" y="0"/>
                  </a:lnTo>
                  <a:lnTo>
                    <a:pt x="304384" y="88641"/>
                  </a:lnTo>
                  <a:lnTo>
                    <a:pt x="416533" y="282987"/>
                  </a:lnTo>
                  <a:lnTo>
                    <a:pt x="447340" y="336382"/>
                  </a:lnTo>
                  <a:lnTo>
                    <a:pt x="499726" y="427650"/>
                  </a:lnTo>
                  <a:lnTo>
                    <a:pt x="416947" y="571500"/>
                  </a:lnTo>
                  <a:close/>
                </a:path>
                <a:path w="499744" h="571500">
                  <a:moveTo>
                    <a:pt x="304437" y="88666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7352" y="8972552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634" y="571500"/>
                  </a:moveTo>
                  <a:lnTo>
                    <a:pt x="249575" y="571500"/>
                  </a:lnTo>
                  <a:lnTo>
                    <a:pt x="166470" y="427650"/>
                  </a:lnTo>
                  <a:lnTo>
                    <a:pt x="166724" y="427225"/>
                  </a:lnTo>
                  <a:lnTo>
                    <a:pt x="83447" y="282987"/>
                  </a:lnTo>
                  <a:lnTo>
                    <a:pt x="0" y="138628"/>
                  </a:lnTo>
                  <a:lnTo>
                    <a:pt x="80088" y="0"/>
                  </a:lnTo>
                  <a:lnTo>
                    <a:pt x="253179" y="0"/>
                  </a:lnTo>
                  <a:lnTo>
                    <a:pt x="300378" y="81705"/>
                  </a:lnTo>
                  <a:lnTo>
                    <a:pt x="300824" y="81705"/>
                  </a:lnTo>
                  <a:lnTo>
                    <a:pt x="443307" y="329240"/>
                  </a:lnTo>
                  <a:lnTo>
                    <a:pt x="443077" y="329373"/>
                  </a:lnTo>
                  <a:lnTo>
                    <a:pt x="499726" y="427650"/>
                  </a:lnTo>
                  <a:lnTo>
                    <a:pt x="416634" y="571500"/>
                  </a:lnTo>
                  <a:close/>
                </a:path>
                <a:path w="499744" h="571500">
                  <a:moveTo>
                    <a:pt x="300824" y="81705"/>
                  </a:moveTo>
                  <a:lnTo>
                    <a:pt x="300378" y="81705"/>
                  </a:lnTo>
                  <a:lnTo>
                    <a:pt x="300705" y="81499"/>
                  </a:lnTo>
                  <a:lnTo>
                    <a:pt x="300824" y="8170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98122" y="8017164"/>
              <a:ext cx="5430520" cy="2270125"/>
            </a:xfrm>
            <a:custGeom>
              <a:avLst/>
              <a:gdLst/>
              <a:ahLst/>
              <a:cxnLst/>
              <a:rect l="l" t="t" r="r" b="b"/>
              <a:pathLst>
                <a:path w="5430520" h="2270125">
                  <a:moveTo>
                    <a:pt x="4116878" y="0"/>
                  </a:moveTo>
                  <a:lnTo>
                    <a:pt x="1313425" y="0"/>
                  </a:lnTo>
                  <a:lnTo>
                    <a:pt x="0" y="2269834"/>
                  </a:lnTo>
                  <a:lnTo>
                    <a:pt x="5430113" y="2269834"/>
                  </a:lnTo>
                  <a:lnTo>
                    <a:pt x="4116878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905391" y="8017164"/>
            <a:ext cx="5426710" cy="2270125"/>
          </a:xfrm>
          <a:custGeom>
            <a:avLst/>
            <a:gdLst/>
            <a:ahLst/>
            <a:cxnLst/>
            <a:rect l="l" t="t" r="r" b="b"/>
            <a:pathLst>
              <a:path w="5426709" h="2270125">
                <a:moveTo>
                  <a:pt x="4118013" y="0"/>
                </a:moveTo>
                <a:lnTo>
                  <a:pt x="1309268" y="0"/>
                </a:lnTo>
                <a:lnTo>
                  <a:pt x="0" y="2269834"/>
                </a:lnTo>
                <a:lnTo>
                  <a:pt x="5426290" y="2269834"/>
                </a:lnTo>
                <a:lnTo>
                  <a:pt x="4118013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509639" y="8017164"/>
            <a:ext cx="5430520" cy="2270125"/>
          </a:xfrm>
          <a:custGeom>
            <a:avLst/>
            <a:gdLst/>
            <a:ahLst/>
            <a:cxnLst/>
            <a:rect l="l" t="t" r="r" b="b"/>
            <a:pathLst>
              <a:path w="5430519" h="2270125">
                <a:moveTo>
                  <a:pt x="4116878" y="0"/>
                </a:moveTo>
                <a:lnTo>
                  <a:pt x="1313425" y="0"/>
                </a:lnTo>
                <a:lnTo>
                  <a:pt x="0" y="2269834"/>
                </a:lnTo>
                <a:lnTo>
                  <a:pt x="5430113" y="2269834"/>
                </a:lnTo>
                <a:lnTo>
                  <a:pt x="4116878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2349777" y="3455629"/>
            <a:ext cx="227965" cy="410209"/>
            <a:chOff x="12349777" y="3455629"/>
            <a:chExt cx="227965" cy="41020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3736" y="3640659"/>
              <a:ext cx="220123" cy="2245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358278" y="3467763"/>
              <a:ext cx="211454" cy="207645"/>
            </a:xfrm>
            <a:custGeom>
              <a:avLst/>
              <a:gdLst/>
              <a:ahLst/>
              <a:cxnLst/>
              <a:rect l="l" t="t" r="r" b="b"/>
              <a:pathLst>
                <a:path w="211454" h="207645">
                  <a:moveTo>
                    <a:pt x="110120" y="207516"/>
                  </a:moveTo>
                  <a:lnTo>
                    <a:pt x="100900" y="207516"/>
                  </a:lnTo>
                  <a:lnTo>
                    <a:pt x="96309" y="207220"/>
                  </a:lnTo>
                  <a:lnTo>
                    <a:pt x="56747" y="195882"/>
                  </a:lnTo>
                  <a:lnTo>
                    <a:pt x="24609" y="170519"/>
                  </a:lnTo>
                  <a:lnTo>
                    <a:pt x="4788" y="134991"/>
                  </a:lnTo>
                  <a:lnTo>
                    <a:pt x="0" y="108291"/>
                  </a:lnTo>
                  <a:lnTo>
                    <a:pt x="0" y="99224"/>
                  </a:lnTo>
                  <a:lnTo>
                    <a:pt x="9795" y="59862"/>
                  </a:lnTo>
                  <a:lnTo>
                    <a:pt x="34163" y="27184"/>
                  </a:lnTo>
                  <a:lnTo>
                    <a:pt x="69392" y="6163"/>
                  </a:lnTo>
                  <a:lnTo>
                    <a:pt x="100900" y="0"/>
                  </a:lnTo>
                  <a:lnTo>
                    <a:pt x="105510" y="0"/>
                  </a:lnTo>
                  <a:lnTo>
                    <a:pt x="110120" y="0"/>
                  </a:lnTo>
                  <a:lnTo>
                    <a:pt x="150147" y="9633"/>
                  </a:lnTo>
                  <a:lnTo>
                    <a:pt x="183377" y="33595"/>
                  </a:lnTo>
                  <a:lnTo>
                    <a:pt x="204753" y="68240"/>
                  </a:lnTo>
                  <a:lnTo>
                    <a:pt x="211021" y="99224"/>
                  </a:lnTo>
                  <a:lnTo>
                    <a:pt x="211021" y="108291"/>
                  </a:lnTo>
                  <a:lnTo>
                    <a:pt x="201225" y="147653"/>
                  </a:lnTo>
                  <a:lnTo>
                    <a:pt x="176857" y="180332"/>
                  </a:lnTo>
                  <a:lnTo>
                    <a:pt x="141628" y="201353"/>
                  </a:lnTo>
                  <a:lnTo>
                    <a:pt x="114711" y="207220"/>
                  </a:lnTo>
                  <a:lnTo>
                    <a:pt x="110120" y="207516"/>
                  </a:lnTo>
                  <a:close/>
                </a:path>
              </a:pathLst>
            </a:custGeom>
            <a:solidFill>
              <a:srgbClr val="000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9777" y="3455629"/>
              <a:ext cx="227460" cy="2292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398669" y="3507487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09" h="128270">
                  <a:moveTo>
                    <a:pt x="65113" y="0"/>
                  </a:moveTo>
                  <a:lnTo>
                    <a:pt x="67958" y="0"/>
                  </a:lnTo>
                  <a:lnTo>
                    <a:pt x="70791" y="182"/>
                  </a:lnTo>
                  <a:lnTo>
                    <a:pt x="73612" y="547"/>
                  </a:lnTo>
                  <a:lnTo>
                    <a:pt x="76433" y="913"/>
                  </a:lnTo>
                  <a:lnTo>
                    <a:pt x="104752" y="13232"/>
                  </a:lnTo>
                  <a:lnTo>
                    <a:pt x="107009" y="14935"/>
                  </a:lnTo>
                  <a:lnTo>
                    <a:pt x="128008" y="47459"/>
                  </a:lnTo>
                  <a:lnTo>
                    <a:pt x="128745" y="50162"/>
                  </a:lnTo>
                  <a:lnTo>
                    <a:pt x="129298" y="52900"/>
                  </a:lnTo>
                  <a:lnTo>
                    <a:pt x="129670" y="55674"/>
                  </a:lnTo>
                  <a:lnTo>
                    <a:pt x="130041" y="58448"/>
                  </a:lnTo>
                  <a:lnTo>
                    <a:pt x="130227" y="61234"/>
                  </a:lnTo>
                  <a:lnTo>
                    <a:pt x="130227" y="64032"/>
                  </a:lnTo>
                  <a:lnTo>
                    <a:pt x="130227" y="66830"/>
                  </a:lnTo>
                  <a:lnTo>
                    <a:pt x="130041" y="69616"/>
                  </a:lnTo>
                  <a:lnTo>
                    <a:pt x="129670" y="72390"/>
                  </a:lnTo>
                  <a:lnTo>
                    <a:pt x="129298" y="75164"/>
                  </a:lnTo>
                  <a:lnTo>
                    <a:pt x="128745" y="77902"/>
                  </a:lnTo>
                  <a:lnTo>
                    <a:pt x="128008" y="80604"/>
                  </a:lnTo>
                  <a:lnTo>
                    <a:pt x="127272" y="83307"/>
                  </a:lnTo>
                  <a:lnTo>
                    <a:pt x="126359" y="85951"/>
                  </a:lnTo>
                  <a:lnTo>
                    <a:pt x="125270" y="88536"/>
                  </a:lnTo>
                  <a:lnTo>
                    <a:pt x="124182" y="91121"/>
                  </a:lnTo>
                  <a:lnTo>
                    <a:pt x="122926" y="93625"/>
                  </a:lnTo>
                  <a:lnTo>
                    <a:pt x="121503" y="96048"/>
                  </a:lnTo>
                  <a:lnTo>
                    <a:pt x="120081" y="98471"/>
                  </a:lnTo>
                  <a:lnTo>
                    <a:pt x="104752" y="114832"/>
                  </a:lnTo>
                  <a:lnTo>
                    <a:pt x="102495" y="116535"/>
                  </a:lnTo>
                  <a:lnTo>
                    <a:pt x="100134" y="118086"/>
                  </a:lnTo>
                  <a:lnTo>
                    <a:pt x="97670" y="119485"/>
                  </a:lnTo>
                  <a:lnTo>
                    <a:pt x="95206" y="120884"/>
                  </a:lnTo>
                  <a:lnTo>
                    <a:pt x="81966" y="125882"/>
                  </a:lnTo>
                  <a:lnTo>
                    <a:pt x="79218" y="126606"/>
                  </a:lnTo>
                  <a:lnTo>
                    <a:pt x="76433" y="127151"/>
                  </a:lnTo>
                  <a:lnTo>
                    <a:pt x="73612" y="127516"/>
                  </a:lnTo>
                  <a:lnTo>
                    <a:pt x="70791" y="127881"/>
                  </a:lnTo>
                  <a:lnTo>
                    <a:pt x="67958" y="128064"/>
                  </a:lnTo>
                  <a:lnTo>
                    <a:pt x="65113" y="128064"/>
                  </a:lnTo>
                  <a:lnTo>
                    <a:pt x="62268" y="128064"/>
                  </a:lnTo>
                  <a:lnTo>
                    <a:pt x="59435" y="127881"/>
                  </a:lnTo>
                  <a:lnTo>
                    <a:pt x="56614" y="127516"/>
                  </a:lnTo>
                  <a:lnTo>
                    <a:pt x="53793" y="127151"/>
                  </a:lnTo>
                  <a:lnTo>
                    <a:pt x="51009" y="126606"/>
                  </a:lnTo>
                  <a:lnTo>
                    <a:pt x="48261" y="125882"/>
                  </a:lnTo>
                  <a:lnTo>
                    <a:pt x="45512" y="125158"/>
                  </a:lnTo>
                  <a:lnTo>
                    <a:pt x="42824" y="124260"/>
                  </a:lnTo>
                  <a:lnTo>
                    <a:pt x="40195" y="123190"/>
                  </a:lnTo>
                  <a:lnTo>
                    <a:pt x="37567" y="122119"/>
                  </a:lnTo>
                  <a:lnTo>
                    <a:pt x="35020" y="120884"/>
                  </a:lnTo>
                  <a:lnTo>
                    <a:pt x="32556" y="119485"/>
                  </a:lnTo>
                  <a:lnTo>
                    <a:pt x="30092" y="118086"/>
                  </a:lnTo>
                  <a:lnTo>
                    <a:pt x="27732" y="116535"/>
                  </a:lnTo>
                  <a:lnTo>
                    <a:pt x="25474" y="114832"/>
                  </a:lnTo>
                  <a:lnTo>
                    <a:pt x="23217" y="113129"/>
                  </a:lnTo>
                  <a:lnTo>
                    <a:pt x="13455" y="103012"/>
                  </a:lnTo>
                  <a:lnTo>
                    <a:pt x="11723" y="100792"/>
                  </a:lnTo>
                  <a:lnTo>
                    <a:pt x="4956" y="88536"/>
                  </a:lnTo>
                  <a:lnTo>
                    <a:pt x="3867" y="85951"/>
                  </a:lnTo>
                  <a:lnTo>
                    <a:pt x="2955" y="83307"/>
                  </a:lnTo>
                  <a:lnTo>
                    <a:pt x="2218" y="80604"/>
                  </a:lnTo>
                  <a:lnTo>
                    <a:pt x="1482" y="77902"/>
                  </a:lnTo>
                  <a:lnTo>
                    <a:pt x="928" y="75164"/>
                  </a:lnTo>
                  <a:lnTo>
                    <a:pt x="557" y="72390"/>
                  </a:lnTo>
                  <a:lnTo>
                    <a:pt x="185" y="69616"/>
                  </a:lnTo>
                  <a:lnTo>
                    <a:pt x="0" y="66830"/>
                  </a:lnTo>
                  <a:lnTo>
                    <a:pt x="0" y="64032"/>
                  </a:lnTo>
                  <a:lnTo>
                    <a:pt x="0" y="61234"/>
                  </a:lnTo>
                  <a:lnTo>
                    <a:pt x="185" y="58448"/>
                  </a:lnTo>
                  <a:lnTo>
                    <a:pt x="557" y="55674"/>
                  </a:lnTo>
                  <a:lnTo>
                    <a:pt x="928" y="52900"/>
                  </a:lnTo>
                  <a:lnTo>
                    <a:pt x="1482" y="50162"/>
                  </a:lnTo>
                  <a:lnTo>
                    <a:pt x="2218" y="47459"/>
                  </a:lnTo>
                  <a:lnTo>
                    <a:pt x="2955" y="44756"/>
                  </a:lnTo>
                  <a:lnTo>
                    <a:pt x="3867" y="42113"/>
                  </a:lnTo>
                  <a:lnTo>
                    <a:pt x="4956" y="39528"/>
                  </a:lnTo>
                  <a:lnTo>
                    <a:pt x="6045" y="36943"/>
                  </a:lnTo>
                  <a:lnTo>
                    <a:pt x="7300" y="34439"/>
                  </a:lnTo>
                  <a:lnTo>
                    <a:pt x="8723" y="32016"/>
                  </a:lnTo>
                  <a:lnTo>
                    <a:pt x="10146" y="29593"/>
                  </a:lnTo>
                  <a:lnTo>
                    <a:pt x="40195" y="4874"/>
                  </a:lnTo>
                  <a:lnTo>
                    <a:pt x="42824" y="3803"/>
                  </a:lnTo>
                  <a:lnTo>
                    <a:pt x="56614" y="547"/>
                  </a:lnTo>
                  <a:lnTo>
                    <a:pt x="59435" y="182"/>
                  </a:lnTo>
                  <a:lnTo>
                    <a:pt x="62268" y="0"/>
                  </a:lnTo>
                  <a:lnTo>
                    <a:pt x="65113" y="0"/>
                  </a:lnTo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1095019" y="3479890"/>
            <a:ext cx="389890" cy="334010"/>
            <a:chOff x="1095019" y="3479890"/>
            <a:chExt cx="389890" cy="33401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6631" y="3602991"/>
              <a:ext cx="166160" cy="2109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5019" y="3479890"/>
              <a:ext cx="389890" cy="232410"/>
            </a:xfrm>
            <a:custGeom>
              <a:avLst/>
              <a:gdLst/>
              <a:ahLst/>
              <a:cxnLst/>
              <a:rect l="l" t="t" r="r" b="b"/>
              <a:pathLst>
                <a:path w="389890" h="232410">
                  <a:moveTo>
                    <a:pt x="61930" y="231837"/>
                  </a:moveTo>
                  <a:lnTo>
                    <a:pt x="29897" y="217871"/>
                  </a:lnTo>
                  <a:lnTo>
                    <a:pt x="4393" y="181557"/>
                  </a:lnTo>
                  <a:lnTo>
                    <a:pt x="0" y="114749"/>
                  </a:lnTo>
                  <a:lnTo>
                    <a:pt x="19063" y="47950"/>
                  </a:lnTo>
                  <a:lnTo>
                    <a:pt x="48751" y="12164"/>
                  </a:lnTo>
                  <a:lnTo>
                    <a:pt x="80886" y="0"/>
                  </a:lnTo>
                  <a:lnTo>
                    <a:pt x="107289" y="4066"/>
                  </a:lnTo>
                  <a:lnTo>
                    <a:pt x="128362" y="17460"/>
                  </a:lnTo>
                  <a:lnTo>
                    <a:pt x="141942" y="34527"/>
                  </a:lnTo>
                  <a:lnTo>
                    <a:pt x="147312" y="55195"/>
                  </a:lnTo>
                  <a:lnTo>
                    <a:pt x="143759" y="79390"/>
                  </a:lnTo>
                  <a:lnTo>
                    <a:pt x="136640" y="94111"/>
                  </a:lnTo>
                  <a:lnTo>
                    <a:pt x="128717" y="107236"/>
                  </a:lnTo>
                  <a:lnTo>
                    <a:pt x="124228" y="122089"/>
                  </a:lnTo>
                  <a:lnTo>
                    <a:pt x="127410" y="141991"/>
                  </a:lnTo>
                  <a:lnTo>
                    <a:pt x="133670" y="182896"/>
                  </a:lnTo>
                  <a:lnTo>
                    <a:pt x="123019" y="209187"/>
                  </a:lnTo>
                  <a:lnTo>
                    <a:pt x="104188" y="224282"/>
                  </a:lnTo>
                  <a:lnTo>
                    <a:pt x="85910" y="231599"/>
                  </a:lnTo>
                  <a:lnTo>
                    <a:pt x="61930" y="231837"/>
                  </a:lnTo>
                  <a:close/>
                </a:path>
                <a:path w="389890" h="232410">
                  <a:moveTo>
                    <a:pt x="327454" y="231837"/>
                  </a:moveTo>
                  <a:lnTo>
                    <a:pt x="303475" y="231599"/>
                  </a:lnTo>
                  <a:lnTo>
                    <a:pt x="285197" y="224282"/>
                  </a:lnTo>
                  <a:lnTo>
                    <a:pt x="266366" y="209187"/>
                  </a:lnTo>
                  <a:lnTo>
                    <a:pt x="255714" y="182896"/>
                  </a:lnTo>
                  <a:lnTo>
                    <a:pt x="261974" y="141991"/>
                  </a:lnTo>
                  <a:lnTo>
                    <a:pt x="265156" y="122089"/>
                  </a:lnTo>
                  <a:lnTo>
                    <a:pt x="260667" y="107236"/>
                  </a:lnTo>
                  <a:lnTo>
                    <a:pt x="252745" y="94111"/>
                  </a:lnTo>
                  <a:lnTo>
                    <a:pt x="245625" y="79390"/>
                  </a:lnTo>
                  <a:lnTo>
                    <a:pt x="242072" y="55195"/>
                  </a:lnTo>
                  <a:lnTo>
                    <a:pt x="247443" y="34527"/>
                  </a:lnTo>
                  <a:lnTo>
                    <a:pt x="261022" y="17460"/>
                  </a:lnTo>
                  <a:lnTo>
                    <a:pt x="282096" y="4066"/>
                  </a:lnTo>
                  <a:lnTo>
                    <a:pt x="308498" y="10"/>
                  </a:lnTo>
                  <a:lnTo>
                    <a:pt x="340633" y="12193"/>
                  </a:lnTo>
                  <a:lnTo>
                    <a:pt x="370322" y="47983"/>
                  </a:lnTo>
                  <a:lnTo>
                    <a:pt x="389385" y="114749"/>
                  </a:lnTo>
                  <a:lnTo>
                    <a:pt x="384992" y="181557"/>
                  </a:lnTo>
                  <a:lnTo>
                    <a:pt x="359487" y="217871"/>
                  </a:lnTo>
                  <a:lnTo>
                    <a:pt x="327454" y="231837"/>
                  </a:lnTo>
                  <a:close/>
                </a:path>
              </a:pathLst>
            </a:custGeom>
            <a:solidFill>
              <a:srgbClr val="F174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57329" y="3806249"/>
              <a:ext cx="65405" cy="6985"/>
            </a:xfrm>
            <a:custGeom>
              <a:avLst/>
              <a:gdLst/>
              <a:ahLst/>
              <a:cxnLst/>
              <a:rect l="l" t="t" r="r" b="b"/>
              <a:pathLst>
                <a:path w="65405" h="6985">
                  <a:moveTo>
                    <a:pt x="12733" y="6322"/>
                  </a:moveTo>
                  <a:lnTo>
                    <a:pt x="3694" y="6322"/>
                  </a:lnTo>
                  <a:lnTo>
                    <a:pt x="0" y="4917"/>
                  </a:lnTo>
                  <a:lnTo>
                    <a:pt x="0" y="1405"/>
                  </a:lnTo>
                  <a:lnTo>
                    <a:pt x="3615" y="0"/>
                  </a:lnTo>
                  <a:lnTo>
                    <a:pt x="8253" y="78"/>
                  </a:lnTo>
                  <a:lnTo>
                    <a:pt x="12811" y="78"/>
                  </a:lnTo>
                  <a:lnTo>
                    <a:pt x="16506" y="1483"/>
                  </a:lnTo>
                  <a:lnTo>
                    <a:pt x="16506" y="4917"/>
                  </a:lnTo>
                  <a:lnTo>
                    <a:pt x="12733" y="6322"/>
                  </a:lnTo>
                  <a:close/>
                </a:path>
                <a:path w="65405" h="6985">
                  <a:moveTo>
                    <a:pt x="61150" y="6400"/>
                  </a:moveTo>
                  <a:lnTo>
                    <a:pt x="52033" y="6400"/>
                  </a:lnTo>
                  <a:lnTo>
                    <a:pt x="48339" y="4995"/>
                  </a:lnTo>
                  <a:lnTo>
                    <a:pt x="48339" y="1561"/>
                  </a:lnTo>
                  <a:lnTo>
                    <a:pt x="52111" y="156"/>
                  </a:lnTo>
                  <a:lnTo>
                    <a:pt x="56592" y="156"/>
                  </a:lnTo>
                  <a:lnTo>
                    <a:pt x="61150" y="0"/>
                  </a:lnTo>
                  <a:lnTo>
                    <a:pt x="64766" y="1405"/>
                  </a:lnTo>
                  <a:lnTo>
                    <a:pt x="64845" y="4995"/>
                  </a:lnTo>
                  <a:lnTo>
                    <a:pt x="61150" y="6400"/>
                  </a:lnTo>
                  <a:close/>
                </a:path>
              </a:pathLst>
            </a:custGeom>
            <a:solidFill>
              <a:srgbClr val="6F09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17970" y="3492464"/>
              <a:ext cx="342900" cy="60325"/>
            </a:xfrm>
            <a:custGeom>
              <a:avLst/>
              <a:gdLst/>
              <a:ahLst/>
              <a:cxnLst/>
              <a:rect l="l" t="t" r="r" b="b"/>
              <a:pathLst>
                <a:path w="342900" h="60325">
                  <a:moveTo>
                    <a:pt x="335779" y="60181"/>
                  </a:moveTo>
                  <a:lnTo>
                    <a:pt x="332242" y="60181"/>
                  </a:lnTo>
                  <a:lnTo>
                    <a:pt x="329570" y="58229"/>
                  </a:lnTo>
                  <a:lnTo>
                    <a:pt x="328784" y="55263"/>
                  </a:lnTo>
                  <a:lnTo>
                    <a:pt x="322852" y="41705"/>
                  </a:lnTo>
                  <a:lnTo>
                    <a:pt x="313811" y="29163"/>
                  </a:lnTo>
                  <a:lnTo>
                    <a:pt x="303826" y="19271"/>
                  </a:lnTo>
                  <a:lnTo>
                    <a:pt x="295065" y="13659"/>
                  </a:lnTo>
                  <a:lnTo>
                    <a:pt x="291606" y="12332"/>
                  </a:lnTo>
                  <a:lnTo>
                    <a:pt x="289956" y="8430"/>
                  </a:lnTo>
                  <a:lnTo>
                    <a:pt x="291370" y="5073"/>
                  </a:lnTo>
                  <a:lnTo>
                    <a:pt x="292707" y="1639"/>
                  </a:lnTo>
                  <a:lnTo>
                    <a:pt x="296637" y="0"/>
                  </a:lnTo>
                  <a:lnTo>
                    <a:pt x="334823" y="35805"/>
                  </a:lnTo>
                  <a:lnTo>
                    <a:pt x="342696" y="55419"/>
                  </a:lnTo>
                  <a:lnTo>
                    <a:pt x="340574" y="59088"/>
                  </a:lnTo>
                  <a:lnTo>
                    <a:pt x="337037" y="60025"/>
                  </a:lnTo>
                  <a:lnTo>
                    <a:pt x="335779" y="60181"/>
                  </a:lnTo>
                  <a:close/>
                </a:path>
                <a:path w="342900" h="60325">
                  <a:moveTo>
                    <a:pt x="10453" y="60181"/>
                  </a:moveTo>
                  <a:lnTo>
                    <a:pt x="6916" y="60181"/>
                  </a:lnTo>
                  <a:lnTo>
                    <a:pt x="5659" y="60025"/>
                  </a:lnTo>
                  <a:lnTo>
                    <a:pt x="2122" y="59088"/>
                  </a:lnTo>
                  <a:lnTo>
                    <a:pt x="0" y="55419"/>
                  </a:lnTo>
                  <a:lnTo>
                    <a:pt x="943" y="51907"/>
                  </a:lnTo>
                  <a:lnTo>
                    <a:pt x="30841" y="8725"/>
                  </a:lnTo>
                  <a:lnTo>
                    <a:pt x="46059" y="0"/>
                  </a:lnTo>
                  <a:lnTo>
                    <a:pt x="49989" y="1639"/>
                  </a:lnTo>
                  <a:lnTo>
                    <a:pt x="51325" y="5073"/>
                  </a:lnTo>
                  <a:lnTo>
                    <a:pt x="52740" y="8430"/>
                  </a:lnTo>
                  <a:lnTo>
                    <a:pt x="51090" y="12332"/>
                  </a:lnTo>
                  <a:lnTo>
                    <a:pt x="47631" y="13659"/>
                  </a:lnTo>
                  <a:lnTo>
                    <a:pt x="38870" y="19271"/>
                  </a:lnTo>
                  <a:lnTo>
                    <a:pt x="28885" y="29163"/>
                  </a:lnTo>
                  <a:lnTo>
                    <a:pt x="19844" y="41705"/>
                  </a:lnTo>
                  <a:lnTo>
                    <a:pt x="13912" y="55263"/>
                  </a:lnTo>
                  <a:lnTo>
                    <a:pt x="13126" y="58229"/>
                  </a:lnTo>
                  <a:lnTo>
                    <a:pt x="10453" y="60181"/>
                  </a:lnTo>
                  <a:close/>
                </a:path>
              </a:pathLst>
            </a:custGeom>
            <a:solidFill>
              <a:srgbClr val="F9B1C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663395" y="3268643"/>
            <a:ext cx="387350" cy="348615"/>
            <a:chOff x="6663395" y="3268643"/>
            <a:chExt cx="387350" cy="348615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97704" y="3268643"/>
              <a:ext cx="249665" cy="2610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97704" y="3373640"/>
              <a:ext cx="250190" cy="156210"/>
            </a:xfrm>
            <a:custGeom>
              <a:avLst/>
              <a:gdLst/>
              <a:ahLst/>
              <a:cxnLst/>
              <a:rect l="l" t="t" r="r" b="b"/>
              <a:pathLst>
                <a:path w="250190" h="156210">
                  <a:moveTo>
                    <a:pt x="248925" y="40019"/>
                  </a:moveTo>
                  <a:lnTo>
                    <a:pt x="207403" y="79764"/>
                  </a:lnTo>
                  <a:lnTo>
                    <a:pt x="168495" y="113340"/>
                  </a:lnTo>
                  <a:lnTo>
                    <a:pt x="132232" y="138647"/>
                  </a:lnTo>
                  <a:lnTo>
                    <a:pt x="67773" y="156059"/>
                  </a:lnTo>
                  <a:lnTo>
                    <a:pt x="39641" y="143964"/>
                  </a:lnTo>
                  <a:lnTo>
                    <a:pt x="14282" y="115203"/>
                  </a:lnTo>
                  <a:lnTo>
                    <a:pt x="0" y="78660"/>
                  </a:lnTo>
                  <a:lnTo>
                    <a:pt x="1749" y="42750"/>
                  </a:lnTo>
                  <a:lnTo>
                    <a:pt x="20634" y="14266"/>
                  </a:lnTo>
                  <a:lnTo>
                    <a:pt x="57760" y="0"/>
                  </a:lnTo>
                  <a:lnTo>
                    <a:pt x="114232" y="6744"/>
                  </a:lnTo>
                  <a:lnTo>
                    <a:pt x="159334" y="12407"/>
                  </a:lnTo>
                  <a:lnTo>
                    <a:pt x="212139" y="14764"/>
                  </a:lnTo>
                  <a:lnTo>
                    <a:pt x="249665" y="21429"/>
                  </a:lnTo>
                  <a:lnTo>
                    <a:pt x="248925" y="40019"/>
                  </a:lnTo>
                  <a:close/>
                </a:path>
              </a:pathLst>
            </a:custGeom>
            <a:ln w="5955">
              <a:solidFill>
                <a:srgbClr val="2457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6384" y="3364432"/>
              <a:ext cx="245206" cy="24923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66384" y="3364432"/>
              <a:ext cx="274320" cy="249554"/>
            </a:xfrm>
            <a:custGeom>
              <a:avLst/>
              <a:gdLst/>
              <a:ahLst/>
              <a:cxnLst/>
              <a:rect l="l" t="t" r="r" b="b"/>
              <a:pathLst>
                <a:path w="274320" h="249554">
                  <a:moveTo>
                    <a:pt x="221353" y="164384"/>
                  </a:moveTo>
                  <a:lnTo>
                    <a:pt x="191142" y="172332"/>
                  </a:lnTo>
                  <a:lnTo>
                    <a:pt x="159978" y="171355"/>
                  </a:lnTo>
                  <a:lnTo>
                    <a:pt x="128102" y="174047"/>
                  </a:lnTo>
                  <a:lnTo>
                    <a:pt x="95756" y="193001"/>
                  </a:lnTo>
                  <a:lnTo>
                    <a:pt x="63184" y="240813"/>
                  </a:lnTo>
                  <a:lnTo>
                    <a:pt x="48149" y="249237"/>
                  </a:lnTo>
                  <a:lnTo>
                    <a:pt x="27996" y="235367"/>
                  </a:lnTo>
                  <a:lnTo>
                    <a:pt x="9641" y="202660"/>
                  </a:lnTo>
                  <a:lnTo>
                    <a:pt x="0" y="154570"/>
                  </a:lnTo>
                  <a:lnTo>
                    <a:pt x="5989" y="94554"/>
                  </a:lnTo>
                  <a:lnTo>
                    <a:pt x="36416" y="34259"/>
                  </a:lnTo>
                  <a:lnTo>
                    <a:pt x="93368" y="3602"/>
                  </a:lnTo>
                  <a:lnTo>
                    <a:pt x="150336" y="0"/>
                  </a:lnTo>
                  <a:lnTo>
                    <a:pt x="192409" y="11369"/>
                  </a:lnTo>
                  <a:lnTo>
                    <a:pt x="221182" y="33610"/>
                  </a:lnTo>
                  <a:lnTo>
                    <a:pt x="238250" y="62623"/>
                  </a:lnTo>
                  <a:lnTo>
                    <a:pt x="245206" y="94308"/>
                  </a:lnTo>
                  <a:lnTo>
                    <a:pt x="243646" y="124563"/>
                  </a:lnTo>
                  <a:lnTo>
                    <a:pt x="235164" y="149288"/>
                  </a:lnTo>
                  <a:lnTo>
                    <a:pt x="221353" y="164384"/>
                  </a:lnTo>
                  <a:close/>
                </a:path>
                <a:path w="274320" h="249554">
                  <a:moveTo>
                    <a:pt x="123873" y="173849"/>
                  </a:moveTo>
                  <a:lnTo>
                    <a:pt x="101843" y="136484"/>
                  </a:lnTo>
                  <a:lnTo>
                    <a:pt x="103457" y="123932"/>
                  </a:lnTo>
                  <a:lnTo>
                    <a:pt x="106587" y="112854"/>
                  </a:lnTo>
                  <a:lnTo>
                    <a:pt x="108409" y="105363"/>
                  </a:lnTo>
                  <a:lnTo>
                    <a:pt x="107787" y="99255"/>
                  </a:lnTo>
                  <a:lnTo>
                    <a:pt x="105555" y="93621"/>
                  </a:lnTo>
                  <a:lnTo>
                    <a:pt x="101843" y="90780"/>
                  </a:lnTo>
                  <a:lnTo>
                    <a:pt x="96782" y="93053"/>
                  </a:lnTo>
                </a:path>
                <a:path w="274320" h="249554">
                  <a:moveTo>
                    <a:pt x="242640" y="77384"/>
                  </a:moveTo>
                  <a:lnTo>
                    <a:pt x="247589" y="76694"/>
                  </a:lnTo>
                  <a:lnTo>
                    <a:pt x="258475" y="73271"/>
                  </a:lnTo>
                  <a:lnTo>
                    <a:pt x="269362" y="65088"/>
                  </a:lnTo>
                  <a:lnTo>
                    <a:pt x="274310" y="50116"/>
                  </a:lnTo>
                </a:path>
              </a:pathLst>
            </a:custGeom>
            <a:ln w="5976">
              <a:solidFill>
                <a:srgbClr val="2457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685166" y="3379041"/>
              <a:ext cx="351155" cy="222885"/>
            </a:xfrm>
            <a:custGeom>
              <a:avLst/>
              <a:gdLst/>
              <a:ahLst/>
              <a:cxnLst/>
              <a:rect l="l" t="t" r="r" b="b"/>
              <a:pathLst>
                <a:path w="351154" h="222885">
                  <a:moveTo>
                    <a:pt x="0" y="84312"/>
                  </a:moveTo>
                  <a:lnTo>
                    <a:pt x="5528" y="68824"/>
                  </a:lnTo>
                  <a:lnTo>
                    <a:pt x="26548" y="35984"/>
                  </a:lnTo>
                  <a:lnTo>
                    <a:pt x="69709" y="6230"/>
                  </a:lnTo>
                  <a:lnTo>
                    <a:pt x="141661" y="0"/>
                  </a:lnTo>
                </a:path>
                <a:path w="351154" h="222885">
                  <a:moveTo>
                    <a:pt x="0" y="175857"/>
                  </a:moveTo>
                  <a:lnTo>
                    <a:pt x="1520" y="180542"/>
                  </a:lnTo>
                  <a:lnTo>
                    <a:pt x="6258" y="192221"/>
                  </a:lnTo>
                  <a:lnTo>
                    <a:pt x="14479" y="207326"/>
                  </a:lnTo>
                  <a:lnTo>
                    <a:pt x="26448" y="222292"/>
                  </a:lnTo>
                </a:path>
                <a:path w="351154" h="222885">
                  <a:moveTo>
                    <a:pt x="251713" y="16479"/>
                  </a:moveTo>
                  <a:lnTo>
                    <a:pt x="263964" y="16599"/>
                  </a:lnTo>
                  <a:lnTo>
                    <a:pt x="292638" y="17457"/>
                  </a:lnTo>
                  <a:lnTo>
                    <a:pt x="325617" y="19796"/>
                  </a:lnTo>
                  <a:lnTo>
                    <a:pt x="350780" y="24363"/>
                  </a:lnTo>
                </a:path>
              </a:pathLst>
            </a:custGeom>
            <a:ln w="59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16000" y="4222579"/>
            <a:ext cx="3422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0" b="1">
                <a:latin typeface="Trebuchet MS"/>
                <a:cs typeface="Trebuchet MS"/>
              </a:rPr>
              <a:t>C</a:t>
            </a:r>
            <a:r>
              <a:rPr dirty="0" sz="2400" spc="-40" b="1">
                <a:latin typeface="Trebuchet MS"/>
                <a:cs typeface="Trebuchet MS"/>
              </a:rPr>
              <a:t>h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40" b="1">
                <a:latin typeface="Trebuchet MS"/>
                <a:cs typeface="Trebuchet MS"/>
              </a:rPr>
              <a:t>o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-80" b="1">
                <a:latin typeface="Trebuchet MS"/>
                <a:cs typeface="Trebuchet MS"/>
              </a:rPr>
              <a:t>c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35" b="1">
                <a:latin typeface="Trebuchet MS"/>
                <a:cs typeface="Trebuchet MS"/>
              </a:rPr>
              <a:t>K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45" b="1">
                <a:latin typeface="Trebuchet MS"/>
                <a:cs typeface="Trebuchet MS"/>
              </a:rPr>
              <a:t>d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40" b="1">
                <a:latin typeface="Trebuchet MS"/>
                <a:cs typeface="Trebuchet MS"/>
              </a:rPr>
              <a:t>y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20" b="1">
                <a:latin typeface="Trebuchet MS"/>
                <a:cs typeface="Trebuchet MS"/>
              </a:rPr>
              <a:t>D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6000" y="4854583"/>
            <a:ext cx="4371975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For </a:t>
            </a:r>
            <a:r>
              <a:rPr dirty="0" sz="1800" spc="10">
                <a:latin typeface="Trebuchet MS"/>
                <a:cs typeface="Trebuchet MS"/>
              </a:rPr>
              <a:t>predicting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10">
                <a:latin typeface="Trebuchet MS"/>
                <a:cs typeface="Trebuchet MS"/>
              </a:rPr>
              <a:t>occurrence of </a:t>
            </a:r>
            <a:r>
              <a:rPr dirty="0" sz="1800" spc="15">
                <a:latin typeface="Trebuchet MS"/>
                <a:cs typeface="Trebuchet MS"/>
              </a:rPr>
              <a:t>Chronic 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Kidney </a:t>
            </a:r>
            <a:r>
              <a:rPr dirty="0" sz="1800" spc="50">
                <a:latin typeface="Trebuchet MS"/>
                <a:cs typeface="Trebuchet MS"/>
              </a:rPr>
              <a:t>diseases </a:t>
            </a:r>
            <a:r>
              <a:rPr dirty="0" sz="1800" spc="-25">
                <a:latin typeface="Trebuchet MS"/>
                <a:cs typeface="Trebuchet MS"/>
              </a:rPr>
              <a:t>we </a:t>
            </a:r>
            <a:r>
              <a:rPr dirty="0" sz="1800" spc="-20">
                <a:latin typeface="Trebuchet MS"/>
                <a:cs typeface="Trebuchet MS"/>
              </a:rPr>
              <a:t>will </a:t>
            </a:r>
            <a:r>
              <a:rPr dirty="0" sz="1800" spc="30">
                <a:latin typeface="Trebuchet MS"/>
                <a:cs typeface="Trebuchet MS"/>
              </a:rPr>
              <a:t>be </a:t>
            </a:r>
            <a:r>
              <a:rPr dirty="0" sz="1800" spc="5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"Chronic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Kidney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Disease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Data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Set"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by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UCI.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</a:t>
            </a:r>
            <a:r>
              <a:rPr dirty="0" sz="1800" spc="70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-65">
                <a:latin typeface="Trebuchet MS"/>
                <a:cs typeface="Trebuchet MS"/>
              </a:rPr>
              <a:t>f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11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60">
                <a:latin typeface="Trebuchet MS"/>
                <a:cs typeface="Trebuchet MS"/>
              </a:rPr>
              <a:t>u</a:t>
            </a:r>
            <a:r>
              <a:rPr dirty="0" sz="1800" spc="45">
                <a:latin typeface="Trebuchet MS"/>
                <a:cs typeface="Trebuchet MS"/>
              </a:rPr>
              <a:t>m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1</a:t>
            </a:r>
            <a:r>
              <a:rPr dirty="0" sz="1800" spc="5">
                <a:latin typeface="Trebuchet MS"/>
                <a:cs typeface="Trebuchet MS"/>
              </a:rPr>
              <a:t>4  </a:t>
            </a:r>
            <a:r>
              <a:rPr dirty="0" sz="1800" spc="40">
                <a:latin typeface="Trebuchet MS"/>
                <a:cs typeface="Trebuchet MS"/>
              </a:rPr>
              <a:t>nominal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attributes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in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which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one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attribute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is </a:t>
            </a:r>
            <a:r>
              <a:rPr dirty="0" sz="1800" spc="30">
                <a:latin typeface="Trebuchet MS"/>
                <a:cs typeface="Trebuchet MS"/>
              </a:rPr>
              <a:t>a </a:t>
            </a:r>
            <a:r>
              <a:rPr dirty="0" sz="1800" spc="40">
                <a:latin typeface="Trebuchet MS"/>
                <a:cs typeface="Trebuchet MS"/>
              </a:rPr>
              <a:t>class </a:t>
            </a:r>
            <a:r>
              <a:rPr dirty="0" sz="1800" spc="-30">
                <a:latin typeface="Trebuchet MS"/>
                <a:cs typeface="Trebuchet MS"/>
              </a:rPr>
              <a:t>attribute. </a:t>
            </a:r>
            <a:r>
              <a:rPr dirty="0" sz="1800" spc="-15">
                <a:latin typeface="Trebuchet MS"/>
                <a:cs typeface="Trebuchet MS"/>
              </a:rPr>
              <a:t>The </a:t>
            </a:r>
            <a:r>
              <a:rPr dirty="0" sz="1800" spc="15">
                <a:latin typeface="Trebuchet MS"/>
                <a:cs typeface="Trebuchet MS"/>
              </a:rPr>
              <a:t>dataset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of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400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instances.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32707" y="3894779"/>
            <a:ext cx="2016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 b="1">
                <a:latin typeface="Trebuchet MS"/>
                <a:cs typeface="Trebuchet MS"/>
              </a:rPr>
              <a:t>L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-35" b="1">
                <a:latin typeface="Trebuchet MS"/>
                <a:cs typeface="Trebuchet MS"/>
              </a:rPr>
              <a:t>v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20" b="1">
                <a:latin typeface="Trebuchet MS"/>
                <a:cs typeface="Trebuchet MS"/>
              </a:rPr>
              <a:t>D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2707" y="4526786"/>
            <a:ext cx="440372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For </a:t>
            </a:r>
            <a:r>
              <a:rPr dirty="0" sz="1800" spc="10">
                <a:latin typeface="Trebuchet MS"/>
                <a:cs typeface="Trebuchet MS"/>
              </a:rPr>
              <a:t>predicting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10">
                <a:latin typeface="Trebuchet MS"/>
                <a:cs typeface="Trebuchet MS"/>
              </a:rPr>
              <a:t>occurrence of </a:t>
            </a:r>
            <a:r>
              <a:rPr dirty="0" sz="1800" spc="-5">
                <a:latin typeface="Trebuchet MS"/>
                <a:cs typeface="Trebuchet MS"/>
              </a:rPr>
              <a:t>liver 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diseases </a:t>
            </a:r>
            <a:r>
              <a:rPr dirty="0" sz="1800" spc="-25">
                <a:latin typeface="Trebuchet MS"/>
                <a:cs typeface="Trebuchet MS"/>
              </a:rPr>
              <a:t>we </a:t>
            </a:r>
            <a:r>
              <a:rPr dirty="0" sz="1800" spc="-20">
                <a:latin typeface="Trebuchet MS"/>
                <a:cs typeface="Trebuchet MS"/>
              </a:rPr>
              <a:t>will </a:t>
            </a:r>
            <a:r>
              <a:rPr dirty="0" sz="1800" spc="30">
                <a:latin typeface="Trebuchet MS"/>
                <a:cs typeface="Trebuchet MS"/>
              </a:rPr>
              <a:t>be </a:t>
            </a:r>
            <a:r>
              <a:rPr dirty="0" sz="1800" spc="5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45">
                <a:latin typeface="Trebuchet MS"/>
                <a:cs typeface="Trebuchet MS"/>
              </a:rPr>
              <a:t>"ILPD 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(</a:t>
            </a:r>
            <a:r>
              <a:rPr dirty="0" sz="1800" spc="30">
                <a:latin typeface="Trebuchet MS"/>
                <a:cs typeface="Trebuchet MS"/>
              </a:rPr>
              <a:t>I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80">
                <a:latin typeface="Trebuchet MS"/>
                <a:cs typeface="Trebuchet MS"/>
              </a:rPr>
              <a:t>)</a:t>
            </a:r>
            <a:r>
              <a:rPr dirty="0" sz="1800" spc="130">
                <a:latin typeface="Trebuchet MS"/>
                <a:cs typeface="Trebuchet MS"/>
              </a:rPr>
              <a:t>"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y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70">
                <a:latin typeface="Trebuchet MS"/>
                <a:cs typeface="Trebuchet MS"/>
              </a:rPr>
              <a:t>C</a:t>
            </a:r>
            <a:r>
              <a:rPr dirty="0" sz="1800" spc="30">
                <a:latin typeface="Trebuchet MS"/>
                <a:cs typeface="Trebuchet MS"/>
              </a:rPr>
              <a:t>I</a:t>
            </a:r>
            <a:r>
              <a:rPr dirty="0" sz="1800" spc="-229">
                <a:latin typeface="Trebuchet MS"/>
                <a:cs typeface="Trebuchet MS"/>
              </a:rPr>
              <a:t>.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</a:t>
            </a:r>
            <a:r>
              <a:rPr dirty="0" sz="1800" spc="70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90">
                <a:latin typeface="Trebuchet MS"/>
                <a:cs typeface="Trebuchet MS"/>
              </a:rPr>
              <a:t>s  </a:t>
            </a:r>
            <a:r>
              <a:rPr dirty="0" sz="1800" spc="15">
                <a:latin typeface="Trebuchet MS"/>
                <a:cs typeface="Trebuchet MS"/>
              </a:rPr>
              <a:t>data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set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contains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416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liver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patient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records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1</a:t>
            </a:r>
            <a:r>
              <a:rPr dirty="0" sz="1800" spc="15">
                <a:latin typeface="Trebuchet MS"/>
                <a:cs typeface="Trebuchet MS"/>
              </a:rPr>
              <a:t>6</a:t>
            </a:r>
            <a:r>
              <a:rPr dirty="0" sz="1800" spc="-145">
                <a:latin typeface="Trebuchet MS"/>
                <a:cs typeface="Trebuchet MS"/>
              </a:rPr>
              <a:t>7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l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>
                <a:latin typeface="Trebuchet MS"/>
                <a:cs typeface="Trebuchet MS"/>
              </a:rPr>
              <a:t>v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(</a:t>
            </a:r>
            <a:r>
              <a:rPr dirty="0" sz="1800" spc="-45">
                <a:latin typeface="Trebuchet MS"/>
                <a:cs typeface="Trebuchet MS"/>
              </a:rPr>
              <a:t>5</a:t>
            </a:r>
            <a:r>
              <a:rPr dirty="0" sz="1800" spc="45">
                <a:latin typeface="Trebuchet MS"/>
                <a:cs typeface="Trebuchet MS"/>
              </a:rPr>
              <a:t>8</a:t>
            </a:r>
            <a:r>
              <a:rPr dirty="0" sz="1800" spc="-50">
                <a:latin typeface="Trebuchet MS"/>
                <a:cs typeface="Trebuchet MS"/>
              </a:rPr>
              <a:t>3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50">
                <a:latin typeface="Trebuchet MS"/>
                <a:cs typeface="Trebuchet MS"/>
              </a:rPr>
              <a:t>n  </a:t>
            </a:r>
            <a:r>
              <a:rPr dirty="0" sz="1800" spc="-50">
                <a:latin typeface="Trebuchet MS"/>
                <a:cs typeface="Trebuchet MS"/>
              </a:rPr>
              <a:t>total). </a:t>
            </a:r>
            <a:r>
              <a:rPr dirty="0" sz="1800" spc="-20">
                <a:latin typeface="Trebuchet MS"/>
                <a:cs typeface="Trebuchet MS"/>
              </a:rPr>
              <a:t>It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-55">
                <a:latin typeface="Trebuchet MS"/>
                <a:cs typeface="Trebuchet MS"/>
              </a:rPr>
              <a:t>10 </a:t>
            </a:r>
            <a:r>
              <a:rPr dirty="0" sz="1800" spc="15">
                <a:latin typeface="Trebuchet MS"/>
                <a:cs typeface="Trebuchet MS"/>
              </a:rPr>
              <a:t>medical </a:t>
            </a:r>
            <a:r>
              <a:rPr dirty="0" sz="1800" spc="5">
                <a:latin typeface="Trebuchet MS"/>
                <a:cs typeface="Trebuchet MS"/>
              </a:rPr>
              <a:t>attributes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like </a:t>
            </a:r>
            <a:r>
              <a:rPr dirty="0" sz="1800" spc="-45">
                <a:latin typeface="Trebuchet MS"/>
                <a:cs typeface="Trebuchet MS"/>
              </a:rPr>
              <a:t>age, </a:t>
            </a:r>
            <a:r>
              <a:rPr dirty="0" sz="1800" spc="-10">
                <a:latin typeface="Trebuchet MS"/>
                <a:cs typeface="Trebuchet MS"/>
              </a:rPr>
              <a:t>gender, </a:t>
            </a:r>
            <a:r>
              <a:rPr dirty="0" sz="1800" spc="-5">
                <a:latin typeface="Trebuchet MS"/>
                <a:cs typeface="Trebuchet MS"/>
              </a:rPr>
              <a:t>total_bilirubin, </a:t>
            </a:r>
            <a:r>
              <a:rPr dirty="0" sz="1800">
                <a:latin typeface="Trebuchet MS"/>
                <a:cs typeface="Trebuchet MS"/>
              </a:rPr>
              <a:t> total_proteins,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36533" y="4237679"/>
            <a:ext cx="1576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0" b="1">
                <a:latin typeface="Trebuchet MS"/>
                <a:cs typeface="Trebuchet MS"/>
              </a:rPr>
              <a:t>P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10" b="1">
                <a:latin typeface="Trebuchet MS"/>
                <a:cs typeface="Trebuchet MS"/>
              </a:rPr>
              <a:t>k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40" b="1">
                <a:latin typeface="Trebuchet MS"/>
                <a:cs typeface="Trebuchet MS"/>
              </a:rPr>
              <a:t>o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36533" y="4869686"/>
            <a:ext cx="4378960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For </a:t>
            </a:r>
            <a:r>
              <a:rPr dirty="0" sz="1800" spc="10">
                <a:latin typeface="Trebuchet MS"/>
                <a:cs typeface="Trebuchet MS"/>
              </a:rPr>
              <a:t>predicting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10">
                <a:latin typeface="Trebuchet MS"/>
                <a:cs typeface="Trebuchet MS"/>
              </a:rPr>
              <a:t>occurrence of 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Parkinsons </a:t>
            </a:r>
            <a:r>
              <a:rPr dirty="0" sz="1800" spc="45">
                <a:latin typeface="Trebuchet MS"/>
                <a:cs typeface="Trebuchet MS"/>
              </a:rPr>
              <a:t>disease </a:t>
            </a:r>
            <a:r>
              <a:rPr dirty="0" sz="1800" spc="-25">
                <a:latin typeface="Trebuchet MS"/>
                <a:cs typeface="Trebuchet MS"/>
              </a:rPr>
              <a:t>we </a:t>
            </a:r>
            <a:r>
              <a:rPr dirty="0" sz="1800" spc="-20">
                <a:latin typeface="Trebuchet MS"/>
                <a:cs typeface="Trebuchet MS"/>
              </a:rPr>
              <a:t>will </a:t>
            </a:r>
            <a:r>
              <a:rPr dirty="0" sz="1800" spc="30">
                <a:latin typeface="Trebuchet MS"/>
                <a:cs typeface="Trebuchet MS"/>
              </a:rPr>
              <a:t>be </a:t>
            </a:r>
            <a:r>
              <a:rPr dirty="0" sz="1800" spc="5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130">
                <a:latin typeface="Trebuchet MS"/>
                <a:cs typeface="Trebuchet MS"/>
              </a:rPr>
              <a:t>"</a:t>
            </a:r>
            <a:r>
              <a:rPr dirty="0" sz="1800" spc="40">
                <a:latin typeface="Trebuchet MS"/>
                <a:cs typeface="Trebuchet MS"/>
              </a:rPr>
              <a:t>P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5">
                <a:latin typeface="Trebuchet MS"/>
                <a:cs typeface="Trebuchet MS"/>
              </a:rPr>
              <a:t>r</a:t>
            </a:r>
            <a:r>
              <a:rPr dirty="0" sz="1800" spc="10">
                <a:latin typeface="Trebuchet MS"/>
                <a:cs typeface="Trebuchet MS"/>
              </a:rPr>
              <a:t>k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14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130">
                <a:latin typeface="Trebuchet MS"/>
                <a:cs typeface="Trebuchet MS"/>
              </a:rPr>
              <a:t>"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b</a:t>
            </a:r>
            <a:r>
              <a:rPr dirty="0" sz="1800" spc="-5">
                <a:latin typeface="Trebuchet MS"/>
                <a:cs typeface="Trebuchet MS"/>
              </a:rPr>
              <a:t>y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U</a:t>
            </a:r>
            <a:r>
              <a:rPr dirty="0" sz="1800" spc="-70">
                <a:latin typeface="Trebuchet MS"/>
                <a:cs typeface="Trebuchet MS"/>
              </a:rPr>
              <a:t>C</a:t>
            </a:r>
            <a:r>
              <a:rPr dirty="0" sz="1800" spc="30">
                <a:latin typeface="Trebuchet MS"/>
                <a:cs typeface="Trebuchet MS"/>
              </a:rPr>
              <a:t>I</a:t>
            </a:r>
            <a:r>
              <a:rPr dirty="0" sz="1800" spc="-229">
                <a:latin typeface="Trebuchet MS"/>
                <a:cs typeface="Trebuchet MS"/>
              </a:rPr>
              <a:t>.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</a:t>
            </a:r>
            <a:r>
              <a:rPr dirty="0" sz="1800" spc="70">
                <a:latin typeface="Trebuchet MS"/>
                <a:cs typeface="Trebuchet MS"/>
              </a:rPr>
              <a:t>h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5">
                <a:latin typeface="Trebuchet MS"/>
                <a:cs typeface="Trebuchet MS"/>
              </a:rPr>
              <a:t>t 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-50">
                <a:latin typeface="Trebuchet MS"/>
                <a:cs typeface="Trebuchet MS"/>
              </a:rPr>
              <a:t>23 </a:t>
            </a:r>
            <a:r>
              <a:rPr dirty="0" sz="1800" spc="15">
                <a:latin typeface="Trebuchet MS"/>
                <a:cs typeface="Trebuchet MS"/>
              </a:rPr>
              <a:t>medical </a:t>
            </a:r>
            <a:r>
              <a:rPr dirty="0" sz="1800" spc="5">
                <a:latin typeface="Trebuchet MS"/>
                <a:cs typeface="Trebuchet MS"/>
              </a:rPr>
              <a:t>attributes </a:t>
            </a:r>
            <a:r>
              <a:rPr dirty="0" sz="1800">
                <a:latin typeface="Trebuchet MS"/>
                <a:cs typeface="Trebuchet MS"/>
              </a:rPr>
              <a:t>related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to </a:t>
            </a:r>
            <a:r>
              <a:rPr dirty="0" sz="1800" spc="15">
                <a:latin typeface="Trebuchet MS"/>
                <a:cs typeface="Trebuchet MS"/>
              </a:rPr>
              <a:t>vocal </a:t>
            </a:r>
            <a:r>
              <a:rPr dirty="0" sz="1800" spc="20">
                <a:latin typeface="Trebuchet MS"/>
                <a:cs typeface="Trebuchet MS"/>
              </a:rPr>
              <a:t>fundamental </a:t>
            </a:r>
            <a:r>
              <a:rPr dirty="0" sz="1800" spc="-5">
                <a:latin typeface="Trebuchet MS"/>
                <a:cs typeface="Trebuchet MS"/>
              </a:rPr>
              <a:t>frequencies, </a:t>
            </a:r>
            <a:r>
              <a:rPr dirty="0" sz="1800" spc="15">
                <a:latin typeface="Trebuchet MS"/>
                <a:cs typeface="Trebuchet MS"/>
              </a:rPr>
              <a:t>health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60">
                <a:latin typeface="Trebuchet MS"/>
                <a:cs typeface="Trebuchet MS"/>
              </a:rPr>
              <a:t>u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-65">
                <a:latin typeface="Trebuchet MS"/>
                <a:cs typeface="Trebuchet MS"/>
              </a:rPr>
              <a:t>f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7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60">
                <a:latin typeface="Trebuchet MS"/>
                <a:cs typeface="Trebuchet MS"/>
              </a:rPr>
              <a:t>u</a:t>
            </a:r>
            <a:r>
              <a:rPr dirty="0" sz="1800" spc="65">
                <a:latin typeface="Trebuchet MS"/>
                <a:cs typeface="Trebuchet MS"/>
              </a:rPr>
              <a:t>b</a:t>
            </a:r>
            <a:r>
              <a:rPr dirty="0" sz="1800" spc="-160">
                <a:latin typeface="Trebuchet MS"/>
                <a:cs typeface="Trebuchet MS"/>
              </a:rPr>
              <a:t>j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229">
                <a:latin typeface="Trebuchet MS"/>
                <a:cs typeface="Trebuchet MS"/>
              </a:rPr>
              <a:t>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-229">
                <a:latin typeface="Trebuchet MS"/>
                <a:cs typeface="Trebuchet MS"/>
              </a:rPr>
              <a:t>.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T</a:t>
            </a:r>
            <a:r>
              <a:rPr dirty="0" sz="1800" spc="70">
                <a:latin typeface="Trebuchet MS"/>
                <a:cs typeface="Trebuchet MS"/>
              </a:rPr>
              <a:t>h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d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-55">
                <a:latin typeface="Trebuchet MS"/>
                <a:cs typeface="Trebuchet MS"/>
              </a:rPr>
              <a:t>t  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-65">
                <a:latin typeface="Trebuchet MS"/>
                <a:cs typeface="Trebuchet MS"/>
              </a:rPr>
              <a:t>f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1</a:t>
            </a:r>
            <a:r>
              <a:rPr dirty="0" sz="1800">
                <a:latin typeface="Trebuchet MS"/>
                <a:cs typeface="Trebuchet MS"/>
              </a:rPr>
              <a:t>9</a:t>
            </a:r>
            <a:r>
              <a:rPr dirty="0" sz="1800" spc="-145">
                <a:latin typeface="Trebuchet MS"/>
                <a:cs typeface="Trebuchet MS"/>
              </a:rPr>
              <a:t>7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65">
                <a:latin typeface="Trebuchet MS"/>
                <a:cs typeface="Trebuchet MS"/>
              </a:rPr>
              <a:t>t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n</a:t>
            </a:r>
            <a:r>
              <a:rPr dirty="0" sz="1800" spc="-35">
                <a:latin typeface="Trebuchet MS"/>
                <a:cs typeface="Trebuchet MS"/>
              </a:rPr>
              <a:t>c</a:t>
            </a:r>
            <a:r>
              <a:rPr dirty="0" sz="1800" spc="-5">
                <a:latin typeface="Trebuchet MS"/>
                <a:cs typeface="Trebuchet MS"/>
              </a:rPr>
              <a:t>e</a:t>
            </a:r>
            <a:r>
              <a:rPr dirty="0" sz="1800" spc="110">
                <a:latin typeface="Trebuchet MS"/>
                <a:cs typeface="Trebuchet MS"/>
              </a:rPr>
              <a:t>s</a:t>
            </a:r>
            <a:r>
              <a:rPr dirty="0" sz="1800" spc="-229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4592" y="2170610"/>
            <a:ext cx="1530286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dirty="0" sz="2100" spc="30">
                <a:latin typeface="Trebuchet MS"/>
                <a:cs typeface="Trebuchet MS"/>
              </a:rPr>
              <a:t>Thanks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never-ending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efforts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of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researchers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make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crucial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metadata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available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common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public,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following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repositories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culminated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over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years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have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been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chosen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make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real-time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disease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specific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predictions.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016000" y="845591"/>
            <a:ext cx="337566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DATASETS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405399" y="9504081"/>
            <a:ext cx="3149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95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-2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2722" y="9545654"/>
            <a:ext cx="1355725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-35" b="1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dirty="0" sz="2250" spc="35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2250" spc="-10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2250" spc="-50" b="1">
                <a:solidFill>
                  <a:srgbClr val="1736B1"/>
                </a:solidFill>
                <a:latin typeface="Trebuchet MS"/>
                <a:cs typeface="Trebuchet MS"/>
              </a:rPr>
              <a:t>U</a:t>
            </a:r>
            <a:r>
              <a:rPr dirty="0" sz="2250" spc="6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2250" spc="-16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2250" spc="-75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r>
              <a:rPr dirty="0" sz="2250" spc="4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52704" y="9537254"/>
            <a:ext cx="777875" cy="443230"/>
            <a:chOff x="15252704" y="9537254"/>
            <a:chExt cx="777875" cy="443230"/>
          </a:xfrm>
        </p:grpSpPr>
        <p:sp>
          <p:nvSpPr>
            <p:cNvPr id="4" name="object 4"/>
            <p:cNvSpPr/>
            <p:nvPr/>
          </p:nvSpPr>
          <p:spPr>
            <a:xfrm>
              <a:off x="15252704" y="9755975"/>
              <a:ext cx="259715" cy="224790"/>
            </a:xfrm>
            <a:custGeom>
              <a:avLst/>
              <a:gdLst/>
              <a:ahLst/>
              <a:cxnLst/>
              <a:rect l="l" t="t" r="r" b="b"/>
              <a:pathLst>
                <a:path w="259715" h="224790">
                  <a:moveTo>
                    <a:pt x="194361" y="224316"/>
                  </a:moveTo>
                  <a:lnTo>
                    <a:pt x="64871" y="224316"/>
                  </a:lnTo>
                  <a:lnTo>
                    <a:pt x="0" y="112275"/>
                  </a:lnTo>
                  <a:lnTo>
                    <a:pt x="64871" y="0"/>
                  </a:lnTo>
                  <a:lnTo>
                    <a:pt x="194361" y="0"/>
                  </a:lnTo>
                  <a:lnTo>
                    <a:pt x="259223" y="112275"/>
                  </a:lnTo>
                  <a:lnTo>
                    <a:pt x="194361" y="22431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382193" y="9537254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4095" y="443037"/>
                  </a:moveTo>
                  <a:lnTo>
                    <a:pt x="194360" y="443037"/>
                  </a:lnTo>
                  <a:lnTo>
                    <a:pt x="88760" y="260162"/>
                  </a:lnTo>
                  <a:lnTo>
                    <a:pt x="43649" y="182090"/>
                  </a:lnTo>
                  <a:lnTo>
                    <a:pt x="0" y="106681"/>
                  </a:lnTo>
                  <a:lnTo>
                    <a:pt x="61768" y="0"/>
                  </a:lnTo>
                  <a:lnTo>
                    <a:pt x="197463" y="0"/>
                  </a:lnTo>
                  <a:lnTo>
                    <a:pt x="236765" y="67884"/>
                  </a:lnTo>
                  <a:lnTo>
                    <a:pt x="324000" y="218721"/>
                  </a:lnTo>
                  <a:lnTo>
                    <a:pt x="347964" y="260162"/>
                  </a:lnTo>
                  <a:lnTo>
                    <a:pt x="388712" y="330997"/>
                  </a:lnTo>
                  <a:lnTo>
                    <a:pt x="324095" y="443037"/>
                  </a:lnTo>
                  <a:close/>
                </a:path>
                <a:path w="389255" h="443229">
                  <a:moveTo>
                    <a:pt x="236806" y="6790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41417" y="9537254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3850" y="443037"/>
                  </a:moveTo>
                  <a:lnTo>
                    <a:pt x="194360" y="443037"/>
                  </a:lnTo>
                  <a:lnTo>
                    <a:pt x="129489" y="330997"/>
                  </a:lnTo>
                  <a:lnTo>
                    <a:pt x="129687" y="330668"/>
                  </a:lnTo>
                  <a:lnTo>
                    <a:pt x="64909" y="218721"/>
                  </a:lnTo>
                  <a:lnTo>
                    <a:pt x="0" y="106681"/>
                  </a:lnTo>
                  <a:lnTo>
                    <a:pt x="61768" y="0"/>
                  </a:lnTo>
                  <a:lnTo>
                    <a:pt x="197463" y="0"/>
                  </a:lnTo>
                  <a:lnTo>
                    <a:pt x="233649" y="62501"/>
                  </a:lnTo>
                  <a:lnTo>
                    <a:pt x="233996" y="62501"/>
                  </a:lnTo>
                  <a:lnTo>
                    <a:pt x="344827" y="254619"/>
                  </a:lnTo>
                  <a:lnTo>
                    <a:pt x="344648" y="254722"/>
                  </a:lnTo>
                  <a:lnTo>
                    <a:pt x="388712" y="330997"/>
                  </a:lnTo>
                  <a:lnTo>
                    <a:pt x="323850" y="443037"/>
                  </a:lnTo>
                  <a:close/>
                </a:path>
                <a:path w="389255" h="443229">
                  <a:moveTo>
                    <a:pt x="233996" y="62501"/>
                  </a:moveTo>
                  <a:lnTo>
                    <a:pt x="233649" y="62501"/>
                  </a:lnTo>
                  <a:lnTo>
                    <a:pt x="233903" y="62341"/>
                  </a:lnTo>
                  <a:lnTo>
                    <a:pt x="233996" y="6250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438188" y="274395"/>
            <a:ext cx="3314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-160" b="1">
                <a:solidFill>
                  <a:srgbClr val="1736B1"/>
                </a:solidFill>
                <a:latin typeface="Trebuchet MS"/>
                <a:cs typeface="Trebuchet MS"/>
              </a:rPr>
              <a:t>3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2229" y="0"/>
            <a:ext cx="13166090" cy="10287000"/>
            <a:chOff x="5122229" y="0"/>
            <a:chExt cx="13166090" cy="10287000"/>
          </a:xfrm>
        </p:grpSpPr>
        <p:sp>
          <p:nvSpPr>
            <p:cNvPr id="9" name="object 9"/>
            <p:cNvSpPr/>
            <p:nvPr/>
          </p:nvSpPr>
          <p:spPr>
            <a:xfrm>
              <a:off x="13360167" y="4954612"/>
              <a:ext cx="4928235" cy="5332730"/>
            </a:xfrm>
            <a:custGeom>
              <a:avLst/>
              <a:gdLst/>
              <a:ahLst/>
              <a:cxnLst/>
              <a:rect l="l" t="t" r="r" b="b"/>
              <a:pathLst>
                <a:path w="4928234" h="5332730">
                  <a:moveTo>
                    <a:pt x="4927833" y="5332387"/>
                  </a:moveTo>
                  <a:lnTo>
                    <a:pt x="0" y="5332387"/>
                  </a:lnTo>
                  <a:lnTo>
                    <a:pt x="3078414" y="0"/>
                  </a:lnTo>
                  <a:lnTo>
                    <a:pt x="4927833" y="0"/>
                  </a:lnTo>
                  <a:lnTo>
                    <a:pt x="4927833" y="5332387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527981" y="0"/>
              <a:ext cx="3760470" cy="8737600"/>
            </a:xfrm>
            <a:custGeom>
              <a:avLst/>
              <a:gdLst/>
              <a:ahLst/>
              <a:cxnLst/>
              <a:rect l="l" t="t" r="r" b="b"/>
              <a:pathLst>
                <a:path w="3760469" h="8737600">
                  <a:moveTo>
                    <a:pt x="3760017" y="8736981"/>
                  </a:moveTo>
                  <a:lnTo>
                    <a:pt x="3444540" y="8736981"/>
                  </a:lnTo>
                  <a:lnTo>
                    <a:pt x="0" y="2770395"/>
                  </a:lnTo>
                  <a:lnTo>
                    <a:pt x="1599362" y="0"/>
                  </a:lnTo>
                  <a:lnTo>
                    <a:pt x="3760017" y="0"/>
                  </a:lnTo>
                  <a:lnTo>
                    <a:pt x="3760017" y="873698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2229" y="0"/>
              <a:ext cx="8858249" cy="102869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1571" y="423184"/>
            <a:ext cx="4339590" cy="1435100"/>
          </a:xfrm>
          <a:prstGeom prst="rect"/>
        </p:spPr>
        <p:txBody>
          <a:bodyPr wrap="square" lIns="0" tIns="14414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135"/>
              </a:spcBef>
            </a:pPr>
            <a:r>
              <a:rPr dirty="0" sz="5050" spc="-220"/>
              <a:t>A</a:t>
            </a:r>
            <a:r>
              <a:rPr dirty="0" sz="5050" spc="30"/>
              <a:t>R</a:t>
            </a:r>
            <a:r>
              <a:rPr dirty="0" sz="5050" spc="-190"/>
              <a:t>C</a:t>
            </a:r>
            <a:r>
              <a:rPr dirty="0" sz="5050" spc="-90"/>
              <a:t>H</a:t>
            </a:r>
            <a:r>
              <a:rPr dirty="0" sz="5050" spc="70"/>
              <a:t>I</a:t>
            </a:r>
            <a:r>
              <a:rPr dirty="0" sz="5050" spc="-365"/>
              <a:t>T</a:t>
            </a:r>
            <a:r>
              <a:rPr dirty="0" sz="5050" spc="-220"/>
              <a:t>E</a:t>
            </a:r>
            <a:r>
              <a:rPr dirty="0" sz="5050" spc="-190"/>
              <a:t>C</a:t>
            </a:r>
            <a:r>
              <a:rPr dirty="0" sz="5050" spc="-365"/>
              <a:t>T</a:t>
            </a:r>
            <a:r>
              <a:rPr dirty="0" sz="5050" spc="-135"/>
              <a:t>U</a:t>
            </a:r>
            <a:r>
              <a:rPr dirty="0" sz="5050" spc="30"/>
              <a:t>R</a:t>
            </a:r>
            <a:r>
              <a:rPr dirty="0" sz="5050" spc="-150"/>
              <a:t>E  </a:t>
            </a:r>
            <a:r>
              <a:rPr dirty="0" sz="5050" spc="-30"/>
              <a:t>DIAGRAM</a:t>
            </a:r>
            <a:endParaRPr sz="5050"/>
          </a:p>
        </p:txBody>
      </p:sp>
      <p:sp>
        <p:nvSpPr>
          <p:cNvPr id="13" name="object 13"/>
          <p:cNvSpPr txBox="1"/>
          <p:nvPr/>
        </p:nvSpPr>
        <p:spPr>
          <a:xfrm>
            <a:off x="17439778" y="9330911"/>
            <a:ext cx="2806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95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-290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78"/>
            <a:ext cx="5461635" cy="4111625"/>
            <a:chOff x="12826500" y="6175678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78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1"/>
                  </a:lnTo>
                  <a:lnTo>
                    <a:pt x="1124166" y="4111321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78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1"/>
                  </a:lnTo>
                  <a:lnTo>
                    <a:pt x="0" y="4111321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354" y="583939"/>
            <a:ext cx="13419455" cy="15836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0" spc="-114"/>
              <a:t>H</a:t>
            </a:r>
            <a:r>
              <a:rPr dirty="0" sz="7000" spc="-155"/>
              <a:t>e</a:t>
            </a:r>
            <a:r>
              <a:rPr dirty="0" sz="7000" spc="110"/>
              <a:t>a</a:t>
            </a:r>
            <a:r>
              <a:rPr dirty="0" sz="7000" spc="-185"/>
              <a:t>r</a:t>
            </a:r>
            <a:r>
              <a:rPr dirty="0" sz="7000" spc="-70"/>
              <a:t>t</a:t>
            </a:r>
            <a:r>
              <a:rPr dirty="0" sz="7000" spc="-450"/>
              <a:t> </a:t>
            </a:r>
            <a:r>
              <a:rPr dirty="0" sz="7000" spc="65"/>
              <a:t>D</a:t>
            </a:r>
            <a:r>
              <a:rPr dirty="0" sz="7000" spc="-114"/>
              <a:t>i</a:t>
            </a:r>
            <a:r>
              <a:rPr dirty="0" sz="7000" spc="370"/>
              <a:t>s</a:t>
            </a:r>
            <a:r>
              <a:rPr dirty="0" sz="7000" spc="-155"/>
              <a:t>e</a:t>
            </a:r>
            <a:r>
              <a:rPr dirty="0" sz="7000" spc="110"/>
              <a:t>a</a:t>
            </a:r>
            <a:r>
              <a:rPr dirty="0" sz="7000" spc="370"/>
              <a:t>s</a:t>
            </a:r>
            <a:r>
              <a:rPr dirty="0" sz="7000" spc="-150"/>
              <a:t>e</a:t>
            </a:r>
            <a:r>
              <a:rPr dirty="0" sz="7000" spc="-450"/>
              <a:t> </a:t>
            </a:r>
            <a:r>
              <a:rPr dirty="0" sz="7000" spc="95"/>
              <a:t>P</a:t>
            </a:r>
            <a:r>
              <a:rPr dirty="0" sz="7000" spc="-185"/>
              <a:t>r</a:t>
            </a:r>
            <a:r>
              <a:rPr dirty="0" sz="7000" spc="-155"/>
              <a:t>e</a:t>
            </a:r>
            <a:r>
              <a:rPr dirty="0" sz="7000" spc="140"/>
              <a:t>d</a:t>
            </a:r>
            <a:r>
              <a:rPr dirty="0" sz="7000" spc="-114"/>
              <a:t>i</a:t>
            </a:r>
            <a:r>
              <a:rPr dirty="0" sz="7000" spc="-225"/>
              <a:t>c</a:t>
            </a:r>
            <a:r>
              <a:rPr dirty="0" sz="7000" spc="-75"/>
              <a:t>t</a:t>
            </a:r>
            <a:r>
              <a:rPr dirty="0" sz="7000" spc="-114"/>
              <a:t>i</a:t>
            </a:r>
            <a:r>
              <a:rPr dirty="0" sz="7000" spc="130"/>
              <a:t>o</a:t>
            </a:r>
            <a:r>
              <a:rPr dirty="0" sz="7000" spc="-85"/>
              <a:t>n</a:t>
            </a:r>
            <a:endParaRPr sz="7000"/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50" spc="-5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65" b="0">
                <a:solidFill>
                  <a:srgbClr val="000000"/>
                </a:solidFill>
                <a:latin typeface="Trebuchet MS"/>
                <a:cs typeface="Trebuchet MS"/>
              </a:rPr>
              <a:t>have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80" b="0">
                <a:solidFill>
                  <a:srgbClr val="000000"/>
                </a:solidFill>
                <a:latin typeface="Trebuchet MS"/>
                <a:cs typeface="Trebuchet MS"/>
              </a:rPr>
              <a:t>run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95" b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dirty="0" sz="305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60" b="0">
                <a:solidFill>
                  <a:srgbClr val="000000"/>
                </a:solidFill>
                <a:latin typeface="Trebuchet MS"/>
                <a:cs typeface="Trebuchet MS"/>
              </a:rPr>
              <a:t>dataset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85" b="0">
                <a:solidFill>
                  <a:srgbClr val="000000"/>
                </a:solidFill>
                <a:latin typeface="Trebuchet MS"/>
                <a:cs typeface="Trebuchet MS"/>
              </a:rPr>
              <a:t>through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90" b="0">
                <a:solidFill>
                  <a:srgbClr val="000000"/>
                </a:solidFill>
                <a:latin typeface="Trebuchet MS"/>
                <a:cs typeface="Trebuchet MS"/>
              </a:rPr>
              <a:t>seven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50" b="0">
                <a:solidFill>
                  <a:srgbClr val="000000"/>
                </a:solidFill>
                <a:latin typeface="Trebuchet MS"/>
                <a:cs typeface="Trebuchet MS"/>
              </a:rPr>
              <a:t>machine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60" b="0">
                <a:solidFill>
                  <a:srgbClr val="000000"/>
                </a:solidFill>
                <a:latin typeface="Trebuchet MS"/>
                <a:cs typeface="Trebuchet MS"/>
              </a:rPr>
              <a:t>learning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35" b="0">
                <a:solidFill>
                  <a:srgbClr val="000000"/>
                </a:solidFill>
                <a:latin typeface="Trebuchet MS"/>
                <a:cs typeface="Trebuchet MS"/>
              </a:rPr>
              <a:t>models.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10" b="0">
                <a:solidFill>
                  <a:srgbClr val="000000"/>
                </a:solidFill>
                <a:latin typeface="Trebuchet MS"/>
                <a:cs typeface="Trebuchet MS"/>
              </a:rPr>
              <a:t>They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-65" b="0">
                <a:solidFill>
                  <a:srgbClr val="000000"/>
                </a:solidFill>
                <a:latin typeface="Trebuchet MS"/>
                <a:cs typeface="Trebuchet MS"/>
              </a:rPr>
              <a:t>are: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354" y="7371080"/>
            <a:ext cx="17228820" cy="2357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50340">
              <a:lnSpc>
                <a:spcPct val="125000"/>
              </a:lnSpc>
              <a:spcBef>
                <a:spcPts val="95"/>
              </a:spcBef>
            </a:pPr>
            <a:r>
              <a:rPr dirty="0" sz="3050" spc="40">
                <a:latin typeface="Trebuchet MS"/>
                <a:cs typeface="Trebuchet MS"/>
              </a:rPr>
              <a:t>Out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45">
                <a:latin typeface="Trebuchet MS"/>
                <a:cs typeface="Trebuchet MS"/>
              </a:rPr>
              <a:t>of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30">
                <a:latin typeface="Trebuchet MS"/>
                <a:cs typeface="Trebuchet MS"/>
              </a:rPr>
              <a:t>all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-10">
                <a:latin typeface="Trebuchet MS"/>
                <a:cs typeface="Trebuchet MS"/>
              </a:rPr>
              <a:t>these,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we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are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getting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the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best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results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for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Stacking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Ensemble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Technique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with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95">
                <a:latin typeface="Trebuchet MS"/>
                <a:cs typeface="Trebuchet MS"/>
              </a:rPr>
              <a:t>an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accuracy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45">
                <a:latin typeface="Trebuchet MS"/>
                <a:cs typeface="Trebuchet MS"/>
              </a:rPr>
              <a:t>of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91.3%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35">
                <a:latin typeface="Trebuchet MS"/>
                <a:cs typeface="Trebuchet MS"/>
              </a:rPr>
              <a:t>on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test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results.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7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280"/>
              </a:spcBef>
            </a:pPr>
            <a:r>
              <a:rPr dirty="0" sz="2200" spc="-229" b="1">
                <a:solidFill>
                  <a:srgbClr val="1736B1"/>
                </a:solidFill>
                <a:latin typeface="Trebuchet MS"/>
                <a:cs typeface="Trebuchet MS"/>
              </a:rPr>
              <a:t>12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8854" y="0"/>
            <a:ext cx="4339144" cy="4724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619" y="2512249"/>
            <a:ext cx="10556136" cy="44195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78"/>
            <a:ext cx="5461635" cy="4111625"/>
            <a:chOff x="12826500" y="6175678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78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1"/>
                  </a:lnTo>
                  <a:lnTo>
                    <a:pt x="1124166" y="4111321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78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1"/>
                  </a:lnTo>
                  <a:lnTo>
                    <a:pt x="0" y="4111321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504054" y="498176"/>
            <a:ext cx="17784445" cy="6362065"/>
            <a:chOff x="504054" y="498176"/>
            <a:chExt cx="17784445" cy="6362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2091" y="498176"/>
              <a:ext cx="5265907" cy="36942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54" y="3431077"/>
              <a:ext cx="13849349" cy="3428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8321" y="512590"/>
            <a:ext cx="12990195" cy="1664970"/>
          </a:xfrm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680"/>
              </a:spcBef>
            </a:pPr>
            <a:r>
              <a:rPr dirty="0" sz="7000" spc="20"/>
              <a:t>Diabetes</a:t>
            </a:r>
            <a:r>
              <a:rPr dirty="0" sz="7000" spc="-465"/>
              <a:t> </a:t>
            </a:r>
            <a:r>
              <a:rPr dirty="0" sz="7000" spc="-60"/>
              <a:t>Prediction</a:t>
            </a:r>
            <a:endParaRPr sz="7000"/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3050" spc="-10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55" b="0">
                <a:solidFill>
                  <a:srgbClr val="000000"/>
                </a:solidFill>
                <a:latin typeface="Trebuchet MS"/>
                <a:cs typeface="Trebuchet MS"/>
              </a:rPr>
              <a:t>have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75" b="0">
                <a:solidFill>
                  <a:srgbClr val="000000"/>
                </a:solidFill>
                <a:latin typeface="Trebuchet MS"/>
                <a:cs typeface="Trebuchet MS"/>
              </a:rPr>
              <a:t>run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85" b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50" b="0">
                <a:solidFill>
                  <a:srgbClr val="000000"/>
                </a:solidFill>
                <a:latin typeface="Trebuchet MS"/>
                <a:cs typeface="Trebuchet MS"/>
              </a:rPr>
              <a:t>dataset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75" b="0">
                <a:solidFill>
                  <a:srgbClr val="000000"/>
                </a:solidFill>
                <a:latin typeface="Trebuchet MS"/>
                <a:cs typeface="Trebuchet MS"/>
              </a:rPr>
              <a:t>through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-5" b="0">
                <a:solidFill>
                  <a:srgbClr val="000000"/>
                </a:solidFill>
                <a:latin typeface="Trebuchet MS"/>
                <a:cs typeface="Trebuchet MS"/>
              </a:rPr>
              <a:t>five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40" b="0">
                <a:solidFill>
                  <a:srgbClr val="000000"/>
                </a:solidFill>
                <a:latin typeface="Trebuchet MS"/>
                <a:cs typeface="Trebuchet MS"/>
              </a:rPr>
              <a:t>machine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50" b="0">
                <a:solidFill>
                  <a:srgbClr val="000000"/>
                </a:solidFill>
                <a:latin typeface="Trebuchet MS"/>
                <a:cs typeface="Trebuchet MS"/>
              </a:rPr>
              <a:t>learning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25" b="0">
                <a:solidFill>
                  <a:srgbClr val="000000"/>
                </a:solidFill>
                <a:latin typeface="Trebuchet MS"/>
                <a:cs typeface="Trebuchet MS"/>
              </a:rPr>
              <a:t>models.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b="0">
                <a:solidFill>
                  <a:srgbClr val="000000"/>
                </a:solidFill>
                <a:latin typeface="Trebuchet MS"/>
                <a:cs typeface="Trebuchet MS"/>
              </a:rPr>
              <a:t>They</a:t>
            </a:r>
            <a:r>
              <a:rPr dirty="0" sz="305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050" spc="-75" b="0">
                <a:solidFill>
                  <a:srgbClr val="000000"/>
                </a:solidFill>
                <a:latin typeface="Trebuchet MS"/>
                <a:cs typeface="Trebuchet MS"/>
              </a:rPr>
              <a:t>are: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321" y="7356428"/>
            <a:ext cx="17277715" cy="20567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22019">
              <a:lnSpc>
                <a:spcPct val="124400"/>
              </a:lnSpc>
              <a:spcBef>
                <a:spcPts val="95"/>
              </a:spcBef>
            </a:pPr>
            <a:r>
              <a:rPr dirty="0" sz="3050" spc="30">
                <a:latin typeface="Trebuchet MS"/>
                <a:cs typeface="Trebuchet MS"/>
              </a:rPr>
              <a:t>Out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of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all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-20">
                <a:latin typeface="Trebuchet MS"/>
                <a:cs typeface="Trebuchet MS"/>
              </a:rPr>
              <a:t>these,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-5">
                <a:latin typeface="Trebuchet MS"/>
                <a:cs typeface="Trebuchet MS"/>
              </a:rPr>
              <a:t>we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30">
                <a:latin typeface="Trebuchet MS"/>
                <a:cs typeface="Trebuchet MS"/>
              </a:rPr>
              <a:t>are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getting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the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best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results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30">
                <a:latin typeface="Trebuchet MS"/>
                <a:cs typeface="Trebuchet MS"/>
              </a:rPr>
              <a:t>for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95">
                <a:latin typeface="Trebuchet MS"/>
                <a:cs typeface="Trebuchet MS"/>
              </a:rPr>
              <a:t>Support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Vector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65">
                <a:latin typeface="Trebuchet MS"/>
                <a:cs typeface="Trebuchet MS"/>
              </a:rPr>
              <a:t>Machine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with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an</a:t>
            </a:r>
            <a:r>
              <a:rPr dirty="0" sz="3050" spc="-145">
                <a:latin typeface="Trebuchet MS"/>
                <a:cs typeface="Trebuchet MS"/>
              </a:rPr>
              <a:t> </a:t>
            </a:r>
            <a:r>
              <a:rPr dirty="0" sz="3050" spc="15">
                <a:latin typeface="Trebuchet MS"/>
                <a:cs typeface="Trebuchet MS"/>
              </a:rPr>
              <a:t>accuracy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of</a:t>
            </a:r>
            <a:r>
              <a:rPr dirty="0" sz="3050" spc="-160">
                <a:latin typeface="Trebuchet MS"/>
                <a:cs typeface="Trebuchet MS"/>
              </a:rPr>
              <a:t> </a:t>
            </a:r>
            <a:r>
              <a:rPr dirty="0" sz="3050" spc="95">
                <a:latin typeface="Trebuchet MS"/>
                <a:cs typeface="Trebuchet MS"/>
              </a:rPr>
              <a:t>80.25%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30">
                <a:latin typeface="Trebuchet MS"/>
                <a:cs typeface="Trebuchet MS"/>
              </a:rPr>
              <a:t>on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test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results.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2200" spc="-225" b="1">
                <a:solidFill>
                  <a:srgbClr val="1736B1"/>
                </a:solidFill>
                <a:latin typeface="Trebuchet MS"/>
                <a:cs typeface="Trebuchet MS"/>
              </a:rPr>
              <a:t>13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054" y="6453948"/>
            <a:ext cx="8115299" cy="31801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4825" y="5918410"/>
            <a:ext cx="7677149" cy="37213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2660" y="1730877"/>
            <a:ext cx="5551117" cy="282733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246178" y="2580524"/>
            <a:ext cx="1800225" cy="1133475"/>
            <a:chOff x="8246178" y="2580524"/>
            <a:chExt cx="1800225" cy="1133475"/>
          </a:xfrm>
        </p:grpSpPr>
        <p:sp>
          <p:nvSpPr>
            <p:cNvPr id="6" name="object 6"/>
            <p:cNvSpPr/>
            <p:nvPr/>
          </p:nvSpPr>
          <p:spPr>
            <a:xfrm>
              <a:off x="8256847" y="2591204"/>
              <a:ext cx="1778635" cy="1112520"/>
            </a:xfrm>
            <a:custGeom>
              <a:avLst/>
              <a:gdLst/>
              <a:ahLst/>
              <a:cxnLst/>
              <a:rect l="l" t="t" r="r" b="b"/>
              <a:pathLst>
                <a:path w="1778634" h="1112520">
                  <a:moveTo>
                    <a:pt x="1742748" y="1112115"/>
                  </a:moveTo>
                  <a:lnTo>
                    <a:pt x="35566" y="1112115"/>
                  </a:lnTo>
                  <a:lnTo>
                    <a:pt x="21606" y="1109356"/>
                  </a:lnTo>
                  <a:lnTo>
                    <a:pt x="10314" y="1101791"/>
                  </a:lnTo>
                  <a:lnTo>
                    <a:pt x="2756" y="1090489"/>
                  </a:lnTo>
                  <a:lnTo>
                    <a:pt x="0" y="1076516"/>
                  </a:lnTo>
                  <a:lnTo>
                    <a:pt x="0" y="747580"/>
                  </a:lnTo>
                  <a:lnTo>
                    <a:pt x="2756" y="733608"/>
                  </a:lnTo>
                  <a:lnTo>
                    <a:pt x="10314" y="722305"/>
                  </a:lnTo>
                  <a:lnTo>
                    <a:pt x="21606" y="714740"/>
                  </a:lnTo>
                  <a:lnTo>
                    <a:pt x="35566" y="711981"/>
                  </a:lnTo>
                  <a:lnTo>
                    <a:pt x="1742748" y="711981"/>
                  </a:lnTo>
                  <a:lnTo>
                    <a:pt x="1756708" y="714740"/>
                  </a:lnTo>
                  <a:lnTo>
                    <a:pt x="1768000" y="722305"/>
                  </a:lnTo>
                  <a:lnTo>
                    <a:pt x="1775558" y="733608"/>
                  </a:lnTo>
                  <a:lnTo>
                    <a:pt x="1778314" y="747580"/>
                  </a:lnTo>
                  <a:lnTo>
                    <a:pt x="1778314" y="1076516"/>
                  </a:lnTo>
                  <a:lnTo>
                    <a:pt x="1775558" y="1090489"/>
                  </a:lnTo>
                  <a:lnTo>
                    <a:pt x="1768000" y="1101791"/>
                  </a:lnTo>
                  <a:lnTo>
                    <a:pt x="1756708" y="1109356"/>
                  </a:lnTo>
                  <a:lnTo>
                    <a:pt x="1742748" y="1112115"/>
                  </a:lnTo>
                  <a:close/>
                </a:path>
                <a:path w="1778634" h="1112520">
                  <a:moveTo>
                    <a:pt x="1742748" y="400133"/>
                  </a:moveTo>
                  <a:lnTo>
                    <a:pt x="35566" y="400133"/>
                  </a:lnTo>
                  <a:lnTo>
                    <a:pt x="21606" y="397374"/>
                  </a:lnTo>
                  <a:lnTo>
                    <a:pt x="10314" y="389810"/>
                  </a:lnTo>
                  <a:lnTo>
                    <a:pt x="2756" y="378507"/>
                  </a:lnTo>
                  <a:lnTo>
                    <a:pt x="0" y="364534"/>
                  </a:lnTo>
                  <a:lnTo>
                    <a:pt x="0" y="35599"/>
                  </a:lnTo>
                  <a:lnTo>
                    <a:pt x="2756" y="21626"/>
                  </a:lnTo>
                  <a:lnTo>
                    <a:pt x="10314" y="10323"/>
                  </a:lnTo>
                  <a:lnTo>
                    <a:pt x="21606" y="2758"/>
                  </a:lnTo>
                  <a:lnTo>
                    <a:pt x="35566" y="0"/>
                  </a:lnTo>
                  <a:lnTo>
                    <a:pt x="1742748" y="0"/>
                  </a:lnTo>
                  <a:lnTo>
                    <a:pt x="1756708" y="2758"/>
                  </a:lnTo>
                  <a:lnTo>
                    <a:pt x="1768000" y="10323"/>
                  </a:lnTo>
                  <a:lnTo>
                    <a:pt x="1775558" y="21626"/>
                  </a:lnTo>
                  <a:lnTo>
                    <a:pt x="1778314" y="35599"/>
                  </a:lnTo>
                  <a:lnTo>
                    <a:pt x="1778314" y="364534"/>
                  </a:lnTo>
                  <a:lnTo>
                    <a:pt x="1775558" y="378507"/>
                  </a:lnTo>
                  <a:lnTo>
                    <a:pt x="1768000" y="389810"/>
                  </a:lnTo>
                  <a:lnTo>
                    <a:pt x="1756708" y="397374"/>
                  </a:lnTo>
                  <a:lnTo>
                    <a:pt x="1742748" y="400133"/>
                  </a:lnTo>
                  <a:close/>
                </a:path>
              </a:pathLst>
            </a:custGeom>
            <a:solidFill>
              <a:srgbClr val="F7A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46178" y="2580524"/>
              <a:ext cx="1800225" cy="1133475"/>
            </a:xfrm>
            <a:custGeom>
              <a:avLst/>
              <a:gdLst/>
              <a:ahLst/>
              <a:cxnLst/>
              <a:rect l="l" t="t" r="r" b="b"/>
              <a:pathLst>
                <a:path w="1800225" h="1133475">
                  <a:moveTo>
                    <a:pt x="1753418" y="1133474"/>
                  </a:moveTo>
                  <a:lnTo>
                    <a:pt x="46236" y="1133474"/>
                  </a:lnTo>
                  <a:lnTo>
                    <a:pt x="28208" y="1129848"/>
                  </a:lnTo>
                  <a:lnTo>
                    <a:pt x="13515" y="1119947"/>
                  </a:lnTo>
                  <a:lnTo>
                    <a:pt x="3623" y="1105240"/>
                  </a:lnTo>
                  <a:lnTo>
                    <a:pt x="0" y="1087196"/>
                  </a:lnTo>
                  <a:lnTo>
                    <a:pt x="0" y="758260"/>
                  </a:lnTo>
                  <a:lnTo>
                    <a:pt x="3623" y="740216"/>
                  </a:lnTo>
                  <a:lnTo>
                    <a:pt x="13515" y="725509"/>
                  </a:lnTo>
                  <a:lnTo>
                    <a:pt x="28208" y="715608"/>
                  </a:lnTo>
                  <a:lnTo>
                    <a:pt x="46236" y="711981"/>
                  </a:lnTo>
                  <a:lnTo>
                    <a:pt x="1753418" y="711981"/>
                  </a:lnTo>
                  <a:lnTo>
                    <a:pt x="1771446" y="715608"/>
                  </a:lnTo>
                  <a:lnTo>
                    <a:pt x="1786139" y="725509"/>
                  </a:lnTo>
                  <a:lnTo>
                    <a:pt x="1791885" y="734053"/>
                  </a:lnTo>
                  <a:lnTo>
                    <a:pt x="46236" y="734053"/>
                  </a:lnTo>
                  <a:lnTo>
                    <a:pt x="36644" y="736044"/>
                  </a:lnTo>
                  <a:lnTo>
                    <a:pt x="28719" y="741440"/>
                  </a:lnTo>
                  <a:lnTo>
                    <a:pt x="23329" y="749371"/>
                  </a:lnTo>
                  <a:lnTo>
                    <a:pt x="21339" y="758972"/>
                  </a:lnTo>
                  <a:lnTo>
                    <a:pt x="21339" y="1087908"/>
                  </a:lnTo>
                  <a:lnTo>
                    <a:pt x="23329" y="1097508"/>
                  </a:lnTo>
                  <a:lnTo>
                    <a:pt x="28719" y="1105440"/>
                  </a:lnTo>
                  <a:lnTo>
                    <a:pt x="36644" y="1110836"/>
                  </a:lnTo>
                  <a:lnTo>
                    <a:pt x="46236" y="1112827"/>
                  </a:lnTo>
                  <a:lnTo>
                    <a:pt x="1790928" y="1112827"/>
                  </a:lnTo>
                  <a:lnTo>
                    <a:pt x="1786139" y="1119947"/>
                  </a:lnTo>
                  <a:lnTo>
                    <a:pt x="1771446" y="1129848"/>
                  </a:lnTo>
                  <a:lnTo>
                    <a:pt x="1753418" y="1133474"/>
                  </a:lnTo>
                  <a:close/>
                </a:path>
                <a:path w="1800225" h="1133475">
                  <a:moveTo>
                    <a:pt x="1790928" y="1112827"/>
                  </a:moveTo>
                  <a:lnTo>
                    <a:pt x="1753418" y="1112827"/>
                  </a:lnTo>
                  <a:lnTo>
                    <a:pt x="1763010" y="1110836"/>
                  </a:lnTo>
                  <a:lnTo>
                    <a:pt x="1770934" y="1105440"/>
                  </a:lnTo>
                  <a:lnTo>
                    <a:pt x="1776325" y="1097508"/>
                  </a:lnTo>
                  <a:lnTo>
                    <a:pt x="1778314" y="1087908"/>
                  </a:lnTo>
                  <a:lnTo>
                    <a:pt x="1778314" y="758972"/>
                  </a:lnTo>
                  <a:lnTo>
                    <a:pt x="1776325" y="749371"/>
                  </a:lnTo>
                  <a:lnTo>
                    <a:pt x="1770934" y="741440"/>
                  </a:lnTo>
                  <a:lnTo>
                    <a:pt x="1763010" y="736044"/>
                  </a:lnTo>
                  <a:lnTo>
                    <a:pt x="1753418" y="734053"/>
                  </a:lnTo>
                  <a:lnTo>
                    <a:pt x="1791885" y="734053"/>
                  </a:lnTo>
                  <a:lnTo>
                    <a:pt x="1796031" y="740216"/>
                  </a:lnTo>
                  <a:lnTo>
                    <a:pt x="1799654" y="758260"/>
                  </a:lnTo>
                  <a:lnTo>
                    <a:pt x="1799654" y="1087196"/>
                  </a:lnTo>
                  <a:lnTo>
                    <a:pt x="1796031" y="1105240"/>
                  </a:lnTo>
                  <a:lnTo>
                    <a:pt x="1790928" y="1112827"/>
                  </a:lnTo>
                  <a:close/>
                </a:path>
                <a:path w="1800225" h="1133475">
                  <a:moveTo>
                    <a:pt x="1753418" y="421493"/>
                  </a:moveTo>
                  <a:lnTo>
                    <a:pt x="46236" y="421493"/>
                  </a:lnTo>
                  <a:lnTo>
                    <a:pt x="28208" y="417866"/>
                  </a:lnTo>
                  <a:lnTo>
                    <a:pt x="13515" y="407965"/>
                  </a:lnTo>
                  <a:lnTo>
                    <a:pt x="3623" y="393258"/>
                  </a:lnTo>
                  <a:lnTo>
                    <a:pt x="0" y="375214"/>
                  </a:lnTo>
                  <a:lnTo>
                    <a:pt x="0" y="46278"/>
                  </a:lnTo>
                  <a:lnTo>
                    <a:pt x="3623" y="28234"/>
                  </a:lnTo>
                  <a:lnTo>
                    <a:pt x="13515" y="13527"/>
                  </a:lnTo>
                  <a:lnTo>
                    <a:pt x="28208" y="3626"/>
                  </a:lnTo>
                  <a:lnTo>
                    <a:pt x="46236" y="0"/>
                  </a:lnTo>
                  <a:lnTo>
                    <a:pt x="1753418" y="0"/>
                  </a:lnTo>
                  <a:lnTo>
                    <a:pt x="1771446" y="3626"/>
                  </a:lnTo>
                  <a:lnTo>
                    <a:pt x="1786139" y="13527"/>
                  </a:lnTo>
                  <a:lnTo>
                    <a:pt x="1791406" y="21359"/>
                  </a:lnTo>
                  <a:lnTo>
                    <a:pt x="46236" y="21359"/>
                  </a:lnTo>
                  <a:lnTo>
                    <a:pt x="36644" y="23350"/>
                  </a:lnTo>
                  <a:lnTo>
                    <a:pt x="28719" y="28746"/>
                  </a:lnTo>
                  <a:lnTo>
                    <a:pt x="23329" y="36678"/>
                  </a:lnTo>
                  <a:lnTo>
                    <a:pt x="21339" y="46278"/>
                  </a:lnTo>
                  <a:lnTo>
                    <a:pt x="21339" y="375926"/>
                  </a:lnTo>
                  <a:lnTo>
                    <a:pt x="23329" y="385526"/>
                  </a:lnTo>
                  <a:lnTo>
                    <a:pt x="28719" y="393458"/>
                  </a:lnTo>
                  <a:lnTo>
                    <a:pt x="36644" y="398854"/>
                  </a:lnTo>
                  <a:lnTo>
                    <a:pt x="46236" y="400845"/>
                  </a:lnTo>
                  <a:lnTo>
                    <a:pt x="1790928" y="400845"/>
                  </a:lnTo>
                  <a:lnTo>
                    <a:pt x="1786139" y="407965"/>
                  </a:lnTo>
                  <a:lnTo>
                    <a:pt x="1771446" y="417866"/>
                  </a:lnTo>
                  <a:lnTo>
                    <a:pt x="1753418" y="421493"/>
                  </a:lnTo>
                  <a:close/>
                </a:path>
                <a:path w="1800225" h="1133475">
                  <a:moveTo>
                    <a:pt x="1790928" y="400845"/>
                  </a:moveTo>
                  <a:lnTo>
                    <a:pt x="1753418" y="400845"/>
                  </a:lnTo>
                  <a:lnTo>
                    <a:pt x="1763010" y="398854"/>
                  </a:lnTo>
                  <a:lnTo>
                    <a:pt x="1770934" y="393458"/>
                  </a:lnTo>
                  <a:lnTo>
                    <a:pt x="1776325" y="385526"/>
                  </a:lnTo>
                  <a:lnTo>
                    <a:pt x="1778314" y="375926"/>
                  </a:lnTo>
                  <a:lnTo>
                    <a:pt x="1778314" y="46278"/>
                  </a:lnTo>
                  <a:lnTo>
                    <a:pt x="1776325" y="36678"/>
                  </a:lnTo>
                  <a:lnTo>
                    <a:pt x="1770934" y="28746"/>
                  </a:lnTo>
                  <a:lnTo>
                    <a:pt x="1763010" y="23350"/>
                  </a:lnTo>
                  <a:lnTo>
                    <a:pt x="1753418" y="21359"/>
                  </a:lnTo>
                  <a:lnTo>
                    <a:pt x="1791406" y="21359"/>
                  </a:lnTo>
                  <a:lnTo>
                    <a:pt x="1796031" y="28234"/>
                  </a:lnTo>
                  <a:lnTo>
                    <a:pt x="1799654" y="46278"/>
                  </a:lnTo>
                  <a:lnTo>
                    <a:pt x="1799654" y="375214"/>
                  </a:lnTo>
                  <a:lnTo>
                    <a:pt x="1796031" y="393258"/>
                  </a:lnTo>
                  <a:lnTo>
                    <a:pt x="1790928" y="400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155992" y="1726075"/>
            <a:ext cx="5550535" cy="2823845"/>
            <a:chOff x="11155992" y="1726075"/>
            <a:chExt cx="5550535" cy="2823845"/>
          </a:xfrm>
        </p:grpSpPr>
        <p:sp>
          <p:nvSpPr>
            <p:cNvPr id="9" name="object 9"/>
            <p:cNvSpPr/>
            <p:nvPr/>
          </p:nvSpPr>
          <p:spPr>
            <a:xfrm>
              <a:off x="11155992" y="2008167"/>
              <a:ext cx="4036060" cy="2276475"/>
            </a:xfrm>
            <a:custGeom>
              <a:avLst/>
              <a:gdLst/>
              <a:ahLst/>
              <a:cxnLst/>
              <a:rect l="l" t="t" r="r" b="b"/>
              <a:pathLst>
                <a:path w="4036059" h="2276475">
                  <a:moveTo>
                    <a:pt x="2478746" y="2276474"/>
                  </a:moveTo>
                  <a:lnTo>
                    <a:pt x="2427546" y="2275129"/>
                  </a:lnTo>
                  <a:lnTo>
                    <a:pt x="2377033" y="2271136"/>
                  </a:lnTo>
                  <a:lnTo>
                    <a:pt x="2327276" y="2264562"/>
                  </a:lnTo>
                  <a:lnTo>
                    <a:pt x="2278343" y="2255472"/>
                  </a:lnTo>
                  <a:lnTo>
                    <a:pt x="2230303" y="2243932"/>
                  </a:lnTo>
                  <a:lnTo>
                    <a:pt x="2183225" y="2230009"/>
                  </a:lnTo>
                  <a:lnTo>
                    <a:pt x="2137178" y="2213768"/>
                  </a:lnTo>
                  <a:lnTo>
                    <a:pt x="2092229" y="2195274"/>
                  </a:lnTo>
                  <a:lnTo>
                    <a:pt x="2048448" y="2174594"/>
                  </a:lnTo>
                  <a:lnTo>
                    <a:pt x="2005904" y="2151793"/>
                  </a:lnTo>
                  <a:lnTo>
                    <a:pt x="1964665" y="2126937"/>
                  </a:lnTo>
                  <a:lnTo>
                    <a:pt x="1924799" y="2100093"/>
                  </a:lnTo>
                  <a:lnTo>
                    <a:pt x="1889881" y="2111078"/>
                  </a:lnTo>
                  <a:lnTo>
                    <a:pt x="1818500" y="2128721"/>
                  </a:lnTo>
                  <a:lnTo>
                    <a:pt x="1742456" y="2141419"/>
                  </a:lnTo>
                  <a:lnTo>
                    <a:pt x="1702335" y="2145527"/>
                  </a:lnTo>
                  <a:lnTo>
                    <a:pt x="1661749" y="2147936"/>
                  </a:lnTo>
                  <a:lnTo>
                    <a:pt x="1620623" y="2148721"/>
                  </a:lnTo>
                  <a:lnTo>
                    <a:pt x="1569023" y="2147349"/>
                  </a:lnTo>
                  <a:lnTo>
                    <a:pt x="1518130" y="2143281"/>
                  </a:lnTo>
                  <a:lnTo>
                    <a:pt x="1468008" y="2136593"/>
                  </a:lnTo>
                  <a:lnTo>
                    <a:pt x="1418723" y="2127358"/>
                  </a:lnTo>
                  <a:lnTo>
                    <a:pt x="1370337" y="2115650"/>
                  </a:lnTo>
                  <a:lnTo>
                    <a:pt x="1322916" y="2101543"/>
                  </a:lnTo>
                  <a:lnTo>
                    <a:pt x="1276524" y="2085113"/>
                  </a:lnTo>
                  <a:lnTo>
                    <a:pt x="1231225" y="2066432"/>
                  </a:lnTo>
                  <a:lnTo>
                    <a:pt x="1187083" y="2045575"/>
                  </a:lnTo>
                  <a:lnTo>
                    <a:pt x="1144163" y="2022617"/>
                  </a:lnTo>
                  <a:lnTo>
                    <a:pt x="1099328" y="1995430"/>
                  </a:lnTo>
                  <a:lnTo>
                    <a:pt x="1056269" y="1965849"/>
                  </a:lnTo>
                  <a:lnTo>
                    <a:pt x="1014911" y="1933949"/>
                  </a:lnTo>
                  <a:lnTo>
                    <a:pt x="975176" y="1899809"/>
                  </a:lnTo>
                  <a:lnTo>
                    <a:pt x="935255" y="1929447"/>
                  </a:lnTo>
                  <a:lnTo>
                    <a:pt x="892898" y="1955791"/>
                  </a:lnTo>
                  <a:lnTo>
                    <a:pt x="848301" y="1978639"/>
                  </a:lnTo>
                  <a:lnTo>
                    <a:pt x="801656" y="1997787"/>
                  </a:lnTo>
                  <a:lnTo>
                    <a:pt x="753156" y="2013034"/>
                  </a:lnTo>
                  <a:lnTo>
                    <a:pt x="702994" y="2024175"/>
                  </a:lnTo>
                  <a:lnTo>
                    <a:pt x="651365" y="2031008"/>
                  </a:lnTo>
                  <a:lnTo>
                    <a:pt x="598460" y="2033331"/>
                  </a:lnTo>
                  <a:lnTo>
                    <a:pt x="548976" y="2031314"/>
                  </a:lnTo>
                  <a:lnTo>
                    <a:pt x="500608" y="2025368"/>
                  </a:lnTo>
                  <a:lnTo>
                    <a:pt x="453512" y="2015652"/>
                  </a:lnTo>
                  <a:lnTo>
                    <a:pt x="407846" y="2002324"/>
                  </a:lnTo>
                  <a:lnTo>
                    <a:pt x="363766" y="1985543"/>
                  </a:lnTo>
                  <a:lnTo>
                    <a:pt x="321429" y="1965467"/>
                  </a:lnTo>
                  <a:lnTo>
                    <a:pt x="280991" y="1942256"/>
                  </a:lnTo>
                  <a:lnTo>
                    <a:pt x="242611" y="1916067"/>
                  </a:lnTo>
                  <a:lnTo>
                    <a:pt x="206443" y="1887060"/>
                  </a:lnTo>
                  <a:lnTo>
                    <a:pt x="172646" y="1855393"/>
                  </a:lnTo>
                  <a:lnTo>
                    <a:pt x="141376" y="1821224"/>
                  </a:lnTo>
                  <a:lnTo>
                    <a:pt x="112790" y="1784712"/>
                  </a:lnTo>
                  <a:lnTo>
                    <a:pt x="87045" y="1746016"/>
                  </a:lnTo>
                  <a:lnTo>
                    <a:pt x="64297" y="1705295"/>
                  </a:lnTo>
                  <a:lnTo>
                    <a:pt x="45223" y="1663691"/>
                  </a:lnTo>
                  <a:lnTo>
                    <a:pt x="29309" y="1620554"/>
                  </a:lnTo>
                  <a:lnTo>
                    <a:pt x="16692" y="1575997"/>
                  </a:lnTo>
                  <a:lnTo>
                    <a:pt x="7510" y="1530134"/>
                  </a:lnTo>
                  <a:lnTo>
                    <a:pt x="1900" y="1483082"/>
                  </a:lnTo>
                  <a:lnTo>
                    <a:pt x="0" y="1434953"/>
                  </a:lnTo>
                  <a:lnTo>
                    <a:pt x="1983" y="1385872"/>
                  </a:lnTo>
                  <a:lnTo>
                    <a:pt x="7831" y="1337885"/>
                  </a:lnTo>
                  <a:lnTo>
                    <a:pt x="17390" y="1291145"/>
                  </a:lnTo>
                  <a:lnTo>
                    <a:pt x="30506" y="1245806"/>
                  </a:lnTo>
                  <a:lnTo>
                    <a:pt x="47025" y="1202023"/>
                  </a:lnTo>
                  <a:lnTo>
                    <a:pt x="66792" y="1159949"/>
                  </a:lnTo>
                  <a:lnTo>
                    <a:pt x="89654" y="1119738"/>
                  </a:lnTo>
                  <a:lnTo>
                    <a:pt x="115458" y="1081544"/>
                  </a:lnTo>
                  <a:lnTo>
                    <a:pt x="144048" y="1045521"/>
                  </a:lnTo>
                  <a:lnTo>
                    <a:pt x="175272" y="1011823"/>
                  </a:lnTo>
                  <a:lnTo>
                    <a:pt x="208974" y="980604"/>
                  </a:lnTo>
                  <a:lnTo>
                    <a:pt x="245002" y="952017"/>
                  </a:lnTo>
                  <a:lnTo>
                    <a:pt x="283201" y="926218"/>
                  </a:lnTo>
                  <a:lnTo>
                    <a:pt x="323418" y="903358"/>
                  </a:lnTo>
                  <a:lnTo>
                    <a:pt x="365498" y="883594"/>
                  </a:lnTo>
                  <a:lnTo>
                    <a:pt x="409287" y="867077"/>
                  </a:lnTo>
                  <a:lnTo>
                    <a:pt x="454632" y="853963"/>
                  </a:lnTo>
                  <a:lnTo>
                    <a:pt x="501378" y="844406"/>
                  </a:lnTo>
                  <a:lnTo>
                    <a:pt x="549372" y="838558"/>
                  </a:lnTo>
                  <a:lnTo>
                    <a:pt x="598460" y="836575"/>
                  </a:lnTo>
                  <a:lnTo>
                    <a:pt x="605879" y="836575"/>
                  </a:lnTo>
                  <a:lnTo>
                    <a:pt x="613186" y="789717"/>
                  </a:lnTo>
                  <a:lnTo>
                    <a:pt x="622707" y="743636"/>
                  </a:lnTo>
                  <a:lnTo>
                    <a:pt x="634385" y="698388"/>
                  </a:lnTo>
                  <a:lnTo>
                    <a:pt x="648162" y="654032"/>
                  </a:lnTo>
                  <a:lnTo>
                    <a:pt x="663982" y="610623"/>
                  </a:lnTo>
                  <a:lnTo>
                    <a:pt x="681789" y="568218"/>
                  </a:lnTo>
                  <a:lnTo>
                    <a:pt x="701526" y="526875"/>
                  </a:lnTo>
                  <a:lnTo>
                    <a:pt x="723137" y="486651"/>
                  </a:lnTo>
                  <a:lnTo>
                    <a:pt x="746564" y="447602"/>
                  </a:lnTo>
                  <a:lnTo>
                    <a:pt x="771751" y="409786"/>
                  </a:lnTo>
                  <a:lnTo>
                    <a:pt x="798642" y="373259"/>
                  </a:lnTo>
                  <a:lnTo>
                    <a:pt x="827180" y="338078"/>
                  </a:lnTo>
                  <a:lnTo>
                    <a:pt x="857309" y="304301"/>
                  </a:lnTo>
                  <a:lnTo>
                    <a:pt x="888971" y="271984"/>
                  </a:lnTo>
                  <a:lnTo>
                    <a:pt x="922111" y="241185"/>
                  </a:lnTo>
                  <a:lnTo>
                    <a:pt x="956671" y="211959"/>
                  </a:lnTo>
                  <a:lnTo>
                    <a:pt x="992595" y="184365"/>
                  </a:lnTo>
                  <a:lnTo>
                    <a:pt x="1029826" y="158459"/>
                  </a:lnTo>
                  <a:lnTo>
                    <a:pt x="1068308" y="134298"/>
                  </a:lnTo>
                  <a:lnTo>
                    <a:pt x="1107984" y="111940"/>
                  </a:lnTo>
                  <a:lnTo>
                    <a:pt x="1148798" y="91440"/>
                  </a:lnTo>
                  <a:lnTo>
                    <a:pt x="1190693" y="72856"/>
                  </a:lnTo>
                  <a:lnTo>
                    <a:pt x="1233612" y="56246"/>
                  </a:lnTo>
                  <a:lnTo>
                    <a:pt x="1277499" y="41665"/>
                  </a:lnTo>
                  <a:lnTo>
                    <a:pt x="1322298" y="29171"/>
                  </a:lnTo>
                  <a:lnTo>
                    <a:pt x="1367950" y="18821"/>
                  </a:lnTo>
                  <a:lnTo>
                    <a:pt x="1414401" y="10672"/>
                  </a:lnTo>
                  <a:lnTo>
                    <a:pt x="1461593" y="4781"/>
                  </a:lnTo>
                  <a:lnTo>
                    <a:pt x="1509470" y="1204"/>
                  </a:lnTo>
                  <a:lnTo>
                    <a:pt x="1557975" y="0"/>
                  </a:lnTo>
                  <a:lnTo>
                    <a:pt x="1609170" y="1347"/>
                  </a:lnTo>
                  <a:lnTo>
                    <a:pt x="1659672" y="5343"/>
                  </a:lnTo>
                  <a:lnTo>
                    <a:pt x="1709410" y="11920"/>
                  </a:lnTo>
                  <a:lnTo>
                    <a:pt x="1758316" y="21011"/>
                  </a:lnTo>
                  <a:lnTo>
                    <a:pt x="1806322" y="32547"/>
                  </a:lnTo>
                  <a:lnTo>
                    <a:pt x="1853358" y="46461"/>
                  </a:lnTo>
                  <a:lnTo>
                    <a:pt x="1899356" y="62684"/>
                  </a:lnTo>
                  <a:lnTo>
                    <a:pt x="1944247" y="81150"/>
                  </a:lnTo>
                  <a:lnTo>
                    <a:pt x="1987963" y="101790"/>
                  </a:lnTo>
                  <a:lnTo>
                    <a:pt x="2030435" y="124536"/>
                  </a:lnTo>
                  <a:lnTo>
                    <a:pt x="2071594" y="149320"/>
                  </a:lnTo>
                  <a:lnTo>
                    <a:pt x="2111372" y="176076"/>
                  </a:lnTo>
                  <a:lnTo>
                    <a:pt x="2149699" y="204734"/>
                  </a:lnTo>
                  <a:lnTo>
                    <a:pt x="2186507" y="235227"/>
                  </a:lnTo>
                  <a:lnTo>
                    <a:pt x="2221728" y="267487"/>
                  </a:lnTo>
                  <a:lnTo>
                    <a:pt x="2255293" y="301446"/>
                  </a:lnTo>
                  <a:lnTo>
                    <a:pt x="2287132" y="337037"/>
                  </a:lnTo>
                  <a:lnTo>
                    <a:pt x="2317178" y="374192"/>
                  </a:lnTo>
                  <a:lnTo>
                    <a:pt x="2356913" y="368307"/>
                  </a:lnTo>
                  <a:lnTo>
                    <a:pt x="2397035" y="364198"/>
                  </a:lnTo>
                  <a:lnTo>
                    <a:pt x="2437620" y="361790"/>
                  </a:lnTo>
                  <a:lnTo>
                    <a:pt x="2478746" y="361005"/>
                  </a:lnTo>
                  <a:lnTo>
                    <a:pt x="2529122" y="362304"/>
                  </a:lnTo>
                  <a:lnTo>
                    <a:pt x="2578817" y="366161"/>
                  </a:lnTo>
                  <a:lnTo>
                    <a:pt x="2627765" y="372510"/>
                  </a:lnTo>
                  <a:lnTo>
                    <a:pt x="2675905" y="381287"/>
                  </a:lnTo>
                  <a:lnTo>
                    <a:pt x="2723171" y="392428"/>
                  </a:lnTo>
                  <a:lnTo>
                    <a:pt x="2769501" y="405868"/>
                  </a:lnTo>
                  <a:lnTo>
                    <a:pt x="2814831" y="421544"/>
                  </a:lnTo>
                  <a:lnTo>
                    <a:pt x="2859096" y="439390"/>
                  </a:lnTo>
                  <a:lnTo>
                    <a:pt x="2902234" y="459344"/>
                  </a:lnTo>
                  <a:lnTo>
                    <a:pt x="2944181" y="481340"/>
                  </a:lnTo>
                  <a:lnTo>
                    <a:pt x="2984872" y="505313"/>
                  </a:lnTo>
                  <a:lnTo>
                    <a:pt x="3024245" y="531201"/>
                  </a:lnTo>
                  <a:lnTo>
                    <a:pt x="3062235" y="558938"/>
                  </a:lnTo>
                  <a:lnTo>
                    <a:pt x="3098780" y="588461"/>
                  </a:lnTo>
                  <a:lnTo>
                    <a:pt x="3133814" y="619704"/>
                  </a:lnTo>
                  <a:lnTo>
                    <a:pt x="3167275" y="652604"/>
                  </a:lnTo>
                  <a:lnTo>
                    <a:pt x="3199099" y="687097"/>
                  </a:lnTo>
                  <a:lnTo>
                    <a:pt x="3229223" y="723117"/>
                  </a:lnTo>
                  <a:lnTo>
                    <a:pt x="3257581" y="760602"/>
                  </a:lnTo>
                  <a:lnTo>
                    <a:pt x="3284112" y="799486"/>
                  </a:lnTo>
                  <a:lnTo>
                    <a:pt x="3321168" y="790831"/>
                  </a:lnTo>
                  <a:lnTo>
                    <a:pt x="3359229" y="784650"/>
                  </a:lnTo>
                  <a:lnTo>
                    <a:pt x="3398062" y="780941"/>
                  </a:lnTo>
                  <a:lnTo>
                    <a:pt x="3437437" y="779704"/>
                  </a:lnTo>
                  <a:lnTo>
                    <a:pt x="3484709" y="781542"/>
                  </a:lnTo>
                  <a:lnTo>
                    <a:pt x="3530978" y="786965"/>
                  </a:lnTo>
                  <a:lnTo>
                    <a:pt x="3576106" y="795836"/>
                  </a:lnTo>
                  <a:lnTo>
                    <a:pt x="3619955" y="808018"/>
                  </a:lnTo>
                  <a:lnTo>
                    <a:pt x="3662387" y="823375"/>
                  </a:lnTo>
                  <a:lnTo>
                    <a:pt x="3703264" y="841770"/>
                  </a:lnTo>
                  <a:lnTo>
                    <a:pt x="3742448" y="863067"/>
                  </a:lnTo>
                  <a:lnTo>
                    <a:pt x="3779802" y="887129"/>
                  </a:lnTo>
                  <a:lnTo>
                    <a:pt x="3815187" y="913819"/>
                  </a:lnTo>
                  <a:lnTo>
                    <a:pt x="3848466" y="943002"/>
                  </a:lnTo>
                  <a:lnTo>
                    <a:pt x="3879500" y="974539"/>
                  </a:lnTo>
                  <a:lnTo>
                    <a:pt x="3908153" y="1008295"/>
                  </a:lnTo>
                  <a:lnTo>
                    <a:pt x="3934285" y="1044133"/>
                  </a:lnTo>
                  <a:lnTo>
                    <a:pt x="3957760" y="1081916"/>
                  </a:lnTo>
                  <a:lnTo>
                    <a:pt x="3978439" y="1121508"/>
                  </a:lnTo>
                  <a:lnTo>
                    <a:pt x="3996184" y="1162772"/>
                  </a:lnTo>
                  <a:lnTo>
                    <a:pt x="4010858" y="1205572"/>
                  </a:lnTo>
                  <a:lnTo>
                    <a:pt x="4022323" y="1249770"/>
                  </a:lnTo>
                  <a:lnTo>
                    <a:pt x="4030440" y="1295231"/>
                  </a:lnTo>
                  <a:lnTo>
                    <a:pt x="4035072" y="1341817"/>
                  </a:lnTo>
                  <a:lnTo>
                    <a:pt x="4035896" y="1377259"/>
                  </a:lnTo>
                  <a:lnTo>
                    <a:pt x="4033913" y="1426339"/>
                  </a:lnTo>
                  <a:lnTo>
                    <a:pt x="4028065" y="1474327"/>
                  </a:lnTo>
                  <a:lnTo>
                    <a:pt x="4018506" y="1521067"/>
                  </a:lnTo>
                  <a:lnTo>
                    <a:pt x="4005390" y="1566405"/>
                  </a:lnTo>
                  <a:lnTo>
                    <a:pt x="3988871" y="1610189"/>
                  </a:lnTo>
                  <a:lnTo>
                    <a:pt x="3969104" y="1652263"/>
                  </a:lnTo>
                  <a:lnTo>
                    <a:pt x="3946242" y="1692474"/>
                  </a:lnTo>
                  <a:lnTo>
                    <a:pt x="3920438" y="1730668"/>
                  </a:lnTo>
                  <a:lnTo>
                    <a:pt x="3891848" y="1766691"/>
                  </a:lnTo>
                  <a:lnTo>
                    <a:pt x="3860624" y="1800389"/>
                  </a:lnTo>
                  <a:lnTo>
                    <a:pt x="3826922" y="1831608"/>
                  </a:lnTo>
                  <a:lnTo>
                    <a:pt x="3790894" y="1860194"/>
                  </a:lnTo>
                  <a:lnTo>
                    <a:pt x="3752695" y="1885994"/>
                  </a:lnTo>
                  <a:lnTo>
                    <a:pt x="3712478" y="1908853"/>
                  </a:lnTo>
                  <a:lnTo>
                    <a:pt x="3670398" y="1928618"/>
                  </a:lnTo>
                  <a:lnTo>
                    <a:pt x="3626609" y="1945134"/>
                  </a:lnTo>
                  <a:lnTo>
                    <a:pt x="3581264" y="1958248"/>
                  </a:lnTo>
                  <a:lnTo>
                    <a:pt x="3534518" y="1967806"/>
                  </a:lnTo>
                  <a:lnTo>
                    <a:pt x="3486524" y="1973653"/>
                  </a:lnTo>
                  <a:lnTo>
                    <a:pt x="3437436" y="1975637"/>
                  </a:lnTo>
                  <a:lnTo>
                    <a:pt x="3420022" y="1975534"/>
                  </a:lnTo>
                  <a:lnTo>
                    <a:pt x="3353033" y="1969867"/>
                  </a:lnTo>
                  <a:lnTo>
                    <a:pt x="3305235" y="1961213"/>
                  </a:lnTo>
                  <a:lnTo>
                    <a:pt x="3258828" y="1948850"/>
                  </a:lnTo>
                  <a:lnTo>
                    <a:pt x="3214044" y="1932778"/>
                  </a:lnTo>
                  <a:lnTo>
                    <a:pt x="3186223" y="1964304"/>
                  </a:lnTo>
                  <a:lnTo>
                    <a:pt x="3157166" y="1994594"/>
                  </a:lnTo>
                  <a:lnTo>
                    <a:pt x="3126872" y="2023647"/>
                  </a:lnTo>
                  <a:lnTo>
                    <a:pt x="3095341" y="2051464"/>
                  </a:lnTo>
                  <a:lnTo>
                    <a:pt x="3056065" y="2082805"/>
                  </a:lnTo>
                  <a:lnTo>
                    <a:pt x="3015141" y="2112104"/>
                  </a:lnTo>
                  <a:lnTo>
                    <a:pt x="2972647" y="2139280"/>
                  </a:lnTo>
                  <a:lnTo>
                    <a:pt x="2928663" y="2164253"/>
                  </a:lnTo>
                  <a:lnTo>
                    <a:pt x="2883268" y="2186941"/>
                  </a:lnTo>
                  <a:lnTo>
                    <a:pt x="2836540" y="2207264"/>
                  </a:lnTo>
                  <a:lnTo>
                    <a:pt x="2788558" y="2225140"/>
                  </a:lnTo>
                  <a:lnTo>
                    <a:pt x="2739401" y="2240487"/>
                  </a:lnTo>
                  <a:lnTo>
                    <a:pt x="2689148" y="2253227"/>
                  </a:lnTo>
                  <a:lnTo>
                    <a:pt x="2637877" y="2263276"/>
                  </a:lnTo>
                  <a:lnTo>
                    <a:pt x="2585667" y="2270554"/>
                  </a:lnTo>
                  <a:lnTo>
                    <a:pt x="2532597" y="2274981"/>
                  </a:lnTo>
                  <a:lnTo>
                    <a:pt x="2478746" y="2276474"/>
                  </a:lnTo>
                  <a:close/>
                </a:path>
              </a:pathLst>
            </a:custGeom>
            <a:solidFill>
              <a:srgbClr val="6BD6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001852" y="1732319"/>
              <a:ext cx="2698115" cy="2817495"/>
            </a:xfrm>
            <a:custGeom>
              <a:avLst/>
              <a:gdLst/>
              <a:ahLst/>
              <a:cxnLst/>
              <a:rect l="l" t="t" r="r" b="b"/>
              <a:pathLst>
                <a:path w="2698115" h="2817495">
                  <a:moveTo>
                    <a:pt x="1056747" y="20433"/>
                  </a:moveTo>
                  <a:lnTo>
                    <a:pt x="1088011" y="3973"/>
                  </a:lnTo>
                  <a:lnTo>
                    <a:pt x="1093127" y="1135"/>
                  </a:lnTo>
                  <a:lnTo>
                    <a:pt x="1098243" y="0"/>
                  </a:lnTo>
                  <a:lnTo>
                    <a:pt x="1103928" y="0"/>
                  </a:lnTo>
                  <a:lnTo>
                    <a:pt x="1109905" y="434"/>
                  </a:lnTo>
                  <a:lnTo>
                    <a:pt x="1115936" y="1773"/>
                  </a:lnTo>
                  <a:lnTo>
                    <a:pt x="1122074" y="4070"/>
                  </a:lnTo>
                  <a:lnTo>
                    <a:pt x="1128371" y="7378"/>
                  </a:lnTo>
                  <a:lnTo>
                    <a:pt x="1149382" y="19493"/>
                  </a:lnTo>
                  <a:lnTo>
                    <a:pt x="1064207" y="19493"/>
                  </a:lnTo>
                  <a:lnTo>
                    <a:pt x="1056747" y="20433"/>
                  </a:lnTo>
                  <a:close/>
                </a:path>
                <a:path w="2698115" h="2817495">
                  <a:moveTo>
                    <a:pt x="2637844" y="2147129"/>
                  </a:moveTo>
                  <a:lnTo>
                    <a:pt x="2645926" y="2140397"/>
                  </a:lnTo>
                  <a:lnTo>
                    <a:pt x="2652739" y="2129427"/>
                  </a:lnTo>
                  <a:lnTo>
                    <a:pt x="2657100" y="2115157"/>
                  </a:lnTo>
                  <a:lnTo>
                    <a:pt x="2658636" y="2097854"/>
                  </a:lnTo>
                  <a:lnTo>
                    <a:pt x="2658636" y="1012600"/>
                  </a:lnTo>
                  <a:lnTo>
                    <a:pt x="2640801" y="944843"/>
                  </a:lnTo>
                  <a:lnTo>
                    <a:pt x="2597812" y="896242"/>
                  </a:lnTo>
                  <a:lnTo>
                    <a:pt x="1089148" y="26677"/>
                  </a:lnTo>
                  <a:lnTo>
                    <a:pt x="1064207" y="19493"/>
                  </a:lnTo>
                  <a:lnTo>
                    <a:pt x="1149382" y="19493"/>
                  </a:lnTo>
                  <a:lnTo>
                    <a:pt x="2636467" y="876944"/>
                  </a:lnTo>
                  <a:lnTo>
                    <a:pt x="2679953" y="925544"/>
                  </a:lnTo>
                  <a:lnTo>
                    <a:pt x="2697859" y="993302"/>
                  </a:lnTo>
                  <a:lnTo>
                    <a:pt x="2697859" y="2078555"/>
                  </a:lnTo>
                  <a:lnTo>
                    <a:pt x="2696491" y="2095211"/>
                  </a:lnTo>
                  <a:lnTo>
                    <a:pt x="2692459" y="2109206"/>
                  </a:lnTo>
                  <a:lnTo>
                    <a:pt x="2685869" y="2120221"/>
                  </a:lnTo>
                  <a:lnTo>
                    <a:pt x="2676827" y="2127937"/>
                  </a:lnTo>
                  <a:lnTo>
                    <a:pt x="2676258" y="2127937"/>
                  </a:lnTo>
                  <a:lnTo>
                    <a:pt x="2642649" y="2144823"/>
                  </a:lnTo>
                  <a:lnTo>
                    <a:pt x="2638288" y="2146934"/>
                  </a:lnTo>
                  <a:lnTo>
                    <a:pt x="2637844" y="2147129"/>
                  </a:lnTo>
                  <a:close/>
                </a:path>
                <a:path w="2698115" h="2817495">
                  <a:moveTo>
                    <a:pt x="1581993" y="2817005"/>
                  </a:moveTo>
                  <a:lnTo>
                    <a:pt x="1539227" y="2809821"/>
                  </a:lnTo>
                  <a:lnTo>
                    <a:pt x="19895" y="1934952"/>
                  </a:lnTo>
                  <a:lnTo>
                    <a:pt x="0" y="1907707"/>
                  </a:lnTo>
                  <a:lnTo>
                    <a:pt x="0" y="1853218"/>
                  </a:lnTo>
                  <a:lnTo>
                    <a:pt x="1136" y="1860029"/>
                  </a:lnTo>
                  <a:lnTo>
                    <a:pt x="6821" y="1866840"/>
                  </a:lnTo>
                  <a:lnTo>
                    <a:pt x="1531970" y="2746054"/>
                  </a:lnTo>
                  <a:lnTo>
                    <a:pt x="1568582" y="2756670"/>
                  </a:lnTo>
                  <a:lnTo>
                    <a:pt x="1583130" y="2757406"/>
                  </a:lnTo>
                  <a:lnTo>
                    <a:pt x="1726484" y="2757406"/>
                  </a:lnTo>
                  <a:lnTo>
                    <a:pt x="1653618" y="2799409"/>
                  </a:lnTo>
                  <a:lnTo>
                    <a:pt x="1637950" y="2806947"/>
                  </a:lnTo>
                  <a:lnTo>
                    <a:pt x="1620364" y="2812464"/>
                  </a:lnTo>
                  <a:lnTo>
                    <a:pt x="1601498" y="2815852"/>
                  </a:lnTo>
                  <a:lnTo>
                    <a:pt x="1581993" y="2817005"/>
                  </a:lnTo>
                  <a:close/>
                </a:path>
                <a:path w="2698115" h="2817495">
                  <a:moveTo>
                    <a:pt x="2637604" y="2147329"/>
                  </a:moveTo>
                  <a:lnTo>
                    <a:pt x="2637844" y="2147129"/>
                  </a:lnTo>
                  <a:lnTo>
                    <a:pt x="2637604" y="2147329"/>
                  </a:lnTo>
                  <a:close/>
                </a:path>
                <a:path w="2698115" h="2817495">
                  <a:moveTo>
                    <a:pt x="2637604" y="2147803"/>
                  </a:moveTo>
                  <a:lnTo>
                    <a:pt x="2637035" y="2147803"/>
                  </a:lnTo>
                  <a:lnTo>
                    <a:pt x="2637604" y="2147329"/>
                  </a:lnTo>
                  <a:lnTo>
                    <a:pt x="2637604" y="2147803"/>
                  </a:lnTo>
                  <a:close/>
                </a:path>
                <a:path w="2698115" h="2817495">
                  <a:moveTo>
                    <a:pt x="1726484" y="2757406"/>
                  </a:moveTo>
                  <a:lnTo>
                    <a:pt x="1583130" y="2757406"/>
                  </a:lnTo>
                  <a:lnTo>
                    <a:pt x="1601792" y="2756262"/>
                  </a:lnTo>
                  <a:lnTo>
                    <a:pt x="1619866" y="2752937"/>
                  </a:lnTo>
                  <a:lnTo>
                    <a:pt x="2597812" y="2194914"/>
                  </a:lnTo>
                  <a:lnTo>
                    <a:pt x="2623961" y="2165966"/>
                  </a:lnTo>
                  <a:lnTo>
                    <a:pt x="2623961" y="2217618"/>
                  </a:lnTo>
                  <a:lnTo>
                    <a:pt x="2622389" y="2227888"/>
                  </a:lnTo>
                  <a:lnTo>
                    <a:pt x="2616926" y="2238051"/>
                  </a:lnTo>
                  <a:lnTo>
                    <a:pt x="2607733" y="2247789"/>
                  </a:lnTo>
                  <a:lnTo>
                    <a:pt x="2594970" y="2256782"/>
                  </a:lnTo>
                  <a:lnTo>
                    <a:pt x="1726484" y="275740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001852" y="2987853"/>
              <a:ext cx="2624455" cy="1503045"/>
            </a:xfrm>
            <a:custGeom>
              <a:avLst/>
              <a:gdLst/>
              <a:ahLst/>
              <a:cxnLst/>
              <a:rect l="l" t="t" r="r" b="b"/>
              <a:pathLst>
                <a:path w="2624455" h="1503045">
                  <a:moveTo>
                    <a:pt x="1583699" y="1502440"/>
                  </a:moveTo>
                  <a:lnTo>
                    <a:pt x="1543250" y="1495975"/>
                  </a:lnTo>
                  <a:lnTo>
                    <a:pt x="16485" y="616982"/>
                  </a:lnTo>
                  <a:lnTo>
                    <a:pt x="0" y="594846"/>
                  </a:lnTo>
                  <a:lnTo>
                    <a:pt x="1767" y="586598"/>
                  </a:lnTo>
                  <a:lnTo>
                    <a:pt x="972048" y="17028"/>
                  </a:lnTo>
                  <a:lnTo>
                    <a:pt x="1022169" y="1144"/>
                  </a:lnTo>
                  <a:lnTo>
                    <a:pt x="1040830" y="0"/>
                  </a:lnTo>
                  <a:lnTo>
                    <a:pt x="1055379" y="736"/>
                  </a:lnTo>
                  <a:lnTo>
                    <a:pt x="1091990" y="11352"/>
                  </a:lnTo>
                  <a:lnTo>
                    <a:pt x="2607476" y="884890"/>
                  </a:lnTo>
                  <a:lnTo>
                    <a:pt x="2623961" y="907026"/>
                  </a:lnTo>
                  <a:lnTo>
                    <a:pt x="2622193" y="915274"/>
                  </a:lnTo>
                  <a:lnTo>
                    <a:pt x="1651913" y="1485412"/>
                  </a:lnTo>
                  <a:lnTo>
                    <a:pt x="1602031" y="1501296"/>
                  </a:lnTo>
                  <a:lnTo>
                    <a:pt x="1583699" y="1502440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77644" y="1840731"/>
              <a:ext cx="2125345" cy="2391410"/>
            </a:xfrm>
            <a:custGeom>
              <a:avLst/>
              <a:gdLst/>
              <a:ahLst/>
              <a:cxnLst/>
              <a:rect l="l" t="t" r="r" b="b"/>
              <a:pathLst>
                <a:path w="2125344" h="2391410">
                  <a:moveTo>
                    <a:pt x="2124294" y="1953683"/>
                  </a:moveTo>
                  <a:lnTo>
                    <a:pt x="610514" y="1080712"/>
                  </a:lnTo>
                  <a:lnTo>
                    <a:pt x="610514" y="0"/>
                  </a:lnTo>
                  <a:lnTo>
                    <a:pt x="2124863" y="872970"/>
                  </a:lnTo>
                  <a:lnTo>
                    <a:pt x="2124294" y="872970"/>
                  </a:lnTo>
                  <a:lnTo>
                    <a:pt x="2124294" y="1953683"/>
                  </a:lnTo>
                  <a:close/>
                </a:path>
                <a:path w="2125344" h="2391410">
                  <a:moveTo>
                    <a:pt x="1472283" y="2391304"/>
                  </a:moveTo>
                  <a:lnTo>
                    <a:pt x="0" y="1542172"/>
                  </a:lnTo>
                  <a:lnTo>
                    <a:pt x="521836" y="1241343"/>
                  </a:lnTo>
                  <a:lnTo>
                    <a:pt x="1994119" y="2090475"/>
                  </a:lnTo>
                  <a:lnTo>
                    <a:pt x="1472283" y="239130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95030" y="1726075"/>
              <a:ext cx="2710934" cy="281939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91354" y="583939"/>
            <a:ext cx="10133330" cy="1096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0" spc="160"/>
              <a:t>B</a:t>
            </a:r>
            <a:r>
              <a:rPr dirty="0" sz="7000" spc="-185"/>
              <a:t>r</a:t>
            </a:r>
            <a:r>
              <a:rPr dirty="0" sz="7000" spc="-155"/>
              <a:t>e</a:t>
            </a:r>
            <a:r>
              <a:rPr dirty="0" sz="7000" spc="110"/>
              <a:t>a</a:t>
            </a:r>
            <a:r>
              <a:rPr dirty="0" sz="7000" spc="370"/>
              <a:t>s</a:t>
            </a:r>
            <a:r>
              <a:rPr dirty="0" sz="7000" spc="-70"/>
              <a:t>t</a:t>
            </a:r>
            <a:r>
              <a:rPr dirty="0" sz="7000" spc="-450"/>
              <a:t> </a:t>
            </a:r>
            <a:r>
              <a:rPr dirty="0" sz="7000" spc="-254"/>
              <a:t>C</a:t>
            </a:r>
            <a:r>
              <a:rPr dirty="0" sz="7000" spc="110"/>
              <a:t>a</a:t>
            </a:r>
            <a:r>
              <a:rPr dirty="0" sz="7000" spc="-90"/>
              <a:t>n</a:t>
            </a:r>
            <a:r>
              <a:rPr dirty="0" sz="7000" spc="-225"/>
              <a:t>c</a:t>
            </a:r>
            <a:r>
              <a:rPr dirty="0" sz="7000" spc="-155"/>
              <a:t>e</a:t>
            </a:r>
            <a:r>
              <a:rPr dirty="0" sz="7000" spc="-180"/>
              <a:t>r</a:t>
            </a:r>
            <a:r>
              <a:rPr dirty="0" sz="7000" spc="-450"/>
              <a:t> </a:t>
            </a:r>
            <a:r>
              <a:rPr dirty="0" sz="7000" spc="95"/>
              <a:t>P</a:t>
            </a:r>
            <a:r>
              <a:rPr dirty="0" sz="7000" spc="-185"/>
              <a:t>r</a:t>
            </a:r>
            <a:r>
              <a:rPr dirty="0" sz="7000" spc="-155"/>
              <a:t>e</a:t>
            </a:r>
            <a:r>
              <a:rPr dirty="0" sz="7000" spc="140"/>
              <a:t>d</a:t>
            </a:r>
            <a:r>
              <a:rPr dirty="0" sz="7000" spc="-114"/>
              <a:t>i</a:t>
            </a:r>
            <a:r>
              <a:rPr dirty="0" sz="7000" spc="-225"/>
              <a:t>c</a:t>
            </a:r>
            <a:r>
              <a:rPr dirty="0" sz="7000" spc="-75"/>
              <a:t>t</a:t>
            </a:r>
            <a:r>
              <a:rPr dirty="0" sz="7000" spc="-114"/>
              <a:t>i</a:t>
            </a:r>
            <a:r>
              <a:rPr dirty="0" sz="7000" spc="130"/>
              <a:t>o</a:t>
            </a:r>
            <a:r>
              <a:rPr dirty="0" sz="7000" spc="-85"/>
              <a:t>n</a:t>
            </a:r>
            <a:endParaRPr sz="7000"/>
          </a:p>
        </p:txBody>
      </p:sp>
      <p:sp>
        <p:nvSpPr>
          <p:cNvPr id="15" name="object 15"/>
          <p:cNvSpPr txBox="1"/>
          <p:nvPr/>
        </p:nvSpPr>
        <p:spPr>
          <a:xfrm>
            <a:off x="632844" y="4777163"/>
            <a:ext cx="16548735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60">
                <a:latin typeface="Trebuchet MS"/>
                <a:cs typeface="Trebuchet MS"/>
              </a:rPr>
              <a:t>Problem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Definition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114">
                <a:latin typeface="Trebuchet MS"/>
                <a:cs typeface="Trebuchet MS"/>
              </a:rPr>
              <a:t>-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50">
                <a:latin typeface="Trebuchet MS"/>
                <a:cs typeface="Trebuchet MS"/>
              </a:rPr>
              <a:t>"Given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15">
                <a:latin typeface="Trebuchet MS"/>
                <a:cs typeface="Trebuchet MS"/>
              </a:rPr>
              <a:t>the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>
                <a:latin typeface="Trebuchet MS"/>
                <a:cs typeface="Trebuchet MS"/>
              </a:rPr>
              <a:t>clinical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parameters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of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60">
                <a:latin typeface="Trebuchet MS"/>
                <a:cs typeface="Trebuchet MS"/>
              </a:rPr>
              <a:t>a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15">
                <a:latin typeface="Trebuchet MS"/>
                <a:cs typeface="Trebuchet MS"/>
              </a:rPr>
              <a:t>patient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can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15">
                <a:latin typeface="Trebuchet MS"/>
                <a:cs typeface="Trebuchet MS"/>
              </a:rPr>
              <a:t>we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determine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15">
                <a:latin typeface="Trebuchet MS"/>
                <a:cs typeface="Trebuchet MS"/>
              </a:rPr>
              <a:t>whether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60">
                <a:latin typeface="Trebuchet MS"/>
                <a:cs typeface="Trebuchet MS"/>
              </a:rPr>
              <a:t>a </a:t>
            </a:r>
            <a:r>
              <a:rPr dirty="0" sz="3100" spc="-915">
                <a:latin typeface="Trebuchet MS"/>
                <a:cs typeface="Trebuchet MS"/>
              </a:rPr>
              <a:t> </a:t>
            </a:r>
            <a:r>
              <a:rPr dirty="0" sz="3100" spc="55">
                <a:latin typeface="Trebuchet MS"/>
                <a:cs typeface="Trebuchet MS"/>
              </a:rPr>
              <a:t>breast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0">
                <a:latin typeface="Trebuchet MS"/>
                <a:cs typeface="Trebuchet MS"/>
              </a:rPr>
              <a:t>cancer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tumor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05">
                <a:latin typeface="Trebuchet MS"/>
                <a:cs typeface="Trebuchet MS"/>
              </a:rPr>
              <a:t>is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60">
                <a:latin typeface="Trebuchet MS"/>
                <a:cs typeface="Trebuchet MS"/>
              </a:rPr>
              <a:t>Malignant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or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40">
                <a:latin typeface="Trebuchet MS"/>
                <a:cs typeface="Trebuchet MS"/>
              </a:rPr>
              <a:t>Benign."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2816" y="2568767"/>
            <a:ext cx="2468880" cy="1398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17700"/>
              </a:lnSpc>
              <a:spcBef>
                <a:spcPts val="90"/>
              </a:spcBef>
            </a:pPr>
            <a:r>
              <a:rPr dirty="0" sz="2550" spc="140" b="1">
                <a:latin typeface="Arial"/>
                <a:cs typeface="Arial"/>
              </a:rPr>
              <a:t>If</a:t>
            </a:r>
            <a:r>
              <a:rPr dirty="0" sz="2550" spc="-114" b="1">
                <a:latin typeface="Arial"/>
                <a:cs typeface="Arial"/>
              </a:rPr>
              <a:t> </a:t>
            </a:r>
            <a:r>
              <a:rPr dirty="0" sz="2550" spc="120" b="1">
                <a:latin typeface="Arial"/>
                <a:cs typeface="Arial"/>
              </a:rPr>
              <a:t>not</a:t>
            </a:r>
            <a:r>
              <a:rPr dirty="0" sz="2550" spc="-114" b="1">
                <a:latin typeface="Arial"/>
                <a:cs typeface="Arial"/>
              </a:rPr>
              <a:t> </a:t>
            </a:r>
            <a:r>
              <a:rPr dirty="0" sz="2550" spc="50" b="1">
                <a:latin typeface="Arial"/>
                <a:cs typeface="Arial"/>
              </a:rPr>
              <a:t>a</a:t>
            </a:r>
            <a:r>
              <a:rPr dirty="0" sz="2550" spc="-114" b="1">
                <a:latin typeface="Arial"/>
                <a:cs typeface="Arial"/>
              </a:rPr>
              <a:t> </a:t>
            </a:r>
            <a:r>
              <a:rPr dirty="0" sz="2550" spc="30" b="1">
                <a:latin typeface="Arial"/>
                <a:cs typeface="Arial"/>
              </a:rPr>
              <a:t>second </a:t>
            </a:r>
            <a:r>
              <a:rPr dirty="0" sz="2550" spc="-695" b="1">
                <a:latin typeface="Arial"/>
                <a:cs typeface="Arial"/>
              </a:rPr>
              <a:t> </a:t>
            </a:r>
            <a:r>
              <a:rPr dirty="0" sz="2550" spc="30" b="1">
                <a:latin typeface="Arial"/>
                <a:cs typeface="Arial"/>
              </a:rPr>
              <a:t>specialist,</a:t>
            </a:r>
            <a:r>
              <a:rPr dirty="0" sz="2550" spc="-140" b="1">
                <a:latin typeface="Arial"/>
                <a:cs typeface="Arial"/>
              </a:rPr>
              <a:t> </a:t>
            </a:r>
            <a:r>
              <a:rPr dirty="0" sz="2550" spc="114" b="1">
                <a:latin typeface="Arial"/>
                <a:cs typeface="Arial"/>
              </a:rPr>
              <a:t>then </a:t>
            </a:r>
            <a:r>
              <a:rPr dirty="0" sz="2550" spc="-690" b="1">
                <a:latin typeface="Arial"/>
                <a:cs typeface="Arial"/>
              </a:rPr>
              <a:t> </a:t>
            </a:r>
            <a:r>
              <a:rPr dirty="0" sz="2550" spc="-20" b="1">
                <a:latin typeface="Arial"/>
                <a:cs typeface="Arial"/>
              </a:rPr>
              <a:t>who?</a:t>
            </a:r>
            <a:endParaRPr sz="2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70916" y="2486377"/>
            <a:ext cx="1706245" cy="1397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600"/>
              </a:lnSpc>
              <a:spcBef>
                <a:spcPts val="90"/>
              </a:spcBef>
            </a:pPr>
            <a:r>
              <a:rPr dirty="0" sz="2550" spc="-45" b="1">
                <a:latin typeface="Arial"/>
                <a:cs typeface="Arial"/>
              </a:rPr>
              <a:t>A</a:t>
            </a:r>
            <a:r>
              <a:rPr dirty="0" sz="2550" spc="-100" b="1">
                <a:latin typeface="Arial"/>
                <a:cs typeface="Arial"/>
              </a:rPr>
              <a:t> </a:t>
            </a:r>
            <a:r>
              <a:rPr dirty="0" sz="2550" spc="75" b="1">
                <a:latin typeface="Arial"/>
                <a:cs typeface="Arial"/>
              </a:rPr>
              <a:t>Machine  </a:t>
            </a:r>
            <a:r>
              <a:rPr dirty="0" sz="2550" spc="30" b="1">
                <a:latin typeface="Arial"/>
                <a:cs typeface="Arial"/>
              </a:rPr>
              <a:t>Learning </a:t>
            </a:r>
            <a:r>
              <a:rPr dirty="0" sz="2550" spc="35" b="1">
                <a:latin typeface="Arial"/>
                <a:cs typeface="Arial"/>
              </a:rPr>
              <a:t> </a:t>
            </a:r>
            <a:r>
              <a:rPr dirty="0" sz="2550" spc="35" b="1">
                <a:latin typeface="Arial"/>
                <a:cs typeface="Arial"/>
              </a:rPr>
              <a:t>Specialist!</a:t>
            </a:r>
            <a:endParaRPr sz="2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42699" y="9218328"/>
            <a:ext cx="3086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95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-65" b="1">
                <a:solidFill>
                  <a:srgbClr val="1736B1"/>
                </a:solidFill>
                <a:latin typeface="Trebuchet MS"/>
                <a:cs typeface="Trebuchet MS"/>
              </a:rPr>
              <a:t>4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80"/>
            <a:ext cx="5461635" cy="4111625"/>
            <a:chOff x="12826500" y="6175680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80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0"/>
                  </a:lnTo>
                  <a:lnTo>
                    <a:pt x="1124166" y="4111320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80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0"/>
                  </a:lnTo>
                  <a:lnTo>
                    <a:pt x="0" y="4111320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4267" y="14141"/>
            <a:ext cx="5463731" cy="3419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008" y="2136036"/>
            <a:ext cx="9156906" cy="26383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3564" y="5446112"/>
            <a:ext cx="9732759" cy="514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17583" y="1894418"/>
            <a:ext cx="5057774" cy="3248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25990" y="5586019"/>
            <a:ext cx="4543424" cy="43529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91354" y="583942"/>
            <a:ext cx="10133330" cy="1096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0" spc="160"/>
              <a:t>B</a:t>
            </a:r>
            <a:r>
              <a:rPr dirty="0" sz="7000" spc="-185"/>
              <a:t>r</a:t>
            </a:r>
            <a:r>
              <a:rPr dirty="0" sz="7000" spc="-155"/>
              <a:t>e</a:t>
            </a:r>
            <a:r>
              <a:rPr dirty="0" sz="7000" spc="110"/>
              <a:t>a</a:t>
            </a:r>
            <a:r>
              <a:rPr dirty="0" sz="7000" spc="370"/>
              <a:t>s</a:t>
            </a:r>
            <a:r>
              <a:rPr dirty="0" sz="7000" spc="-70"/>
              <a:t>t</a:t>
            </a:r>
            <a:r>
              <a:rPr dirty="0" sz="7000" spc="-450"/>
              <a:t> </a:t>
            </a:r>
            <a:r>
              <a:rPr dirty="0" sz="7000" spc="-254"/>
              <a:t>C</a:t>
            </a:r>
            <a:r>
              <a:rPr dirty="0" sz="7000" spc="110"/>
              <a:t>a</a:t>
            </a:r>
            <a:r>
              <a:rPr dirty="0" sz="7000" spc="-90"/>
              <a:t>n</a:t>
            </a:r>
            <a:r>
              <a:rPr dirty="0" sz="7000" spc="-225"/>
              <a:t>c</a:t>
            </a:r>
            <a:r>
              <a:rPr dirty="0" sz="7000" spc="-155"/>
              <a:t>e</a:t>
            </a:r>
            <a:r>
              <a:rPr dirty="0" sz="7000" spc="-180"/>
              <a:t>r</a:t>
            </a:r>
            <a:r>
              <a:rPr dirty="0" sz="7000" spc="-450"/>
              <a:t> </a:t>
            </a:r>
            <a:r>
              <a:rPr dirty="0" sz="7000" spc="95"/>
              <a:t>P</a:t>
            </a:r>
            <a:r>
              <a:rPr dirty="0" sz="7000" spc="-185"/>
              <a:t>r</a:t>
            </a:r>
            <a:r>
              <a:rPr dirty="0" sz="7000" spc="-155"/>
              <a:t>e</a:t>
            </a:r>
            <a:r>
              <a:rPr dirty="0" sz="7000" spc="140"/>
              <a:t>d</a:t>
            </a:r>
            <a:r>
              <a:rPr dirty="0" sz="7000" spc="-114"/>
              <a:t>i</a:t>
            </a:r>
            <a:r>
              <a:rPr dirty="0" sz="7000" spc="-225"/>
              <a:t>c</a:t>
            </a:r>
            <a:r>
              <a:rPr dirty="0" sz="7000" spc="-75"/>
              <a:t>t</a:t>
            </a:r>
            <a:r>
              <a:rPr dirty="0" sz="7000" spc="-114"/>
              <a:t>i</a:t>
            </a:r>
            <a:r>
              <a:rPr dirty="0" sz="7000" spc="130"/>
              <a:t>o</a:t>
            </a:r>
            <a:r>
              <a:rPr dirty="0" sz="7000" spc="-85"/>
              <a:t>n</a:t>
            </a:r>
            <a:endParaRPr sz="7000"/>
          </a:p>
        </p:txBody>
      </p:sp>
      <p:sp>
        <p:nvSpPr>
          <p:cNvPr id="11" name="object 11"/>
          <p:cNvSpPr txBox="1"/>
          <p:nvPr/>
        </p:nvSpPr>
        <p:spPr>
          <a:xfrm>
            <a:off x="17554754" y="9218331"/>
            <a:ext cx="2965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-10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6940" y="7324108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6940" y="7762258"/>
            <a:ext cx="95250" cy="952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6940" y="8200408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6940" y="8638558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78490" y="6531621"/>
            <a:ext cx="10269220" cy="232600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551815" marR="4396740" indent="-539750">
              <a:lnSpc>
                <a:spcPct val="115999"/>
              </a:lnSpc>
              <a:spcBef>
                <a:spcPts val="229"/>
              </a:spcBef>
            </a:pPr>
            <a:r>
              <a:rPr dirty="0" sz="2900" spc="65">
                <a:latin typeface="Trebuchet MS"/>
                <a:cs typeface="Trebuchet MS"/>
              </a:rPr>
              <a:t>Preprocessing</a:t>
            </a:r>
            <a:r>
              <a:rPr dirty="0" sz="2900" spc="-155">
                <a:latin typeface="Trebuchet MS"/>
                <a:cs typeface="Trebuchet MS"/>
              </a:rPr>
              <a:t> </a:t>
            </a:r>
            <a:r>
              <a:rPr dirty="0" sz="2900" spc="35">
                <a:latin typeface="Trebuchet MS"/>
                <a:cs typeface="Trebuchet MS"/>
              </a:rPr>
              <a:t>Techniques</a:t>
            </a:r>
            <a:r>
              <a:rPr dirty="0" sz="2900" spc="-155">
                <a:latin typeface="Trebuchet MS"/>
                <a:cs typeface="Trebuchet MS"/>
              </a:rPr>
              <a:t> </a:t>
            </a:r>
            <a:r>
              <a:rPr dirty="0" sz="2900">
                <a:latin typeface="Trebuchet MS"/>
                <a:cs typeface="Trebuchet MS"/>
              </a:rPr>
              <a:t>applied: </a:t>
            </a:r>
            <a:r>
              <a:rPr dirty="0" sz="2900" spc="-860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Feature </a:t>
            </a:r>
            <a:r>
              <a:rPr dirty="0" sz="2500" spc="50">
                <a:latin typeface="Trebuchet MS"/>
                <a:cs typeface="Trebuchet MS"/>
              </a:rPr>
              <a:t>Scaling </a:t>
            </a:r>
            <a:r>
              <a:rPr dirty="0" sz="2500" spc="55">
                <a:latin typeface="Trebuchet MS"/>
                <a:cs typeface="Trebuchet MS"/>
              </a:rPr>
              <a:t>(Min-Max </a:t>
            </a:r>
            <a:r>
              <a:rPr dirty="0" sz="2500" spc="10">
                <a:latin typeface="Trebuchet MS"/>
                <a:cs typeface="Trebuchet MS"/>
              </a:rPr>
              <a:t>Scaler) </a:t>
            </a:r>
            <a:r>
              <a:rPr dirty="0" sz="2500" spc="15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Outlier</a:t>
            </a:r>
            <a:r>
              <a:rPr dirty="0" sz="2500" spc="-135">
                <a:latin typeface="Trebuchet MS"/>
                <a:cs typeface="Trebuchet MS"/>
              </a:rPr>
              <a:t> </a:t>
            </a:r>
            <a:r>
              <a:rPr dirty="0" sz="2500" spc="10">
                <a:latin typeface="Trebuchet MS"/>
                <a:cs typeface="Trebuchet MS"/>
              </a:rPr>
              <a:t>Detection</a:t>
            </a:r>
            <a:r>
              <a:rPr dirty="0" sz="2500" spc="-130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(Tukey's</a:t>
            </a:r>
            <a:r>
              <a:rPr dirty="0" sz="2500" spc="-135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Method)</a:t>
            </a:r>
            <a:endParaRPr sz="2500">
              <a:latin typeface="Trebuchet MS"/>
              <a:cs typeface="Trebuchet MS"/>
            </a:endParaRPr>
          </a:p>
          <a:p>
            <a:pPr marL="551815" marR="5080">
              <a:lnSpc>
                <a:spcPct val="114999"/>
              </a:lnSpc>
            </a:pPr>
            <a:r>
              <a:rPr dirty="0" sz="2500" spc="40">
                <a:latin typeface="Trebuchet MS"/>
                <a:cs typeface="Trebuchet MS"/>
              </a:rPr>
              <a:t>Imbalanced</a:t>
            </a:r>
            <a:r>
              <a:rPr dirty="0" sz="2500" spc="-120">
                <a:latin typeface="Trebuchet MS"/>
                <a:cs typeface="Trebuchet MS"/>
              </a:rPr>
              <a:t> </a:t>
            </a:r>
            <a:r>
              <a:rPr dirty="0" sz="2500" spc="35">
                <a:latin typeface="Trebuchet MS"/>
                <a:cs typeface="Trebuchet MS"/>
              </a:rPr>
              <a:t>Learning</a:t>
            </a:r>
            <a:r>
              <a:rPr dirty="0" sz="2500" spc="-120">
                <a:latin typeface="Trebuchet MS"/>
                <a:cs typeface="Trebuchet MS"/>
              </a:rPr>
              <a:t> </a:t>
            </a:r>
            <a:r>
              <a:rPr dirty="0" sz="2500" spc="5">
                <a:latin typeface="Trebuchet MS"/>
                <a:cs typeface="Trebuchet MS"/>
              </a:rPr>
              <a:t>(Naive</a:t>
            </a:r>
            <a:r>
              <a:rPr dirty="0" sz="2500" spc="-114">
                <a:latin typeface="Trebuchet MS"/>
                <a:cs typeface="Trebuchet MS"/>
              </a:rPr>
              <a:t> </a:t>
            </a:r>
            <a:r>
              <a:rPr dirty="0" sz="2500" spc="15">
                <a:latin typeface="Trebuchet MS"/>
                <a:cs typeface="Trebuchet MS"/>
              </a:rPr>
              <a:t>Random,</a:t>
            </a:r>
            <a:r>
              <a:rPr dirty="0" sz="2500" spc="-120">
                <a:latin typeface="Trebuchet MS"/>
                <a:cs typeface="Trebuchet MS"/>
              </a:rPr>
              <a:t> </a:t>
            </a:r>
            <a:r>
              <a:rPr dirty="0" sz="2500" spc="-15">
                <a:latin typeface="Trebuchet MS"/>
                <a:cs typeface="Trebuchet MS"/>
              </a:rPr>
              <a:t>SMOTE,</a:t>
            </a:r>
            <a:r>
              <a:rPr dirty="0" sz="2500" spc="-114">
                <a:latin typeface="Trebuchet MS"/>
                <a:cs typeface="Trebuchet MS"/>
              </a:rPr>
              <a:t> </a:t>
            </a:r>
            <a:r>
              <a:rPr dirty="0" sz="2500" spc="40">
                <a:latin typeface="Trebuchet MS"/>
                <a:cs typeface="Trebuchet MS"/>
              </a:rPr>
              <a:t>ADASYN)/Resampling </a:t>
            </a:r>
            <a:r>
              <a:rPr dirty="0" sz="2500" spc="-740">
                <a:latin typeface="Trebuchet MS"/>
                <a:cs typeface="Trebuchet MS"/>
              </a:rPr>
              <a:t> </a:t>
            </a:r>
            <a:r>
              <a:rPr dirty="0" sz="2500" spc="-5">
                <a:latin typeface="Trebuchet MS"/>
                <a:cs typeface="Trebuchet MS"/>
              </a:rPr>
              <a:t>Feature</a:t>
            </a:r>
            <a:r>
              <a:rPr dirty="0" sz="2500" spc="-135">
                <a:latin typeface="Trebuchet MS"/>
                <a:cs typeface="Trebuchet MS"/>
              </a:rPr>
              <a:t> </a:t>
            </a:r>
            <a:r>
              <a:rPr dirty="0" sz="2500" spc="30">
                <a:latin typeface="Trebuchet MS"/>
                <a:cs typeface="Trebuchet MS"/>
              </a:rPr>
              <a:t>Selection</a:t>
            </a:r>
            <a:r>
              <a:rPr dirty="0" sz="2500" spc="-130">
                <a:latin typeface="Trebuchet MS"/>
                <a:cs typeface="Trebuchet MS"/>
              </a:rPr>
              <a:t> </a:t>
            </a:r>
            <a:r>
              <a:rPr dirty="0" sz="2500" spc="15">
                <a:latin typeface="Trebuchet MS"/>
                <a:cs typeface="Trebuchet MS"/>
              </a:rPr>
              <a:t>(SelectKBest)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78"/>
            <a:ext cx="5461635" cy="4111625"/>
            <a:chOff x="12826500" y="6175678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78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1"/>
                  </a:lnTo>
                  <a:lnTo>
                    <a:pt x="1124166" y="4111321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78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1"/>
                  </a:lnTo>
                  <a:lnTo>
                    <a:pt x="0" y="4111321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1394953" y="14137"/>
            <a:ext cx="16893540" cy="4749800"/>
            <a:chOff x="1394953" y="14137"/>
            <a:chExt cx="16893540" cy="47498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267" y="14137"/>
              <a:ext cx="5463731" cy="3419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953" y="1477547"/>
              <a:ext cx="15868649" cy="32861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4953" y="6173017"/>
            <a:ext cx="15868649" cy="33432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546420" y="9218326"/>
            <a:ext cx="3048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55">
                <a:solidFill>
                  <a:srgbClr val="1736B1"/>
                </a:solidFill>
                <a:latin typeface="Trebuchet MS"/>
                <a:cs typeface="Trebuchet MS"/>
              </a:rPr>
              <a:t>6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457161"/>
            <a:ext cx="946912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60" b="0">
                <a:solidFill>
                  <a:srgbClr val="000000"/>
                </a:solidFill>
                <a:latin typeface="Trebuchet MS"/>
                <a:cs typeface="Trebuchet MS"/>
              </a:rPr>
              <a:t>Result</a:t>
            </a:r>
            <a:r>
              <a:rPr dirty="0" sz="340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45" b="0">
                <a:solidFill>
                  <a:srgbClr val="000000"/>
                </a:solidFill>
                <a:latin typeface="Trebuchet MS"/>
                <a:cs typeface="Trebuchet MS"/>
              </a:rPr>
              <a:t>when</a:t>
            </a:r>
            <a:r>
              <a:rPr dirty="0" sz="340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60" b="0">
                <a:solidFill>
                  <a:srgbClr val="000000"/>
                </a:solidFill>
                <a:latin typeface="Trebuchet MS"/>
                <a:cs typeface="Trebuchet MS"/>
              </a:rPr>
              <a:t>Individual</a:t>
            </a:r>
            <a:r>
              <a:rPr dirty="0" sz="340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55" b="0">
                <a:solidFill>
                  <a:srgbClr val="000000"/>
                </a:solidFill>
                <a:latin typeface="Trebuchet MS"/>
                <a:cs typeface="Trebuchet MS"/>
              </a:rPr>
              <a:t>techniques</a:t>
            </a:r>
            <a:r>
              <a:rPr dirty="0" sz="340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-5" b="0">
                <a:solidFill>
                  <a:srgbClr val="000000"/>
                </a:solidFill>
                <a:latin typeface="Trebuchet MS"/>
                <a:cs typeface="Trebuchet MS"/>
              </a:rPr>
              <a:t>were</a:t>
            </a:r>
            <a:r>
              <a:rPr dirty="0" sz="340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400" spc="65" b="0">
                <a:solidFill>
                  <a:srgbClr val="000000"/>
                </a:solidFill>
                <a:latin typeface="Trebuchet MS"/>
                <a:cs typeface="Trebuchet MS"/>
              </a:rPr>
              <a:t>applied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000" y="5152630"/>
            <a:ext cx="1052766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60">
                <a:latin typeface="Trebuchet MS"/>
                <a:cs typeface="Trebuchet MS"/>
              </a:rPr>
              <a:t>Result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45">
                <a:latin typeface="Trebuchet MS"/>
                <a:cs typeface="Trebuchet MS"/>
              </a:rPr>
              <a:t>when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50">
                <a:latin typeface="Trebuchet MS"/>
                <a:cs typeface="Trebuchet MS"/>
              </a:rPr>
              <a:t>Combination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35">
                <a:latin typeface="Trebuchet MS"/>
                <a:cs typeface="Trebuchet MS"/>
              </a:rPr>
              <a:t>of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55">
                <a:latin typeface="Trebuchet MS"/>
                <a:cs typeface="Trebuchet MS"/>
              </a:rPr>
              <a:t>techniques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-5">
                <a:latin typeface="Trebuchet MS"/>
                <a:cs typeface="Trebuchet MS"/>
              </a:rPr>
              <a:t>were</a:t>
            </a:r>
            <a:r>
              <a:rPr dirty="0" sz="3400" spc="-175">
                <a:latin typeface="Trebuchet MS"/>
                <a:cs typeface="Trebuchet MS"/>
              </a:rPr>
              <a:t> </a:t>
            </a:r>
            <a:r>
              <a:rPr dirty="0" sz="3400" spc="65">
                <a:latin typeface="Trebuchet MS"/>
                <a:cs typeface="Trebuchet MS"/>
              </a:rPr>
              <a:t>applied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78"/>
            <a:ext cx="5461635" cy="4111625"/>
            <a:chOff x="12826500" y="6175678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78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1"/>
                  </a:lnTo>
                  <a:lnTo>
                    <a:pt x="1124166" y="4111321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78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1"/>
                  </a:lnTo>
                  <a:lnTo>
                    <a:pt x="0" y="4111321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91354" y="2291601"/>
            <a:ext cx="13462635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10">
                <a:latin typeface="Trebuchet MS"/>
                <a:cs typeface="Trebuchet MS"/>
              </a:rPr>
              <a:t>We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65">
                <a:latin typeface="Trebuchet MS"/>
                <a:cs typeface="Trebuchet MS"/>
              </a:rPr>
              <a:t>have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80">
                <a:latin typeface="Trebuchet MS"/>
                <a:cs typeface="Trebuchet MS"/>
              </a:rPr>
              <a:t>run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90">
                <a:latin typeface="Trebuchet MS"/>
                <a:cs typeface="Trebuchet MS"/>
              </a:rPr>
              <a:t>our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5">
                <a:latin typeface="Trebuchet MS"/>
                <a:cs typeface="Trebuchet MS"/>
              </a:rPr>
              <a:t>dataset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80">
                <a:latin typeface="Trebuchet MS"/>
                <a:cs typeface="Trebuchet MS"/>
              </a:rPr>
              <a:t>through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eight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machine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5">
                <a:latin typeface="Trebuchet MS"/>
                <a:cs typeface="Trebuchet MS"/>
              </a:rPr>
              <a:t>learning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models.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">
                <a:latin typeface="Trebuchet MS"/>
                <a:cs typeface="Trebuchet MS"/>
              </a:rPr>
              <a:t>They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-70">
                <a:latin typeface="Trebuchet MS"/>
                <a:cs typeface="Trebuchet MS"/>
              </a:rPr>
              <a:t>are: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354" y="8652781"/>
            <a:ext cx="16328390" cy="1202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95"/>
              </a:spcBef>
            </a:pPr>
            <a:r>
              <a:rPr dirty="0" sz="3100" spc="35">
                <a:latin typeface="Trebuchet MS"/>
                <a:cs typeface="Trebuchet MS"/>
              </a:rPr>
              <a:t>Out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of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all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15">
                <a:latin typeface="Trebuchet MS"/>
                <a:cs typeface="Trebuchet MS"/>
              </a:rPr>
              <a:t>these,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we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are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getting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best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results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for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80">
                <a:latin typeface="Trebuchet MS"/>
                <a:cs typeface="Trebuchet MS"/>
              </a:rPr>
              <a:t>ET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40">
                <a:latin typeface="Trebuchet MS"/>
                <a:cs typeface="Trebuchet MS"/>
              </a:rPr>
              <a:t>Classifier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">
                <a:latin typeface="Trebuchet MS"/>
                <a:cs typeface="Trebuchet MS"/>
              </a:rPr>
              <a:t>with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90">
                <a:latin typeface="Trebuchet MS"/>
                <a:cs typeface="Trebuchet MS"/>
              </a:rPr>
              <a:t>an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0">
                <a:latin typeface="Trebuchet MS"/>
                <a:cs typeface="Trebuchet MS"/>
              </a:rPr>
              <a:t>accuracy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of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70">
                <a:latin typeface="Trebuchet MS"/>
                <a:cs typeface="Trebuchet MS"/>
              </a:rPr>
              <a:t>99.33% </a:t>
            </a:r>
            <a:r>
              <a:rPr dirty="0" sz="3100" spc="-919">
                <a:latin typeface="Trebuchet MS"/>
                <a:cs typeface="Trebuchet MS"/>
              </a:rPr>
              <a:t> </a:t>
            </a:r>
            <a:r>
              <a:rPr dirty="0" sz="3100" spc="135">
                <a:latin typeface="Trebuchet MS"/>
                <a:cs typeface="Trebuchet MS"/>
              </a:rPr>
              <a:t>on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test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5">
                <a:latin typeface="Trebuchet MS"/>
                <a:cs typeface="Trebuchet MS"/>
              </a:rPr>
              <a:t>results.</a:t>
            </a:r>
            <a:endParaRPr sz="3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6574" y="2877746"/>
            <a:ext cx="3436412" cy="30547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286" y="3009814"/>
            <a:ext cx="12306298" cy="526732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1354" y="612168"/>
            <a:ext cx="9468485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 spc="-180"/>
              <a:t>C</a:t>
            </a:r>
            <a:r>
              <a:rPr dirty="0" sz="4750" spc="-80"/>
              <a:t>h</a:t>
            </a:r>
            <a:r>
              <a:rPr dirty="0" sz="4750" spc="-130"/>
              <a:t>r</a:t>
            </a:r>
            <a:r>
              <a:rPr dirty="0" sz="4750" spc="80"/>
              <a:t>o</a:t>
            </a:r>
            <a:r>
              <a:rPr dirty="0" sz="4750" spc="-70"/>
              <a:t>n</a:t>
            </a:r>
            <a:r>
              <a:rPr dirty="0" sz="4750" spc="-85"/>
              <a:t>i</a:t>
            </a:r>
            <a:r>
              <a:rPr dirty="0" sz="4750" spc="-155"/>
              <a:t>c</a:t>
            </a:r>
            <a:r>
              <a:rPr dirty="0" sz="4750" spc="-305"/>
              <a:t> </a:t>
            </a:r>
            <a:r>
              <a:rPr dirty="0" sz="4750" spc="70"/>
              <a:t>K</a:t>
            </a:r>
            <a:r>
              <a:rPr dirty="0" sz="4750" spc="-85"/>
              <a:t>i</a:t>
            </a:r>
            <a:r>
              <a:rPr dirty="0" sz="4750" spc="85"/>
              <a:t>d</a:t>
            </a:r>
            <a:r>
              <a:rPr dirty="0" sz="4750" spc="-70"/>
              <a:t>n</a:t>
            </a:r>
            <a:r>
              <a:rPr dirty="0" sz="4750" spc="-114"/>
              <a:t>e</a:t>
            </a:r>
            <a:r>
              <a:rPr dirty="0" sz="4750" spc="-75"/>
              <a:t>y</a:t>
            </a:r>
            <a:r>
              <a:rPr dirty="0" sz="4750" spc="-305"/>
              <a:t> </a:t>
            </a:r>
            <a:r>
              <a:rPr dirty="0" sz="4750" spc="35"/>
              <a:t>D</a:t>
            </a:r>
            <a:r>
              <a:rPr dirty="0" sz="4750" spc="-85"/>
              <a:t>i</a:t>
            </a:r>
            <a:r>
              <a:rPr dirty="0" sz="4750" spc="245"/>
              <a:t>s</a:t>
            </a:r>
            <a:r>
              <a:rPr dirty="0" sz="4750" spc="-114"/>
              <a:t>e</a:t>
            </a:r>
            <a:r>
              <a:rPr dirty="0" sz="4750" spc="65"/>
              <a:t>a</a:t>
            </a:r>
            <a:r>
              <a:rPr dirty="0" sz="4750" spc="245"/>
              <a:t>s</a:t>
            </a:r>
            <a:r>
              <a:rPr dirty="0" sz="4750" spc="-110"/>
              <a:t>e</a:t>
            </a:r>
            <a:r>
              <a:rPr dirty="0" sz="4750" spc="-305"/>
              <a:t> </a:t>
            </a:r>
            <a:r>
              <a:rPr dirty="0" sz="4750" spc="55"/>
              <a:t>P</a:t>
            </a:r>
            <a:r>
              <a:rPr dirty="0" sz="4750" spc="-130"/>
              <a:t>r</a:t>
            </a:r>
            <a:r>
              <a:rPr dirty="0" sz="4750" spc="-114"/>
              <a:t>e</a:t>
            </a:r>
            <a:r>
              <a:rPr dirty="0" sz="4750" spc="85"/>
              <a:t>d</a:t>
            </a:r>
            <a:r>
              <a:rPr dirty="0" sz="4750" spc="-85"/>
              <a:t>i</a:t>
            </a:r>
            <a:r>
              <a:rPr dirty="0" sz="4750" spc="-160"/>
              <a:t>c</a:t>
            </a:r>
            <a:r>
              <a:rPr dirty="0" sz="4750" spc="-55"/>
              <a:t>t</a:t>
            </a:r>
            <a:r>
              <a:rPr dirty="0" sz="4750" spc="-85"/>
              <a:t>i</a:t>
            </a:r>
            <a:r>
              <a:rPr dirty="0" sz="4750" spc="80"/>
              <a:t>o</a:t>
            </a:r>
            <a:r>
              <a:rPr dirty="0" sz="4750" spc="-65"/>
              <a:t>n</a:t>
            </a:r>
            <a:endParaRPr sz="4750"/>
          </a:p>
        </p:txBody>
      </p:sp>
      <p:sp>
        <p:nvSpPr>
          <p:cNvPr id="10" name="object 10"/>
          <p:cNvSpPr txBox="1"/>
          <p:nvPr/>
        </p:nvSpPr>
        <p:spPr>
          <a:xfrm>
            <a:off x="17437992" y="9367661"/>
            <a:ext cx="281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95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-275" b="1">
                <a:solidFill>
                  <a:srgbClr val="1736B1"/>
                </a:solidFill>
                <a:latin typeface="Trebuchet MS"/>
                <a:cs typeface="Trebuchet MS"/>
              </a:rPr>
              <a:t>7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78"/>
            <a:ext cx="5461635" cy="4111625"/>
            <a:chOff x="12826500" y="6175678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78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1"/>
                  </a:lnTo>
                  <a:lnTo>
                    <a:pt x="1124166" y="4111321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78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1"/>
                  </a:lnTo>
                  <a:lnTo>
                    <a:pt x="0" y="4111321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91354" y="2585924"/>
            <a:ext cx="13040994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10">
                <a:latin typeface="Trebuchet MS"/>
                <a:cs typeface="Trebuchet MS"/>
              </a:rPr>
              <a:t>We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65">
                <a:latin typeface="Trebuchet MS"/>
                <a:cs typeface="Trebuchet MS"/>
              </a:rPr>
              <a:t>have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80">
                <a:latin typeface="Trebuchet MS"/>
                <a:cs typeface="Trebuchet MS"/>
              </a:rPr>
              <a:t>run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90">
                <a:latin typeface="Trebuchet MS"/>
                <a:cs typeface="Trebuchet MS"/>
              </a:rPr>
              <a:t>our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5">
                <a:latin typeface="Trebuchet MS"/>
                <a:cs typeface="Trebuchet MS"/>
              </a:rPr>
              <a:t>dataset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80">
                <a:latin typeface="Trebuchet MS"/>
                <a:cs typeface="Trebuchet MS"/>
              </a:rPr>
              <a:t>through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six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machine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5">
                <a:latin typeface="Trebuchet MS"/>
                <a:cs typeface="Trebuchet MS"/>
              </a:rPr>
              <a:t>learning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models.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">
                <a:latin typeface="Trebuchet MS"/>
                <a:cs typeface="Trebuchet MS"/>
              </a:rPr>
              <a:t>They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70">
                <a:latin typeface="Trebuchet MS"/>
                <a:cs typeface="Trebuchet MS"/>
              </a:rPr>
              <a:t>are: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354" y="8472332"/>
            <a:ext cx="15122525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35">
                <a:latin typeface="Trebuchet MS"/>
                <a:cs typeface="Trebuchet MS"/>
              </a:rPr>
              <a:t>Out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of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all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-15">
                <a:latin typeface="Trebuchet MS"/>
                <a:cs typeface="Trebuchet MS"/>
              </a:rPr>
              <a:t>these,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we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are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getting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best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results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for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105">
                <a:latin typeface="Trebuchet MS"/>
                <a:cs typeface="Trebuchet MS"/>
              </a:rPr>
              <a:t>Random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40">
                <a:latin typeface="Trebuchet MS"/>
                <a:cs typeface="Trebuchet MS"/>
              </a:rPr>
              <a:t>Forest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0">
                <a:latin typeface="Trebuchet MS"/>
                <a:cs typeface="Trebuchet MS"/>
              </a:rPr>
              <a:t>Classifier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5">
                <a:latin typeface="Trebuchet MS"/>
                <a:cs typeface="Trebuchet MS"/>
              </a:rPr>
              <a:t>with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90">
                <a:latin typeface="Trebuchet MS"/>
                <a:cs typeface="Trebuchet MS"/>
              </a:rPr>
              <a:t>an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354" y="9060973"/>
            <a:ext cx="6697345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20">
                <a:latin typeface="Trebuchet MS"/>
                <a:cs typeface="Trebuchet MS"/>
              </a:rPr>
              <a:t>accuracy</a:t>
            </a:r>
            <a:r>
              <a:rPr dirty="0" sz="3100" spc="-170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of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74.3%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135">
                <a:latin typeface="Trebuchet MS"/>
                <a:cs typeface="Trebuchet MS"/>
              </a:rPr>
              <a:t>on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test</a:t>
            </a:r>
            <a:r>
              <a:rPr dirty="0" sz="3100" spc="-165">
                <a:latin typeface="Trebuchet MS"/>
                <a:cs typeface="Trebuchet MS"/>
              </a:rPr>
              <a:t> </a:t>
            </a:r>
            <a:r>
              <a:rPr dirty="0" sz="3100" spc="15">
                <a:latin typeface="Trebuchet MS"/>
                <a:cs typeface="Trebuchet MS"/>
              </a:rPr>
              <a:t>results.</a:t>
            </a:r>
            <a:endParaRPr sz="3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63409" y="274729"/>
            <a:ext cx="16920845" cy="7588250"/>
            <a:chOff x="1363409" y="274729"/>
            <a:chExt cx="16920845" cy="75882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409" y="3423792"/>
              <a:ext cx="12906374" cy="44386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39125" y="274729"/>
              <a:ext cx="3944619" cy="33337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91354" y="612170"/>
            <a:ext cx="6684009" cy="749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 spc="-195"/>
              <a:t>L</a:t>
            </a:r>
            <a:r>
              <a:rPr dirty="0" sz="4750" spc="-85"/>
              <a:t>i</a:t>
            </a:r>
            <a:r>
              <a:rPr dirty="0" sz="4750" spc="-75"/>
              <a:t>v</a:t>
            </a:r>
            <a:r>
              <a:rPr dirty="0" sz="4750" spc="-114"/>
              <a:t>e</a:t>
            </a:r>
            <a:r>
              <a:rPr dirty="0" sz="4750" spc="-125"/>
              <a:t>r</a:t>
            </a:r>
            <a:r>
              <a:rPr dirty="0" sz="4750" spc="-305"/>
              <a:t> </a:t>
            </a:r>
            <a:r>
              <a:rPr dirty="0" sz="4750" spc="35"/>
              <a:t>D</a:t>
            </a:r>
            <a:r>
              <a:rPr dirty="0" sz="4750" spc="-85"/>
              <a:t>i</a:t>
            </a:r>
            <a:r>
              <a:rPr dirty="0" sz="4750" spc="245"/>
              <a:t>s</a:t>
            </a:r>
            <a:r>
              <a:rPr dirty="0" sz="4750" spc="-114"/>
              <a:t>e</a:t>
            </a:r>
            <a:r>
              <a:rPr dirty="0" sz="4750" spc="65"/>
              <a:t>a</a:t>
            </a:r>
            <a:r>
              <a:rPr dirty="0" sz="4750" spc="245"/>
              <a:t>s</a:t>
            </a:r>
            <a:r>
              <a:rPr dirty="0" sz="4750" spc="-110"/>
              <a:t>e</a:t>
            </a:r>
            <a:r>
              <a:rPr dirty="0" sz="4750" spc="-305"/>
              <a:t> </a:t>
            </a:r>
            <a:r>
              <a:rPr dirty="0" sz="4750" spc="55"/>
              <a:t>P</a:t>
            </a:r>
            <a:r>
              <a:rPr dirty="0" sz="4750" spc="-130"/>
              <a:t>r</a:t>
            </a:r>
            <a:r>
              <a:rPr dirty="0" sz="4750" spc="-114"/>
              <a:t>e</a:t>
            </a:r>
            <a:r>
              <a:rPr dirty="0" sz="4750" spc="85"/>
              <a:t>d</a:t>
            </a:r>
            <a:r>
              <a:rPr dirty="0" sz="4750" spc="-85"/>
              <a:t>i</a:t>
            </a:r>
            <a:r>
              <a:rPr dirty="0" sz="4750" spc="-160"/>
              <a:t>c</a:t>
            </a:r>
            <a:r>
              <a:rPr dirty="0" sz="4750" spc="-55"/>
              <a:t>t</a:t>
            </a:r>
            <a:r>
              <a:rPr dirty="0" sz="4750" spc="-85"/>
              <a:t>i</a:t>
            </a:r>
            <a:r>
              <a:rPr dirty="0" sz="4750" spc="80"/>
              <a:t>o</a:t>
            </a:r>
            <a:r>
              <a:rPr dirty="0" sz="4750" spc="-65"/>
              <a:t>n</a:t>
            </a:r>
            <a:endParaRPr sz="4750"/>
          </a:p>
        </p:txBody>
      </p:sp>
      <p:sp>
        <p:nvSpPr>
          <p:cNvPr id="12" name="object 12"/>
          <p:cNvSpPr txBox="1"/>
          <p:nvPr/>
        </p:nvSpPr>
        <p:spPr>
          <a:xfrm>
            <a:off x="17410459" y="9367660"/>
            <a:ext cx="3098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r>
              <a:rPr dirty="0" sz="2200" spc="90">
                <a:solidFill>
                  <a:srgbClr val="1736B1"/>
                </a:solidFill>
                <a:latin typeface="Trebuchet MS"/>
                <a:cs typeface="Trebuchet MS"/>
              </a:rPr>
              <a:t>8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S</a:t>
            </a:r>
            <a:r>
              <a:rPr dirty="0" spc="-185"/>
              <a:t>Y</a:t>
            </a:r>
            <a:r>
              <a:rPr dirty="0" spc="220"/>
              <a:t>M</a:t>
            </a:r>
            <a:r>
              <a:rPr dirty="0" spc="40"/>
              <a:t>P</a:t>
            </a:r>
            <a:r>
              <a:rPr dirty="0" spc="-459"/>
              <a:t>T</a:t>
            </a:r>
            <a:r>
              <a:rPr dirty="0" spc="-80"/>
              <a:t>O</a:t>
            </a:r>
            <a:r>
              <a:rPr dirty="0" spc="220"/>
              <a:t>M</a:t>
            </a:r>
            <a:r>
              <a:rPr dirty="0" spc="310"/>
              <a:t>S</a:t>
            </a:r>
            <a:r>
              <a:rPr dirty="0" spc="-335"/>
              <a:t> </a:t>
            </a:r>
            <a:r>
              <a:rPr dirty="0" spc="-459"/>
              <a:t>T</a:t>
            </a:r>
            <a:r>
              <a:rPr dirty="0" spc="-75"/>
              <a:t>O</a:t>
            </a:r>
            <a:r>
              <a:rPr dirty="0" spc="-335"/>
              <a:t> </a:t>
            </a:r>
            <a:r>
              <a:rPr dirty="0" spc="35"/>
              <a:t>D</a:t>
            </a:r>
            <a:r>
              <a:rPr dirty="0" spc="90"/>
              <a:t>I</a:t>
            </a:r>
            <a:r>
              <a:rPr dirty="0" spc="305"/>
              <a:t>S</a:t>
            </a:r>
            <a:r>
              <a:rPr dirty="0" spc="-245"/>
              <a:t>E</a:t>
            </a:r>
            <a:r>
              <a:rPr dirty="0" spc="-280"/>
              <a:t>A</a:t>
            </a:r>
            <a:r>
              <a:rPr dirty="0" spc="305"/>
              <a:t>S</a:t>
            </a:r>
            <a:r>
              <a:rPr dirty="0" spc="-240"/>
              <a:t>E</a:t>
            </a:r>
            <a:r>
              <a:rPr dirty="0" spc="-335"/>
              <a:t> </a:t>
            </a:r>
            <a:r>
              <a:rPr dirty="0" spc="40"/>
              <a:t>P</a:t>
            </a:r>
            <a:r>
              <a:rPr dirty="0" spc="10"/>
              <a:t>R</a:t>
            </a:r>
            <a:r>
              <a:rPr dirty="0" spc="-245"/>
              <a:t>E</a:t>
            </a:r>
            <a:r>
              <a:rPr dirty="0" spc="35"/>
              <a:t>D</a:t>
            </a:r>
            <a:r>
              <a:rPr dirty="0" spc="90"/>
              <a:t>I</a:t>
            </a:r>
            <a:r>
              <a:rPr dirty="0" spc="-245"/>
              <a:t>C</a:t>
            </a:r>
            <a:r>
              <a:rPr dirty="0" spc="-459"/>
              <a:t>T</a:t>
            </a:r>
            <a:r>
              <a:rPr dirty="0" spc="90"/>
              <a:t>I</a:t>
            </a:r>
            <a:r>
              <a:rPr dirty="0" spc="-8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89772" y="9504078"/>
            <a:ext cx="3302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2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53" y="3811908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53" y="4631057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53" y="5040632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53" y="6637975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53" y="7457125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553" y="9049708"/>
            <a:ext cx="85725" cy="857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6728" y="819616"/>
            <a:ext cx="16259810" cy="884174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spc="-25" b="1">
                <a:latin typeface="Trebuchet MS"/>
                <a:cs typeface="Trebuchet MS"/>
              </a:rPr>
              <a:t>Dataset:</a:t>
            </a:r>
            <a:endParaRPr sz="2400">
              <a:latin typeface="Trebuchet MS"/>
              <a:cs typeface="Trebuchet MS"/>
            </a:endParaRPr>
          </a:p>
          <a:p>
            <a:pPr algn="just" marL="12700" marR="267970">
              <a:lnSpc>
                <a:spcPct val="122000"/>
              </a:lnSpc>
              <a:spcBef>
                <a:spcPts val="600"/>
              </a:spcBef>
            </a:pPr>
            <a:r>
              <a:rPr dirty="0" sz="2100" spc="-45">
                <a:latin typeface="Trebuchet MS"/>
                <a:cs typeface="Trebuchet MS"/>
              </a:rPr>
              <a:t>The </a:t>
            </a:r>
            <a:r>
              <a:rPr dirty="0" sz="2100" spc="-10">
                <a:latin typeface="Trebuchet MS"/>
                <a:cs typeface="Trebuchet MS"/>
              </a:rPr>
              <a:t>dataset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is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taken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from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65">
                <a:latin typeface="Trebuchet MS"/>
                <a:cs typeface="Trebuchet MS"/>
              </a:rPr>
              <a:t>Kaggle.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60">
                <a:latin typeface="Trebuchet MS"/>
                <a:cs typeface="Trebuchet MS"/>
              </a:rPr>
              <a:t>It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contains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4920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rows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of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observations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and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14">
                <a:latin typeface="Trebuchet MS"/>
                <a:cs typeface="Trebuchet MS"/>
              </a:rPr>
              <a:t>134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columns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of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55">
                <a:latin typeface="Trebuchet MS"/>
                <a:cs typeface="Trebuchet MS"/>
              </a:rPr>
              <a:t>attributes.</a:t>
            </a:r>
            <a:r>
              <a:rPr dirty="0" sz="2100" spc="-45">
                <a:latin typeface="Trebuchet MS"/>
                <a:cs typeface="Trebuchet MS"/>
              </a:rPr>
              <a:t> The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data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types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of</a:t>
            </a:r>
            <a:r>
              <a:rPr dirty="0" sz="2100" spc="-40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the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25">
                <a:latin typeface="Trebuchet MS"/>
                <a:cs typeface="Trebuchet MS"/>
              </a:rPr>
              <a:t>attributes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consist </a:t>
            </a:r>
            <a:r>
              <a:rPr dirty="0" sz="2100" spc="-20">
                <a:latin typeface="Trebuchet MS"/>
                <a:cs typeface="Trebuchet MS"/>
              </a:rPr>
              <a:t>of </a:t>
            </a:r>
            <a:r>
              <a:rPr dirty="0" sz="2100" spc="-235">
                <a:latin typeface="Trebuchet MS"/>
                <a:cs typeface="Trebuchet MS"/>
              </a:rPr>
              <a:t>1 </a:t>
            </a:r>
            <a:r>
              <a:rPr dirty="0" sz="2100" spc="-25">
                <a:latin typeface="Trebuchet MS"/>
                <a:cs typeface="Trebuchet MS"/>
              </a:rPr>
              <a:t>qualitative </a:t>
            </a:r>
            <a:r>
              <a:rPr dirty="0" sz="2100" spc="-20">
                <a:latin typeface="Trebuchet MS"/>
                <a:cs typeface="Trebuchet MS"/>
              </a:rPr>
              <a:t>discrete </a:t>
            </a:r>
            <a:r>
              <a:rPr dirty="0" sz="2100" spc="-55">
                <a:latin typeface="Trebuchet MS"/>
                <a:cs typeface="Trebuchet MS"/>
              </a:rPr>
              <a:t>categorical, </a:t>
            </a:r>
            <a:r>
              <a:rPr dirty="0" sz="2100" spc="-140">
                <a:latin typeface="Trebuchet MS"/>
                <a:cs typeface="Trebuchet MS"/>
              </a:rPr>
              <a:t>132 </a:t>
            </a:r>
            <a:r>
              <a:rPr dirty="0" sz="2100" spc="-25">
                <a:latin typeface="Trebuchet MS"/>
                <a:cs typeface="Trebuchet MS"/>
              </a:rPr>
              <a:t>quantitative </a:t>
            </a:r>
            <a:r>
              <a:rPr dirty="0" sz="2100" spc="-20">
                <a:latin typeface="Trebuchet MS"/>
                <a:cs typeface="Trebuchet MS"/>
              </a:rPr>
              <a:t>discrete </a:t>
            </a:r>
            <a:r>
              <a:rPr dirty="0" sz="2100">
                <a:latin typeface="Trebuchet MS"/>
                <a:cs typeface="Trebuchet MS"/>
              </a:rPr>
              <a:t>binary </a:t>
            </a:r>
            <a:r>
              <a:rPr dirty="0" sz="2100" spc="45">
                <a:latin typeface="Trebuchet MS"/>
                <a:cs typeface="Trebuchet MS"/>
              </a:rPr>
              <a:t>and </a:t>
            </a:r>
            <a:r>
              <a:rPr dirty="0" sz="2100" spc="-235">
                <a:latin typeface="Trebuchet MS"/>
                <a:cs typeface="Trebuchet MS"/>
              </a:rPr>
              <a:t>1 </a:t>
            </a:r>
            <a:r>
              <a:rPr dirty="0" sz="2100" spc="-15">
                <a:latin typeface="Trebuchet MS"/>
                <a:cs typeface="Trebuchet MS"/>
              </a:rPr>
              <a:t>quantitaive </a:t>
            </a:r>
            <a:r>
              <a:rPr dirty="0" sz="2100" spc="30">
                <a:latin typeface="Trebuchet MS"/>
                <a:cs typeface="Trebuchet MS"/>
              </a:rPr>
              <a:t>continuous </a:t>
            </a:r>
            <a:r>
              <a:rPr dirty="0" sz="2100">
                <a:latin typeface="Trebuchet MS"/>
                <a:cs typeface="Trebuchet MS"/>
              </a:rPr>
              <a:t>numerical </a:t>
            </a:r>
            <a:r>
              <a:rPr dirty="0" sz="2100" spc="-35">
                <a:latin typeface="Trebuchet MS"/>
                <a:cs typeface="Trebuchet MS"/>
              </a:rPr>
              <a:t>float </a:t>
            </a:r>
            <a:r>
              <a:rPr dirty="0" sz="2100" spc="-50">
                <a:latin typeface="Trebuchet MS"/>
                <a:cs typeface="Trebuchet MS"/>
              </a:rPr>
              <a:t>with </a:t>
            </a:r>
            <a:r>
              <a:rPr dirty="0" sz="2100" spc="-10">
                <a:latin typeface="Trebuchet MS"/>
                <a:cs typeface="Trebuchet MS"/>
              </a:rPr>
              <a:t>64 </a:t>
            </a:r>
            <a:r>
              <a:rPr dirty="0" sz="2100" spc="-30">
                <a:latin typeface="Trebuchet MS"/>
                <a:cs typeface="Trebuchet MS"/>
              </a:rPr>
              <a:t>digit </a:t>
            </a:r>
            <a:r>
              <a:rPr dirty="0" sz="2100" spc="-25">
                <a:latin typeface="Trebuchet MS"/>
                <a:cs typeface="Trebuchet MS"/>
              </a:rPr>
              <a:t> placings.</a:t>
            </a:r>
            <a:endParaRPr sz="2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555"/>
              </a:spcBef>
            </a:pPr>
            <a:r>
              <a:rPr dirty="0" sz="2100" spc="-45">
                <a:latin typeface="Trebuchet MS"/>
                <a:cs typeface="Trebuchet MS"/>
              </a:rPr>
              <a:t>The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testing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dataset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contains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60">
                <a:latin typeface="Trebuchet MS"/>
                <a:cs typeface="Trebuchet MS"/>
              </a:rPr>
              <a:t>42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rows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of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observations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and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140">
                <a:latin typeface="Trebuchet MS"/>
                <a:cs typeface="Trebuchet MS"/>
              </a:rPr>
              <a:t>133</a:t>
            </a:r>
            <a:r>
              <a:rPr dirty="0" sz="2100" spc="-4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columns.</a:t>
            </a:r>
            <a:endParaRPr sz="21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140"/>
              </a:spcBef>
            </a:pPr>
            <a:r>
              <a:rPr dirty="0" sz="2400" spc="15" b="1">
                <a:latin typeface="Trebuchet MS"/>
                <a:cs typeface="Trebuchet MS"/>
              </a:rPr>
              <a:t>Data</a:t>
            </a:r>
            <a:r>
              <a:rPr dirty="0" sz="2400" spc="-18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Pre-processing:</a:t>
            </a:r>
            <a:endParaRPr sz="2400">
              <a:latin typeface="Trebuchet MS"/>
              <a:cs typeface="Trebuchet MS"/>
            </a:endParaRPr>
          </a:p>
          <a:p>
            <a:pPr marL="487045" marR="845185">
              <a:lnSpc>
                <a:spcPct val="122200"/>
              </a:lnSpc>
              <a:spcBef>
                <a:spcPts val="605"/>
              </a:spcBef>
            </a:pPr>
            <a:r>
              <a:rPr dirty="0" sz="2200" spc="-15">
                <a:latin typeface="Trebuchet MS"/>
                <a:cs typeface="Trebuchet MS"/>
              </a:rPr>
              <a:t>Checking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for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null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values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analyzing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bar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plots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to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check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errors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inconsistent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data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such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70">
                <a:latin typeface="Trebuchet MS"/>
                <a:cs typeface="Trebuchet MS"/>
              </a:rPr>
              <a:t>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not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comparable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numerical </a:t>
            </a:r>
            <a:r>
              <a:rPr dirty="0" sz="2200" spc="-6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measurement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formats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and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data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types.</a:t>
            </a:r>
            <a:endParaRPr sz="2200">
              <a:latin typeface="Trebuchet MS"/>
              <a:cs typeface="Trebuchet MS"/>
            </a:endParaRPr>
          </a:p>
          <a:p>
            <a:pPr marL="487045">
              <a:lnSpc>
                <a:spcPct val="100000"/>
              </a:lnSpc>
              <a:spcBef>
                <a:spcPts val="585"/>
              </a:spcBef>
            </a:pPr>
            <a:r>
              <a:rPr dirty="0" sz="2200" spc="35">
                <a:latin typeface="Trebuchet MS"/>
                <a:cs typeface="Trebuchet MS"/>
              </a:rPr>
              <a:t>Using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unique()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to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check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qualitative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data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for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5">
                <a:latin typeface="Trebuchet MS"/>
                <a:cs typeface="Trebuchet MS"/>
              </a:rPr>
              <a:t>noises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impossible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values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such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70">
                <a:latin typeface="Trebuchet MS"/>
                <a:cs typeface="Trebuchet MS"/>
              </a:rPr>
              <a:t>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incorrect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misspelt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data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entries.</a:t>
            </a:r>
            <a:endParaRPr sz="2200">
              <a:latin typeface="Trebuchet MS"/>
              <a:cs typeface="Trebuchet MS"/>
            </a:endParaRPr>
          </a:p>
          <a:p>
            <a:pPr marL="487045" marR="782955">
              <a:lnSpc>
                <a:spcPts val="3229"/>
              </a:lnSpc>
              <a:spcBef>
                <a:spcPts val="200"/>
              </a:spcBef>
            </a:pPr>
            <a:r>
              <a:rPr dirty="0" sz="2200" spc="-60">
                <a:latin typeface="Trebuchet MS"/>
                <a:cs typeface="Trebuchet MS"/>
              </a:rPr>
              <a:t>To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30">
                <a:latin typeface="Trebuchet MS"/>
                <a:cs typeface="Trebuchet MS"/>
              </a:rPr>
              <a:t>handle</a:t>
            </a:r>
            <a:r>
              <a:rPr dirty="0" sz="2200" spc="-40">
                <a:latin typeface="Trebuchet MS"/>
                <a:cs typeface="Trebuchet MS"/>
              </a:rPr>
              <a:t> outliers,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Winsorisation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method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is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popularly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40">
                <a:latin typeface="Trebuchet MS"/>
                <a:cs typeface="Trebuchet MS"/>
              </a:rPr>
              <a:t>chosen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to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30">
                <a:latin typeface="Trebuchet MS"/>
                <a:cs typeface="Trebuchet MS"/>
              </a:rPr>
              <a:t>handle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numerical</a:t>
            </a:r>
            <a:r>
              <a:rPr dirty="0" sz="2200" spc="-40">
                <a:latin typeface="Trebuchet MS"/>
                <a:cs typeface="Trebuchet MS"/>
              </a:rPr>
              <a:t> outliers, </a:t>
            </a:r>
            <a:r>
              <a:rPr dirty="0" sz="2200" spc="-25">
                <a:latin typeface="Trebuchet MS"/>
                <a:cs typeface="Trebuchet MS"/>
              </a:rPr>
              <a:t>where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outlier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values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">
                <a:latin typeface="Trebuchet MS"/>
                <a:cs typeface="Trebuchet MS"/>
              </a:rPr>
              <a:t>are </a:t>
            </a:r>
            <a:r>
              <a:rPr dirty="0" sz="2200" spc="-65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replaced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with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30">
                <a:latin typeface="Trebuchet MS"/>
                <a:cs typeface="Trebuchet MS"/>
              </a:rPr>
              <a:t>minimum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or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maximum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non-outlier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value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identified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using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interquartile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range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(IQR)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method.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400" spc="-105" b="1">
                <a:latin typeface="Trebuchet MS"/>
                <a:cs typeface="Trebuchet MS"/>
              </a:rPr>
              <a:t>E</a:t>
            </a:r>
            <a:r>
              <a:rPr dirty="0" sz="2400" spc="-100" b="1">
                <a:latin typeface="Trebuchet MS"/>
                <a:cs typeface="Trebuchet MS"/>
              </a:rPr>
              <a:t>x</a:t>
            </a:r>
            <a:r>
              <a:rPr dirty="0" sz="2400" spc="30" b="1">
                <a:latin typeface="Trebuchet MS"/>
                <a:cs typeface="Trebuchet MS"/>
              </a:rPr>
              <a:t>p</a:t>
            </a:r>
            <a:r>
              <a:rPr dirty="0" sz="2400" spc="5" b="1">
                <a:latin typeface="Trebuchet MS"/>
                <a:cs typeface="Trebuchet MS"/>
              </a:rPr>
              <a:t>l</a:t>
            </a:r>
            <a:r>
              <a:rPr dirty="0" sz="2400" spc="40" b="1">
                <a:latin typeface="Trebuchet MS"/>
                <a:cs typeface="Trebuchet MS"/>
              </a:rPr>
              <a:t>o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40" b="1">
                <a:latin typeface="Trebuchet MS"/>
                <a:cs typeface="Trebuchet MS"/>
              </a:rPr>
              <a:t>o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-40" b="1">
                <a:latin typeface="Trebuchet MS"/>
                <a:cs typeface="Trebuchet MS"/>
              </a:rPr>
              <a:t>y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20" b="1">
                <a:latin typeface="Trebuchet MS"/>
                <a:cs typeface="Trebuchet MS"/>
              </a:rPr>
              <a:t>D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-105" b="1">
                <a:latin typeface="Trebuchet MS"/>
                <a:cs typeface="Trebuchet MS"/>
              </a:rPr>
              <a:t>A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5" b="1">
                <a:latin typeface="Trebuchet MS"/>
                <a:cs typeface="Trebuchet MS"/>
              </a:rPr>
              <a:t>l</a:t>
            </a:r>
            <a:r>
              <a:rPr dirty="0" sz="2400" spc="-40" b="1">
                <a:latin typeface="Trebuchet MS"/>
                <a:cs typeface="Trebuchet MS"/>
              </a:rPr>
              <a:t>y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310" b="1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487045" marR="356870">
              <a:lnSpc>
                <a:spcPct val="122200"/>
              </a:lnSpc>
              <a:spcBef>
                <a:spcPts val="1355"/>
              </a:spcBef>
            </a:pPr>
            <a:r>
              <a:rPr dirty="0" sz="2200" spc="-15">
                <a:latin typeface="Trebuchet MS"/>
                <a:cs typeface="Trebuchet MS"/>
              </a:rPr>
              <a:t>Analyzing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individual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qualitative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attributes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and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taking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a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closer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look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at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individual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diagnosis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each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symptom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will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identify </a:t>
            </a:r>
            <a:r>
              <a:rPr dirty="0" sz="2200" spc="-65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5">
                <a:latin typeface="Trebuchet MS"/>
                <a:cs typeface="Trebuchet MS"/>
              </a:rPr>
              <a:t>frequency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occurrence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its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absence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15">
                <a:latin typeface="Trebuchet MS"/>
                <a:cs typeface="Trebuchet MS"/>
              </a:rPr>
              <a:t>or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presence.</a:t>
            </a:r>
            <a:endParaRPr sz="2200">
              <a:latin typeface="Trebuchet MS"/>
              <a:cs typeface="Trebuchet MS"/>
            </a:endParaRPr>
          </a:p>
          <a:p>
            <a:pPr marL="487045" marR="988060">
              <a:lnSpc>
                <a:spcPts val="3229"/>
              </a:lnSpc>
              <a:spcBef>
                <a:spcPts val="200"/>
              </a:spcBef>
            </a:pPr>
            <a:r>
              <a:rPr dirty="0" sz="2200" spc="-20">
                <a:latin typeface="Trebuchet MS"/>
                <a:cs typeface="Trebuchet MS"/>
              </a:rPr>
              <a:t>Plotting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">
                <a:latin typeface="Trebuchet MS"/>
                <a:cs typeface="Trebuchet MS"/>
              </a:rPr>
              <a:t>heat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map,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it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is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seen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that </a:t>
            </a:r>
            <a:r>
              <a:rPr dirty="0" sz="2200" spc="15">
                <a:latin typeface="Trebuchet MS"/>
                <a:cs typeface="Trebuchet MS"/>
              </a:rPr>
              <a:t>almost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all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symptoms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have</a:t>
            </a:r>
            <a:r>
              <a:rPr dirty="0" sz="2200" spc="-40">
                <a:latin typeface="Trebuchet MS"/>
                <a:cs typeface="Trebuchet MS"/>
              </a:rPr>
              <a:t> weak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linear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correlations,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which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45">
                <a:latin typeface="Trebuchet MS"/>
                <a:cs typeface="Trebuchet MS"/>
              </a:rPr>
              <a:t>is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indicative</a:t>
            </a:r>
            <a:r>
              <a:rPr dirty="0" sz="2200" spc="-40">
                <a:latin typeface="Trebuchet MS"/>
                <a:cs typeface="Trebuchet MS"/>
              </a:rPr>
              <a:t> that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these </a:t>
            </a:r>
            <a:r>
              <a:rPr dirty="0" sz="2200" spc="-645">
                <a:latin typeface="Trebuchet MS"/>
                <a:cs typeface="Trebuchet MS"/>
              </a:rPr>
              <a:t> </a:t>
            </a:r>
            <a:r>
              <a:rPr dirty="0" sz="2200" spc="35">
                <a:latin typeface="Trebuchet MS"/>
                <a:cs typeface="Trebuchet MS"/>
              </a:rPr>
              <a:t>symptoms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65">
                <a:latin typeface="Trebuchet MS"/>
                <a:cs typeface="Trebuchet MS"/>
              </a:rPr>
              <a:t>do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not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come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20">
                <a:latin typeface="Trebuchet MS"/>
                <a:cs typeface="Trebuchet MS"/>
              </a:rPr>
              <a:t>hand-in-hand.</a:t>
            </a:r>
            <a:endParaRPr sz="2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1645"/>
              </a:spcBef>
            </a:pPr>
            <a:r>
              <a:rPr dirty="0" sz="2400" spc="-235" b="1">
                <a:latin typeface="Trebuchet MS"/>
                <a:cs typeface="Trebuchet MS"/>
              </a:rPr>
              <a:t>F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-50" b="1">
                <a:latin typeface="Trebuchet MS"/>
                <a:cs typeface="Trebuchet MS"/>
              </a:rPr>
              <a:t>u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14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5" b="1">
                <a:latin typeface="Trebuchet MS"/>
                <a:cs typeface="Trebuchet MS"/>
              </a:rPr>
              <a:t>l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80" b="1">
                <a:latin typeface="Trebuchet MS"/>
                <a:cs typeface="Trebuchet MS"/>
              </a:rPr>
              <a:t>c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40" b="1">
                <a:latin typeface="Trebuchet MS"/>
                <a:cs typeface="Trebuchet MS"/>
              </a:rPr>
              <a:t>o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-310" b="1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487045" marR="5080">
              <a:lnSpc>
                <a:spcPct val="122200"/>
              </a:lnSpc>
              <a:spcBef>
                <a:spcPts val="1355"/>
              </a:spcBef>
              <a:tabLst>
                <a:tab pos="8787765" algn="l"/>
              </a:tabLst>
            </a:pPr>
            <a:r>
              <a:rPr dirty="0" sz="2200" spc="-35">
                <a:latin typeface="Trebuchet MS"/>
                <a:cs typeface="Trebuchet MS"/>
              </a:rPr>
              <a:t>Feature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5">
                <a:latin typeface="Trebuchet MS"/>
                <a:cs typeface="Trebuchet MS"/>
              </a:rPr>
              <a:t>importance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step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10">
                <a:latin typeface="Trebuchet MS"/>
                <a:cs typeface="Trebuchet MS"/>
              </a:rPr>
              <a:t>was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carried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out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and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original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dataset	</a:t>
            </a:r>
            <a:r>
              <a:rPr dirty="0" sz="2200" spc="10">
                <a:latin typeface="Trebuchet MS"/>
                <a:cs typeface="Trebuchet MS"/>
              </a:rPr>
              <a:t>was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reduced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to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contain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33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40">
                <a:latin typeface="Trebuchet MS"/>
                <a:cs typeface="Trebuchet MS"/>
              </a:rPr>
              <a:t>columns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predictors,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5">
                <a:latin typeface="Trebuchet MS"/>
                <a:cs typeface="Trebuchet MS"/>
              </a:rPr>
              <a:t>out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 </a:t>
            </a:r>
            <a:r>
              <a:rPr dirty="0" sz="2200" spc="-64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original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200">
                <a:latin typeface="Trebuchet MS"/>
                <a:cs typeface="Trebuchet MS"/>
              </a:rPr>
              <a:t>132.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67481" y="1"/>
            <a:ext cx="6920865" cy="10287000"/>
            <a:chOff x="11367481" y="1"/>
            <a:chExt cx="6920865" cy="10287000"/>
          </a:xfrm>
        </p:grpSpPr>
        <p:sp>
          <p:nvSpPr>
            <p:cNvPr id="3" name="object 3"/>
            <p:cNvSpPr/>
            <p:nvPr/>
          </p:nvSpPr>
          <p:spPr>
            <a:xfrm>
              <a:off x="13266992" y="1"/>
              <a:ext cx="5021580" cy="9036050"/>
            </a:xfrm>
            <a:custGeom>
              <a:avLst/>
              <a:gdLst/>
              <a:ahLst/>
              <a:cxnLst/>
              <a:rect l="l" t="t" r="r" b="b"/>
              <a:pathLst>
                <a:path w="5021580" h="9036050">
                  <a:moveTo>
                    <a:pt x="5021008" y="9035635"/>
                  </a:moveTo>
                  <a:lnTo>
                    <a:pt x="3444539" y="9035635"/>
                  </a:lnTo>
                  <a:lnTo>
                    <a:pt x="0" y="3069050"/>
                  </a:lnTo>
                  <a:lnTo>
                    <a:pt x="1771778" y="0"/>
                  </a:lnTo>
                  <a:lnTo>
                    <a:pt x="5021008" y="0"/>
                  </a:lnTo>
                  <a:lnTo>
                    <a:pt x="5021008" y="903563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367481" y="5293150"/>
              <a:ext cx="6920865" cy="4994275"/>
            </a:xfrm>
            <a:custGeom>
              <a:avLst/>
              <a:gdLst/>
              <a:ahLst/>
              <a:cxnLst/>
              <a:rect l="l" t="t" r="r" b="b"/>
              <a:pathLst>
                <a:path w="6920865" h="4994275">
                  <a:moveTo>
                    <a:pt x="6920519" y="4993849"/>
                  </a:moveTo>
                  <a:lnTo>
                    <a:pt x="0" y="4993849"/>
                  </a:lnTo>
                  <a:lnTo>
                    <a:pt x="2882974" y="0"/>
                  </a:lnTo>
                  <a:lnTo>
                    <a:pt x="6920519" y="0"/>
                  </a:lnTo>
                  <a:lnTo>
                    <a:pt x="6920519" y="499384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1607327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4036202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6465077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7436626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84592" y="238792"/>
            <a:ext cx="508063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INTRODUCTION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165806" y="9051956"/>
            <a:ext cx="3302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-165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66515" y="1316497"/>
            <a:ext cx="11767820" cy="8434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495">
              <a:lnSpc>
                <a:spcPct val="125000"/>
              </a:lnSpc>
              <a:spcBef>
                <a:spcPts val="100"/>
              </a:spcBef>
            </a:pPr>
            <a:r>
              <a:rPr dirty="0" sz="2550" spc="-90" b="1">
                <a:latin typeface="Trebuchet MS"/>
                <a:cs typeface="Trebuchet MS"/>
              </a:rPr>
              <a:t>There </a:t>
            </a:r>
            <a:r>
              <a:rPr dirty="0" sz="2550" spc="-35" b="1">
                <a:latin typeface="Trebuchet MS"/>
                <a:cs typeface="Trebuchet MS"/>
              </a:rPr>
              <a:t>are </a:t>
            </a:r>
            <a:r>
              <a:rPr dirty="0" sz="2550" spc="-25" b="1">
                <a:latin typeface="Trebuchet MS"/>
                <a:cs typeface="Trebuchet MS"/>
              </a:rPr>
              <a:t>multiple techniques </a:t>
            </a:r>
            <a:r>
              <a:rPr dirty="0" sz="2550" spc="-40" b="1">
                <a:latin typeface="Trebuchet MS"/>
                <a:cs typeface="Trebuchet MS"/>
              </a:rPr>
              <a:t>in </a:t>
            </a:r>
            <a:r>
              <a:rPr dirty="0" sz="2550" spc="-35" b="1">
                <a:latin typeface="Trebuchet MS"/>
                <a:cs typeface="Trebuchet MS"/>
              </a:rPr>
              <a:t>machine </a:t>
            </a:r>
            <a:r>
              <a:rPr dirty="0" sz="2550" spc="-15" b="1">
                <a:latin typeface="Trebuchet MS"/>
                <a:cs typeface="Trebuchet MS"/>
              </a:rPr>
              <a:t>learning </a:t>
            </a:r>
            <a:r>
              <a:rPr dirty="0" sz="2550" spc="-25" b="1">
                <a:latin typeface="Trebuchet MS"/>
                <a:cs typeface="Trebuchet MS"/>
              </a:rPr>
              <a:t>that </a:t>
            </a:r>
            <a:r>
              <a:rPr dirty="0" sz="2550" spc="-30" b="1">
                <a:latin typeface="Trebuchet MS"/>
                <a:cs typeface="Trebuchet MS"/>
              </a:rPr>
              <a:t>can </a:t>
            </a:r>
            <a:r>
              <a:rPr dirty="0" sz="2550" spc="45" b="1">
                <a:latin typeface="Trebuchet MS"/>
                <a:cs typeface="Trebuchet MS"/>
              </a:rPr>
              <a:t>do </a:t>
            </a:r>
            <a:r>
              <a:rPr dirty="0" sz="2550" spc="-40" b="1">
                <a:latin typeface="Trebuchet MS"/>
                <a:cs typeface="Trebuchet MS"/>
              </a:rPr>
              <a:t>predictive </a:t>
            </a:r>
            <a:r>
              <a:rPr dirty="0" sz="2550" spc="-35" b="1">
                <a:latin typeface="Trebuchet MS"/>
                <a:cs typeface="Trebuchet MS"/>
              </a:rPr>
              <a:t> </a:t>
            </a:r>
            <a:r>
              <a:rPr dirty="0" sz="2550" spc="20" b="1">
                <a:latin typeface="Trebuchet MS"/>
                <a:cs typeface="Trebuchet MS"/>
              </a:rPr>
              <a:t>analysis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5" b="1">
                <a:latin typeface="Trebuchet MS"/>
                <a:cs typeface="Trebuchet MS"/>
              </a:rPr>
              <a:t>on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large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15" b="1">
                <a:latin typeface="Trebuchet MS"/>
                <a:cs typeface="Trebuchet MS"/>
              </a:rPr>
              <a:t>amount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15" b="1">
                <a:latin typeface="Trebuchet MS"/>
                <a:cs typeface="Trebuchet MS"/>
              </a:rPr>
              <a:t>data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in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45" b="1">
                <a:latin typeface="Trebuchet MS"/>
                <a:cs typeface="Trebuchet MS"/>
              </a:rPr>
              <a:t>variety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industries.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Predictive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20" b="1">
                <a:latin typeface="Trebuchet MS"/>
                <a:cs typeface="Trebuchet MS"/>
              </a:rPr>
              <a:t>analysis </a:t>
            </a:r>
            <a:r>
              <a:rPr dirty="0" sz="2550" spc="-755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in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healthcare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40" b="1">
                <a:latin typeface="Trebuchet MS"/>
                <a:cs typeface="Trebuchet MS"/>
              </a:rPr>
              <a:t>is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difficult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55" b="1">
                <a:latin typeface="Trebuchet MS"/>
                <a:cs typeface="Trebuchet MS"/>
              </a:rPr>
              <a:t>endeavor,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but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45" b="1">
                <a:latin typeface="Trebuchet MS"/>
                <a:cs typeface="Trebuchet MS"/>
              </a:rPr>
              <a:t>it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30" b="1">
                <a:latin typeface="Trebuchet MS"/>
                <a:cs typeface="Trebuchet MS"/>
              </a:rPr>
              <a:t>can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30" b="1">
                <a:latin typeface="Trebuchet MS"/>
                <a:cs typeface="Trebuchet MS"/>
              </a:rPr>
              <a:t>eventually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50" b="1">
                <a:latin typeface="Trebuchet MS"/>
                <a:cs typeface="Trebuchet MS"/>
              </a:rPr>
              <a:t>assist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practitioners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in </a:t>
            </a:r>
            <a:r>
              <a:rPr dirty="0" sz="2550" spc="-750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making </a:t>
            </a:r>
            <a:r>
              <a:rPr dirty="0" sz="2550" spc="-40" b="1">
                <a:latin typeface="Trebuchet MS"/>
                <a:cs typeface="Trebuchet MS"/>
              </a:rPr>
              <a:t>timely </a:t>
            </a:r>
            <a:r>
              <a:rPr dirty="0" sz="2550" spc="5" b="1">
                <a:latin typeface="Trebuchet MS"/>
                <a:cs typeface="Trebuchet MS"/>
              </a:rPr>
              <a:t>decisions </a:t>
            </a:r>
            <a:r>
              <a:rPr dirty="0" sz="2550" b="1">
                <a:latin typeface="Trebuchet MS"/>
                <a:cs typeface="Trebuchet MS"/>
              </a:rPr>
              <a:t>regarding </a:t>
            </a:r>
            <a:r>
              <a:rPr dirty="0" sz="2550" spc="-40" b="1">
                <a:latin typeface="Trebuchet MS"/>
                <a:cs typeface="Trebuchet MS"/>
              </a:rPr>
              <a:t>patients’ </a:t>
            </a:r>
            <a:r>
              <a:rPr dirty="0" sz="2550" spc="-25" b="1">
                <a:latin typeface="Trebuchet MS"/>
                <a:cs typeface="Trebuchet MS"/>
              </a:rPr>
              <a:t>health </a:t>
            </a:r>
            <a:r>
              <a:rPr dirty="0" sz="2550" spc="15" b="1">
                <a:latin typeface="Trebuchet MS"/>
                <a:cs typeface="Trebuchet MS"/>
              </a:rPr>
              <a:t>and </a:t>
            </a:r>
            <a:r>
              <a:rPr dirty="0" sz="2550" spc="-40" b="1">
                <a:latin typeface="Trebuchet MS"/>
                <a:cs typeface="Trebuchet MS"/>
              </a:rPr>
              <a:t>treatment </a:t>
            </a:r>
            <a:r>
              <a:rPr dirty="0" sz="2550" spc="35" b="1">
                <a:latin typeface="Trebuchet MS"/>
                <a:cs typeface="Trebuchet MS"/>
              </a:rPr>
              <a:t>based </a:t>
            </a:r>
            <a:r>
              <a:rPr dirty="0" sz="2550" spc="5" b="1">
                <a:latin typeface="Trebuchet MS"/>
                <a:cs typeface="Trebuchet MS"/>
              </a:rPr>
              <a:t>on </a:t>
            </a:r>
            <a:r>
              <a:rPr dirty="0" sz="2550" spc="10" b="1">
                <a:latin typeface="Trebuchet MS"/>
                <a:cs typeface="Trebuchet MS"/>
              </a:rPr>
              <a:t> massive</a:t>
            </a:r>
            <a:r>
              <a:rPr dirty="0" sz="2550" spc="-155" b="1">
                <a:latin typeface="Trebuchet MS"/>
                <a:cs typeface="Trebuchet MS"/>
              </a:rPr>
              <a:t> </a:t>
            </a:r>
            <a:r>
              <a:rPr dirty="0" sz="2550" spc="-25" b="1">
                <a:latin typeface="Trebuchet MS"/>
                <a:cs typeface="Trebuchet MS"/>
              </a:rPr>
              <a:t>volume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50" b="1">
                <a:latin typeface="Trebuchet MS"/>
                <a:cs typeface="Trebuchet MS"/>
              </a:rPr>
              <a:t>data.</a:t>
            </a:r>
            <a:endParaRPr sz="2550">
              <a:latin typeface="Trebuchet MS"/>
              <a:cs typeface="Trebuchet MS"/>
            </a:endParaRPr>
          </a:p>
          <a:p>
            <a:pPr marL="12700" marR="19050">
              <a:lnSpc>
                <a:spcPct val="125000"/>
              </a:lnSpc>
            </a:pPr>
            <a:r>
              <a:rPr dirty="0" sz="2550" spc="30" b="1">
                <a:latin typeface="Trebuchet MS"/>
                <a:cs typeface="Trebuchet MS"/>
              </a:rPr>
              <a:t>Diseases </a:t>
            </a:r>
            <a:r>
              <a:rPr dirty="0" sz="2550" spc="-30" b="1">
                <a:latin typeface="Trebuchet MS"/>
                <a:cs typeface="Trebuchet MS"/>
              </a:rPr>
              <a:t>like </a:t>
            </a:r>
            <a:r>
              <a:rPr dirty="0" sz="2550" b="1">
                <a:latin typeface="Trebuchet MS"/>
                <a:cs typeface="Trebuchet MS"/>
              </a:rPr>
              <a:t>breast </a:t>
            </a:r>
            <a:r>
              <a:rPr dirty="0" sz="2550" spc="-90" b="1">
                <a:latin typeface="Trebuchet MS"/>
                <a:cs typeface="Trebuchet MS"/>
              </a:rPr>
              <a:t>cancer, </a:t>
            </a:r>
            <a:r>
              <a:rPr dirty="0" sz="2550" spc="-35" b="1">
                <a:latin typeface="Trebuchet MS"/>
                <a:cs typeface="Trebuchet MS"/>
              </a:rPr>
              <a:t>diabetes, </a:t>
            </a:r>
            <a:r>
              <a:rPr dirty="0" sz="2550" spc="-40" b="1">
                <a:latin typeface="Trebuchet MS"/>
                <a:cs typeface="Trebuchet MS"/>
              </a:rPr>
              <a:t>heart-related, </a:t>
            </a:r>
            <a:r>
              <a:rPr dirty="0" sz="2550" spc="-25" b="1">
                <a:latin typeface="Trebuchet MS"/>
                <a:cs typeface="Trebuchet MS"/>
              </a:rPr>
              <a:t>liver-related </a:t>
            </a:r>
            <a:r>
              <a:rPr dirty="0" sz="2550" spc="15" b="1">
                <a:latin typeface="Trebuchet MS"/>
                <a:cs typeface="Trebuchet MS"/>
              </a:rPr>
              <a:t>and </a:t>
            </a:r>
            <a:r>
              <a:rPr dirty="0" sz="2550" spc="-10" b="1">
                <a:latin typeface="Trebuchet MS"/>
                <a:cs typeface="Trebuchet MS"/>
              </a:rPr>
              <a:t>kidney- </a:t>
            </a:r>
            <a:r>
              <a:rPr dirty="0" sz="2550" spc="-5" b="1">
                <a:latin typeface="Trebuchet MS"/>
                <a:cs typeface="Trebuchet MS"/>
              </a:rPr>
              <a:t> </a:t>
            </a:r>
            <a:r>
              <a:rPr dirty="0" sz="2550" spc="-15" b="1">
                <a:latin typeface="Trebuchet MS"/>
                <a:cs typeface="Trebuchet MS"/>
              </a:rPr>
              <a:t>realated </a:t>
            </a:r>
            <a:r>
              <a:rPr dirty="0" sz="2550" spc="35" b="1">
                <a:latin typeface="Trebuchet MS"/>
                <a:cs typeface="Trebuchet MS"/>
              </a:rPr>
              <a:t>diseases </a:t>
            </a:r>
            <a:r>
              <a:rPr dirty="0" sz="2550" spc="-35" b="1">
                <a:latin typeface="Trebuchet MS"/>
                <a:cs typeface="Trebuchet MS"/>
              </a:rPr>
              <a:t>are </a:t>
            </a:r>
            <a:r>
              <a:rPr dirty="0" sz="2550" spc="5" b="1">
                <a:latin typeface="Trebuchet MS"/>
                <a:cs typeface="Trebuchet MS"/>
              </a:rPr>
              <a:t>causing </a:t>
            </a:r>
            <a:r>
              <a:rPr dirty="0" sz="2550" spc="-20" b="1">
                <a:latin typeface="Trebuchet MS"/>
                <a:cs typeface="Trebuchet MS"/>
              </a:rPr>
              <a:t>many </a:t>
            </a:r>
            <a:r>
              <a:rPr dirty="0" sz="2550" spc="10" b="1">
                <a:latin typeface="Trebuchet MS"/>
                <a:cs typeface="Trebuchet MS"/>
              </a:rPr>
              <a:t>deaths </a:t>
            </a:r>
            <a:r>
              <a:rPr dirty="0" sz="2550" spc="20" b="1">
                <a:latin typeface="Trebuchet MS"/>
                <a:cs typeface="Trebuchet MS"/>
              </a:rPr>
              <a:t>globally </a:t>
            </a:r>
            <a:r>
              <a:rPr dirty="0" sz="2550" spc="-20" b="1">
                <a:latin typeface="Trebuchet MS"/>
                <a:cs typeface="Trebuchet MS"/>
              </a:rPr>
              <a:t>but </a:t>
            </a:r>
            <a:r>
              <a:rPr dirty="0" sz="2550" spc="20" b="1">
                <a:latin typeface="Trebuchet MS"/>
                <a:cs typeface="Trebuchet MS"/>
              </a:rPr>
              <a:t>most </a:t>
            </a:r>
            <a:r>
              <a:rPr dirty="0" sz="2550" spc="-5" b="1">
                <a:latin typeface="Trebuchet MS"/>
                <a:cs typeface="Trebuchet MS"/>
              </a:rPr>
              <a:t>of </a:t>
            </a:r>
            <a:r>
              <a:rPr dirty="0" sz="2550" spc="-15" b="1">
                <a:latin typeface="Trebuchet MS"/>
                <a:cs typeface="Trebuchet MS"/>
              </a:rPr>
              <a:t>these </a:t>
            </a:r>
            <a:r>
              <a:rPr dirty="0" sz="2550" spc="10" b="1">
                <a:latin typeface="Trebuchet MS"/>
                <a:cs typeface="Trebuchet MS"/>
              </a:rPr>
              <a:t>deaths </a:t>
            </a:r>
            <a:r>
              <a:rPr dirty="0" sz="2550" spc="15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are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due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to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lack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timely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10" b="1">
                <a:latin typeface="Trebuchet MS"/>
                <a:cs typeface="Trebuchet MS"/>
              </a:rPr>
              <a:t>check-ups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50" b="1">
                <a:latin typeface="Trebuchet MS"/>
                <a:cs typeface="Trebuchet MS"/>
              </a:rPr>
              <a:t>the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diseases.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100" b="1">
                <a:latin typeface="Trebuchet MS"/>
                <a:cs typeface="Trebuchet MS"/>
              </a:rPr>
              <a:t>The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above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10" b="1">
                <a:latin typeface="Trebuchet MS"/>
                <a:cs typeface="Trebuchet MS"/>
              </a:rPr>
              <a:t>problem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25" b="1">
                <a:latin typeface="Trebuchet MS"/>
                <a:cs typeface="Trebuchet MS"/>
              </a:rPr>
              <a:t>occurs </a:t>
            </a:r>
            <a:r>
              <a:rPr dirty="0" sz="2550" spc="-20" b="1">
                <a:latin typeface="Trebuchet MS"/>
                <a:cs typeface="Trebuchet MS"/>
              </a:rPr>
              <a:t> due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to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lack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infrastructure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15" b="1">
                <a:latin typeface="Trebuchet MS"/>
                <a:cs typeface="Trebuchet MS"/>
              </a:rPr>
              <a:t>and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low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ratio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5" b="1">
                <a:latin typeface="Trebuchet MS"/>
                <a:cs typeface="Trebuchet MS"/>
              </a:rPr>
              <a:t>doctors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to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50" b="1">
                <a:latin typeface="Trebuchet MS"/>
                <a:cs typeface="Trebuchet MS"/>
              </a:rPr>
              <a:t>the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30" b="1">
                <a:latin typeface="Trebuchet MS"/>
                <a:cs typeface="Trebuchet MS"/>
              </a:rPr>
              <a:t>population.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50" b="1">
                <a:latin typeface="Trebuchet MS"/>
                <a:cs typeface="Trebuchet MS"/>
              </a:rPr>
              <a:t>These </a:t>
            </a:r>
            <a:r>
              <a:rPr dirty="0" sz="2550" spc="-755" b="1">
                <a:latin typeface="Trebuchet MS"/>
                <a:cs typeface="Trebuchet MS"/>
              </a:rPr>
              <a:t> 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90" b="1">
                <a:latin typeface="Trebuchet MS"/>
                <a:cs typeface="Trebuchet MS"/>
              </a:rPr>
              <a:t>c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b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45" b="1">
                <a:latin typeface="Trebuchet MS"/>
                <a:cs typeface="Trebuchet MS"/>
              </a:rPr>
              <a:t>o</a:t>
            </a:r>
            <a:r>
              <a:rPr dirty="0" sz="2550" spc="-45" b="1">
                <a:latin typeface="Trebuchet MS"/>
                <a:cs typeface="Trebuchet MS"/>
              </a:rPr>
              <a:t>u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-40" b="1">
                <a:latin typeface="Trebuchet MS"/>
                <a:cs typeface="Trebuchet MS"/>
              </a:rPr>
              <a:t>h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45" b="1">
                <a:latin typeface="Trebuchet MS"/>
                <a:cs typeface="Trebuchet MS"/>
              </a:rPr>
              <a:t>o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0" b="1">
                <a:latin typeface="Trebuchet MS"/>
                <a:cs typeface="Trebuchet MS"/>
              </a:rPr>
              <a:t>m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-15" b="1">
                <a:latin typeface="Trebuchet MS"/>
                <a:cs typeface="Trebuchet MS"/>
              </a:rPr>
              <a:t>k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-50" b="1">
                <a:latin typeface="Trebuchet MS"/>
                <a:cs typeface="Trebuchet MS"/>
              </a:rPr>
              <a:t>f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45" b="1">
                <a:latin typeface="Trebuchet MS"/>
                <a:cs typeface="Trebuchet MS"/>
              </a:rPr>
              <a:t>o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105" b="1">
                <a:latin typeface="Trebuchet MS"/>
                <a:cs typeface="Trebuchet MS"/>
              </a:rPr>
              <a:t>g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45" b="1">
                <a:latin typeface="Trebuchet MS"/>
                <a:cs typeface="Trebuchet MS"/>
              </a:rPr>
              <a:t>o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b="1">
                <a:latin typeface="Trebuchet MS"/>
                <a:cs typeface="Trebuchet MS"/>
              </a:rPr>
              <a:t>l</a:t>
            </a:r>
            <a:r>
              <a:rPr dirty="0" sz="2550" spc="-60" b="1">
                <a:latin typeface="Trebuchet MS"/>
                <a:cs typeface="Trebuchet MS"/>
              </a:rPr>
              <a:t>y</a:t>
            </a:r>
            <a:r>
              <a:rPr dirty="0" sz="2550" spc="-325" b="1">
                <a:latin typeface="Trebuchet MS"/>
                <a:cs typeface="Trebuchet MS"/>
              </a:rPr>
              <a:t>.</a:t>
            </a:r>
            <a:endParaRPr sz="2550">
              <a:latin typeface="Trebuchet MS"/>
              <a:cs typeface="Trebuchet MS"/>
            </a:endParaRPr>
          </a:p>
          <a:p>
            <a:pPr marL="12700" marR="353695">
              <a:lnSpc>
                <a:spcPct val="125000"/>
              </a:lnSpc>
            </a:pPr>
            <a:r>
              <a:rPr dirty="0" sz="2550" spc="-90" b="1">
                <a:latin typeface="Trebuchet MS"/>
                <a:cs typeface="Trebuchet MS"/>
              </a:rPr>
              <a:t>Therefore,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early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recognition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15" b="1">
                <a:latin typeface="Trebuchet MS"/>
                <a:cs typeface="Trebuchet MS"/>
              </a:rPr>
              <a:t>and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40" b="1">
                <a:latin typeface="Trebuchet MS"/>
                <a:cs typeface="Trebuchet MS"/>
              </a:rPr>
              <a:t>diagnosis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15" b="1">
                <a:latin typeface="Trebuchet MS"/>
                <a:cs typeface="Trebuchet MS"/>
              </a:rPr>
              <a:t>these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diseases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0" b="1">
                <a:latin typeface="Trebuchet MS"/>
                <a:cs typeface="Trebuchet MS"/>
              </a:rPr>
              <a:t>can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10" b="1">
                <a:latin typeface="Trebuchet MS"/>
                <a:cs typeface="Trebuchet MS"/>
              </a:rPr>
              <a:t>save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lot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 </a:t>
            </a:r>
            <a:r>
              <a:rPr dirty="0" sz="2550" spc="-755" b="1">
                <a:latin typeface="Trebuchet MS"/>
                <a:cs typeface="Trebuchet MS"/>
              </a:rPr>
              <a:t> </a:t>
            </a:r>
            <a:r>
              <a:rPr dirty="0" sz="2550" spc="-60" b="1">
                <a:latin typeface="Trebuchet MS"/>
                <a:cs typeface="Trebuchet MS"/>
              </a:rPr>
              <a:t>lives.</a:t>
            </a:r>
            <a:endParaRPr sz="25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dirty="0" sz="2550" spc="-80" b="1">
                <a:latin typeface="Trebuchet MS"/>
                <a:cs typeface="Trebuchet MS"/>
              </a:rPr>
              <a:t>To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30" b="1">
                <a:latin typeface="Trebuchet MS"/>
                <a:cs typeface="Trebuchet MS"/>
              </a:rPr>
              <a:t>address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15" b="1">
                <a:latin typeface="Trebuchet MS"/>
                <a:cs typeface="Trebuchet MS"/>
              </a:rPr>
              <a:t>these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25" b="1">
                <a:latin typeface="Trebuchet MS"/>
                <a:cs typeface="Trebuchet MS"/>
              </a:rPr>
              <a:t>life-threatening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15" b="1">
                <a:latin typeface="Trebuchet MS"/>
                <a:cs typeface="Trebuchet MS"/>
              </a:rPr>
              <a:t>issues,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85" b="1">
                <a:latin typeface="Trebuchet MS"/>
                <a:cs typeface="Trebuchet MS"/>
              </a:rPr>
              <a:t>we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-15" b="1">
                <a:latin typeface="Trebuchet MS"/>
                <a:cs typeface="Trebuchet MS"/>
              </a:rPr>
              <a:t>aim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b="1">
                <a:latin typeface="Trebuchet MS"/>
                <a:cs typeface="Trebuchet MS"/>
              </a:rPr>
              <a:t>to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10" b="1">
                <a:latin typeface="Trebuchet MS"/>
                <a:cs typeface="Trebuchet MS"/>
              </a:rPr>
              <a:t>develop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140" b="1">
                <a:latin typeface="Trebuchet MS"/>
                <a:cs typeface="Trebuchet MS"/>
              </a:rPr>
              <a:t> </a:t>
            </a:r>
            <a:r>
              <a:rPr dirty="0" sz="2550" spc="25" b="1">
                <a:latin typeface="Trebuchet MS"/>
                <a:cs typeface="Trebuchet MS"/>
              </a:rPr>
              <a:t>one-stop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20" b="1">
                <a:latin typeface="Trebuchet MS"/>
                <a:cs typeface="Trebuchet MS"/>
              </a:rPr>
              <a:t>medical </a:t>
            </a:r>
            <a:r>
              <a:rPr dirty="0" sz="2550" spc="-750" b="1">
                <a:latin typeface="Trebuchet MS"/>
                <a:cs typeface="Trebuchet MS"/>
              </a:rPr>
              <a:t> </a:t>
            </a:r>
            <a:r>
              <a:rPr dirty="0" sz="2550" spc="5" b="1">
                <a:latin typeface="Trebuchet MS"/>
                <a:cs typeface="Trebuchet MS"/>
              </a:rPr>
              <a:t>solution </a:t>
            </a:r>
            <a:r>
              <a:rPr dirty="0" sz="2550" spc="-10" b="1">
                <a:latin typeface="Trebuchet MS"/>
                <a:cs typeface="Trebuchet MS"/>
              </a:rPr>
              <a:t>platform </a:t>
            </a:r>
            <a:r>
              <a:rPr dirty="0" sz="2550" spc="-30" b="1">
                <a:latin typeface="Trebuchet MS"/>
                <a:cs typeface="Trebuchet MS"/>
              </a:rPr>
              <a:t>for </a:t>
            </a:r>
            <a:r>
              <a:rPr dirty="0" sz="2550" spc="-35" b="1">
                <a:latin typeface="Trebuchet MS"/>
                <a:cs typeface="Trebuchet MS"/>
              </a:rPr>
              <a:t>early </a:t>
            </a:r>
            <a:r>
              <a:rPr dirty="0" sz="2550" spc="-20" b="1">
                <a:latin typeface="Trebuchet MS"/>
                <a:cs typeface="Trebuchet MS"/>
              </a:rPr>
              <a:t>recognition </a:t>
            </a:r>
            <a:r>
              <a:rPr dirty="0" sz="2550" spc="15" b="1">
                <a:latin typeface="Trebuchet MS"/>
                <a:cs typeface="Trebuchet MS"/>
              </a:rPr>
              <a:t>and </a:t>
            </a:r>
            <a:r>
              <a:rPr dirty="0" sz="2550" spc="40" b="1">
                <a:latin typeface="Trebuchet MS"/>
                <a:cs typeface="Trebuchet MS"/>
              </a:rPr>
              <a:t>diagnosis </a:t>
            </a:r>
            <a:r>
              <a:rPr dirty="0" sz="2550" spc="-5" b="1">
                <a:latin typeface="Trebuchet MS"/>
                <a:cs typeface="Trebuchet MS"/>
              </a:rPr>
              <a:t>of various </a:t>
            </a:r>
            <a:r>
              <a:rPr dirty="0" sz="2550" spc="35" b="1">
                <a:latin typeface="Trebuchet MS"/>
                <a:cs typeface="Trebuchet MS"/>
              </a:rPr>
              <a:t>diseases </a:t>
            </a:r>
            <a:r>
              <a:rPr dirty="0" sz="2550" spc="-30" b="1">
                <a:latin typeface="Trebuchet MS"/>
                <a:cs typeface="Trebuchet MS"/>
              </a:rPr>
              <a:t>like </a:t>
            </a:r>
            <a:r>
              <a:rPr dirty="0" sz="2550" spc="-25" b="1">
                <a:latin typeface="Trebuchet MS"/>
                <a:cs typeface="Trebuchet MS"/>
              </a:rPr>
              <a:t> </a:t>
            </a:r>
            <a:r>
              <a:rPr dirty="0" sz="2550" spc="50" b="1">
                <a:latin typeface="Trebuchet MS"/>
                <a:cs typeface="Trebuchet MS"/>
              </a:rPr>
              <a:t>B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90" b="1">
                <a:latin typeface="Trebuchet MS"/>
                <a:cs typeface="Trebuchet MS"/>
              </a:rPr>
              <a:t>c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-90" b="1">
                <a:latin typeface="Trebuchet MS"/>
                <a:cs typeface="Trebuchet MS"/>
              </a:rPr>
              <a:t>c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-325" b="1">
                <a:latin typeface="Trebuchet MS"/>
                <a:cs typeface="Trebuchet MS"/>
              </a:rPr>
              <a:t>,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15" b="1">
                <a:latin typeface="Trebuchet MS"/>
                <a:cs typeface="Trebuchet MS"/>
              </a:rPr>
              <a:t>D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35" b="1">
                <a:latin typeface="Trebuchet MS"/>
                <a:cs typeface="Trebuchet MS"/>
              </a:rPr>
              <a:t>b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325" b="1">
                <a:latin typeface="Trebuchet MS"/>
                <a:cs typeface="Trebuchet MS"/>
              </a:rPr>
              <a:t>,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40" b="1">
                <a:latin typeface="Trebuchet MS"/>
                <a:cs typeface="Trebuchet MS"/>
              </a:rPr>
              <a:t>H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-45" b="1">
                <a:latin typeface="Trebuchet MS"/>
                <a:cs typeface="Trebuchet MS"/>
              </a:rPr>
              <a:t>t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325" b="1">
                <a:latin typeface="Trebuchet MS"/>
                <a:cs typeface="Trebuchet MS"/>
              </a:rPr>
              <a:t>,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105" b="1">
                <a:latin typeface="Trebuchet MS"/>
                <a:cs typeface="Trebuchet MS"/>
              </a:rPr>
              <a:t>C</a:t>
            </a:r>
            <a:r>
              <a:rPr dirty="0" sz="2550" spc="-40" b="1">
                <a:latin typeface="Trebuchet MS"/>
                <a:cs typeface="Trebuchet MS"/>
              </a:rPr>
              <a:t>h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45" b="1">
                <a:latin typeface="Trebuchet MS"/>
                <a:cs typeface="Trebuchet MS"/>
              </a:rPr>
              <a:t>o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-90" b="1">
                <a:latin typeface="Trebuchet MS"/>
                <a:cs typeface="Trebuchet MS"/>
              </a:rPr>
              <a:t>c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10" b="1">
                <a:latin typeface="Trebuchet MS"/>
                <a:cs typeface="Trebuchet MS"/>
              </a:rPr>
              <a:t>K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30" b="1">
                <a:latin typeface="Trebuchet MS"/>
                <a:cs typeface="Trebuchet MS"/>
              </a:rPr>
              <a:t>n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60" b="1">
                <a:latin typeface="Trebuchet MS"/>
                <a:cs typeface="Trebuchet MS"/>
              </a:rPr>
              <a:t>y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325" b="1">
                <a:latin typeface="Trebuchet MS"/>
                <a:cs typeface="Trebuchet MS"/>
              </a:rPr>
              <a:t>,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114" b="1">
                <a:latin typeface="Trebuchet MS"/>
                <a:cs typeface="Trebuchet MS"/>
              </a:rPr>
              <a:t>L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-50" b="1">
                <a:latin typeface="Trebuchet MS"/>
                <a:cs typeface="Trebuchet MS"/>
              </a:rPr>
              <a:t>v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80" b="1">
                <a:latin typeface="Trebuchet MS"/>
                <a:cs typeface="Trebuchet MS"/>
              </a:rPr>
              <a:t>r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45" b="1">
                <a:latin typeface="Trebuchet MS"/>
                <a:cs typeface="Trebuchet MS"/>
              </a:rPr>
              <a:t>d</a:t>
            </a:r>
            <a:r>
              <a:rPr dirty="0" sz="2550" spc="-45" b="1">
                <a:latin typeface="Trebuchet MS"/>
                <a:cs typeface="Trebuchet MS"/>
              </a:rPr>
              <a:t>i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35" b="1">
                <a:latin typeface="Trebuchet MS"/>
                <a:cs typeface="Trebuchet MS"/>
              </a:rPr>
              <a:t>a</a:t>
            </a:r>
            <a:r>
              <a:rPr dirty="0" sz="2550" spc="120" b="1">
                <a:latin typeface="Trebuchet MS"/>
                <a:cs typeface="Trebuchet MS"/>
              </a:rPr>
              <a:t>s</a:t>
            </a:r>
            <a:r>
              <a:rPr dirty="0" sz="2550" spc="-65" b="1">
                <a:latin typeface="Trebuchet MS"/>
                <a:cs typeface="Trebuchet MS"/>
              </a:rPr>
              <a:t>e</a:t>
            </a:r>
            <a:r>
              <a:rPr dirty="0" sz="2550" spc="-290" b="1">
                <a:latin typeface="Trebuchet MS"/>
                <a:cs typeface="Trebuchet MS"/>
              </a:rPr>
              <a:t>,  </a:t>
            </a:r>
            <a:r>
              <a:rPr dirty="0" sz="2550" spc="15" b="1">
                <a:latin typeface="Trebuchet MS"/>
                <a:cs typeface="Trebuchet MS"/>
              </a:rPr>
              <a:t>Parkinson's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20" b="1">
                <a:latin typeface="Trebuchet MS"/>
                <a:cs typeface="Trebuchet MS"/>
              </a:rPr>
              <a:t>disease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130" b="1">
                <a:latin typeface="Trebuchet MS"/>
                <a:cs typeface="Trebuchet MS"/>
              </a:rPr>
              <a:t>etc.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20" b="1">
                <a:latin typeface="Trebuchet MS"/>
                <a:cs typeface="Trebuchet MS"/>
              </a:rPr>
              <a:t>using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50" b="1">
                <a:latin typeface="Trebuchet MS"/>
                <a:cs typeface="Trebuchet MS"/>
              </a:rPr>
              <a:t>the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concept</a:t>
            </a:r>
            <a:r>
              <a:rPr dirty="0" sz="2550" spc="-145" b="1">
                <a:latin typeface="Trebuchet MS"/>
                <a:cs typeface="Trebuchet MS"/>
              </a:rPr>
              <a:t> </a:t>
            </a:r>
            <a:r>
              <a:rPr dirty="0" sz="2550" spc="-5" b="1">
                <a:latin typeface="Trebuchet MS"/>
                <a:cs typeface="Trebuchet MS"/>
              </a:rPr>
              <a:t>of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35" b="1">
                <a:latin typeface="Trebuchet MS"/>
                <a:cs typeface="Trebuchet MS"/>
              </a:rPr>
              <a:t>machine</a:t>
            </a:r>
            <a:r>
              <a:rPr dirty="0" sz="2550" spc="-150" b="1">
                <a:latin typeface="Trebuchet MS"/>
                <a:cs typeface="Trebuchet MS"/>
              </a:rPr>
              <a:t> </a:t>
            </a:r>
            <a:r>
              <a:rPr dirty="0" sz="2550" spc="-50" b="1">
                <a:latin typeface="Trebuchet MS"/>
                <a:cs typeface="Trebuchet MS"/>
              </a:rPr>
              <a:t>learning.</a:t>
            </a:r>
            <a:endParaRPr sz="2550">
              <a:latin typeface="Trebuchet MS"/>
              <a:cs typeface="Trebuchet MS"/>
            </a:endParaRPr>
          </a:p>
          <a:p>
            <a:pPr marL="474980">
              <a:lnSpc>
                <a:spcPct val="100000"/>
              </a:lnSpc>
              <a:spcBef>
                <a:spcPts val="2305"/>
              </a:spcBef>
            </a:pPr>
            <a:r>
              <a:rPr dirty="0" sz="2250" spc="-35" b="1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dirty="0" sz="2250" spc="35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2250" spc="-10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2250" spc="-50" b="1">
                <a:solidFill>
                  <a:srgbClr val="1736B1"/>
                </a:solidFill>
                <a:latin typeface="Trebuchet MS"/>
                <a:cs typeface="Trebuchet MS"/>
              </a:rPr>
              <a:t>U</a:t>
            </a:r>
            <a:r>
              <a:rPr dirty="0" sz="2250" spc="6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2250" spc="-16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2250" spc="-75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r>
              <a:rPr dirty="0" sz="2250" spc="4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28995" y="9368377"/>
            <a:ext cx="777875" cy="443230"/>
            <a:chOff x="1028995" y="9368377"/>
            <a:chExt cx="777875" cy="443230"/>
          </a:xfrm>
        </p:grpSpPr>
        <p:sp>
          <p:nvSpPr>
            <p:cNvPr id="13" name="object 13"/>
            <p:cNvSpPr/>
            <p:nvPr/>
          </p:nvSpPr>
          <p:spPr>
            <a:xfrm>
              <a:off x="1028995" y="9587098"/>
              <a:ext cx="259715" cy="224790"/>
            </a:xfrm>
            <a:custGeom>
              <a:avLst/>
              <a:gdLst/>
              <a:ahLst/>
              <a:cxnLst/>
              <a:rect l="l" t="t" r="r" b="b"/>
              <a:pathLst>
                <a:path w="259715" h="224790">
                  <a:moveTo>
                    <a:pt x="194361" y="224316"/>
                  </a:moveTo>
                  <a:lnTo>
                    <a:pt x="64871" y="224316"/>
                  </a:lnTo>
                  <a:lnTo>
                    <a:pt x="0" y="112275"/>
                  </a:lnTo>
                  <a:lnTo>
                    <a:pt x="64871" y="0"/>
                  </a:lnTo>
                  <a:lnTo>
                    <a:pt x="194361" y="0"/>
                  </a:lnTo>
                  <a:lnTo>
                    <a:pt x="259223" y="112275"/>
                  </a:lnTo>
                  <a:lnTo>
                    <a:pt x="194361" y="22431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58485" y="9368377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4095" y="443037"/>
                  </a:moveTo>
                  <a:lnTo>
                    <a:pt x="194361" y="443037"/>
                  </a:lnTo>
                  <a:lnTo>
                    <a:pt x="88760" y="260162"/>
                  </a:lnTo>
                  <a:lnTo>
                    <a:pt x="43649" y="182089"/>
                  </a:lnTo>
                  <a:lnTo>
                    <a:pt x="0" y="106680"/>
                  </a:lnTo>
                  <a:lnTo>
                    <a:pt x="61768" y="0"/>
                  </a:lnTo>
                  <a:lnTo>
                    <a:pt x="197463" y="0"/>
                  </a:lnTo>
                  <a:lnTo>
                    <a:pt x="236765" y="67884"/>
                  </a:lnTo>
                  <a:lnTo>
                    <a:pt x="324000" y="218721"/>
                  </a:lnTo>
                  <a:lnTo>
                    <a:pt x="347964" y="260162"/>
                  </a:lnTo>
                  <a:lnTo>
                    <a:pt x="388712" y="330997"/>
                  </a:lnTo>
                  <a:lnTo>
                    <a:pt x="324095" y="443037"/>
                  </a:lnTo>
                  <a:close/>
                </a:path>
                <a:path w="389255" h="443229">
                  <a:moveTo>
                    <a:pt x="236806" y="6790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417708" y="9368377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3850" y="443037"/>
                  </a:moveTo>
                  <a:lnTo>
                    <a:pt x="194361" y="443037"/>
                  </a:lnTo>
                  <a:lnTo>
                    <a:pt x="129489" y="330997"/>
                  </a:lnTo>
                  <a:lnTo>
                    <a:pt x="129687" y="330667"/>
                  </a:lnTo>
                  <a:lnTo>
                    <a:pt x="64909" y="218721"/>
                  </a:lnTo>
                  <a:lnTo>
                    <a:pt x="0" y="106680"/>
                  </a:lnTo>
                  <a:lnTo>
                    <a:pt x="61768" y="0"/>
                  </a:lnTo>
                  <a:lnTo>
                    <a:pt x="197464" y="0"/>
                  </a:lnTo>
                  <a:lnTo>
                    <a:pt x="233649" y="62500"/>
                  </a:lnTo>
                  <a:lnTo>
                    <a:pt x="233996" y="62500"/>
                  </a:lnTo>
                  <a:lnTo>
                    <a:pt x="344827" y="254618"/>
                  </a:lnTo>
                  <a:lnTo>
                    <a:pt x="344648" y="254722"/>
                  </a:lnTo>
                  <a:lnTo>
                    <a:pt x="388712" y="330997"/>
                  </a:lnTo>
                  <a:lnTo>
                    <a:pt x="323850" y="443037"/>
                  </a:lnTo>
                  <a:close/>
                </a:path>
                <a:path w="389255" h="443229">
                  <a:moveTo>
                    <a:pt x="233996" y="62500"/>
                  </a:moveTo>
                  <a:lnTo>
                    <a:pt x="233649" y="62500"/>
                  </a:lnTo>
                  <a:lnTo>
                    <a:pt x="233903" y="62340"/>
                  </a:lnTo>
                  <a:lnTo>
                    <a:pt x="233996" y="625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601" y="1363475"/>
            <a:ext cx="11081985" cy="32606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8789" y="1385661"/>
            <a:ext cx="3629024" cy="32861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261" y="4037949"/>
            <a:ext cx="15895319" cy="1456055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algn="r" marR="3946525">
              <a:lnSpc>
                <a:spcPct val="100000"/>
              </a:lnSpc>
              <a:spcBef>
                <a:spcPts val="1170"/>
              </a:spcBef>
            </a:pPr>
            <a:r>
              <a:rPr dirty="0" sz="3000" spc="-385">
                <a:latin typeface="Trebuchet MS"/>
                <a:cs typeface="Trebuchet MS"/>
              </a:rPr>
              <a:t>...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980"/>
              </a:spcBef>
            </a:pPr>
            <a:r>
              <a:rPr dirty="0" sz="2400" spc="-45" b="1">
                <a:latin typeface="Trebuchet MS"/>
                <a:cs typeface="Trebuchet MS"/>
              </a:rPr>
              <a:t>Currently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40" b="1">
                <a:latin typeface="Trebuchet MS"/>
                <a:cs typeface="Trebuchet MS"/>
              </a:rPr>
              <a:t>the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30" b="1">
                <a:latin typeface="Trebuchet MS"/>
                <a:cs typeface="Trebuchet MS"/>
              </a:rPr>
              <a:t>possible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15" b="1">
                <a:latin typeface="Trebuchet MS"/>
                <a:cs typeface="Trebuchet MS"/>
              </a:rPr>
              <a:t>list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5" b="1">
                <a:latin typeface="Trebuchet MS"/>
                <a:cs typeface="Trebuchet MS"/>
              </a:rPr>
              <a:t>of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20" b="1">
                <a:latin typeface="Trebuchet MS"/>
                <a:cs typeface="Trebuchet MS"/>
              </a:rPr>
              <a:t>symptoms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15" b="1">
                <a:latin typeface="Trebuchet MS"/>
                <a:cs typeface="Trebuchet MS"/>
              </a:rPr>
              <a:t>that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can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be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20" b="1">
                <a:latin typeface="Trebuchet MS"/>
                <a:cs typeface="Trebuchet MS"/>
              </a:rPr>
              <a:t>inputted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15" b="1">
                <a:latin typeface="Trebuchet MS"/>
                <a:cs typeface="Trebuchet MS"/>
              </a:rPr>
              <a:t>and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35" b="1">
                <a:latin typeface="Trebuchet MS"/>
                <a:cs typeface="Trebuchet MS"/>
              </a:rPr>
              <a:t>diseases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15" b="1">
                <a:latin typeface="Trebuchet MS"/>
                <a:cs typeface="Trebuchet MS"/>
              </a:rPr>
              <a:t>that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can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be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20" b="1">
                <a:latin typeface="Trebuchet MS"/>
                <a:cs typeface="Trebuchet MS"/>
              </a:rPr>
              <a:t>predicted/diagnosed</a:t>
            </a:r>
            <a:r>
              <a:rPr dirty="0" sz="2400" spc="-150" b="1">
                <a:latin typeface="Trebuchet MS"/>
                <a:cs typeface="Trebuchet MS"/>
              </a:rPr>
              <a:t> </a:t>
            </a:r>
            <a:r>
              <a:rPr dirty="0" sz="2400" spc="-30" b="1">
                <a:latin typeface="Trebuchet MS"/>
                <a:cs typeface="Trebuchet MS"/>
              </a:rPr>
              <a:t>are</a:t>
            </a:r>
            <a:r>
              <a:rPr dirty="0" sz="2400" spc="-145" b="1">
                <a:latin typeface="Trebuchet MS"/>
                <a:cs typeface="Trebuchet MS"/>
              </a:rPr>
              <a:t> </a:t>
            </a:r>
            <a:r>
              <a:rPr dirty="0" sz="2400" spc="80" b="1">
                <a:latin typeface="Trebuchet MS"/>
                <a:cs typeface="Trebuchet MS"/>
              </a:rPr>
              <a:t>as </a:t>
            </a:r>
            <a:r>
              <a:rPr dirty="0" sz="2400" spc="-710" b="1">
                <a:latin typeface="Trebuchet MS"/>
                <a:cs typeface="Trebuchet MS"/>
              </a:rPr>
              <a:t> </a:t>
            </a:r>
            <a:r>
              <a:rPr dirty="0" sz="2400" spc="-25" b="1">
                <a:latin typeface="Trebuchet MS"/>
                <a:cs typeface="Trebuchet MS"/>
              </a:rPr>
              <a:t>follows: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6586" y="377952"/>
            <a:ext cx="1196721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5"/>
              <a:t>S</a:t>
            </a:r>
            <a:r>
              <a:rPr dirty="0" spc="-185"/>
              <a:t>Y</a:t>
            </a:r>
            <a:r>
              <a:rPr dirty="0" spc="220"/>
              <a:t>M</a:t>
            </a:r>
            <a:r>
              <a:rPr dirty="0" spc="40"/>
              <a:t>P</a:t>
            </a:r>
            <a:r>
              <a:rPr dirty="0" spc="-459"/>
              <a:t>T</a:t>
            </a:r>
            <a:r>
              <a:rPr dirty="0" spc="-80"/>
              <a:t>O</a:t>
            </a:r>
            <a:r>
              <a:rPr dirty="0" spc="220"/>
              <a:t>M</a:t>
            </a:r>
            <a:r>
              <a:rPr dirty="0" spc="310"/>
              <a:t>S</a:t>
            </a:r>
            <a:r>
              <a:rPr dirty="0" spc="-335"/>
              <a:t> </a:t>
            </a:r>
            <a:r>
              <a:rPr dirty="0" spc="-459"/>
              <a:t>T</a:t>
            </a:r>
            <a:r>
              <a:rPr dirty="0" spc="-75"/>
              <a:t>O</a:t>
            </a:r>
            <a:r>
              <a:rPr dirty="0" spc="-335"/>
              <a:t> </a:t>
            </a:r>
            <a:r>
              <a:rPr dirty="0" spc="35"/>
              <a:t>D</a:t>
            </a:r>
            <a:r>
              <a:rPr dirty="0" spc="90"/>
              <a:t>I</a:t>
            </a:r>
            <a:r>
              <a:rPr dirty="0" spc="305"/>
              <a:t>S</a:t>
            </a:r>
            <a:r>
              <a:rPr dirty="0" spc="-245"/>
              <a:t>E</a:t>
            </a:r>
            <a:r>
              <a:rPr dirty="0" spc="-280"/>
              <a:t>A</a:t>
            </a:r>
            <a:r>
              <a:rPr dirty="0" spc="305"/>
              <a:t>S</a:t>
            </a:r>
            <a:r>
              <a:rPr dirty="0" spc="-240"/>
              <a:t>E</a:t>
            </a:r>
            <a:r>
              <a:rPr dirty="0" spc="-335"/>
              <a:t> </a:t>
            </a:r>
            <a:r>
              <a:rPr dirty="0" spc="40"/>
              <a:t>P</a:t>
            </a:r>
            <a:r>
              <a:rPr dirty="0" spc="10"/>
              <a:t>R</a:t>
            </a:r>
            <a:r>
              <a:rPr dirty="0" spc="-245"/>
              <a:t>E</a:t>
            </a:r>
            <a:r>
              <a:rPr dirty="0" spc="35"/>
              <a:t>D</a:t>
            </a:r>
            <a:r>
              <a:rPr dirty="0" spc="90"/>
              <a:t>I</a:t>
            </a:r>
            <a:r>
              <a:rPr dirty="0" spc="-245"/>
              <a:t>C</a:t>
            </a:r>
            <a:r>
              <a:rPr dirty="0" spc="-459"/>
              <a:t>T</a:t>
            </a:r>
            <a:r>
              <a:rPr dirty="0" spc="90"/>
              <a:t>I</a:t>
            </a:r>
            <a:r>
              <a:rPr dirty="0" spc="-8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5121" y="5378836"/>
            <a:ext cx="21145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85" b="1">
                <a:solidFill>
                  <a:srgbClr val="1736B1"/>
                </a:solidFill>
                <a:latin typeface="Trebuchet MS"/>
                <a:cs typeface="Trebuchet MS"/>
              </a:rPr>
              <a:t>S</a:t>
            </a:r>
            <a:r>
              <a:rPr dirty="0" sz="3200" spc="-70" b="1">
                <a:solidFill>
                  <a:srgbClr val="1736B1"/>
                </a:solidFill>
                <a:latin typeface="Trebuchet MS"/>
                <a:cs typeface="Trebuchet MS"/>
              </a:rPr>
              <a:t>Y</a:t>
            </a:r>
            <a:r>
              <a:rPr dirty="0" sz="3200" spc="125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3200" spc="35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3200" spc="-235" b="1">
                <a:solidFill>
                  <a:srgbClr val="1736B1"/>
                </a:solidFill>
                <a:latin typeface="Trebuchet MS"/>
                <a:cs typeface="Trebuchet MS"/>
              </a:rPr>
              <a:t>T</a:t>
            </a:r>
            <a:r>
              <a:rPr dirty="0" sz="3200" spc="-45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3200" spc="125" b="1">
                <a:solidFill>
                  <a:srgbClr val="1736B1"/>
                </a:solidFill>
                <a:latin typeface="Trebuchet MS"/>
                <a:cs typeface="Trebuchet MS"/>
              </a:rPr>
              <a:t>M</a:t>
            </a:r>
            <a:r>
              <a:rPr dirty="0" sz="3200" spc="190" b="1">
                <a:solidFill>
                  <a:srgbClr val="1736B1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10084" y="5215202"/>
            <a:ext cx="7896225" cy="461899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815975">
              <a:lnSpc>
                <a:spcPct val="100000"/>
              </a:lnSpc>
              <a:spcBef>
                <a:spcPts val="1385"/>
              </a:spcBef>
            </a:pPr>
            <a:r>
              <a:rPr dirty="0" sz="3200" spc="25" b="1">
                <a:solidFill>
                  <a:srgbClr val="1736B1"/>
                </a:solidFill>
                <a:latin typeface="Trebuchet MS"/>
                <a:cs typeface="Trebuchet MS"/>
              </a:rPr>
              <a:t>DISEASES</a:t>
            </a:r>
            <a:endParaRPr sz="3200">
              <a:latin typeface="Trebuchet MS"/>
              <a:cs typeface="Trebuchet MS"/>
            </a:endParaRPr>
          </a:p>
          <a:p>
            <a:pPr algn="ctr" marL="12065" marR="5080" indent="-59055">
              <a:lnSpc>
                <a:spcPct val="122000"/>
              </a:lnSpc>
              <a:spcBef>
                <a:spcPts val="290"/>
              </a:spcBef>
              <a:tabLst>
                <a:tab pos="2506980" algn="l"/>
              </a:tabLst>
            </a:pPr>
            <a:r>
              <a:rPr dirty="0" sz="2100" spc="-5">
                <a:latin typeface="Trebuchet MS"/>
                <a:cs typeface="Trebuchet MS"/>
              </a:rPr>
              <a:t>'(vertigo)</a:t>
            </a:r>
            <a:r>
              <a:rPr dirty="0" sz="2100" spc="5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Paroymsal	</a:t>
            </a:r>
            <a:r>
              <a:rPr dirty="0" sz="2100" spc="35">
                <a:latin typeface="Trebuchet MS"/>
                <a:cs typeface="Trebuchet MS"/>
              </a:rPr>
              <a:t>Positional </a:t>
            </a:r>
            <a:r>
              <a:rPr dirty="0" sz="2100" spc="-25">
                <a:latin typeface="Trebuchet MS"/>
                <a:cs typeface="Trebuchet MS"/>
              </a:rPr>
              <a:t>Vertigo', </a:t>
            </a:r>
            <a:r>
              <a:rPr dirty="0" sz="2100" spc="10">
                <a:latin typeface="Trebuchet MS"/>
                <a:cs typeface="Trebuchet MS"/>
              </a:rPr>
              <a:t>'AIDS','Acne','Alcoholic </a:t>
            </a:r>
            <a:r>
              <a:rPr dirty="0" sz="2100" spc="1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hepatitis','Allergy', </a:t>
            </a:r>
            <a:r>
              <a:rPr dirty="0" sz="2100" spc="15">
                <a:latin typeface="Trebuchet MS"/>
                <a:cs typeface="Trebuchet MS"/>
              </a:rPr>
              <a:t>'Arthritis','Bronchial </a:t>
            </a:r>
            <a:r>
              <a:rPr dirty="0" sz="2100">
                <a:latin typeface="Trebuchet MS"/>
                <a:cs typeface="Trebuchet MS"/>
              </a:rPr>
              <a:t>Asthma', </a:t>
            </a:r>
            <a:r>
              <a:rPr dirty="0" sz="2100" spc="-5">
                <a:latin typeface="Trebuchet MS"/>
                <a:cs typeface="Trebuchet MS"/>
              </a:rPr>
              <a:t>'Cervical </a:t>
            </a:r>
            <a:r>
              <a:rPr dirty="0" sz="2100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spondylosis', </a:t>
            </a:r>
            <a:r>
              <a:rPr dirty="0" sz="2100" spc="15">
                <a:latin typeface="Trebuchet MS"/>
                <a:cs typeface="Trebuchet MS"/>
              </a:rPr>
              <a:t>'Chicken </a:t>
            </a:r>
            <a:r>
              <a:rPr dirty="0" sz="2100" spc="-5">
                <a:latin typeface="Trebuchet MS"/>
                <a:cs typeface="Trebuchet MS"/>
              </a:rPr>
              <a:t>pox', </a:t>
            </a:r>
            <a:r>
              <a:rPr dirty="0" sz="2100" spc="25">
                <a:latin typeface="Trebuchet MS"/>
                <a:cs typeface="Trebuchet MS"/>
              </a:rPr>
              <a:t>'Chronic </a:t>
            </a:r>
            <a:r>
              <a:rPr dirty="0" sz="2100" spc="20">
                <a:latin typeface="Trebuchet MS"/>
                <a:cs typeface="Trebuchet MS"/>
              </a:rPr>
              <a:t>cholestasis', </a:t>
            </a:r>
            <a:r>
              <a:rPr dirty="0" sz="2100" spc="55">
                <a:latin typeface="Trebuchet MS"/>
                <a:cs typeface="Trebuchet MS"/>
              </a:rPr>
              <a:t>'Common </a:t>
            </a:r>
            <a:r>
              <a:rPr dirty="0" sz="2100" spc="-15">
                <a:latin typeface="Trebuchet MS"/>
                <a:cs typeface="Trebuchet MS"/>
              </a:rPr>
              <a:t>Cold',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'Dengue', </a:t>
            </a:r>
            <a:r>
              <a:rPr dirty="0" sz="2100" spc="30">
                <a:latin typeface="Trebuchet MS"/>
                <a:cs typeface="Trebuchet MS"/>
              </a:rPr>
              <a:t>'Diabetes </a:t>
            </a:r>
            <a:r>
              <a:rPr dirty="0" sz="2100" spc="-75">
                <a:latin typeface="Trebuchet MS"/>
                <a:cs typeface="Trebuchet MS"/>
              </a:rPr>
              <a:t>', </a:t>
            </a:r>
            <a:r>
              <a:rPr dirty="0" sz="2100" spc="40">
                <a:latin typeface="Trebuchet MS"/>
                <a:cs typeface="Trebuchet MS"/>
              </a:rPr>
              <a:t>'Dimorphic </a:t>
            </a:r>
            <a:r>
              <a:rPr dirty="0" sz="2100" spc="20">
                <a:latin typeface="Trebuchet MS"/>
                <a:cs typeface="Trebuchet MS"/>
              </a:rPr>
              <a:t>hemmorhoids(piles)', </a:t>
            </a:r>
            <a:r>
              <a:rPr dirty="0" sz="2100" spc="55">
                <a:latin typeface="Trebuchet MS"/>
                <a:cs typeface="Trebuchet MS"/>
              </a:rPr>
              <a:t>'Drug </a:t>
            </a:r>
            <a:r>
              <a:rPr dirty="0" sz="2100" spc="6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Reaction' </a:t>
            </a:r>
            <a:r>
              <a:rPr dirty="0" sz="2100" spc="35">
                <a:latin typeface="Trebuchet MS"/>
                <a:cs typeface="Trebuchet MS"/>
              </a:rPr>
              <a:t>'Fungal </a:t>
            </a:r>
            <a:r>
              <a:rPr dirty="0" sz="2100" spc="-15">
                <a:latin typeface="Trebuchet MS"/>
                <a:cs typeface="Trebuchet MS"/>
              </a:rPr>
              <a:t>infection', </a:t>
            </a:r>
            <a:r>
              <a:rPr dirty="0" sz="2100">
                <a:latin typeface="Trebuchet MS"/>
                <a:cs typeface="Trebuchet MS"/>
              </a:rPr>
              <a:t>'GERD','Gastroenteritis', </a:t>
            </a:r>
            <a:r>
              <a:rPr dirty="0" sz="2100" spc="15">
                <a:latin typeface="Trebuchet MS"/>
                <a:cs typeface="Trebuchet MS"/>
              </a:rPr>
              <a:t>'Heart 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attack','Hepatitis </a:t>
            </a:r>
            <a:r>
              <a:rPr dirty="0" sz="2100" spc="-25">
                <a:latin typeface="Trebuchet MS"/>
                <a:cs typeface="Trebuchet MS"/>
              </a:rPr>
              <a:t>B', </a:t>
            </a:r>
            <a:r>
              <a:rPr dirty="0" sz="2100" spc="20">
                <a:latin typeface="Trebuchet MS"/>
                <a:cs typeface="Trebuchet MS"/>
              </a:rPr>
              <a:t>'Hepatitis </a:t>
            </a:r>
            <a:r>
              <a:rPr dirty="0" sz="2100" spc="-80">
                <a:latin typeface="Trebuchet MS"/>
                <a:cs typeface="Trebuchet MS"/>
              </a:rPr>
              <a:t>C', </a:t>
            </a:r>
            <a:r>
              <a:rPr dirty="0" sz="2100" spc="20">
                <a:latin typeface="Trebuchet MS"/>
                <a:cs typeface="Trebuchet MS"/>
              </a:rPr>
              <a:t>'Hepatitis </a:t>
            </a:r>
            <a:r>
              <a:rPr dirty="0" sz="2100" spc="-30">
                <a:latin typeface="Trebuchet MS"/>
                <a:cs typeface="Trebuchet MS"/>
              </a:rPr>
              <a:t>D', </a:t>
            </a:r>
            <a:r>
              <a:rPr dirty="0" sz="2100" spc="20">
                <a:latin typeface="Trebuchet MS"/>
                <a:cs typeface="Trebuchet MS"/>
              </a:rPr>
              <a:t>'Hepatitis </a:t>
            </a:r>
            <a:r>
              <a:rPr dirty="0" sz="2100" spc="-55">
                <a:latin typeface="Trebuchet MS"/>
                <a:cs typeface="Trebuchet MS"/>
              </a:rPr>
              <a:t>E', 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'Hypertension','Hyperthyroidism', </a:t>
            </a:r>
            <a:r>
              <a:rPr dirty="0" sz="2100" spc="2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'Hypoglycemia','Hypothyroidism', </a:t>
            </a:r>
            <a:r>
              <a:rPr dirty="0" sz="2100" spc="10">
                <a:latin typeface="Trebuchet MS"/>
                <a:cs typeface="Trebuchet MS"/>
              </a:rPr>
              <a:t>'Impetigo', </a:t>
            </a:r>
            <a:r>
              <a:rPr dirty="0" sz="2100" spc="-20">
                <a:latin typeface="Trebuchet MS"/>
                <a:cs typeface="Trebuchet MS"/>
              </a:rPr>
              <a:t>'Jaundice', </a:t>
            </a:r>
            <a:r>
              <a:rPr dirty="0" sz="2100" spc="15">
                <a:latin typeface="Trebuchet MS"/>
                <a:cs typeface="Trebuchet MS"/>
              </a:rPr>
              <a:t>'Malaria', </a:t>
            </a:r>
            <a:r>
              <a:rPr dirty="0" sz="2100" spc="2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'Migraine','Osteoarthristis', </a:t>
            </a:r>
            <a:r>
              <a:rPr dirty="0" sz="2100" spc="40">
                <a:latin typeface="Trebuchet MS"/>
                <a:cs typeface="Trebuchet MS"/>
              </a:rPr>
              <a:t>'Paralysis </a:t>
            </a:r>
            <a:r>
              <a:rPr dirty="0" sz="2100" spc="10">
                <a:latin typeface="Trebuchet MS"/>
                <a:cs typeface="Trebuchet MS"/>
              </a:rPr>
              <a:t>(brain </a:t>
            </a:r>
            <a:r>
              <a:rPr dirty="0" sz="2100" spc="5">
                <a:latin typeface="Trebuchet MS"/>
                <a:cs typeface="Trebuchet MS"/>
              </a:rPr>
              <a:t>hemorrhage)', </a:t>
            </a:r>
            <a:r>
              <a:rPr dirty="0" sz="2100" spc="10">
                <a:latin typeface="Trebuchet MS"/>
                <a:cs typeface="Trebuchet MS"/>
              </a:rPr>
              <a:t>'Peptic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ulcer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diseae',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'Pneumonia',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40">
                <a:latin typeface="Trebuchet MS"/>
                <a:cs typeface="Trebuchet MS"/>
              </a:rPr>
              <a:t>'Psoriasis',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'Tuberculosis',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6781" y="5903204"/>
            <a:ext cx="7950834" cy="432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22000"/>
              </a:lnSpc>
              <a:spcBef>
                <a:spcPts val="100"/>
              </a:spcBef>
            </a:pPr>
            <a:r>
              <a:rPr dirty="0" sz="2100" spc="-30">
                <a:latin typeface="Trebuchet MS"/>
                <a:cs typeface="Trebuchet MS"/>
              </a:rPr>
              <a:t>'itching', </a:t>
            </a:r>
            <a:r>
              <a:rPr dirty="0" sz="2100" spc="5">
                <a:latin typeface="Trebuchet MS"/>
                <a:cs typeface="Trebuchet MS"/>
              </a:rPr>
              <a:t>'skin_rash', </a:t>
            </a:r>
            <a:r>
              <a:rPr dirty="0" sz="2100" spc="25">
                <a:latin typeface="Trebuchet MS"/>
                <a:cs typeface="Trebuchet MS"/>
              </a:rPr>
              <a:t>'nodal_skin_eruptions' </a:t>
            </a:r>
            <a:r>
              <a:rPr dirty="0" sz="2100" spc="10">
                <a:latin typeface="Trebuchet MS"/>
                <a:cs typeface="Trebuchet MS"/>
              </a:rPr>
              <a:t>'continuous_sneezing','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-15">
                <a:latin typeface="Trebuchet MS"/>
                <a:cs typeface="Trebuchet MS"/>
              </a:rPr>
              <a:t>shivering','chills', </a:t>
            </a:r>
            <a:r>
              <a:rPr dirty="0" sz="2100" spc="-25">
                <a:latin typeface="Trebuchet MS"/>
                <a:cs typeface="Trebuchet MS"/>
              </a:rPr>
              <a:t>'joint_pain', </a:t>
            </a:r>
            <a:r>
              <a:rPr dirty="0" sz="2100">
                <a:latin typeface="Trebuchet MS"/>
                <a:cs typeface="Trebuchet MS"/>
              </a:rPr>
              <a:t>'stomach_pain', </a:t>
            </a:r>
            <a:r>
              <a:rPr dirty="0" sz="2100" spc="-30">
                <a:latin typeface="Trebuchet MS"/>
                <a:cs typeface="Trebuchet MS"/>
              </a:rPr>
              <a:t>'acidity',' </a:t>
            </a:r>
            <a:r>
              <a:rPr dirty="0" sz="2100" spc="-2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'ulcers_on_tongue', </a:t>
            </a:r>
            <a:r>
              <a:rPr dirty="0" sz="2100" spc="-10">
                <a:latin typeface="Trebuchet MS"/>
                <a:cs typeface="Trebuchet MS"/>
              </a:rPr>
              <a:t>'muscle_wasting', </a:t>
            </a:r>
            <a:r>
              <a:rPr dirty="0" sz="2100" spc="-20">
                <a:latin typeface="Trebuchet MS"/>
                <a:cs typeface="Trebuchet MS"/>
              </a:rPr>
              <a:t>'vomiting', 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''burning_micturition', </a:t>
            </a:r>
            <a:r>
              <a:rPr dirty="0" sz="2100" spc="10">
                <a:latin typeface="Trebuchet MS"/>
                <a:cs typeface="Trebuchet MS"/>
              </a:rPr>
              <a:t>'spotting_ </a:t>
            </a:r>
            <a:r>
              <a:rPr dirty="0" sz="2100" spc="-20">
                <a:latin typeface="Trebuchet MS"/>
                <a:cs typeface="Trebuchet MS"/>
              </a:rPr>
              <a:t>urination', </a:t>
            </a:r>
            <a:r>
              <a:rPr dirty="0" sz="2100" spc="-40">
                <a:latin typeface="Trebuchet MS"/>
                <a:cs typeface="Trebuchet MS"/>
              </a:rPr>
              <a:t>'fatigue', </a:t>
            </a:r>
            <a:r>
              <a:rPr dirty="0" sz="2100" spc="-25">
                <a:latin typeface="Trebuchet MS"/>
                <a:cs typeface="Trebuchet MS"/>
              </a:rPr>
              <a:t>'weight_gain', </a:t>
            </a:r>
            <a:r>
              <a:rPr dirty="0" sz="2100" spc="-20">
                <a:latin typeface="Trebuchet MS"/>
                <a:cs typeface="Trebuchet MS"/>
              </a:rPr>
              <a:t> </a:t>
            </a:r>
            <a:r>
              <a:rPr dirty="0" sz="2100" spc="-45">
                <a:latin typeface="Trebuchet MS"/>
                <a:cs typeface="Trebuchet MS"/>
              </a:rPr>
              <a:t>'anxiety', </a:t>
            </a:r>
            <a:r>
              <a:rPr dirty="0" sz="2100" spc="5">
                <a:latin typeface="Trebuchet MS"/>
                <a:cs typeface="Trebuchet MS"/>
              </a:rPr>
              <a:t>'cold_hands_and_feets', </a:t>
            </a:r>
            <a:r>
              <a:rPr dirty="0" sz="2100" spc="15">
                <a:latin typeface="Trebuchet MS"/>
                <a:cs typeface="Trebuchet MS"/>
              </a:rPr>
              <a:t>'mood_swings', </a:t>
            </a:r>
            <a:r>
              <a:rPr dirty="0" sz="2100" spc="-10">
                <a:latin typeface="Trebuchet MS"/>
                <a:cs typeface="Trebuchet MS"/>
              </a:rPr>
              <a:t>'weight_loss', 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'restlessness',</a:t>
            </a:r>
            <a:r>
              <a:rPr dirty="0" sz="2100" spc="85">
                <a:latin typeface="Trebuchet MS"/>
                <a:cs typeface="Trebuchet MS"/>
              </a:rPr>
              <a:t> </a:t>
            </a:r>
            <a:r>
              <a:rPr dirty="0" sz="2100" spc="-35">
                <a:latin typeface="Trebuchet MS"/>
                <a:cs typeface="Trebuchet MS"/>
              </a:rPr>
              <a:t>'lethargy',</a:t>
            </a:r>
            <a:r>
              <a:rPr dirty="0" sz="2100" spc="85">
                <a:latin typeface="Trebuchet MS"/>
                <a:cs typeface="Trebuchet MS"/>
              </a:rPr>
              <a:t> </a:t>
            </a:r>
            <a:r>
              <a:rPr dirty="0" sz="2100" spc="-15">
                <a:latin typeface="Trebuchet MS"/>
                <a:cs typeface="Trebuchet MS"/>
              </a:rPr>
              <a:t>'patches_in_throat', </a:t>
            </a:r>
            <a:r>
              <a:rPr dirty="0" sz="2100" spc="-10">
                <a:latin typeface="Trebuchet MS"/>
                <a:cs typeface="Trebuchet MS"/>
              </a:rPr>
              <a:t> </a:t>
            </a:r>
            <a:r>
              <a:rPr dirty="0" sz="2100" spc="-15">
                <a:latin typeface="Trebuchet MS"/>
                <a:cs typeface="Trebuchet MS"/>
              </a:rPr>
              <a:t>'irregular_sugar_level', </a:t>
            </a:r>
            <a:r>
              <a:rPr dirty="0" sz="2100" spc="-5">
                <a:latin typeface="Trebuchet MS"/>
                <a:cs typeface="Trebuchet MS"/>
              </a:rPr>
              <a:t>'cough', </a:t>
            </a:r>
            <a:r>
              <a:rPr dirty="0" sz="2100" spc="-25">
                <a:latin typeface="Trebuchet MS"/>
                <a:cs typeface="Trebuchet MS"/>
              </a:rPr>
              <a:t>'high_fever', </a:t>
            </a:r>
            <a:r>
              <a:rPr dirty="0" sz="2100" spc="5">
                <a:latin typeface="Trebuchet MS"/>
                <a:cs typeface="Trebuchet MS"/>
              </a:rPr>
              <a:t>'sunken_eyes', </a:t>
            </a:r>
            <a:r>
              <a:rPr dirty="0" sz="2100" spc="1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'breathlessness', </a:t>
            </a:r>
            <a:r>
              <a:rPr dirty="0" sz="2100" spc="-25">
                <a:latin typeface="Trebuchet MS"/>
                <a:cs typeface="Trebuchet MS"/>
              </a:rPr>
              <a:t>'sweating', </a:t>
            </a:r>
            <a:r>
              <a:rPr dirty="0" sz="2100" spc="-10">
                <a:latin typeface="Trebuchet MS"/>
                <a:cs typeface="Trebuchet MS"/>
              </a:rPr>
              <a:t>'dehydration', </a:t>
            </a:r>
            <a:r>
              <a:rPr dirty="0" sz="2100" spc="-5">
                <a:latin typeface="Trebuchet MS"/>
                <a:cs typeface="Trebuchet MS"/>
              </a:rPr>
              <a:t>'indigestion', 'headache',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'yellowish_skin', </a:t>
            </a:r>
            <a:r>
              <a:rPr dirty="0" sz="2100" spc="-15">
                <a:latin typeface="Trebuchet MS"/>
                <a:cs typeface="Trebuchet MS"/>
              </a:rPr>
              <a:t>'dark_urine', </a:t>
            </a:r>
            <a:r>
              <a:rPr dirty="0" sz="2100" spc="10">
                <a:latin typeface="Trebuchet MS"/>
                <a:cs typeface="Trebuchet MS"/>
              </a:rPr>
              <a:t>'nausea', </a:t>
            </a:r>
            <a:r>
              <a:rPr dirty="0" sz="2100" spc="-10">
                <a:latin typeface="Trebuchet MS"/>
                <a:cs typeface="Trebuchet MS"/>
              </a:rPr>
              <a:t>'loss_of_appetite', </a:t>
            </a:r>
            <a:r>
              <a:rPr dirty="0" sz="2100" spc="-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'pain_behind_the_eyes', </a:t>
            </a:r>
            <a:r>
              <a:rPr dirty="0" sz="2100" spc="-20">
                <a:latin typeface="Trebuchet MS"/>
                <a:cs typeface="Trebuchet MS"/>
              </a:rPr>
              <a:t>back_pain', </a:t>
            </a:r>
            <a:r>
              <a:rPr dirty="0" sz="2100" spc="-1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constipation','abdominal_pain',</a:t>
            </a:r>
            <a:r>
              <a:rPr dirty="0" sz="2100" spc="-55">
                <a:latin typeface="Trebuchet MS"/>
                <a:cs typeface="Trebuchet MS"/>
              </a:rPr>
              <a:t> </a:t>
            </a:r>
            <a:r>
              <a:rPr dirty="0" sz="2100" spc="-10">
                <a:latin typeface="Trebuchet MS"/>
                <a:cs typeface="Trebuchet MS"/>
              </a:rPr>
              <a:t>'diarrhoea',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30">
                <a:latin typeface="Trebuchet MS"/>
                <a:cs typeface="Trebuchet MS"/>
              </a:rPr>
              <a:t>'mild_fever',</a:t>
            </a:r>
            <a:r>
              <a:rPr dirty="0" sz="2100" spc="-50">
                <a:latin typeface="Trebuchet MS"/>
                <a:cs typeface="Trebuchet MS"/>
              </a:rPr>
              <a:t> </a:t>
            </a:r>
            <a:r>
              <a:rPr dirty="0" sz="2100" spc="-140">
                <a:latin typeface="Trebuchet MS"/>
                <a:cs typeface="Trebuchet MS"/>
              </a:rPr>
              <a:t>etc.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98758" y="9662464"/>
            <a:ext cx="2959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290" b="1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6500" y="6175678"/>
            <a:ext cx="5461635" cy="4111625"/>
            <a:chOff x="12826500" y="6175678"/>
            <a:chExt cx="5461635" cy="4111625"/>
          </a:xfrm>
        </p:grpSpPr>
        <p:sp>
          <p:nvSpPr>
            <p:cNvPr id="3" name="object 3"/>
            <p:cNvSpPr/>
            <p:nvPr/>
          </p:nvSpPr>
          <p:spPr>
            <a:xfrm>
              <a:off x="16687327" y="6175678"/>
              <a:ext cx="1600835" cy="4111625"/>
            </a:xfrm>
            <a:custGeom>
              <a:avLst/>
              <a:gdLst/>
              <a:ahLst/>
              <a:cxnLst/>
              <a:rect l="l" t="t" r="r" b="b"/>
              <a:pathLst>
                <a:path w="1600834" h="4111625">
                  <a:moveTo>
                    <a:pt x="1251630" y="0"/>
                  </a:moveTo>
                  <a:lnTo>
                    <a:pt x="1600671" y="0"/>
                  </a:lnTo>
                  <a:lnTo>
                    <a:pt x="1600671" y="4111321"/>
                  </a:lnTo>
                  <a:lnTo>
                    <a:pt x="1124166" y="4111321"/>
                  </a:lnTo>
                  <a:lnTo>
                    <a:pt x="0" y="2163798"/>
                  </a:lnTo>
                  <a:lnTo>
                    <a:pt x="1251630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826500" y="6175678"/>
              <a:ext cx="4986655" cy="4111625"/>
            </a:xfrm>
            <a:custGeom>
              <a:avLst/>
              <a:gdLst/>
              <a:ahLst/>
              <a:cxnLst/>
              <a:rect l="l" t="t" r="r" b="b"/>
              <a:pathLst>
                <a:path w="4986655" h="4111625">
                  <a:moveTo>
                    <a:pt x="110298" y="0"/>
                  </a:moveTo>
                  <a:lnTo>
                    <a:pt x="2613741" y="0"/>
                  </a:lnTo>
                  <a:lnTo>
                    <a:pt x="4986050" y="4111321"/>
                  </a:lnTo>
                  <a:lnTo>
                    <a:pt x="0" y="4111321"/>
                  </a:lnTo>
                  <a:lnTo>
                    <a:pt x="0" y="191404"/>
                  </a:lnTo>
                  <a:lnTo>
                    <a:pt x="110298" y="0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1354" y="394446"/>
            <a:ext cx="13175615" cy="1585595"/>
          </a:xfrm>
          <a:prstGeom prst="rect"/>
        </p:spPr>
        <p:txBody>
          <a:bodyPr wrap="square" lIns="0" tIns="230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dirty="0" sz="4750" spc="50"/>
              <a:t>Symptoms</a:t>
            </a:r>
            <a:r>
              <a:rPr dirty="0" sz="4750" spc="-320"/>
              <a:t> </a:t>
            </a:r>
            <a:r>
              <a:rPr dirty="0" sz="4750" spc="15"/>
              <a:t>to</a:t>
            </a:r>
            <a:r>
              <a:rPr dirty="0" sz="4750" spc="-315"/>
              <a:t> </a:t>
            </a:r>
            <a:r>
              <a:rPr dirty="0" sz="4750" spc="40"/>
              <a:t>Disease</a:t>
            </a:r>
            <a:r>
              <a:rPr dirty="0" sz="4750" spc="-320"/>
              <a:t> </a:t>
            </a:r>
            <a:r>
              <a:rPr dirty="0" sz="4750" spc="-45"/>
              <a:t>Prediction</a:t>
            </a:r>
            <a:endParaRPr sz="4750"/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3100" spc="-10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sz="3100" spc="-1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65" b="0">
                <a:solidFill>
                  <a:srgbClr val="000000"/>
                </a:solidFill>
                <a:latin typeface="Trebuchet MS"/>
                <a:cs typeface="Trebuchet MS"/>
              </a:rPr>
              <a:t>have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80" b="0">
                <a:solidFill>
                  <a:srgbClr val="000000"/>
                </a:solidFill>
                <a:latin typeface="Trebuchet MS"/>
                <a:cs typeface="Trebuchet MS"/>
              </a:rPr>
              <a:t>run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90" b="0">
                <a:solidFill>
                  <a:srgbClr val="000000"/>
                </a:solidFill>
                <a:latin typeface="Trebuchet MS"/>
                <a:cs typeface="Trebuchet MS"/>
              </a:rPr>
              <a:t>our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55" b="0">
                <a:solidFill>
                  <a:srgbClr val="000000"/>
                </a:solidFill>
                <a:latin typeface="Trebuchet MS"/>
                <a:cs typeface="Trebuchet MS"/>
              </a:rPr>
              <a:t>dataset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80" b="0">
                <a:solidFill>
                  <a:srgbClr val="000000"/>
                </a:solidFill>
                <a:latin typeface="Trebuchet MS"/>
                <a:cs typeface="Trebuchet MS"/>
              </a:rPr>
              <a:t>through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25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50" b="0">
                <a:solidFill>
                  <a:srgbClr val="000000"/>
                </a:solidFill>
                <a:latin typeface="Trebuchet MS"/>
                <a:cs typeface="Trebuchet MS"/>
              </a:rPr>
              <a:t>following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45" b="0">
                <a:solidFill>
                  <a:srgbClr val="000000"/>
                </a:solidFill>
                <a:latin typeface="Trebuchet MS"/>
                <a:cs typeface="Trebuchet MS"/>
              </a:rPr>
              <a:t>machine</a:t>
            </a:r>
            <a:r>
              <a:rPr dirty="0" sz="3100" spc="-1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55" b="0">
                <a:solidFill>
                  <a:srgbClr val="000000"/>
                </a:solidFill>
                <a:latin typeface="Trebuchet MS"/>
                <a:cs typeface="Trebuchet MS"/>
              </a:rPr>
              <a:t>learning</a:t>
            </a:r>
            <a:r>
              <a:rPr dirty="0" sz="3100" spc="-1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100" spc="30" b="0">
                <a:solidFill>
                  <a:srgbClr val="000000"/>
                </a:solidFill>
                <a:latin typeface="Trebuchet MS"/>
                <a:cs typeface="Trebuchet MS"/>
              </a:rPr>
              <a:t>models:</a:t>
            </a:r>
            <a:endParaRPr sz="3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354" y="6074600"/>
            <a:ext cx="17228820" cy="3653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91845">
              <a:lnSpc>
                <a:spcPct val="124600"/>
              </a:lnSpc>
              <a:spcBef>
                <a:spcPts val="95"/>
              </a:spcBef>
            </a:pPr>
            <a:r>
              <a:rPr dirty="0" sz="3100" spc="-20">
                <a:latin typeface="Trebuchet MS"/>
                <a:cs typeface="Trebuchet MS"/>
              </a:rPr>
              <a:t>DT </a:t>
            </a:r>
            <a:r>
              <a:rPr dirty="0" sz="3100" spc="75">
                <a:latin typeface="Trebuchet MS"/>
                <a:cs typeface="Trebuchet MS"/>
              </a:rPr>
              <a:t>model </a:t>
            </a:r>
            <a:r>
              <a:rPr dirty="0" sz="3100" spc="135">
                <a:latin typeface="Trebuchet MS"/>
                <a:cs typeface="Trebuchet MS"/>
              </a:rPr>
              <a:t>has </a:t>
            </a:r>
            <a:r>
              <a:rPr dirty="0" sz="3100" spc="25">
                <a:latin typeface="Trebuchet MS"/>
                <a:cs typeface="Trebuchet MS"/>
              </a:rPr>
              <a:t>the </a:t>
            </a:r>
            <a:r>
              <a:rPr dirty="0" sz="3100" spc="75">
                <a:latin typeface="Trebuchet MS"/>
                <a:cs typeface="Trebuchet MS"/>
              </a:rPr>
              <a:t>best </a:t>
            </a:r>
            <a:r>
              <a:rPr dirty="0" sz="3100" spc="45">
                <a:latin typeface="Trebuchet MS"/>
                <a:cs typeface="Trebuchet MS"/>
              </a:rPr>
              <a:t>performance </a:t>
            </a:r>
            <a:r>
              <a:rPr dirty="0" sz="3100" spc="30">
                <a:latin typeface="Trebuchet MS"/>
                <a:cs typeface="Trebuchet MS"/>
              </a:rPr>
              <a:t>metrics </a:t>
            </a:r>
            <a:r>
              <a:rPr dirty="0" sz="3100" spc="45">
                <a:latin typeface="Trebuchet MS"/>
                <a:cs typeface="Trebuchet MS"/>
              </a:rPr>
              <a:t>of </a:t>
            </a:r>
            <a:r>
              <a:rPr dirty="0" sz="3100" spc="215">
                <a:latin typeface="Trebuchet MS"/>
                <a:cs typeface="Trebuchet MS"/>
              </a:rPr>
              <a:t>100% </a:t>
            </a:r>
            <a:r>
              <a:rPr dirty="0" sz="3100" spc="35">
                <a:latin typeface="Trebuchet MS"/>
                <a:cs typeface="Trebuchet MS"/>
              </a:rPr>
              <a:t>for </a:t>
            </a:r>
            <a:r>
              <a:rPr dirty="0" sz="3100" spc="25">
                <a:latin typeface="Trebuchet MS"/>
                <a:cs typeface="Trebuchet MS"/>
              </a:rPr>
              <a:t>all </a:t>
            </a:r>
            <a:r>
              <a:rPr dirty="0" sz="3100" spc="50">
                <a:latin typeface="Trebuchet MS"/>
                <a:cs typeface="Trebuchet MS"/>
              </a:rPr>
              <a:t>four </a:t>
            </a:r>
            <a:r>
              <a:rPr dirty="0" sz="3100" spc="30">
                <a:latin typeface="Trebuchet MS"/>
                <a:cs typeface="Trebuchet MS"/>
              </a:rPr>
              <a:t>metrics </a:t>
            </a:r>
            <a:r>
              <a:rPr dirty="0" sz="3100" spc="45">
                <a:latin typeface="Trebuchet MS"/>
                <a:cs typeface="Trebuchet MS"/>
              </a:rPr>
              <a:t>of </a:t>
            </a:r>
            <a:r>
              <a:rPr dirty="0" sz="3100" spc="30">
                <a:latin typeface="Trebuchet MS"/>
                <a:cs typeface="Trebuchet MS"/>
              </a:rPr>
              <a:t>test </a:t>
            </a:r>
            <a:r>
              <a:rPr dirty="0" sz="3100" spc="-25">
                <a:latin typeface="Trebuchet MS"/>
                <a:cs typeface="Trebuchet MS"/>
              </a:rPr>
              <a:t>accuracy, </a:t>
            </a:r>
            <a:r>
              <a:rPr dirty="0" sz="3100" spc="-919">
                <a:latin typeface="Trebuchet MS"/>
                <a:cs typeface="Trebuchet MS"/>
              </a:rPr>
              <a:t> </a:t>
            </a:r>
            <a:r>
              <a:rPr dirty="0" sz="3100" spc="20">
                <a:latin typeface="Trebuchet MS"/>
                <a:cs typeface="Trebuchet MS"/>
              </a:rPr>
              <a:t>precision, </a:t>
            </a:r>
            <a:r>
              <a:rPr dirty="0" sz="3100" spc="-45">
                <a:latin typeface="Trebuchet MS"/>
                <a:cs typeface="Trebuchet MS"/>
              </a:rPr>
              <a:t>recall, </a:t>
            </a:r>
            <a:r>
              <a:rPr dirty="0" sz="3100" spc="105">
                <a:latin typeface="Trebuchet MS"/>
                <a:cs typeface="Trebuchet MS"/>
              </a:rPr>
              <a:t>and </a:t>
            </a:r>
            <a:r>
              <a:rPr dirty="0" sz="3100" spc="-25">
                <a:latin typeface="Trebuchet MS"/>
                <a:cs typeface="Trebuchet MS"/>
              </a:rPr>
              <a:t>F1-score. </a:t>
            </a:r>
            <a:r>
              <a:rPr dirty="0" sz="3100" spc="-5">
                <a:latin typeface="Trebuchet MS"/>
                <a:cs typeface="Trebuchet MS"/>
              </a:rPr>
              <a:t>The RF </a:t>
            </a:r>
            <a:r>
              <a:rPr dirty="0" sz="3100" spc="75">
                <a:latin typeface="Trebuchet MS"/>
                <a:cs typeface="Trebuchet MS"/>
              </a:rPr>
              <a:t>model </a:t>
            </a:r>
            <a:r>
              <a:rPr dirty="0" sz="3100" spc="114">
                <a:latin typeface="Trebuchet MS"/>
                <a:cs typeface="Trebuchet MS"/>
              </a:rPr>
              <a:t>also </a:t>
            </a:r>
            <a:r>
              <a:rPr dirty="0" sz="3100" spc="45">
                <a:latin typeface="Trebuchet MS"/>
                <a:cs typeface="Trebuchet MS"/>
              </a:rPr>
              <a:t>achieved </a:t>
            </a:r>
            <a:r>
              <a:rPr dirty="0" sz="3100" spc="215">
                <a:latin typeface="Trebuchet MS"/>
                <a:cs typeface="Trebuchet MS"/>
              </a:rPr>
              <a:t>100% </a:t>
            </a:r>
            <a:r>
              <a:rPr dirty="0" sz="3100" spc="35">
                <a:latin typeface="Trebuchet MS"/>
                <a:cs typeface="Trebuchet MS"/>
              </a:rPr>
              <a:t>for </a:t>
            </a:r>
            <a:r>
              <a:rPr dirty="0" sz="3100" spc="-80">
                <a:latin typeface="Trebuchet MS"/>
                <a:cs typeface="Trebuchet MS"/>
              </a:rPr>
              <a:t>all, </a:t>
            </a:r>
            <a:r>
              <a:rPr dirty="0" sz="3100" spc="55">
                <a:latin typeface="Trebuchet MS"/>
                <a:cs typeface="Trebuchet MS"/>
              </a:rPr>
              <a:t>but </a:t>
            </a:r>
            <a:r>
              <a:rPr dirty="0" sz="3100" spc="65">
                <a:latin typeface="Trebuchet MS"/>
                <a:cs typeface="Trebuchet MS"/>
              </a:rPr>
              <a:t>this </a:t>
            </a:r>
            <a:r>
              <a:rPr dirty="0" sz="3100" spc="110">
                <a:latin typeface="Trebuchet MS"/>
                <a:cs typeface="Trebuchet MS"/>
              </a:rPr>
              <a:t>is </a:t>
            </a:r>
            <a:r>
              <a:rPr dirty="0" sz="3100" spc="70">
                <a:latin typeface="Trebuchet MS"/>
                <a:cs typeface="Trebuchet MS"/>
              </a:rPr>
              <a:t>not </a:t>
            </a:r>
            <a:r>
              <a:rPr dirty="0" sz="3100" spc="7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preferred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50">
                <a:latin typeface="Trebuchet MS"/>
                <a:cs typeface="Trebuchet MS"/>
              </a:rPr>
              <a:t>as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5">
                <a:latin typeface="Trebuchet MS"/>
                <a:cs typeface="Trebuchet MS"/>
              </a:rPr>
              <a:t>time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complexity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will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80">
                <a:latin typeface="Trebuchet MS"/>
                <a:cs typeface="Trebuchet MS"/>
              </a:rPr>
              <a:t>usually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70">
                <a:latin typeface="Trebuchet MS"/>
                <a:cs typeface="Trebuchet MS"/>
              </a:rPr>
              <a:t>be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-20">
                <a:latin typeface="Trebuchet MS"/>
                <a:cs typeface="Trebuchet MS"/>
              </a:rPr>
              <a:t>larger.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90">
                <a:latin typeface="Trebuchet MS"/>
                <a:cs typeface="Trebuchet MS"/>
              </a:rPr>
              <a:t>On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50">
                <a:latin typeface="Trebuchet MS"/>
                <a:cs typeface="Trebuchet MS"/>
              </a:rPr>
              <a:t>other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0">
                <a:latin typeface="Trebuchet MS"/>
                <a:cs typeface="Trebuchet MS"/>
              </a:rPr>
              <a:t>hand,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14">
                <a:latin typeface="Trebuchet MS"/>
                <a:cs typeface="Trebuchet MS"/>
              </a:rPr>
              <a:t>MLP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model </a:t>
            </a:r>
            <a:r>
              <a:rPr dirty="0" sz="3100" spc="80">
                <a:latin typeface="Trebuchet MS"/>
                <a:cs typeface="Trebuchet MS"/>
              </a:rPr>
              <a:t> </a:t>
            </a:r>
            <a:r>
              <a:rPr dirty="0" sz="3100" spc="90">
                <a:latin typeface="Trebuchet MS"/>
                <a:cs typeface="Trebuchet MS"/>
              </a:rPr>
              <a:t>provides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70">
                <a:latin typeface="Trebuchet MS"/>
                <a:cs typeface="Trebuchet MS"/>
              </a:rPr>
              <a:t>a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50">
                <a:latin typeface="Trebuchet MS"/>
                <a:cs typeface="Trebuchet MS"/>
              </a:rPr>
              <a:t>testing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0">
                <a:latin typeface="Trebuchet MS"/>
                <a:cs typeface="Trebuchet MS"/>
              </a:rPr>
              <a:t>accuracy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45">
                <a:latin typeface="Trebuchet MS"/>
                <a:cs typeface="Trebuchet MS"/>
              </a:rPr>
              <a:t>of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15">
                <a:latin typeface="Trebuchet MS"/>
                <a:cs typeface="Trebuchet MS"/>
              </a:rPr>
              <a:t>97.62%.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-40">
                <a:latin typeface="Trebuchet MS"/>
                <a:cs typeface="Trebuchet MS"/>
              </a:rPr>
              <a:t>Hence,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for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all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0">
                <a:latin typeface="Trebuchet MS"/>
                <a:cs typeface="Trebuchet MS"/>
              </a:rPr>
              <a:t>three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95">
                <a:latin typeface="Trebuchet MS"/>
                <a:cs typeface="Trebuchet MS"/>
              </a:rPr>
              <a:t>chosen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30">
                <a:latin typeface="Trebuchet MS"/>
                <a:cs typeface="Trebuchet MS"/>
              </a:rPr>
              <a:t>models,</a:t>
            </a:r>
            <a:r>
              <a:rPr dirty="0" sz="3100" spc="-150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all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25">
                <a:latin typeface="Trebuchet MS"/>
                <a:cs typeface="Trebuchet MS"/>
              </a:rPr>
              <a:t>the</a:t>
            </a:r>
            <a:r>
              <a:rPr dirty="0" sz="3100" spc="-155">
                <a:latin typeface="Trebuchet MS"/>
                <a:cs typeface="Trebuchet MS"/>
              </a:rPr>
              <a:t> </a:t>
            </a:r>
            <a:r>
              <a:rPr dirty="0" sz="3100" spc="125">
                <a:latin typeface="Trebuchet MS"/>
                <a:cs typeface="Trebuchet MS"/>
              </a:rPr>
              <a:t>prognosis </a:t>
            </a:r>
            <a:r>
              <a:rPr dirty="0" sz="3100" spc="-919">
                <a:latin typeface="Trebuchet MS"/>
                <a:cs typeface="Trebuchet MS"/>
              </a:rPr>
              <a:t> </a:t>
            </a:r>
            <a:r>
              <a:rPr dirty="0" sz="3100" spc="35">
                <a:latin typeface="Trebuchet MS"/>
                <a:cs typeface="Trebuchet MS"/>
              </a:rPr>
              <a:t>are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almost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5">
                <a:latin typeface="Trebuchet MS"/>
                <a:cs typeface="Trebuchet MS"/>
              </a:rPr>
              <a:t>perfectly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55">
                <a:latin typeface="Trebuchet MS"/>
                <a:cs typeface="Trebuchet MS"/>
              </a:rPr>
              <a:t>classified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105">
                <a:latin typeface="Trebuchet MS"/>
                <a:cs typeface="Trebuchet MS"/>
              </a:rPr>
              <a:t>and</a:t>
            </a:r>
            <a:r>
              <a:rPr dirty="0" sz="3100" spc="-160">
                <a:latin typeface="Trebuchet MS"/>
                <a:cs typeface="Trebuchet MS"/>
              </a:rPr>
              <a:t> </a:t>
            </a:r>
            <a:r>
              <a:rPr dirty="0" sz="3100" spc="-5">
                <a:latin typeface="Trebuchet MS"/>
                <a:cs typeface="Trebuchet MS"/>
              </a:rPr>
              <a:t>predicted.</a:t>
            </a:r>
            <a:endParaRPr sz="31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2760"/>
              </a:spcBef>
            </a:pPr>
            <a:r>
              <a:rPr dirty="0" sz="2200" spc="-185" b="1">
                <a:solidFill>
                  <a:srgbClr val="1736B1"/>
                </a:solidFill>
                <a:latin typeface="Trebuchet MS"/>
                <a:cs typeface="Trebuchet MS"/>
              </a:rPr>
              <a:t>19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968" y="2295299"/>
            <a:ext cx="15738791" cy="358233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16887824" cy="8772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8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4409" y="9051956"/>
            <a:ext cx="3117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165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716" y="1072846"/>
            <a:ext cx="17135474" cy="8696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6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3665" y="9051955"/>
            <a:ext cx="3124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160" b="1">
                <a:solidFill>
                  <a:srgbClr val="1736B1"/>
                </a:solidFill>
                <a:latin typeface="Trebuchet MS"/>
                <a:cs typeface="Trebuchet MS"/>
              </a:rPr>
              <a:t>3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612" y="1028699"/>
            <a:ext cx="17078324" cy="8562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4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5874" y="9218328"/>
            <a:ext cx="3244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65" b="1">
                <a:solidFill>
                  <a:srgbClr val="1736B1"/>
                </a:solidFill>
                <a:latin typeface="Trebuchet MS"/>
                <a:cs typeface="Trebuchet MS"/>
              </a:rPr>
              <a:t>4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3"/>
            <a:ext cx="16916399" cy="871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40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04208" y="9533221"/>
            <a:ext cx="3162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130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5" y="1028700"/>
            <a:ext cx="17278349" cy="871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6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6172" y="9533219"/>
            <a:ext cx="3238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70" b="1">
                <a:solidFill>
                  <a:srgbClr val="1736B1"/>
                </a:solidFill>
                <a:latin typeface="Trebuchet MS"/>
                <a:cs typeface="Trebuchet MS"/>
              </a:rPr>
              <a:t>6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195070"/>
            <a:ext cx="16897349" cy="8543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8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22366" y="9533218"/>
            <a:ext cx="2978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275" b="1">
                <a:solidFill>
                  <a:srgbClr val="1736B1"/>
                </a:solidFill>
                <a:latin typeface="Trebuchet MS"/>
                <a:cs typeface="Trebuchet MS"/>
              </a:rPr>
              <a:t>7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250" y="1167583"/>
            <a:ext cx="17125949" cy="8734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6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1112" y="9533220"/>
            <a:ext cx="3289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30" b="1">
                <a:solidFill>
                  <a:srgbClr val="1736B1"/>
                </a:solidFill>
                <a:latin typeface="Trebuchet MS"/>
                <a:cs typeface="Trebuchet MS"/>
              </a:rPr>
              <a:t>8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16992599" cy="8715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4863" y="236834"/>
            <a:ext cx="2095500" cy="765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50" spc="135" b="0">
                <a:latin typeface="Trebuchet MS"/>
                <a:cs typeface="Trebuchet MS"/>
              </a:rPr>
              <a:t>R</a:t>
            </a:r>
            <a:r>
              <a:rPr dirty="0" sz="4850" spc="10" b="0">
                <a:latin typeface="Trebuchet MS"/>
                <a:cs typeface="Trebuchet MS"/>
              </a:rPr>
              <a:t>e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r>
              <a:rPr dirty="0" sz="4850" spc="145" b="0">
                <a:latin typeface="Trebuchet MS"/>
                <a:cs typeface="Trebuchet MS"/>
              </a:rPr>
              <a:t>u</a:t>
            </a:r>
            <a:r>
              <a:rPr dirty="0" sz="4850" b="0">
                <a:latin typeface="Trebuchet MS"/>
                <a:cs typeface="Trebuchet MS"/>
              </a:rPr>
              <a:t>l</a:t>
            </a:r>
            <a:r>
              <a:rPr dirty="0" sz="4850" spc="-105" b="0">
                <a:latin typeface="Trebuchet MS"/>
                <a:cs typeface="Trebuchet MS"/>
              </a:rPr>
              <a:t>t</a:t>
            </a:r>
            <a:r>
              <a:rPr dirty="0" sz="4850" spc="345" b="0">
                <a:latin typeface="Trebuchet MS"/>
                <a:cs typeface="Trebuchet MS"/>
              </a:rPr>
              <a:t>s</a:t>
            </a:r>
            <a:endParaRPr sz="4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7214" y="9533218"/>
            <a:ext cx="32321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70" b="1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r>
              <a:rPr dirty="0" sz="2200" spc="-75" b="1">
                <a:solidFill>
                  <a:srgbClr val="1736B1"/>
                </a:solidFill>
                <a:latin typeface="Trebuchet MS"/>
                <a:cs typeface="Trebuchet MS"/>
              </a:rPr>
              <a:t>9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17802" y="0"/>
            <a:ext cx="6670675" cy="10287000"/>
            <a:chOff x="11617802" y="0"/>
            <a:chExt cx="6670675" cy="10287000"/>
          </a:xfrm>
        </p:grpSpPr>
        <p:sp>
          <p:nvSpPr>
            <p:cNvPr id="3" name="object 3"/>
            <p:cNvSpPr/>
            <p:nvPr/>
          </p:nvSpPr>
          <p:spPr>
            <a:xfrm>
              <a:off x="13266991" y="0"/>
              <a:ext cx="5021580" cy="9036050"/>
            </a:xfrm>
            <a:custGeom>
              <a:avLst/>
              <a:gdLst/>
              <a:ahLst/>
              <a:cxnLst/>
              <a:rect l="l" t="t" r="r" b="b"/>
              <a:pathLst>
                <a:path w="5021580" h="9036050">
                  <a:moveTo>
                    <a:pt x="5021008" y="9035637"/>
                  </a:moveTo>
                  <a:lnTo>
                    <a:pt x="3444540" y="9035637"/>
                  </a:lnTo>
                  <a:lnTo>
                    <a:pt x="0" y="3069050"/>
                  </a:lnTo>
                  <a:lnTo>
                    <a:pt x="1771778" y="0"/>
                  </a:lnTo>
                  <a:lnTo>
                    <a:pt x="5021008" y="0"/>
                  </a:lnTo>
                  <a:lnTo>
                    <a:pt x="5021008" y="9035637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617802" y="5324387"/>
              <a:ext cx="6670675" cy="4963160"/>
            </a:xfrm>
            <a:custGeom>
              <a:avLst/>
              <a:gdLst/>
              <a:ahLst/>
              <a:cxnLst/>
              <a:rect l="l" t="t" r="r" b="b"/>
              <a:pathLst>
                <a:path w="6670675" h="4963159">
                  <a:moveTo>
                    <a:pt x="6670197" y="4962612"/>
                  </a:moveTo>
                  <a:lnTo>
                    <a:pt x="0" y="4962612"/>
                  </a:lnTo>
                  <a:lnTo>
                    <a:pt x="2864941" y="0"/>
                  </a:lnTo>
                  <a:lnTo>
                    <a:pt x="6670197" y="0"/>
                  </a:lnTo>
                  <a:lnTo>
                    <a:pt x="6670197" y="4962612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029015" y="9376777"/>
            <a:ext cx="1355725" cy="3746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-35" b="1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dirty="0" sz="2250" spc="35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2250" spc="-10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2250" spc="-50" b="1">
                <a:solidFill>
                  <a:srgbClr val="1736B1"/>
                </a:solidFill>
                <a:latin typeface="Trebuchet MS"/>
                <a:cs typeface="Trebuchet MS"/>
              </a:rPr>
              <a:t>U</a:t>
            </a:r>
            <a:r>
              <a:rPr dirty="0" sz="2250" spc="6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2250" spc="-16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2250" spc="-75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r>
              <a:rPr dirty="0" sz="2250" spc="4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995" y="9368377"/>
            <a:ext cx="777875" cy="443230"/>
            <a:chOff x="1028995" y="9368377"/>
            <a:chExt cx="777875" cy="443230"/>
          </a:xfrm>
        </p:grpSpPr>
        <p:sp>
          <p:nvSpPr>
            <p:cNvPr id="7" name="object 7"/>
            <p:cNvSpPr/>
            <p:nvPr/>
          </p:nvSpPr>
          <p:spPr>
            <a:xfrm>
              <a:off x="1028995" y="9587099"/>
              <a:ext cx="259715" cy="224790"/>
            </a:xfrm>
            <a:custGeom>
              <a:avLst/>
              <a:gdLst/>
              <a:ahLst/>
              <a:cxnLst/>
              <a:rect l="l" t="t" r="r" b="b"/>
              <a:pathLst>
                <a:path w="259715" h="224790">
                  <a:moveTo>
                    <a:pt x="194361" y="224316"/>
                  </a:moveTo>
                  <a:lnTo>
                    <a:pt x="64871" y="224316"/>
                  </a:lnTo>
                  <a:lnTo>
                    <a:pt x="0" y="112275"/>
                  </a:lnTo>
                  <a:lnTo>
                    <a:pt x="64871" y="0"/>
                  </a:lnTo>
                  <a:lnTo>
                    <a:pt x="194361" y="0"/>
                  </a:lnTo>
                  <a:lnTo>
                    <a:pt x="259223" y="112275"/>
                  </a:lnTo>
                  <a:lnTo>
                    <a:pt x="194361" y="22431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58485" y="9368377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4095" y="443037"/>
                  </a:moveTo>
                  <a:lnTo>
                    <a:pt x="194360" y="443037"/>
                  </a:lnTo>
                  <a:lnTo>
                    <a:pt x="88760" y="260162"/>
                  </a:lnTo>
                  <a:lnTo>
                    <a:pt x="43649" y="182090"/>
                  </a:lnTo>
                  <a:lnTo>
                    <a:pt x="0" y="106681"/>
                  </a:lnTo>
                  <a:lnTo>
                    <a:pt x="61768" y="0"/>
                  </a:lnTo>
                  <a:lnTo>
                    <a:pt x="197463" y="0"/>
                  </a:lnTo>
                  <a:lnTo>
                    <a:pt x="236765" y="67884"/>
                  </a:lnTo>
                  <a:lnTo>
                    <a:pt x="324000" y="218721"/>
                  </a:lnTo>
                  <a:lnTo>
                    <a:pt x="347964" y="260162"/>
                  </a:lnTo>
                  <a:lnTo>
                    <a:pt x="388712" y="330997"/>
                  </a:lnTo>
                  <a:lnTo>
                    <a:pt x="324095" y="443037"/>
                  </a:lnTo>
                  <a:close/>
                </a:path>
                <a:path w="389255" h="443229">
                  <a:moveTo>
                    <a:pt x="236806" y="6790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17708" y="9368377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3850" y="443037"/>
                  </a:moveTo>
                  <a:lnTo>
                    <a:pt x="194360" y="443037"/>
                  </a:lnTo>
                  <a:lnTo>
                    <a:pt x="129489" y="330997"/>
                  </a:lnTo>
                  <a:lnTo>
                    <a:pt x="129687" y="330668"/>
                  </a:lnTo>
                  <a:lnTo>
                    <a:pt x="64909" y="218721"/>
                  </a:lnTo>
                  <a:lnTo>
                    <a:pt x="0" y="106681"/>
                  </a:lnTo>
                  <a:lnTo>
                    <a:pt x="61768" y="0"/>
                  </a:lnTo>
                  <a:lnTo>
                    <a:pt x="197463" y="0"/>
                  </a:lnTo>
                  <a:lnTo>
                    <a:pt x="233649" y="62501"/>
                  </a:lnTo>
                  <a:lnTo>
                    <a:pt x="233996" y="62501"/>
                  </a:lnTo>
                  <a:lnTo>
                    <a:pt x="344827" y="254619"/>
                  </a:lnTo>
                  <a:lnTo>
                    <a:pt x="344648" y="254722"/>
                  </a:lnTo>
                  <a:lnTo>
                    <a:pt x="388712" y="330997"/>
                  </a:lnTo>
                  <a:lnTo>
                    <a:pt x="323850" y="443037"/>
                  </a:lnTo>
                  <a:close/>
                </a:path>
                <a:path w="389255" h="443229">
                  <a:moveTo>
                    <a:pt x="233996" y="62501"/>
                  </a:moveTo>
                  <a:lnTo>
                    <a:pt x="233649" y="62501"/>
                  </a:lnTo>
                  <a:lnTo>
                    <a:pt x="233903" y="62341"/>
                  </a:lnTo>
                  <a:lnTo>
                    <a:pt x="233996" y="62501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999" y="1648131"/>
            <a:ext cx="133349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927608" y="1265861"/>
            <a:ext cx="11157585" cy="7254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79145">
              <a:lnSpc>
                <a:spcPct val="125000"/>
              </a:lnSpc>
              <a:spcBef>
                <a:spcPts val="100"/>
              </a:spcBef>
            </a:pPr>
            <a:r>
              <a:rPr dirty="0" sz="3450" spc="5">
                <a:latin typeface="Trebuchet MS"/>
                <a:cs typeface="Trebuchet MS"/>
              </a:rPr>
              <a:t>PREDICTAL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90">
                <a:latin typeface="Trebuchet MS"/>
                <a:cs typeface="Trebuchet MS"/>
              </a:rPr>
              <a:t>aims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-5">
                <a:latin typeface="Trebuchet MS"/>
                <a:cs typeface="Trebuchet MS"/>
              </a:rPr>
              <a:t>at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80">
                <a:latin typeface="Trebuchet MS"/>
                <a:cs typeface="Trebuchet MS"/>
              </a:rPr>
              <a:t>providing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70">
                <a:latin typeface="Trebuchet MS"/>
                <a:cs typeface="Trebuchet MS"/>
              </a:rPr>
              <a:t>a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80">
                <a:latin typeface="Trebuchet MS"/>
                <a:cs typeface="Trebuchet MS"/>
              </a:rPr>
              <a:t>single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35">
                <a:latin typeface="Trebuchet MS"/>
                <a:cs typeface="Trebuchet MS"/>
              </a:rPr>
              <a:t>platform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to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50">
                <a:latin typeface="Trebuchet MS"/>
                <a:cs typeface="Trebuchet MS"/>
              </a:rPr>
              <a:t>its </a:t>
            </a:r>
            <a:r>
              <a:rPr dirty="0" sz="3450" spc="-1025">
                <a:latin typeface="Trebuchet MS"/>
                <a:cs typeface="Trebuchet MS"/>
              </a:rPr>
              <a:t> </a:t>
            </a:r>
            <a:r>
              <a:rPr dirty="0" sz="3450" spc="125">
                <a:latin typeface="Trebuchet MS"/>
                <a:cs typeface="Trebuchet MS"/>
              </a:rPr>
              <a:t>users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30">
                <a:latin typeface="Trebuchet MS"/>
                <a:cs typeface="Trebuchet MS"/>
              </a:rPr>
              <a:t>for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25">
                <a:latin typeface="Trebuchet MS"/>
                <a:cs typeface="Trebuchet MS"/>
              </a:rPr>
              <a:t>early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20">
                <a:latin typeface="Trebuchet MS"/>
                <a:cs typeface="Trebuchet MS"/>
              </a:rPr>
              <a:t>diagnosis</a:t>
            </a:r>
            <a:r>
              <a:rPr dirty="0" sz="3450" spc="-175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of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25">
                <a:latin typeface="Trebuchet MS"/>
                <a:cs typeface="Trebuchet MS"/>
              </a:rPr>
              <a:t>multiple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55">
                <a:latin typeface="Trebuchet MS"/>
                <a:cs typeface="Trebuchet MS"/>
              </a:rPr>
              <a:t>diseases.</a:t>
            </a:r>
            <a:endParaRPr sz="3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rebuchet MS"/>
              <a:cs typeface="Trebuchet MS"/>
            </a:endParaRPr>
          </a:p>
          <a:p>
            <a:pPr marL="12700" marR="481330">
              <a:lnSpc>
                <a:spcPct val="125000"/>
              </a:lnSpc>
            </a:pPr>
            <a:r>
              <a:rPr dirty="0" sz="3450" spc="-10">
                <a:latin typeface="Trebuchet MS"/>
                <a:cs typeface="Trebuchet MS"/>
              </a:rPr>
              <a:t>It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90">
                <a:latin typeface="Trebuchet MS"/>
                <a:cs typeface="Trebuchet MS"/>
              </a:rPr>
              <a:t>provides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70">
                <a:latin typeface="Trebuchet MS"/>
                <a:cs typeface="Trebuchet MS"/>
              </a:rPr>
              <a:t>a</a:t>
            </a:r>
            <a:r>
              <a:rPr dirty="0" sz="3450" spc="-175">
                <a:latin typeface="Trebuchet MS"/>
                <a:cs typeface="Trebuchet MS"/>
              </a:rPr>
              <a:t> </a:t>
            </a:r>
            <a:r>
              <a:rPr dirty="0" sz="3450" spc="55">
                <a:latin typeface="Trebuchet MS"/>
                <a:cs typeface="Trebuchet MS"/>
              </a:rPr>
              <a:t>user-friendly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>
                <a:latin typeface="Trebuchet MS"/>
                <a:cs typeface="Trebuchet MS"/>
              </a:rPr>
              <a:t>interface</a:t>
            </a:r>
            <a:r>
              <a:rPr dirty="0" sz="3450" spc="-175">
                <a:latin typeface="Trebuchet MS"/>
                <a:cs typeface="Trebuchet MS"/>
              </a:rPr>
              <a:t> </a:t>
            </a:r>
            <a:r>
              <a:rPr dirty="0" sz="3450" spc="25">
                <a:latin typeface="Trebuchet MS"/>
                <a:cs typeface="Trebuchet MS"/>
              </a:rPr>
              <a:t>where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5">
                <a:latin typeface="Trebuchet MS"/>
                <a:cs typeface="Trebuchet MS"/>
              </a:rPr>
              <a:t>the</a:t>
            </a:r>
            <a:r>
              <a:rPr dirty="0" sz="3450" spc="-175">
                <a:latin typeface="Trebuchet MS"/>
                <a:cs typeface="Trebuchet MS"/>
              </a:rPr>
              <a:t> </a:t>
            </a:r>
            <a:r>
              <a:rPr dirty="0" sz="3450" spc="95">
                <a:latin typeface="Trebuchet MS"/>
                <a:cs typeface="Trebuchet MS"/>
              </a:rPr>
              <a:t>user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14">
                <a:latin typeface="Trebuchet MS"/>
                <a:cs typeface="Trebuchet MS"/>
              </a:rPr>
              <a:t>is </a:t>
            </a:r>
            <a:r>
              <a:rPr dirty="0" sz="3450" spc="-1025">
                <a:latin typeface="Trebuchet MS"/>
                <a:cs typeface="Trebuchet MS"/>
              </a:rPr>
              <a:t> </a:t>
            </a:r>
            <a:r>
              <a:rPr dirty="0" sz="3450" spc="75">
                <a:latin typeface="Trebuchet MS"/>
                <a:cs typeface="Trebuchet MS"/>
              </a:rPr>
              <a:t>prompted </a:t>
            </a:r>
            <a:r>
              <a:rPr dirty="0" sz="3450" spc="40">
                <a:latin typeface="Trebuchet MS"/>
                <a:cs typeface="Trebuchet MS"/>
              </a:rPr>
              <a:t>to </a:t>
            </a:r>
            <a:r>
              <a:rPr dirty="0" sz="3450" spc="15">
                <a:latin typeface="Trebuchet MS"/>
                <a:cs typeface="Trebuchet MS"/>
              </a:rPr>
              <a:t>enter </a:t>
            </a:r>
            <a:r>
              <a:rPr dirty="0" sz="3450" spc="10">
                <a:latin typeface="Trebuchet MS"/>
                <a:cs typeface="Trebuchet MS"/>
              </a:rPr>
              <a:t>certain </a:t>
            </a:r>
            <a:r>
              <a:rPr dirty="0" sz="3450" spc="5">
                <a:latin typeface="Trebuchet MS"/>
                <a:cs typeface="Trebuchet MS"/>
              </a:rPr>
              <a:t>clinical </a:t>
            </a:r>
            <a:r>
              <a:rPr dirty="0" sz="3450" spc="55">
                <a:latin typeface="Trebuchet MS"/>
                <a:cs typeface="Trebuchet MS"/>
              </a:rPr>
              <a:t>parameters </a:t>
            </a:r>
            <a:r>
              <a:rPr dirty="0" sz="3450" spc="110">
                <a:latin typeface="Trebuchet MS"/>
                <a:cs typeface="Trebuchet MS"/>
              </a:rPr>
              <a:t>and </a:t>
            </a:r>
            <a:r>
              <a:rPr dirty="0" sz="3450" spc="114">
                <a:latin typeface="Trebuchet MS"/>
                <a:cs typeface="Trebuchet MS"/>
              </a:rPr>
              <a:t> </a:t>
            </a:r>
            <a:r>
              <a:rPr dirty="0" sz="3450" spc="110">
                <a:latin typeface="Trebuchet MS"/>
                <a:cs typeface="Trebuchet MS"/>
              </a:rPr>
              <a:t>symptoms and </a:t>
            </a:r>
            <a:r>
              <a:rPr dirty="0" sz="3450" spc="95">
                <a:latin typeface="Trebuchet MS"/>
                <a:cs typeface="Trebuchet MS"/>
              </a:rPr>
              <a:t>our </a:t>
            </a:r>
            <a:r>
              <a:rPr dirty="0" sz="3450" spc="105">
                <a:latin typeface="Trebuchet MS"/>
                <a:cs typeface="Trebuchet MS"/>
              </a:rPr>
              <a:t>models </a:t>
            </a:r>
            <a:r>
              <a:rPr dirty="0" sz="3450" spc="20">
                <a:latin typeface="Trebuchet MS"/>
                <a:cs typeface="Trebuchet MS"/>
              </a:rPr>
              <a:t>predict </a:t>
            </a:r>
            <a:r>
              <a:rPr dirty="0" sz="3450" spc="15">
                <a:latin typeface="Trebuchet MS"/>
                <a:cs typeface="Trebuchet MS"/>
              </a:rPr>
              <a:t>the </a:t>
            </a:r>
            <a:r>
              <a:rPr dirty="0" sz="3450" spc="50">
                <a:latin typeface="Trebuchet MS"/>
                <a:cs typeface="Trebuchet MS"/>
              </a:rPr>
              <a:t>concerned </a:t>
            </a:r>
            <a:r>
              <a:rPr dirty="0" sz="3450" spc="55">
                <a:latin typeface="Trebuchet MS"/>
                <a:cs typeface="Trebuchet MS"/>
              </a:rPr>
              <a:t> </a:t>
            </a:r>
            <a:r>
              <a:rPr dirty="0" sz="3450" spc="35">
                <a:latin typeface="Trebuchet MS"/>
                <a:cs typeface="Trebuchet MS"/>
              </a:rPr>
              <a:t>disease.</a:t>
            </a:r>
            <a:endParaRPr sz="34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</a:pPr>
            <a:r>
              <a:rPr dirty="0" sz="3450" spc="60">
                <a:latin typeface="Trebuchet MS"/>
                <a:cs typeface="Trebuchet MS"/>
              </a:rPr>
              <a:t>Our</a:t>
            </a:r>
            <a:r>
              <a:rPr dirty="0" sz="3450" spc="-185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aim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14">
                <a:latin typeface="Trebuchet MS"/>
                <a:cs typeface="Trebuchet MS"/>
              </a:rPr>
              <a:t>is</a:t>
            </a:r>
            <a:r>
              <a:rPr dirty="0" sz="3450" spc="-185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to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60">
                <a:latin typeface="Trebuchet MS"/>
                <a:cs typeface="Trebuchet MS"/>
              </a:rPr>
              <a:t>deduce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45">
                <a:latin typeface="Trebuchet MS"/>
                <a:cs typeface="Trebuchet MS"/>
              </a:rPr>
              <a:t>good</a:t>
            </a:r>
            <a:r>
              <a:rPr dirty="0" sz="3450" spc="-185">
                <a:latin typeface="Trebuchet MS"/>
                <a:cs typeface="Trebuchet MS"/>
              </a:rPr>
              <a:t> </a:t>
            </a:r>
            <a:r>
              <a:rPr dirty="0" sz="3450" spc="70">
                <a:latin typeface="Trebuchet MS"/>
                <a:cs typeface="Trebuchet MS"/>
              </a:rPr>
              <a:t>Machine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55">
                <a:latin typeface="Trebuchet MS"/>
                <a:cs typeface="Trebuchet MS"/>
              </a:rPr>
              <a:t>Learning</a:t>
            </a:r>
            <a:r>
              <a:rPr dirty="0" sz="3450" spc="-185">
                <a:latin typeface="Trebuchet MS"/>
                <a:cs typeface="Trebuchet MS"/>
              </a:rPr>
              <a:t> </a:t>
            </a:r>
            <a:r>
              <a:rPr dirty="0" sz="3450" spc="70">
                <a:latin typeface="Trebuchet MS"/>
                <a:cs typeface="Trebuchet MS"/>
              </a:rPr>
              <a:t>algorithms </a:t>
            </a:r>
            <a:r>
              <a:rPr dirty="0" sz="3450" spc="-1025">
                <a:latin typeface="Trebuchet MS"/>
                <a:cs typeface="Trebuchet MS"/>
              </a:rPr>
              <a:t> </a:t>
            </a:r>
            <a:r>
              <a:rPr dirty="0" sz="3450" spc="25">
                <a:latin typeface="Trebuchet MS"/>
                <a:cs typeface="Trebuchet MS"/>
              </a:rPr>
              <a:t>which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30">
                <a:latin typeface="Trebuchet MS"/>
                <a:cs typeface="Trebuchet MS"/>
              </a:rPr>
              <a:t>are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-20">
                <a:latin typeface="Trebuchet MS"/>
                <a:cs typeface="Trebuchet MS"/>
              </a:rPr>
              <a:t>efficient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10">
                <a:latin typeface="Trebuchet MS"/>
                <a:cs typeface="Trebuchet MS"/>
              </a:rPr>
              <a:t>and</a:t>
            </a:r>
            <a:r>
              <a:rPr dirty="0" sz="3450" spc="-175">
                <a:latin typeface="Trebuchet MS"/>
                <a:cs typeface="Trebuchet MS"/>
              </a:rPr>
              <a:t> </a:t>
            </a:r>
            <a:r>
              <a:rPr dirty="0" sz="3450" spc="10">
                <a:latin typeface="Trebuchet MS"/>
                <a:cs typeface="Trebuchet MS"/>
              </a:rPr>
              <a:t>accurate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30">
                <a:latin typeface="Trebuchet MS"/>
                <a:cs typeface="Trebuchet MS"/>
              </a:rPr>
              <a:t>for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15">
                <a:latin typeface="Trebuchet MS"/>
                <a:cs typeface="Trebuchet MS"/>
              </a:rPr>
              <a:t>the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prediction</a:t>
            </a:r>
            <a:r>
              <a:rPr dirty="0" sz="3450" spc="-175">
                <a:latin typeface="Trebuchet MS"/>
                <a:cs typeface="Trebuchet MS"/>
              </a:rPr>
              <a:t> </a:t>
            </a:r>
            <a:r>
              <a:rPr dirty="0" sz="3450" spc="40">
                <a:latin typeface="Trebuchet MS"/>
                <a:cs typeface="Trebuchet MS"/>
              </a:rPr>
              <a:t>of</a:t>
            </a:r>
            <a:r>
              <a:rPr dirty="0" sz="3450" spc="-180">
                <a:latin typeface="Trebuchet MS"/>
                <a:cs typeface="Trebuchet MS"/>
              </a:rPr>
              <a:t> </a:t>
            </a:r>
            <a:r>
              <a:rPr dirty="0" sz="3450" spc="70">
                <a:latin typeface="Trebuchet MS"/>
                <a:cs typeface="Trebuchet MS"/>
              </a:rPr>
              <a:t>a </a:t>
            </a:r>
            <a:r>
              <a:rPr dirty="0" sz="3450" spc="75">
                <a:latin typeface="Trebuchet MS"/>
                <a:cs typeface="Trebuchet MS"/>
              </a:rPr>
              <a:t> </a:t>
            </a:r>
            <a:r>
              <a:rPr dirty="0" sz="3450" spc="25">
                <a:latin typeface="Trebuchet MS"/>
                <a:cs typeface="Trebuchet MS"/>
              </a:rPr>
              <a:t>multiple</a:t>
            </a:r>
            <a:r>
              <a:rPr dirty="0" sz="3450" spc="-185">
                <a:latin typeface="Trebuchet MS"/>
                <a:cs typeface="Trebuchet MS"/>
              </a:rPr>
              <a:t> </a:t>
            </a:r>
            <a:r>
              <a:rPr dirty="0" sz="3450" spc="55">
                <a:latin typeface="Trebuchet MS"/>
                <a:cs typeface="Trebuchet MS"/>
              </a:rPr>
              <a:t>diseases.</a:t>
            </a:r>
            <a:endParaRPr sz="345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999" y="3619806"/>
            <a:ext cx="133349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4999" y="6905931"/>
            <a:ext cx="133349" cy="1333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58936" y="459250"/>
            <a:ext cx="125158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80"/>
              <a:t>A</a:t>
            </a:r>
            <a:r>
              <a:rPr dirty="0" spc="90"/>
              <a:t>I</a:t>
            </a:r>
            <a:r>
              <a:rPr dirty="0" spc="225"/>
              <a:t>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388879" y="9409055"/>
            <a:ext cx="33147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-160" b="1">
                <a:solidFill>
                  <a:srgbClr val="1736B1"/>
                </a:solidFill>
                <a:latin typeface="Trebuchet MS"/>
                <a:cs typeface="Trebuchet MS"/>
              </a:rPr>
              <a:t>3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367480" y="4"/>
            <a:ext cx="6920865" cy="10287000"/>
            <a:chOff x="11367480" y="4"/>
            <a:chExt cx="6920865" cy="10287000"/>
          </a:xfrm>
        </p:grpSpPr>
        <p:sp>
          <p:nvSpPr>
            <p:cNvPr id="3" name="object 3"/>
            <p:cNvSpPr/>
            <p:nvPr/>
          </p:nvSpPr>
          <p:spPr>
            <a:xfrm>
              <a:off x="14293753" y="4"/>
              <a:ext cx="3994785" cy="9424670"/>
            </a:xfrm>
            <a:custGeom>
              <a:avLst/>
              <a:gdLst/>
              <a:ahLst/>
              <a:cxnLst/>
              <a:rect l="l" t="t" r="r" b="b"/>
              <a:pathLst>
                <a:path w="3994784" h="9424670">
                  <a:moveTo>
                    <a:pt x="3994245" y="9424614"/>
                  </a:moveTo>
                  <a:lnTo>
                    <a:pt x="3444539" y="9424614"/>
                  </a:lnTo>
                  <a:lnTo>
                    <a:pt x="0" y="3458030"/>
                  </a:lnTo>
                  <a:lnTo>
                    <a:pt x="1996337" y="0"/>
                  </a:lnTo>
                  <a:lnTo>
                    <a:pt x="3994245" y="0"/>
                  </a:lnTo>
                  <a:lnTo>
                    <a:pt x="3994245" y="9424614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367480" y="5293149"/>
              <a:ext cx="6920865" cy="4994275"/>
            </a:xfrm>
            <a:custGeom>
              <a:avLst/>
              <a:gdLst/>
              <a:ahLst/>
              <a:cxnLst/>
              <a:rect l="l" t="t" r="r" b="b"/>
              <a:pathLst>
                <a:path w="6920865" h="4994275">
                  <a:moveTo>
                    <a:pt x="6920519" y="4993849"/>
                  </a:moveTo>
                  <a:lnTo>
                    <a:pt x="0" y="4993849"/>
                  </a:lnTo>
                  <a:lnTo>
                    <a:pt x="2882974" y="0"/>
                  </a:lnTo>
                  <a:lnTo>
                    <a:pt x="6920519" y="0"/>
                  </a:lnTo>
                  <a:lnTo>
                    <a:pt x="6920519" y="499384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900" y="1876054"/>
            <a:ext cx="104258" cy="10425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8580" y="1558920"/>
            <a:ext cx="12155805" cy="80016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575">
              <a:lnSpc>
                <a:spcPct val="124600"/>
              </a:lnSpc>
              <a:spcBef>
                <a:spcPts val="100"/>
              </a:spcBef>
            </a:pPr>
            <a:r>
              <a:rPr dirty="0" sz="2800" spc="75">
                <a:latin typeface="Trebuchet MS"/>
                <a:cs typeface="Trebuchet MS"/>
              </a:rPr>
              <a:t>Using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traditional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methods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of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health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check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up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can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be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cumbersome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at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times.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-45">
                <a:latin typeface="Trebuchet MS"/>
                <a:cs typeface="Trebuchet MS"/>
              </a:rPr>
              <a:t>Hence,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people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ignore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small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indications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of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a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potential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health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conditions.</a:t>
            </a:r>
            <a:endParaRPr sz="2800">
              <a:latin typeface="Trebuchet MS"/>
              <a:cs typeface="Trebuchet MS"/>
            </a:endParaRPr>
          </a:p>
          <a:p>
            <a:pPr marL="12700" marR="51435">
              <a:lnSpc>
                <a:spcPct val="124600"/>
              </a:lnSpc>
              <a:tabLst>
                <a:tab pos="1645920" algn="l"/>
                <a:tab pos="7604125" algn="l"/>
              </a:tabLst>
            </a:pPr>
            <a:r>
              <a:rPr dirty="0" sz="2800" spc="15">
                <a:latin typeface="Trebuchet MS"/>
                <a:cs typeface="Trebuchet MS"/>
              </a:rPr>
              <a:t>Predictal	</a:t>
            </a:r>
            <a:r>
              <a:rPr dirty="0" sz="2800" spc="70">
                <a:latin typeface="Trebuchet MS"/>
                <a:cs typeface="Trebuchet MS"/>
              </a:rPr>
              <a:t>was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to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created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to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predict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the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risk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of	</a:t>
            </a:r>
            <a:r>
              <a:rPr dirty="0" sz="2800" spc="-5">
                <a:latin typeface="Trebuchet MS"/>
                <a:cs typeface="Trebuchet MS"/>
              </a:rPr>
              <a:t>major </a:t>
            </a:r>
            <a:r>
              <a:rPr dirty="0" sz="2800" spc="90">
                <a:latin typeface="Trebuchet MS"/>
                <a:cs typeface="Trebuchet MS"/>
              </a:rPr>
              <a:t>diseases </a:t>
            </a:r>
            <a:r>
              <a:rPr dirty="0" sz="2800" spc="30">
                <a:latin typeface="Trebuchet MS"/>
                <a:cs typeface="Trebuchet MS"/>
              </a:rPr>
              <a:t>-like </a:t>
            </a:r>
            <a:r>
              <a:rPr dirty="0" sz="2800" spc="5">
                <a:latin typeface="Trebuchet MS"/>
                <a:cs typeface="Trebuchet MS"/>
              </a:rPr>
              <a:t>Heart </a:t>
            </a:r>
            <a:r>
              <a:rPr dirty="0" sz="2800" spc="1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Disease,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Breast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Cancer,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Diabetes,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Liver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and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chronic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kidney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diseases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and</a:t>
            </a:r>
            <a:r>
              <a:rPr dirty="0" sz="2800" spc="-140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do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160">
                <a:latin typeface="Trebuchet MS"/>
                <a:cs typeface="Trebuchet MS"/>
              </a:rPr>
              <a:t>so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with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14">
                <a:latin typeface="Trebuchet MS"/>
                <a:cs typeface="Trebuchet MS"/>
              </a:rPr>
              <a:t>good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accuracy.</a:t>
            </a:r>
            <a:endParaRPr sz="2800">
              <a:latin typeface="Trebuchet MS"/>
              <a:cs typeface="Trebuchet MS"/>
            </a:endParaRPr>
          </a:p>
          <a:p>
            <a:pPr marL="12700" marR="426720" indent="88265">
              <a:lnSpc>
                <a:spcPct val="124600"/>
              </a:lnSpc>
            </a:pPr>
            <a:r>
              <a:rPr dirty="0" sz="2800" spc="-20">
                <a:latin typeface="Trebuchet MS"/>
                <a:cs typeface="Trebuchet MS"/>
              </a:rPr>
              <a:t>The </a:t>
            </a:r>
            <a:r>
              <a:rPr dirty="0" sz="2800" spc="70">
                <a:latin typeface="Trebuchet MS"/>
                <a:cs typeface="Trebuchet MS"/>
              </a:rPr>
              <a:t>user </a:t>
            </a:r>
            <a:r>
              <a:rPr dirty="0" sz="2800" spc="110">
                <a:latin typeface="Trebuchet MS"/>
                <a:cs typeface="Trebuchet MS"/>
              </a:rPr>
              <a:t>does </a:t>
            </a:r>
            <a:r>
              <a:rPr dirty="0" sz="2800" spc="50">
                <a:latin typeface="Trebuchet MS"/>
                <a:cs typeface="Trebuchet MS"/>
              </a:rPr>
              <a:t>not need </a:t>
            </a:r>
            <a:r>
              <a:rPr dirty="0" sz="2800" spc="30">
                <a:latin typeface="Trebuchet MS"/>
                <a:cs typeface="Trebuchet MS"/>
              </a:rPr>
              <a:t>to traverse </a:t>
            </a:r>
            <a:r>
              <a:rPr dirty="0" sz="2800">
                <a:latin typeface="Trebuchet MS"/>
                <a:cs typeface="Trebuchet MS"/>
              </a:rPr>
              <a:t>different </a:t>
            </a:r>
            <a:r>
              <a:rPr dirty="0" sz="2800" spc="45">
                <a:latin typeface="Trebuchet MS"/>
                <a:cs typeface="Trebuchet MS"/>
              </a:rPr>
              <a:t>websites </a:t>
            </a:r>
            <a:r>
              <a:rPr dirty="0" sz="2800" spc="30">
                <a:latin typeface="Trebuchet MS"/>
                <a:cs typeface="Trebuchet MS"/>
              </a:rPr>
              <a:t>to </a:t>
            </a:r>
            <a:r>
              <a:rPr dirty="0" sz="2800" spc="10">
                <a:latin typeface="Trebuchet MS"/>
                <a:cs typeface="Trebuchet MS"/>
              </a:rPr>
              <a:t>check </a:t>
            </a:r>
            <a:r>
              <a:rPr dirty="0" sz="2800" spc="20">
                <a:latin typeface="Trebuchet MS"/>
                <a:cs typeface="Trebuchet MS"/>
              </a:rPr>
              <a:t>for 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different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symptoms,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which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95">
                <a:latin typeface="Trebuchet MS"/>
                <a:cs typeface="Trebuchet MS"/>
              </a:rPr>
              <a:t>saves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time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20">
                <a:latin typeface="Trebuchet MS"/>
                <a:cs typeface="Trebuchet MS"/>
              </a:rPr>
              <a:t>as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the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user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can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simply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enter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some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parameter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values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85">
                <a:latin typeface="Trebuchet MS"/>
                <a:cs typeface="Trebuchet MS"/>
              </a:rPr>
              <a:t>and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find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out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-40">
                <a:latin typeface="Trebuchet MS"/>
                <a:cs typeface="Trebuchet MS"/>
              </a:rPr>
              <a:t>if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they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are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-10">
                <a:latin typeface="Trebuchet MS"/>
                <a:cs typeface="Trebuchet MS"/>
              </a:rPr>
              <a:t>at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a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risk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of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the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disease.</a:t>
            </a:r>
            <a:endParaRPr sz="2800">
              <a:latin typeface="Trebuchet MS"/>
              <a:cs typeface="Trebuchet MS"/>
            </a:endParaRPr>
          </a:p>
          <a:p>
            <a:pPr marL="12700" marR="97790">
              <a:lnSpc>
                <a:spcPct val="124600"/>
              </a:lnSpc>
            </a:pPr>
            <a:r>
              <a:rPr dirty="0" sz="2800" spc="90">
                <a:latin typeface="Trebuchet MS"/>
                <a:cs typeface="Trebuchet MS"/>
              </a:rPr>
              <a:t>Diseases </a:t>
            </a:r>
            <a:r>
              <a:rPr dirty="0" sz="2800" spc="-40">
                <a:latin typeface="Trebuchet MS"/>
                <a:cs typeface="Trebuchet MS"/>
              </a:rPr>
              <a:t>if </a:t>
            </a:r>
            <a:r>
              <a:rPr dirty="0" sz="2800" spc="20">
                <a:latin typeface="Trebuchet MS"/>
                <a:cs typeface="Trebuchet MS"/>
              </a:rPr>
              <a:t>predicted </a:t>
            </a:r>
            <a:r>
              <a:rPr dirty="0" sz="2800" spc="15">
                <a:latin typeface="Trebuchet MS"/>
                <a:cs typeface="Trebuchet MS"/>
              </a:rPr>
              <a:t>early </a:t>
            </a:r>
            <a:r>
              <a:rPr dirty="0" sz="2800" spc="30">
                <a:latin typeface="Trebuchet MS"/>
                <a:cs typeface="Trebuchet MS"/>
              </a:rPr>
              <a:t>can </a:t>
            </a:r>
            <a:r>
              <a:rPr dirty="0" sz="2800" spc="35">
                <a:latin typeface="Trebuchet MS"/>
                <a:cs typeface="Trebuchet MS"/>
              </a:rPr>
              <a:t>increase </a:t>
            </a:r>
            <a:r>
              <a:rPr dirty="0" sz="2800" spc="60">
                <a:latin typeface="Trebuchet MS"/>
                <a:cs typeface="Trebuchet MS"/>
              </a:rPr>
              <a:t>your </a:t>
            </a:r>
            <a:r>
              <a:rPr dirty="0" sz="2800" spc="-20">
                <a:latin typeface="Trebuchet MS"/>
                <a:cs typeface="Trebuchet MS"/>
              </a:rPr>
              <a:t>life </a:t>
            </a:r>
            <a:r>
              <a:rPr dirty="0" sz="2800" spc="-25">
                <a:latin typeface="Trebuchet MS"/>
                <a:cs typeface="Trebuchet MS"/>
              </a:rPr>
              <a:t>expectancy. </a:t>
            </a:r>
            <a:r>
              <a:rPr dirty="0" sz="2800" spc="15">
                <a:latin typeface="Trebuchet MS"/>
                <a:cs typeface="Trebuchet MS"/>
              </a:rPr>
              <a:t>Predictal </a:t>
            </a:r>
            <a:r>
              <a:rPr dirty="0" sz="2800" spc="90">
                <a:latin typeface="Trebuchet MS"/>
                <a:cs typeface="Trebuchet MS"/>
              </a:rPr>
              <a:t>is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developed </a:t>
            </a:r>
            <a:r>
              <a:rPr dirty="0" sz="2800" spc="20">
                <a:latin typeface="Trebuchet MS"/>
                <a:cs typeface="Trebuchet MS"/>
              </a:rPr>
              <a:t>for </a:t>
            </a:r>
            <a:r>
              <a:rPr dirty="0" sz="2800" spc="50">
                <a:latin typeface="Trebuchet MS"/>
                <a:cs typeface="Trebuchet MS"/>
              </a:rPr>
              <a:t>this </a:t>
            </a:r>
            <a:r>
              <a:rPr dirty="0" sz="2800" spc="30">
                <a:latin typeface="Trebuchet MS"/>
                <a:cs typeface="Trebuchet MS"/>
              </a:rPr>
              <a:t>purpose, </a:t>
            </a:r>
            <a:r>
              <a:rPr dirty="0" sz="2800" spc="85">
                <a:latin typeface="Trebuchet MS"/>
                <a:cs typeface="Trebuchet MS"/>
              </a:rPr>
              <a:t>using </a:t>
            </a:r>
            <a:r>
              <a:rPr dirty="0" sz="2800">
                <a:latin typeface="Trebuchet MS"/>
                <a:cs typeface="Trebuchet MS"/>
              </a:rPr>
              <a:t>different </a:t>
            </a:r>
            <a:r>
              <a:rPr dirty="0" sz="2800" spc="80">
                <a:latin typeface="Trebuchet MS"/>
                <a:cs typeface="Trebuchet MS"/>
              </a:rPr>
              <a:t>models </a:t>
            </a:r>
            <a:r>
              <a:rPr dirty="0" sz="2800" spc="85">
                <a:latin typeface="Trebuchet MS"/>
                <a:cs typeface="Trebuchet MS"/>
              </a:rPr>
              <a:t>and </a:t>
            </a:r>
            <a:r>
              <a:rPr dirty="0" sz="2800" spc="75">
                <a:latin typeface="Trebuchet MS"/>
                <a:cs typeface="Trebuchet MS"/>
              </a:rPr>
              <a:t>chosing </a:t>
            </a:r>
            <a:r>
              <a:rPr dirty="0" sz="2800" spc="10">
                <a:latin typeface="Trebuchet MS"/>
                <a:cs typeface="Trebuchet MS"/>
              </a:rPr>
              <a:t>the </a:t>
            </a:r>
            <a:r>
              <a:rPr dirty="0" sz="2800" spc="70">
                <a:latin typeface="Trebuchet MS"/>
                <a:cs typeface="Trebuchet MS"/>
              </a:rPr>
              <a:t>one </a:t>
            </a:r>
            <a:r>
              <a:rPr dirty="0" sz="2800" spc="75">
                <a:latin typeface="Trebuchet MS"/>
                <a:cs typeface="Trebuchet MS"/>
              </a:rPr>
              <a:t> </a:t>
            </a:r>
            <a:r>
              <a:rPr dirty="0" sz="2800" spc="-5">
                <a:latin typeface="Trebuchet MS"/>
                <a:cs typeface="Trebuchet MS"/>
              </a:rPr>
              <a:t>with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the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5">
                <a:latin typeface="Trebuchet MS"/>
                <a:cs typeface="Trebuchet MS"/>
              </a:rPr>
              <a:t>highest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5">
                <a:latin typeface="Trebuchet MS"/>
                <a:cs typeface="Trebuchet MS"/>
              </a:rPr>
              <a:t>accuracy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which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enables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the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user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to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10">
                <a:latin typeface="Trebuchet MS"/>
                <a:cs typeface="Trebuchet MS"/>
              </a:rPr>
              <a:t>check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15">
                <a:latin typeface="Trebuchet MS"/>
                <a:cs typeface="Trebuchet MS"/>
              </a:rPr>
              <a:t>whether</a:t>
            </a:r>
            <a:r>
              <a:rPr dirty="0" sz="2800" spc="-145">
                <a:latin typeface="Trebuchet MS"/>
                <a:cs typeface="Trebuchet MS"/>
              </a:rPr>
              <a:t> </a:t>
            </a:r>
            <a:r>
              <a:rPr dirty="0" sz="2800" spc="60">
                <a:latin typeface="Trebuchet MS"/>
                <a:cs typeface="Trebuchet MS"/>
              </a:rPr>
              <a:t>he/she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110">
                <a:latin typeface="Trebuchet MS"/>
                <a:cs typeface="Trebuchet MS"/>
              </a:rPr>
              <a:t>has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a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45">
                <a:latin typeface="Trebuchet MS"/>
                <a:cs typeface="Trebuchet MS"/>
              </a:rPr>
              <a:t>higher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risk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of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certain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disease.</a:t>
            </a:r>
            <a:endParaRPr sz="2800">
              <a:latin typeface="Trebuchet MS"/>
              <a:cs typeface="Trebuchet MS"/>
            </a:endParaRPr>
          </a:p>
          <a:p>
            <a:pPr marL="12700" marR="5080" indent="88265">
              <a:lnSpc>
                <a:spcPct val="124600"/>
              </a:lnSpc>
              <a:tabLst>
                <a:tab pos="1734185" algn="l"/>
              </a:tabLst>
            </a:pPr>
            <a:r>
              <a:rPr dirty="0" sz="2800" spc="15">
                <a:latin typeface="Trebuchet MS"/>
                <a:cs typeface="Trebuchet MS"/>
              </a:rPr>
              <a:t>Predictal	</a:t>
            </a:r>
            <a:r>
              <a:rPr dirty="0" sz="2800" spc="70">
                <a:latin typeface="Trebuchet MS"/>
                <a:cs typeface="Trebuchet MS"/>
              </a:rPr>
              <a:t>provides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70">
                <a:latin typeface="Trebuchet MS"/>
                <a:cs typeface="Trebuchet MS"/>
              </a:rPr>
              <a:t>an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5">
                <a:latin typeface="Trebuchet MS"/>
                <a:cs typeface="Trebuchet MS"/>
              </a:rPr>
              <a:t>optimal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performance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50">
                <a:latin typeface="Trebuchet MS"/>
                <a:cs typeface="Trebuchet MS"/>
              </a:rPr>
              <a:t>compared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to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other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 spc="25">
                <a:latin typeface="Trebuchet MS"/>
                <a:cs typeface="Trebuchet MS"/>
              </a:rPr>
              <a:t>state</a:t>
            </a:r>
            <a:r>
              <a:rPr dirty="0" sz="2800" spc="-155">
                <a:latin typeface="Trebuchet MS"/>
                <a:cs typeface="Trebuchet MS"/>
              </a:rPr>
              <a:t> </a:t>
            </a:r>
            <a:r>
              <a:rPr dirty="0" sz="2800" spc="30">
                <a:latin typeface="Trebuchet MS"/>
                <a:cs typeface="Trebuchet MS"/>
              </a:rPr>
              <a:t>of</a:t>
            </a:r>
            <a:r>
              <a:rPr dirty="0" sz="2800" spc="-1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art </a:t>
            </a:r>
            <a:r>
              <a:rPr dirty="0" sz="2800" spc="-830">
                <a:latin typeface="Trebuchet MS"/>
                <a:cs typeface="Trebuchet MS"/>
              </a:rPr>
              <a:t> </a:t>
            </a:r>
            <a:r>
              <a:rPr dirty="0" sz="2800" spc="65">
                <a:latin typeface="Trebuchet MS"/>
                <a:cs typeface="Trebuchet MS"/>
              </a:rPr>
              <a:t>approaches </a:t>
            </a:r>
            <a:r>
              <a:rPr dirty="0" sz="2800" spc="85">
                <a:latin typeface="Trebuchet MS"/>
                <a:cs typeface="Trebuchet MS"/>
              </a:rPr>
              <a:t>and </a:t>
            </a:r>
            <a:r>
              <a:rPr dirty="0" sz="2800" spc="75">
                <a:latin typeface="Trebuchet MS"/>
                <a:cs typeface="Trebuchet MS"/>
              </a:rPr>
              <a:t>helps </a:t>
            </a:r>
            <a:r>
              <a:rPr dirty="0" sz="2800" spc="95">
                <a:latin typeface="Trebuchet MS"/>
                <a:cs typeface="Trebuchet MS"/>
              </a:rPr>
              <a:t>users </a:t>
            </a:r>
            <a:r>
              <a:rPr dirty="0" sz="2800" spc="15">
                <a:latin typeface="Trebuchet MS"/>
                <a:cs typeface="Trebuchet MS"/>
              </a:rPr>
              <a:t>take </a:t>
            </a:r>
            <a:r>
              <a:rPr dirty="0" sz="2800">
                <a:latin typeface="Trebuchet MS"/>
                <a:cs typeface="Trebuchet MS"/>
              </a:rPr>
              <a:t>timely </a:t>
            </a:r>
            <a:r>
              <a:rPr dirty="0" sz="2800" spc="20">
                <a:latin typeface="Trebuchet MS"/>
                <a:cs typeface="Trebuchet MS"/>
              </a:rPr>
              <a:t>action for </a:t>
            </a:r>
            <a:r>
              <a:rPr dirty="0" sz="2800" spc="45">
                <a:latin typeface="Trebuchet MS"/>
                <a:cs typeface="Trebuchet MS"/>
              </a:rPr>
              <a:t>these </a:t>
            </a:r>
            <a:r>
              <a:rPr dirty="0" sz="2800" spc="-20">
                <a:latin typeface="Trebuchet MS"/>
                <a:cs typeface="Trebuchet MS"/>
              </a:rPr>
              <a:t>critical </a:t>
            </a:r>
            <a:r>
              <a:rPr dirty="0" sz="2800" spc="25">
                <a:latin typeface="Trebuchet MS"/>
                <a:cs typeface="Trebuchet MS"/>
              </a:rPr>
              <a:t>health </a:t>
            </a:r>
            <a:r>
              <a:rPr dirty="0" sz="2800" spc="30">
                <a:latin typeface="Trebuchet MS"/>
                <a:cs typeface="Trebuchet MS"/>
              </a:rPr>
              <a:t> </a:t>
            </a:r>
            <a:r>
              <a:rPr dirty="0" sz="2800" spc="20">
                <a:latin typeface="Trebuchet MS"/>
                <a:cs typeface="Trebuchet MS"/>
              </a:rPr>
              <a:t>conditions.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900" y="2939488"/>
            <a:ext cx="104258" cy="1042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900" y="4534641"/>
            <a:ext cx="104258" cy="1042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900" y="6129793"/>
            <a:ext cx="104258" cy="1042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1900" y="8256662"/>
            <a:ext cx="104258" cy="10425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4592" y="238795"/>
            <a:ext cx="435800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168038" y="9051959"/>
            <a:ext cx="32829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1736B1"/>
                </a:solidFill>
                <a:latin typeface="Trebuchet MS"/>
                <a:cs typeface="Trebuchet MS"/>
              </a:rPr>
              <a:t>3</a:t>
            </a:r>
            <a:r>
              <a:rPr dirty="0" sz="2200" spc="105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13599" y="0"/>
            <a:ext cx="5674995" cy="10287000"/>
            <a:chOff x="12613599" y="0"/>
            <a:chExt cx="5674995" cy="10287000"/>
          </a:xfrm>
        </p:grpSpPr>
        <p:sp>
          <p:nvSpPr>
            <p:cNvPr id="3" name="object 3"/>
            <p:cNvSpPr/>
            <p:nvPr/>
          </p:nvSpPr>
          <p:spPr>
            <a:xfrm>
              <a:off x="13843680" y="0"/>
              <a:ext cx="4444365" cy="9036050"/>
            </a:xfrm>
            <a:custGeom>
              <a:avLst/>
              <a:gdLst/>
              <a:ahLst/>
              <a:cxnLst/>
              <a:rect l="l" t="t" r="r" b="b"/>
              <a:pathLst>
                <a:path w="4444365" h="9036050">
                  <a:moveTo>
                    <a:pt x="4444318" y="9035636"/>
                  </a:moveTo>
                  <a:lnTo>
                    <a:pt x="3444540" y="9035636"/>
                  </a:lnTo>
                  <a:lnTo>
                    <a:pt x="0" y="3069050"/>
                  </a:lnTo>
                  <a:lnTo>
                    <a:pt x="1771778" y="0"/>
                  </a:lnTo>
                  <a:lnTo>
                    <a:pt x="4444318" y="0"/>
                  </a:lnTo>
                  <a:lnTo>
                    <a:pt x="4444318" y="9035636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613599" y="6229360"/>
              <a:ext cx="5674995" cy="4057650"/>
            </a:xfrm>
            <a:custGeom>
              <a:avLst/>
              <a:gdLst/>
              <a:ahLst/>
              <a:cxnLst/>
              <a:rect l="l" t="t" r="r" b="b"/>
              <a:pathLst>
                <a:path w="5674994" h="4057650">
                  <a:moveTo>
                    <a:pt x="5674399" y="4057639"/>
                  </a:moveTo>
                  <a:lnTo>
                    <a:pt x="0" y="4057639"/>
                  </a:lnTo>
                  <a:lnTo>
                    <a:pt x="2342495" y="0"/>
                  </a:lnTo>
                  <a:lnTo>
                    <a:pt x="5674399" y="0"/>
                  </a:lnTo>
                  <a:lnTo>
                    <a:pt x="5674399" y="4057639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819" y="2678707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819" y="5393331"/>
            <a:ext cx="114299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819" y="7022106"/>
            <a:ext cx="114299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819" y="8650882"/>
            <a:ext cx="114299" cy="1142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48380" y="8329838"/>
            <a:ext cx="12854305" cy="1654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774825" algn="l"/>
              </a:tabLst>
            </a:pPr>
            <a:r>
              <a:rPr dirty="0" sz="2850" spc="65">
                <a:latin typeface="Trebuchet MS"/>
                <a:cs typeface="Trebuchet MS"/>
              </a:rPr>
              <a:t>Providing	</a:t>
            </a:r>
            <a:r>
              <a:rPr dirty="0" sz="2850" spc="60">
                <a:latin typeface="Trebuchet MS"/>
                <a:cs typeface="Trebuchet MS"/>
              </a:rPr>
              <a:t>a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80">
                <a:latin typeface="Trebuchet MS"/>
                <a:cs typeface="Trebuchet MS"/>
              </a:rPr>
              <a:t>user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0">
                <a:latin typeface="Trebuchet MS"/>
                <a:cs typeface="Trebuchet MS"/>
              </a:rPr>
              <a:t>account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20">
                <a:latin typeface="Trebuchet MS"/>
                <a:cs typeface="Trebuchet MS"/>
              </a:rPr>
              <a:t>which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allows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80">
                <a:latin typeface="Trebuchet MS"/>
                <a:cs typeface="Trebuchet MS"/>
              </a:rPr>
              <a:t>user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to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55">
                <a:latin typeface="Trebuchet MS"/>
                <a:cs typeface="Trebuchet MS"/>
              </a:rPr>
              <a:t>keep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0">
                <a:latin typeface="Trebuchet MS"/>
                <a:cs typeface="Trebuchet MS"/>
              </a:rPr>
              <a:t>track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of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0">
                <a:latin typeface="Trebuchet MS"/>
                <a:cs typeface="Trebuchet MS"/>
              </a:rPr>
              <a:t>their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25">
                <a:latin typeface="Trebuchet MS"/>
                <a:cs typeface="Trebuchet MS"/>
              </a:rPr>
              <a:t>medical </a:t>
            </a:r>
            <a:r>
              <a:rPr dirty="0" sz="2850" spc="-844">
                <a:latin typeface="Trebuchet MS"/>
                <a:cs typeface="Trebuchet MS"/>
              </a:rPr>
              <a:t> </a:t>
            </a:r>
            <a:r>
              <a:rPr dirty="0" sz="2850" spc="20">
                <a:latin typeface="Trebuchet MS"/>
                <a:cs typeface="Trebuchet MS"/>
              </a:rPr>
              <a:t>test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data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95">
                <a:latin typeface="Trebuchet MS"/>
                <a:cs typeface="Trebuchet MS"/>
              </a:rPr>
              <a:t>and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get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95">
                <a:latin typeface="Trebuchet MS"/>
                <a:cs typeface="Trebuchet MS"/>
              </a:rPr>
              <a:t>suggestions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75">
                <a:latin typeface="Trebuchet MS"/>
                <a:cs typeface="Trebuchet MS"/>
              </a:rPr>
              <a:t>or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85">
                <a:latin typeface="Trebuchet MS"/>
                <a:cs typeface="Trebuchet MS"/>
              </a:rPr>
              <a:t>support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to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5">
                <a:latin typeface="Trebuchet MS"/>
                <a:cs typeface="Trebuchet MS"/>
              </a:rPr>
              <a:t>meet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25">
                <a:latin typeface="Trebuchet MS"/>
                <a:cs typeface="Trebuchet MS"/>
              </a:rPr>
              <a:t>right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specialists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75">
                <a:latin typeface="Trebuchet MS"/>
                <a:cs typeface="Trebuchet MS"/>
              </a:rPr>
              <a:t>or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 </a:t>
            </a:r>
            <a:r>
              <a:rPr dirty="0" sz="2850" spc="20">
                <a:latin typeface="Trebuchet MS"/>
                <a:cs typeface="Trebuchet MS"/>
              </a:rPr>
              <a:t> </a:t>
            </a:r>
            <a:r>
              <a:rPr dirty="0" sz="2850" spc="55">
                <a:latin typeface="Trebuchet MS"/>
                <a:cs typeface="Trebuchet MS"/>
              </a:rPr>
              <a:t>tests</a:t>
            </a:r>
            <a:r>
              <a:rPr dirty="0" sz="2850" spc="-15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to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be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-30">
                <a:latin typeface="Trebuchet MS"/>
                <a:cs typeface="Trebuchet MS"/>
              </a:rPr>
              <a:t>taken.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744" y="1378798"/>
            <a:ext cx="13816965" cy="6433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50" spc="50">
                <a:latin typeface="Trebuchet MS"/>
                <a:cs typeface="Trebuchet MS"/>
              </a:rPr>
              <a:t>Our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0">
                <a:latin typeface="Trebuchet MS"/>
                <a:cs typeface="Trebuchet MS"/>
              </a:rPr>
              <a:t>future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80">
                <a:latin typeface="Trebuchet MS"/>
                <a:cs typeface="Trebuchet MS"/>
              </a:rPr>
              <a:t>scope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65">
                <a:latin typeface="Trebuchet MS"/>
                <a:cs typeface="Trebuchet MS"/>
              </a:rPr>
              <a:t>involves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55">
                <a:latin typeface="Trebuchet MS"/>
                <a:cs typeface="Trebuchet MS"/>
              </a:rPr>
              <a:t>working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120">
                <a:latin typeface="Trebuchet MS"/>
                <a:cs typeface="Trebuchet MS"/>
              </a:rPr>
              <a:t>on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40">
                <a:latin typeface="Trebuchet MS"/>
                <a:cs typeface="Trebuchet MS"/>
              </a:rPr>
              <a:t>following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-15">
                <a:latin typeface="Trebuchet MS"/>
                <a:cs typeface="Trebuchet MS"/>
              </a:rPr>
              <a:t>features:</a:t>
            </a: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29920" marR="5080">
              <a:lnSpc>
                <a:spcPct val="125000"/>
              </a:lnSpc>
            </a:pPr>
            <a:r>
              <a:rPr dirty="0" sz="2850" spc="30">
                <a:latin typeface="Trebuchet MS"/>
                <a:cs typeface="Trebuchet MS"/>
              </a:rPr>
              <a:t>Connecting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80">
                <a:latin typeface="Trebuchet MS"/>
                <a:cs typeface="Trebuchet MS"/>
              </a:rPr>
              <a:t>our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50">
                <a:latin typeface="Trebuchet MS"/>
                <a:cs typeface="Trebuchet MS"/>
              </a:rPr>
              <a:t>product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with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trustworthy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25">
                <a:latin typeface="Trebuchet MS"/>
                <a:cs typeface="Trebuchet MS"/>
              </a:rPr>
              <a:t>medical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data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85">
                <a:latin typeface="Trebuchet MS"/>
                <a:cs typeface="Trebuchet MS"/>
              </a:rPr>
              <a:t>sources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85">
                <a:latin typeface="Trebuchet MS"/>
                <a:cs typeface="Trebuchet MS"/>
              </a:rPr>
              <a:t>such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130">
                <a:latin typeface="Trebuchet MS"/>
                <a:cs typeface="Trebuchet MS"/>
              </a:rPr>
              <a:t>as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Hospital </a:t>
            </a:r>
            <a:r>
              <a:rPr dirty="0" sz="2850" spc="-84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Databases, </a:t>
            </a:r>
            <a:r>
              <a:rPr dirty="0" sz="2850" spc="95">
                <a:latin typeface="Trebuchet MS"/>
                <a:cs typeface="Trebuchet MS"/>
              </a:rPr>
              <a:t>and </a:t>
            </a:r>
            <a:r>
              <a:rPr dirty="0" sz="2850" spc="80">
                <a:latin typeface="Trebuchet MS"/>
                <a:cs typeface="Trebuchet MS"/>
              </a:rPr>
              <a:t>EHRs </a:t>
            </a:r>
            <a:r>
              <a:rPr dirty="0" sz="2850" spc="-5">
                <a:latin typeface="Trebuchet MS"/>
                <a:cs typeface="Trebuchet MS"/>
              </a:rPr>
              <a:t>(Electronic </a:t>
            </a:r>
            <a:r>
              <a:rPr dirty="0" sz="2850" spc="25">
                <a:latin typeface="Trebuchet MS"/>
                <a:cs typeface="Trebuchet MS"/>
              </a:rPr>
              <a:t>Health </a:t>
            </a:r>
            <a:r>
              <a:rPr dirty="0" sz="2850" spc="50">
                <a:latin typeface="Trebuchet MS"/>
                <a:cs typeface="Trebuchet MS"/>
              </a:rPr>
              <a:t>Records) </a:t>
            </a:r>
            <a:r>
              <a:rPr dirty="0" sz="2850" spc="35">
                <a:latin typeface="Trebuchet MS"/>
                <a:cs typeface="Trebuchet MS"/>
              </a:rPr>
              <a:t>can </a:t>
            </a:r>
            <a:r>
              <a:rPr dirty="0" sz="2850" spc="60">
                <a:latin typeface="Trebuchet MS"/>
                <a:cs typeface="Trebuchet MS"/>
              </a:rPr>
              <a:t>provide </a:t>
            </a:r>
            <a:r>
              <a:rPr dirty="0" sz="2850" spc="145">
                <a:latin typeface="Trebuchet MS"/>
                <a:cs typeface="Trebuchet MS"/>
              </a:rPr>
              <a:t>us </a:t>
            </a:r>
            <a:r>
              <a:rPr dirty="0" sz="2850">
                <a:latin typeface="Trebuchet MS"/>
                <a:cs typeface="Trebuchet MS"/>
              </a:rPr>
              <a:t>with </a:t>
            </a:r>
            <a:r>
              <a:rPr dirty="0" sz="2850" spc="55">
                <a:latin typeface="Trebuchet MS"/>
                <a:cs typeface="Trebuchet MS"/>
              </a:rPr>
              <a:t>more </a:t>
            </a:r>
            <a:r>
              <a:rPr dirty="0" sz="2850" spc="60">
                <a:latin typeface="Trebuchet MS"/>
                <a:cs typeface="Trebuchet MS"/>
              </a:rPr>
              <a:t> </a:t>
            </a:r>
            <a:r>
              <a:rPr dirty="0" sz="2850" spc="5">
                <a:latin typeface="Trebuchet MS"/>
                <a:cs typeface="Trebuchet MS"/>
              </a:rPr>
              <a:t>accurate </a:t>
            </a:r>
            <a:r>
              <a:rPr dirty="0" sz="2850" spc="130">
                <a:latin typeface="Trebuchet MS"/>
                <a:cs typeface="Trebuchet MS"/>
              </a:rPr>
              <a:t>as </a:t>
            </a:r>
            <a:r>
              <a:rPr dirty="0" sz="2850" spc="-5">
                <a:latin typeface="Trebuchet MS"/>
                <a:cs typeface="Trebuchet MS"/>
              </a:rPr>
              <a:t>well </a:t>
            </a:r>
            <a:r>
              <a:rPr dirty="0" sz="2850" spc="130">
                <a:latin typeface="Trebuchet MS"/>
                <a:cs typeface="Trebuchet MS"/>
              </a:rPr>
              <a:t>as </a:t>
            </a:r>
            <a:r>
              <a:rPr dirty="0" sz="2850" spc="30">
                <a:latin typeface="Trebuchet MS"/>
                <a:cs typeface="Trebuchet MS"/>
              </a:rPr>
              <a:t>detailed </a:t>
            </a:r>
            <a:r>
              <a:rPr dirty="0" sz="2850" spc="45">
                <a:latin typeface="Trebuchet MS"/>
                <a:cs typeface="Trebuchet MS"/>
              </a:rPr>
              <a:t>data </a:t>
            </a:r>
            <a:r>
              <a:rPr dirty="0" sz="2850" spc="65">
                <a:latin typeface="Trebuchet MS"/>
                <a:cs typeface="Trebuchet MS"/>
              </a:rPr>
              <a:t>about </a:t>
            </a:r>
            <a:r>
              <a:rPr dirty="0" sz="2850" spc="15">
                <a:latin typeface="Trebuchet MS"/>
                <a:cs typeface="Trebuchet MS"/>
              </a:rPr>
              <a:t>the </a:t>
            </a:r>
            <a:r>
              <a:rPr dirty="0" sz="2850" spc="-5">
                <a:latin typeface="Trebuchet MS"/>
                <a:cs typeface="Trebuchet MS"/>
              </a:rPr>
              <a:t>patients. </a:t>
            </a:r>
            <a:r>
              <a:rPr dirty="0" sz="2850" spc="35">
                <a:latin typeface="Trebuchet MS"/>
                <a:cs typeface="Trebuchet MS"/>
              </a:rPr>
              <a:t>This </a:t>
            </a:r>
            <a:r>
              <a:rPr dirty="0" sz="2850" spc="-10">
                <a:latin typeface="Trebuchet MS"/>
                <a:cs typeface="Trebuchet MS"/>
              </a:rPr>
              <a:t>will </a:t>
            </a:r>
            <a:r>
              <a:rPr dirty="0" sz="2850" spc="55">
                <a:latin typeface="Trebuchet MS"/>
                <a:cs typeface="Trebuchet MS"/>
              </a:rPr>
              <a:t>help </a:t>
            </a:r>
            <a:r>
              <a:rPr dirty="0" sz="2850" spc="145">
                <a:latin typeface="Trebuchet MS"/>
                <a:cs typeface="Trebuchet MS"/>
              </a:rPr>
              <a:t>us </a:t>
            </a:r>
            <a:r>
              <a:rPr dirty="0" sz="2850" spc="45">
                <a:latin typeface="Trebuchet MS"/>
                <a:cs typeface="Trebuchet MS"/>
              </a:rPr>
              <a:t>in </a:t>
            </a:r>
            <a:r>
              <a:rPr dirty="0" sz="2850" spc="5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achieving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20">
                <a:latin typeface="Trebuchet MS"/>
                <a:cs typeface="Trebuchet MS"/>
              </a:rPr>
              <a:t>reliable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data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95">
                <a:latin typeface="Trebuchet MS"/>
                <a:cs typeface="Trebuchet MS"/>
              </a:rPr>
              <a:t>and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hence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50">
                <a:latin typeface="Trebuchet MS"/>
                <a:cs typeface="Trebuchet MS"/>
              </a:rPr>
              <a:t>improve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prediction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-30">
                <a:latin typeface="Trebuchet MS"/>
                <a:cs typeface="Trebuchet MS"/>
              </a:rPr>
              <a:t>accuracy.</a:t>
            </a: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29920" marR="627380">
              <a:lnSpc>
                <a:spcPct val="125000"/>
              </a:lnSpc>
              <a:spcBef>
                <a:spcPts val="5"/>
              </a:spcBef>
            </a:pPr>
            <a:r>
              <a:rPr dirty="0" sz="2850" spc="60">
                <a:latin typeface="Trebuchet MS"/>
                <a:cs typeface="Trebuchet MS"/>
              </a:rPr>
              <a:t>Developing</a:t>
            </a:r>
            <a:r>
              <a:rPr dirty="0" sz="2850" spc="-150">
                <a:latin typeface="Trebuchet MS"/>
                <a:cs typeface="Trebuchet MS"/>
              </a:rPr>
              <a:t> </a:t>
            </a:r>
            <a:r>
              <a:rPr dirty="0" sz="2850" spc="80">
                <a:latin typeface="Trebuchet MS"/>
                <a:cs typeface="Trebuchet MS"/>
              </a:rPr>
              <a:t>our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0">
                <a:latin typeface="Trebuchet MS"/>
                <a:cs typeface="Trebuchet MS"/>
              </a:rPr>
              <a:t>platform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in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terms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of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0">
                <a:latin typeface="Trebuchet MS"/>
                <a:cs typeface="Trebuchet MS"/>
              </a:rPr>
              <a:t>visualization.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90">
                <a:latin typeface="Trebuchet MS"/>
                <a:cs typeface="Trebuchet MS"/>
              </a:rPr>
              <a:t>Users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can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75">
                <a:latin typeface="Trebuchet MS"/>
                <a:cs typeface="Trebuchet MS"/>
              </a:rPr>
              <a:t>understand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 </a:t>
            </a:r>
            <a:r>
              <a:rPr dirty="0" sz="2850" spc="-844">
                <a:latin typeface="Trebuchet MS"/>
                <a:cs typeface="Trebuchet MS"/>
              </a:rPr>
              <a:t> </a:t>
            </a:r>
            <a:r>
              <a:rPr dirty="0" sz="2850" spc="65">
                <a:latin typeface="Trebuchet MS"/>
                <a:cs typeface="Trebuchet MS"/>
              </a:rPr>
              <a:t>results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in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a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better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25">
                <a:latin typeface="Trebuchet MS"/>
                <a:cs typeface="Trebuchet MS"/>
              </a:rPr>
              <a:t>way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-40">
                <a:latin typeface="Trebuchet MS"/>
                <a:cs typeface="Trebuchet MS"/>
              </a:rPr>
              <a:t>if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55">
                <a:latin typeface="Trebuchet MS"/>
                <a:cs typeface="Trebuchet MS"/>
              </a:rPr>
              <a:t>presented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50">
                <a:latin typeface="Trebuchet MS"/>
                <a:cs typeface="Trebuchet MS"/>
              </a:rPr>
              <a:t>output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95">
                <a:latin typeface="Trebuchet MS"/>
                <a:cs typeface="Trebuchet MS"/>
              </a:rPr>
              <a:t>is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>
                <a:latin typeface="Trebuchet MS"/>
                <a:cs typeface="Trebuchet MS"/>
              </a:rPr>
              <a:t>visual.</a:t>
            </a: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rebuchet MS"/>
              <a:cs typeface="Trebuchet MS"/>
            </a:endParaRPr>
          </a:p>
          <a:p>
            <a:pPr marL="629920" marR="530225">
              <a:lnSpc>
                <a:spcPct val="125000"/>
              </a:lnSpc>
            </a:pPr>
            <a:r>
              <a:rPr dirty="0" sz="2850" spc="65">
                <a:latin typeface="Trebuchet MS"/>
                <a:cs typeface="Trebuchet MS"/>
              </a:rPr>
              <a:t>Providing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5">
                <a:latin typeface="Trebuchet MS"/>
                <a:cs typeface="Trebuchet MS"/>
              </a:rPr>
              <a:t>admin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controls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to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20">
                <a:latin typeface="Trebuchet MS"/>
                <a:cs typeface="Trebuchet MS"/>
              </a:rPr>
              <a:t>upload,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delete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45">
                <a:latin typeface="Trebuchet MS"/>
                <a:cs typeface="Trebuchet MS"/>
              </a:rPr>
              <a:t>dataset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20">
                <a:latin typeface="Trebuchet MS"/>
                <a:cs typeface="Trebuchet MS"/>
              </a:rPr>
              <a:t>which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will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60">
                <a:latin typeface="Trebuchet MS"/>
                <a:cs typeface="Trebuchet MS"/>
              </a:rPr>
              <a:t>be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105">
                <a:latin typeface="Trebuchet MS"/>
                <a:cs typeface="Trebuchet MS"/>
              </a:rPr>
              <a:t>used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35">
                <a:latin typeface="Trebuchet MS"/>
                <a:cs typeface="Trebuchet MS"/>
              </a:rPr>
              <a:t>to </a:t>
            </a:r>
            <a:r>
              <a:rPr dirty="0" sz="2850" spc="-844">
                <a:latin typeface="Trebuchet MS"/>
                <a:cs typeface="Trebuchet MS"/>
              </a:rPr>
              <a:t> </a:t>
            </a:r>
            <a:r>
              <a:rPr dirty="0" sz="2850" spc="20">
                <a:latin typeface="Trebuchet MS"/>
                <a:cs typeface="Trebuchet MS"/>
              </a:rPr>
              <a:t>train</a:t>
            </a:r>
            <a:r>
              <a:rPr dirty="0" sz="2850" spc="-150">
                <a:latin typeface="Trebuchet MS"/>
                <a:cs typeface="Trebuchet MS"/>
              </a:rPr>
              <a:t> </a:t>
            </a:r>
            <a:r>
              <a:rPr dirty="0" sz="2850" spc="15">
                <a:latin typeface="Trebuchet MS"/>
                <a:cs typeface="Trebuchet MS"/>
              </a:rPr>
              <a:t>the</a:t>
            </a:r>
            <a:r>
              <a:rPr dirty="0" sz="2850" spc="-145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model.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84592" y="238845"/>
            <a:ext cx="493585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60"/>
              <a:t>F</a:t>
            </a:r>
            <a:r>
              <a:rPr dirty="0" spc="-145"/>
              <a:t>U</a:t>
            </a:r>
            <a:r>
              <a:rPr dirty="0" spc="-459"/>
              <a:t>T</a:t>
            </a:r>
            <a:r>
              <a:rPr dirty="0" spc="-145"/>
              <a:t>U</a:t>
            </a:r>
            <a:r>
              <a:rPr dirty="0" spc="10"/>
              <a:t>R</a:t>
            </a:r>
            <a:r>
              <a:rPr dirty="0" spc="-240"/>
              <a:t>E</a:t>
            </a:r>
            <a:r>
              <a:rPr dirty="0" spc="-335"/>
              <a:t> </a:t>
            </a:r>
            <a:r>
              <a:rPr dirty="0" spc="305"/>
              <a:t>S</a:t>
            </a:r>
            <a:r>
              <a:rPr dirty="0" spc="-245"/>
              <a:t>C</a:t>
            </a:r>
            <a:r>
              <a:rPr dirty="0" spc="-80"/>
              <a:t>O</a:t>
            </a:r>
            <a:r>
              <a:rPr dirty="0" spc="40"/>
              <a:t>P</a:t>
            </a:r>
            <a:r>
              <a:rPr dirty="0" spc="-240"/>
              <a:t>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202418" y="9051956"/>
            <a:ext cx="2940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1736B1"/>
                </a:solidFill>
                <a:latin typeface="Trebuchet MS"/>
                <a:cs typeface="Trebuchet MS"/>
              </a:rPr>
              <a:t>3</a:t>
            </a:r>
            <a:r>
              <a:rPr dirty="0" sz="2200" spc="-165">
                <a:solidFill>
                  <a:srgbClr val="1736B1"/>
                </a:solidFill>
                <a:latin typeface="Trebuchet MS"/>
                <a:cs typeface="Trebuchet MS"/>
              </a:rPr>
              <a:t>1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479" y="1317683"/>
            <a:ext cx="4173854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1525" cy="10285730"/>
          </a:xfrm>
          <a:custGeom>
            <a:avLst/>
            <a:gdLst/>
            <a:ahLst/>
            <a:cxnLst/>
            <a:rect l="l" t="t" r="r" b="b"/>
            <a:pathLst>
              <a:path w="771525" h="10285730">
                <a:moveTo>
                  <a:pt x="0" y="10285274"/>
                </a:moveTo>
                <a:lnTo>
                  <a:pt x="0" y="0"/>
                </a:lnTo>
                <a:lnTo>
                  <a:pt x="771078" y="445128"/>
                </a:lnTo>
                <a:lnTo>
                  <a:pt x="771078" y="9841779"/>
                </a:lnTo>
                <a:lnTo>
                  <a:pt x="2861" y="10285274"/>
                </a:lnTo>
                <a:lnTo>
                  <a:pt x="0" y="10285274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0180" rIns="0" bIns="0" rtlCol="0" vert="horz">
            <a:spAutoFit/>
          </a:bodyPr>
          <a:lstStyle/>
          <a:p>
            <a:pPr marL="849630" indent="-496570">
              <a:lnSpc>
                <a:spcPct val="100000"/>
              </a:lnSpc>
              <a:spcBef>
                <a:spcPts val="1340"/>
              </a:spcBef>
              <a:buAutoNum type="arabicPlain"/>
              <a:tabLst>
                <a:tab pos="850265" algn="l"/>
              </a:tabLst>
            </a:pPr>
            <a:r>
              <a:rPr dirty="0" spc="-15"/>
              <a:t>https://towardsdatascience.com/heart-disease-uci-diagnosis-prediction-b1943ee835a7</a:t>
            </a:r>
          </a:p>
          <a:p>
            <a:pPr marL="869950" indent="-516890">
              <a:lnSpc>
                <a:spcPct val="100000"/>
              </a:lnSpc>
              <a:spcBef>
                <a:spcPts val="1240"/>
              </a:spcBef>
              <a:buFont typeface="Trebuchet MS"/>
              <a:buAutoNum type="arabicPlain"/>
              <a:tabLst>
                <a:tab pos="870585" algn="l"/>
              </a:tabLst>
            </a:pPr>
            <a:r>
              <a:rPr dirty="0" spc="25" b="0">
                <a:latin typeface="Trebuchet MS"/>
                <a:cs typeface="Trebuchet MS"/>
              </a:rPr>
              <a:t>https://towardsdatascience.com/pima-indian-diabetes-prediction-7573698bd5fe</a:t>
            </a:r>
          </a:p>
          <a:p>
            <a:pPr marL="871219" indent="-518159">
              <a:lnSpc>
                <a:spcPct val="100000"/>
              </a:lnSpc>
              <a:spcBef>
                <a:spcPts val="1240"/>
              </a:spcBef>
              <a:buAutoNum type="arabicPlain"/>
              <a:tabLst>
                <a:tab pos="871855" algn="l"/>
              </a:tabLst>
            </a:pPr>
            <a:r>
              <a:rPr dirty="0" spc="-15" b="0">
                <a:latin typeface="Trebuchet MS"/>
                <a:cs typeface="Trebuchet MS"/>
              </a:rPr>
              <a:t>https://</a:t>
            </a:r>
            <a:r>
              <a:rPr dirty="0" spc="-15" b="0">
                <a:latin typeface="Trebuchet MS"/>
                <a:cs typeface="Trebuchet MS"/>
                <a:hlinkClick r:id="rId2"/>
              </a:rPr>
              <a:t>www.sciencedirect.com/science/article/pii/S1877050915031786</a:t>
            </a:r>
          </a:p>
          <a:p>
            <a:pPr marL="353695" marR="1276350">
              <a:lnSpc>
                <a:spcPct val="135600"/>
              </a:lnSpc>
              <a:buAutoNum type="arabicPlain"/>
              <a:tabLst>
                <a:tab pos="887094" algn="l"/>
              </a:tabLst>
            </a:pPr>
            <a:r>
              <a:rPr dirty="0" spc="45" b="0">
                <a:latin typeface="Trebuchet MS"/>
                <a:cs typeface="Trebuchet MS"/>
                <a:hlinkClick r:id="rId3"/>
              </a:rPr>
              <a:t>https://deepnote.com/@umaima-khurshid-ahmad-a1fd/Wisconsin-Breast-Cancer </a:t>
            </a:r>
            <a:r>
              <a:rPr dirty="0" spc="-860" b="0">
                <a:latin typeface="Trebuchet MS"/>
                <a:cs typeface="Trebuchet MS"/>
              </a:rPr>
              <a:t> </a:t>
            </a:r>
            <a:r>
              <a:rPr dirty="0" spc="15" b="0">
                <a:latin typeface="Trebuchet MS"/>
                <a:cs typeface="Trebuchet MS"/>
              </a:rPr>
              <a:t>Analysis-7f141f92-beb3-42ac-a223-de5569144e9b</a:t>
            </a:r>
          </a:p>
          <a:p>
            <a:pPr marL="353695" marR="5080">
              <a:lnSpc>
                <a:spcPct val="135600"/>
              </a:lnSpc>
              <a:buAutoNum type="arabicPlain"/>
              <a:tabLst>
                <a:tab pos="875665" algn="l"/>
              </a:tabLst>
            </a:pPr>
            <a:r>
              <a:rPr dirty="0" spc="35" b="0">
                <a:latin typeface="Trebuchet MS"/>
                <a:cs typeface="Trebuchet MS"/>
              </a:rPr>
              <a:t>https://towardsdatascience.com/end-to-end-data-science-example-predicting-diabetes- </a:t>
            </a:r>
            <a:r>
              <a:rPr dirty="0" spc="-860" b="0">
                <a:latin typeface="Trebuchet MS"/>
                <a:cs typeface="Trebuchet MS"/>
              </a:rPr>
              <a:t> </a:t>
            </a:r>
            <a:r>
              <a:rPr dirty="0" spc="55" b="0">
                <a:latin typeface="Trebuchet MS"/>
                <a:cs typeface="Trebuchet MS"/>
              </a:rPr>
              <a:t>with-logistic-regression-db9bc88b4d16 </a:t>
            </a:r>
            <a:r>
              <a:rPr dirty="0" spc="60" b="0">
                <a:latin typeface="Trebuchet MS"/>
                <a:cs typeface="Trebuchet MS"/>
              </a:rPr>
              <a:t> </a:t>
            </a:r>
            <a:r>
              <a:rPr dirty="0" spc="5" b="0">
                <a:latin typeface="Trebuchet MS"/>
                <a:cs typeface="Trebuchet MS"/>
              </a:rPr>
              <a:t>[6]https://</a:t>
            </a:r>
            <a:r>
              <a:rPr dirty="0" spc="5" b="0">
                <a:latin typeface="Trebuchet MS"/>
                <a:cs typeface="Trebuchet MS"/>
                <a:hlinkClick r:id="rId4"/>
              </a:rPr>
              <a:t>www.researchgate.net/publication/341547725_Comparison_of_Classification_Mod </a:t>
            </a:r>
            <a:r>
              <a:rPr dirty="0" spc="10" b="0">
                <a:latin typeface="Trebuchet MS"/>
                <a:cs typeface="Trebuchet MS"/>
              </a:rPr>
              <a:t> </a:t>
            </a:r>
            <a:r>
              <a:rPr dirty="0" spc="30" b="0">
                <a:latin typeface="Trebuchet MS"/>
                <a:cs typeface="Trebuchet MS"/>
              </a:rPr>
              <a:t>els_for_Breast_Cancer_Identification_using_Google_Colab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10459" y="9367661"/>
            <a:ext cx="3098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0">
                <a:solidFill>
                  <a:srgbClr val="1736B1"/>
                </a:solidFill>
                <a:latin typeface="Trebuchet MS"/>
                <a:cs typeface="Trebuchet MS"/>
              </a:rPr>
              <a:t>3</a:t>
            </a:r>
            <a:r>
              <a:rPr dirty="0" sz="2200" spc="-40">
                <a:solidFill>
                  <a:srgbClr val="1736B1"/>
                </a:solidFill>
                <a:latin typeface="Trebuchet MS"/>
                <a:cs typeface="Trebuchet MS"/>
              </a:rPr>
              <a:t>2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4359" y="4087030"/>
            <a:ext cx="8394700" cy="18808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150" spc="-990" b="1">
                <a:solidFill>
                  <a:srgbClr val="A066CB"/>
                </a:solidFill>
                <a:latin typeface="Trebuchet MS"/>
                <a:cs typeface="Trebuchet MS"/>
              </a:rPr>
              <a:t>T</a:t>
            </a:r>
            <a:r>
              <a:rPr dirty="0" sz="12150" spc="-325" b="1">
                <a:solidFill>
                  <a:srgbClr val="A066CB"/>
                </a:solidFill>
                <a:latin typeface="Trebuchet MS"/>
                <a:cs typeface="Trebuchet MS"/>
              </a:rPr>
              <a:t>H</a:t>
            </a:r>
            <a:r>
              <a:rPr dirty="0" sz="12150" spc="-640" b="1">
                <a:solidFill>
                  <a:srgbClr val="A066CB"/>
                </a:solidFill>
                <a:latin typeface="Trebuchet MS"/>
                <a:cs typeface="Trebuchet MS"/>
              </a:rPr>
              <a:t>A</a:t>
            </a:r>
            <a:r>
              <a:rPr dirty="0" sz="12150" spc="-170" b="1">
                <a:solidFill>
                  <a:srgbClr val="A066CB"/>
                </a:solidFill>
                <a:latin typeface="Trebuchet MS"/>
                <a:cs typeface="Trebuchet MS"/>
              </a:rPr>
              <a:t>N</a:t>
            </a:r>
            <a:r>
              <a:rPr dirty="0" sz="12150" spc="204" b="1">
                <a:solidFill>
                  <a:srgbClr val="A066CB"/>
                </a:solidFill>
                <a:latin typeface="Trebuchet MS"/>
                <a:cs typeface="Trebuchet MS"/>
              </a:rPr>
              <a:t>K</a:t>
            </a:r>
            <a:r>
              <a:rPr dirty="0" sz="12150" spc="-1025" b="1">
                <a:solidFill>
                  <a:srgbClr val="A066CB"/>
                </a:solidFill>
                <a:latin typeface="Trebuchet MS"/>
                <a:cs typeface="Trebuchet MS"/>
              </a:rPr>
              <a:t> </a:t>
            </a:r>
            <a:r>
              <a:rPr dirty="0" sz="12150" spc="-350" b="1">
                <a:solidFill>
                  <a:srgbClr val="A066CB"/>
                </a:solidFill>
                <a:latin typeface="Trebuchet MS"/>
                <a:cs typeface="Trebuchet MS"/>
              </a:rPr>
              <a:t>Y</a:t>
            </a:r>
            <a:r>
              <a:rPr dirty="0" sz="12150" spc="-260" b="1">
                <a:solidFill>
                  <a:srgbClr val="A066CB"/>
                </a:solidFill>
                <a:latin typeface="Trebuchet MS"/>
                <a:cs typeface="Trebuchet MS"/>
              </a:rPr>
              <a:t>O</a:t>
            </a:r>
            <a:r>
              <a:rPr dirty="0" sz="12150" spc="-440" b="1">
                <a:solidFill>
                  <a:srgbClr val="A066CB"/>
                </a:solidFill>
                <a:latin typeface="Trebuchet MS"/>
                <a:cs typeface="Trebuchet MS"/>
              </a:rPr>
              <a:t>U</a:t>
            </a:r>
            <a:r>
              <a:rPr dirty="0" sz="12150" spc="-1545" b="1">
                <a:solidFill>
                  <a:srgbClr val="A066CB"/>
                </a:solidFill>
                <a:latin typeface="Trebuchet MS"/>
                <a:cs typeface="Trebuchet MS"/>
              </a:rPr>
              <a:t>!</a:t>
            </a:r>
            <a:endParaRPr sz="121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46604" y="5847645"/>
            <a:ext cx="7541895" cy="4439920"/>
          </a:xfrm>
          <a:custGeom>
            <a:avLst/>
            <a:gdLst/>
            <a:ahLst/>
            <a:cxnLst/>
            <a:rect l="l" t="t" r="r" b="b"/>
            <a:pathLst>
              <a:path w="7541894" h="4439920">
                <a:moveTo>
                  <a:pt x="7541396" y="4439354"/>
                </a:moveTo>
                <a:lnTo>
                  <a:pt x="0" y="4439354"/>
                </a:lnTo>
                <a:lnTo>
                  <a:pt x="2562861" y="0"/>
                </a:lnTo>
                <a:lnTo>
                  <a:pt x="7541396" y="0"/>
                </a:lnTo>
                <a:lnTo>
                  <a:pt x="7541396" y="4439354"/>
                </a:lnTo>
                <a:close/>
              </a:path>
            </a:pathLst>
          </a:custGeom>
          <a:solidFill>
            <a:srgbClr val="86C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39916" y="857396"/>
            <a:ext cx="2191385" cy="593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700" spc="-75" b="1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dirty="0" sz="3700" spc="40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3700" spc="-40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3700" spc="-105" b="1">
                <a:solidFill>
                  <a:srgbClr val="1736B1"/>
                </a:solidFill>
                <a:latin typeface="Trebuchet MS"/>
                <a:cs typeface="Trebuchet MS"/>
              </a:rPr>
              <a:t>U</a:t>
            </a:r>
            <a:r>
              <a:rPr dirty="0" sz="3700" spc="8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3700" spc="-27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3700" spc="-140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r>
              <a:rPr dirty="0" sz="3700" spc="4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37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03639" y="835738"/>
            <a:ext cx="1266190" cy="721995"/>
            <a:chOff x="703639" y="835738"/>
            <a:chExt cx="1266190" cy="721995"/>
          </a:xfrm>
        </p:grpSpPr>
        <p:sp>
          <p:nvSpPr>
            <p:cNvPr id="6" name="object 6"/>
            <p:cNvSpPr/>
            <p:nvPr/>
          </p:nvSpPr>
          <p:spPr>
            <a:xfrm>
              <a:off x="703639" y="1191874"/>
              <a:ext cx="422275" cy="365760"/>
            </a:xfrm>
            <a:custGeom>
              <a:avLst/>
              <a:gdLst/>
              <a:ahLst/>
              <a:cxnLst/>
              <a:rect l="l" t="t" r="r" b="b"/>
              <a:pathLst>
                <a:path w="422275" h="365759">
                  <a:moveTo>
                    <a:pt x="316471" y="365246"/>
                  </a:moveTo>
                  <a:lnTo>
                    <a:pt x="105628" y="365246"/>
                  </a:lnTo>
                  <a:lnTo>
                    <a:pt x="0" y="182814"/>
                  </a:lnTo>
                  <a:lnTo>
                    <a:pt x="105628" y="0"/>
                  </a:lnTo>
                  <a:lnTo>
                    <a:pt x="316471" y="0"/>
                  </a:lnTo>
                  <a:lnTo>
                    <a:pt x="422084" y="182814"/>
                  </a:lnTo>
                  <a:lnTo>
                    <a:pt x="316471" y="36524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4482" y="835738"/>
              <a:ext cx="633095" cy="721995"/>
            </a:xfrm>
            <a:custGeom>
              <a:avLst/>
              <a:gdLst/>
              <a:ahLst/>
              <a:cxnLst/>
              <a:rect l="l" t="t" r="r" b="b"/>
              <a:pathLst>
                <a:path w="633094" h="721994">
                  <a:moveTo>
                    <a:pt x="527713" y="721383"/>
                  </a:moveTo>
                  <a:lnTo>
                    <a:pt x="316471" y="721383"/>
                  </a:lnTo>
                  <a:lnTo>
                    <a:pt x="144526" y="423613"/>
                  </a:lnTo>
                  <a:lnTo>
                    <a:pt x="71073" y="296490"/>
                  </a:lnTo>
                  <a:lnTo>
                    <a:pt x="0" y="173704"/>
                  </a:lnTo>
                  <a:lnTo>
                    <a:pt x="100575" y="0"/>
                  </a:lnTo>
                  <a:lnTo>
                    <a:pt x="321523" y="0"/>
                  </a:lnTo>
                  <a:lnTo>
                    <a:pt x="385517" y="110534"/>
                  </a:lnTo>
                  <a:lnTo>
                    <a:pt x="527559" y="356136"/>
                  </a:lnTo>
                  <a:lnTo>
                    <a:pt x="527713" y="356136"/>
                  </a:lnTo>
                  <a:lnTo>
                    <a:pt x="566578" y="423613"/>
                  </a:lnTo>
                  <a:lnTo>
                    <a:pt x="632927" y="538951"/>
                  </a:lnTo>
                  <a:lnTo>
                    <a:pt x="527713" y="721383"/>
                  </a:lnTo>
                  <a:close/>
                </a:path>
                <a:path w="633094" h="721994">
                  <a:moveTo>
                    <a:pt x="385584" y="110564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36567" y="835738"/>
              <a:ext cx="633095" cy="721995"/>
            </a:xfrm>
            <a:custGeom>
              <a:avLst/>
              <a:gdLst/>
              <a:ahLst/>
              <a:cxnLst/>
              <a:rect l="l" t="t" r="r" b="b"/>
              <a:pathLst>
                <a:path w="633094" h="721994">
                  <a:moveTo>
                    <a:pt x="527314" y="721383"/>
                  </a:moveTo>
                  <a:lnTo>
                    <a:pt x="316471" y="721383"/>
                  </a:lnTo>
                  <a:lnTo>
                    <a:pt x="210842" y="538951"/>
                  </a:lnTo>
                  <a:lnTo>
                    <a:pt x="211165" y="538414"/>
                  </a:lnTo>
                  <a:lnTo>
                    <a:pt x="105689" y="356136"/>
                  </a:lnTo>
                  <a:lnTo>
                    <a:pt x="0" y="173704"/>
                  </a:lnTo>
                  <a:lnTo>
                    <a:pt x="100575" y="0"/>
                  </a:lnTo>
                  <a:lnTo>
                    <a:pt x="321524" y="0"/>
                  </a:lnTo>
                  <a:lnTo>
                    <a:pt x="380443" y="101768"/>
                  </a:lnTo>
                  <a:lnTo>
                    <a:pt x="381008" y="101768"/>
                  </a:lnTo>
                  <a:lnTo>
                    <a:pt x="561470" y="414586"/>
                  </a:lnTo>
                  <a:lnTo>
                    <a:pt x="561179" y="414755"/>
                  </a:lnTo>
                  <a:lnTo>
                    <a:pt x="632927" y="538951"/>
                  </a:lnTo>
                  <a:lnTo>
                    <a:pt x="527314" y="721383"/>
                  </a:lnTo>
                  <a:close/>
                </a:path>
                <a:path w="633094" h="721994">
                  <a:moveTo>
                    <a:pt x="381008" y="101768"/>
                  </a:moveTo>
                  <a:lnTo>
                    <a:pt x="380443" y="101768"/>
                  </a:lnTo>
                  <a:lnTo>
                    <a:pt x="380857" y="101507"/>
                  </a:lnTo>
                  <a:lnTo>
                    <a:pt x="381008" y="101768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0" y="4530966"/>
            <a:ext cx="3339465" cy="5756275"/>
          </a:xfrm>
          <a:custGeom>
            <a:avLst/>
            <a:gdLst/>
            <a:ahLst/>
            <a:cxnLst/>
            <a:rect l="l" t="t" r="r" b="b"/>
            <a:pathLst>
              <a:path w="3339465" h="5756275">
                <a:moveTo>
                  <a:pt x="3339379" y="5756033"/>
                </a:moveTo>
                <a:lnTo>
                  <a:pt x="0" y="5756033"/>
                </a:lnTo>
                <a:lnTo>
                  <a:pt x="0" y="0"/>
                </a:lnTo>
                <a:lnTo>
                  <a:pt x="16391" y="0"/>
                </a:lnTo>
                <a:lnTo>
                  <a:pt x="3339379" y="5756033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543" y="1905501"/>
            <a:ext cx="16380460" cy="7845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10740">
              <a:lnSpc>
                <a:spcPct val="125000"/>
              </a:lnSpc>
              <a:spcBef>
                <a:spcPts val="95"/>
              </a:spcBef>
            </a:pPr>
            <a:r>
              <a:rPr dirty="0" sz="3050" spc="10">
                <a:latin typeface="Trebuchet MS"/>
                <a:cs typeface="Trebuchet MS"/>
              </a:rPr>
              <a:t>There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is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a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95">
                <a:latin typeface="Trebuchet MS"/>
                <a:cs typeface="Trebuchet MS"/>
              </a:rPr>
              <a:t>demand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to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make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a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90">
                <a:latin typeface="Trebuchet MS"/>
                <a:cs typeface="Trebuchet MS"/>
              </a:rPr>
              <a:t>system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that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>
                <a:latin typeface="Trebuchet MS"/>
                <a:cs typeface="Trebuchet MS"/>
              </a:rPr>
              <a:t>will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70">
                <a:latin typeface="Trebuchet MS"/>
                <a:cs typeface="Trebuchet MS"/>
              </a:rPr>
              <a:t>help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95">
                <a:latin typeface="Trebuchet MS"/>
                <a:cs typeface="Trebuchet MS"/>
              </a:rPr>
              <a:t>end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20">
                <a:latin typeface="Trebuchet MS"/>
                <a:cs typeface="Trebuchet MS"/>
              </a:rPr>
              <a:t>users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to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30">
                <a:latin typeface="Trebuchet MS"/>
                <a:cs typeface="Trebuchet MS"/>
              </a:rPr>
              <a:t>predict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14">
                <a:latin typeface="Trebuchet MS"/>
                <a:cs typeface="Trebuchet MS"/>
              </a:rPr>
              <a:t>diseases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135">
                <a:latin typeface="Trebuchet MS"/>
                <a:cs typeface="Trebuchet MS"/>
              </a:rPr>
              <a:t>on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30">
                <a:latin typeface="Trebuchet MS"/>
                <a:cs typeface="Trebuchet MS"/>
              </a:rPr>
              <a:t>basis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45">
                <a:latin typeface="Trebuchet MS"/>
                <a:cs typeface="Trebuchet MS"/>
              </a:rPr>
              <a:t>of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symptoms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60">
                <a:latin typeface="Trebuchet MS"/>
                <a:cs typeface="Trebuchet MS"/>
              </a:rPr>
              <a:t>given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55">
                <a:latin typeface="Trebuchet MS"/>
                <a:cs typeface="Trebuchet MS"/>
              </a:rPr>
              <a:t>in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30">
                <a:latin typeface="Trebuchet MS"/>
                <a:cs typeface="Trebuchet MS"/>
              </a:rPr>
              <a:t>it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35">
                <a:latin typeface="Trebuchet MS"/>
                <a:cs typeface="Trebuchet MS"/>
              </a:rPr>
              <a:t>without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55">
                <a:latin typeface="Trebuchet MS"/>
                <a:cs typeface="Trebuchet MS"/>
              </a:rPr>
              <a:t>visiting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hospitals.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1956435">
              <a:lnSpc>
                <a:spcPct val="125000"/>
              </a:lnSpc>
            </a:pPr>
            <a:r>
              <a:rPr dirty="0" sz="3050" spc="105">
                <a:latin typeface="Trebuchet MS"/>
                <a:cs typeface="Trebuchet MS"/>
              </a:rPr>
              <a:t>By doing </a:t>
            </a:r>
            <a:r>
              <a:rPr dirty="0" sz="3050">
                <a:latin typeface="Trebuchet MS"/>
                <a:cs typeface="Trebuchet MS"/>
              </a:rPr>
              <a:t>so, </a:t>
            </a:r>
            <a:r>
              <a:rPr dirty="0" sz="3050" spc="-30">
                <a:latin typeface="Trebuchet MS"/>
                <a:cs typeface="Trebuchet MS"/>
              </a:rPr>
              <a:t>it </a:t>
            </a:r>
            <a:r>
              <a:rPr dirty="0" sz="3050">
                <a:latin typeface="Trebuchet MS"/>
                <a:cs typeface="Trebuchet MS"/>
              </a:rPr>
              <a:t>will </a:t>
            </a:r>
            <a:r>
              <a:rPr dirty="0" sz="3050" spc="60">
                <a:latin typeface="Trebuchet MS"/>
                <a:cs typeface="Trebuchet MS"/>
              </a:rPr>
              <a:t>decrease </a:t>
            </a:r>
            <a:r>
              <a:rPr dirty="0" sz="3050" spc="25">
                <a:latin typeface="Trebuchet MS"/>
                <a:cs typeface="Trebuchet MS"/>
              </a:rPr>
              <a:t>the </a:t>
            </a:r>
            <a:r>
              <a:rPr dirty="0" sz="3050" spc="120">
                <a:latin typeface="Trebuchet MS"/>
                <a:cs typeface="Trebuchet MS"/>
              </a:rPr>
              <a:t>rush </a:t>
            </a:r>
            <a:r>
              <a:rPr dirty="0" sz="3050" spc="10">
                <a:latin typeface="Trebuchet MS"/>
                <a:cs typeface="Trebuchet MS"/>
              </a:rPr>
              <a:t>at </a:t>
            </a:r>
            <a:r>
              <a:rPr dirty="0" sz="3050" spc="25">
                <a:latin typeface="Trebuchet MS"/>
                <a:cs typeface="Trebuchet MS"/>
              </a:rPr>
              <a:t>OPD’s </a:t>
            </a:r>
            <a:r>
              <a:rPr dirty="0" sz="3050" spc="45">
                <a:latin typeface="Trebuchet MS"/>
                <a:cs typeface="Trebuchet MS"/>
              </a:rPr>
              <a:t>of </a:t>
            </a:r>
            <a:r>
              <a:rPr dirty="0" sz="3050" spc="95">
                <a:latin typeface="Trebuchet MS"/>
                <a:cs typeface="Trebuchet MS"/>
              </a:rPr>
              <a:t>hospitals </a:t>
            </a:r>
            <a:r>
              <a:rPr dirty="0" sz="3050" spc="110">
                <a:latin typeface="Trebuchet MS"/>
                <a:cs typeface="Trebuchet MS"/>
              </a:rPr>
              <a:t>and </a:t>
            </a:r>
            <a:r>
              <a:rPr dirty="0" sz="3050" spc="75">
                <a:latin typeface="Trebuchet MS"/>
                <a:cs typeface="Trebuchet MS"/>
              </a:rPr>
              <a:t>bring </a:t>
            </a:r>
            <a:r>
              <a:rPr dirty="0" sz="3050" spc="100">
                <a:latin typeface="Trebuchet MS"/>
                <a:cs typeface="Trebuchet MS"/>
              </a:rPr>
              <a:t>down </a:t>
            </a:r>
            <a:r>
              <a:rPr dirty="0" sz="3050" spc="25">
                <a:latin typeface="Trebuchet MS"/>
                <a:cs typeface="Trebuchet MS"/>
              </a:rPr>
              <a:t>the </a:t>
            </a:r>
            <a:r>
              <a:rPr dirty="0" sz="3050" spc="30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workload </a:t>
            </a:r>
            <a:r>
              <a:rPr dirty="0" sz="3050" spc="135">
                <a:latin typeface="Trebuchet MS"/>
                <a:cs typeface="Trebuchet MS"/>
              </a:rPr>
              <a:t>on </a:t>
            </a:r>
            <a:r>
              <a:rPr dirty="0" sz="3050" spc="40">
                <a:latin typeface="Trebuchet MS"/>
                <a:cs typeface="Trebuchet MS"/>
              </a:rPr>
              <a:t>medical </a:t>
            </a:r>
            <a:r>
              <a:rPr dirty="0" sz="3050" spc="-45">
                <a:latin typeface="Trebuchet MS"/>
                <a:cs typeface="Trebuchet MS"/>
              </a:rPr>
              <a:t>staff. </a:t>
            </a:r>
            <a:r>
              <a:rPr dirty="0" sz="3050" spc="70">
                <a:latin typeface="Trebuchet MS"/>
                <a:cs typeface="Trebuchet MS"/>
              </a:rPr>
              <a:t>Not </a:t>
            </a:r>
            <a:r>
              <a:rPr dirty="0" sz="3050" spc="80">
                <a:latin typeface="Trebuchet MS"/>
                <a:cs typeface="Trebuchet MS"/>
              </a:rPr>
              <a:t>only </a:t>
            </a:r>
            <a:r>
              <a:rPr dirty="0" sz="3050" spc="-20">
                <a:latin typeface="Trebuchet MS"/>
                <a:cs typeface="Trebuchet MS"/>
              </a:rPr>
              <a:t>this, </a:t>
            </a:r>
            <a:r>
              <a:rPr dirty="0" sz="3050" spc="100">
                <a:latin typeface="Trebuchet MS"/>
                <a:cs typeface="Trebuchet MS"/>
              </a:rPr>
              <a:t>such </a:t>
            </a:r>
            <a:r>
              <a:rPr dirty="0" sz="3050" spc="75">
                <a:latin typeface="Trebuchet MS"/>
                <a:cs typeface="Trebuchet MS"/>
              </a:rPr>
              <a:t>a </a:t>
            </a:r>
            <a:r>
              <a:rPr dirty="0" sz="3050" spc="90">
                <a:latin typeface="Trebuchet MS"/>
                <a:cs typeface="Trebuchet MS"/>
              </a:rPr>
              <a:t>system </a:t>
            </a:r>
            <a:r>
              <a:rPr dirty="0" sz="3050">
                <a:latin typeface="Trebuchet MS"/>
                <a:cs typeface="Trebuchet MS"/>
              </a:rPr>
              <a:t>will </a:t>
            </a:r>
            <a:r>
              <a:rPr dirty="0" sz="3050" spc="45">
                <a:latin typeface="Trebuchet MS"/>
                <a:cs typeface="Trebuchet MS"/>
              </a:rPr>
              <a:t>reduce </a:t>
            </a:r>
            <a:r>
              <a:rPr dirty="0" sz="3050" spc="25">
                <a:latin typeface="Trebuchet MS"/>
                <a:cs typeface="Trebuchet MS"/>
              </a:rPr>
              <a:t>the </a:t>
            </a:r>
            <a:r>
              <a:rPr dirty="0" sz="3050" spc="55">
                <a:latin typeface="Trebuchet MS"/>
                <a:cs typeface="Trebuchet MS"/>
              </a:rPr>
              <a:t>costly </a:t>
            </a:r>
            <a:r>
              <a:rPr dirty="0" sz="3050" spc="60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treatment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55">
                <a:latin typeface="Trebuchet MS"/>
                <a:cs typeface="Trebuchet MS"/>
              </a:rPr>
              <a:t>panic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65">
                <a:latin typeface="Trebuchet MS"/>
                <a:cs typeface="Trebuchet MS"/>
              </a:rPr>
              <a:t>moment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at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95">
                <a:latin typeface="Trebuchet MS"/>
                <a:cs typeface="Trebuchet MS"/>
              </a:rPr>
              <a:t>end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00">
                <a:latin typeface="Trebuchet MS"/>
                <a:cs typeface="Trebuchet MS"/>
              </a:rPr>
              <a:t>stages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90">
                <a:latin typeface="Trebuchet MS"/>
                <a:cs typeface="Trebuchet MS"/>
              </a:rPr>
              <a:t>so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0">
                <a:latin typeface="Trebuchet MS"/>
                <a:cs typeface="Trebuchet MS"/>
              </a:rPr>
              <a:t>that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80">
                <a:latin typeface="Trebuchet MS"/>
                <a:cs typeface="Trebuchet MS"/>
              </a:rPr>
              <a:t>proper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medication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can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75">
                <a:latin typeface="Trebuchet MS"/>
                <a:cs typeface="Trebuchet MS"/>
              </a:rPr>
              <a:t>be </a:t>
            </a:r>
            <a:r>
              <a:rPr dirty="0" sz="3050" spc="-905">
                <a:latin typeface="Trebuchet MS"/>
                <a:cs typeface="Trebuchet MS"/>
              </a:rPr>
              <a:t> </a:t>
            </a:r>
            <a:r>
              <a:rPr dirty="0" sz="3050" spc="85">
                <a:latin typeface="Trebuchet MS"/>
                <a:cs typeface="Trebuchet MS"/>
              </a:rPr>
              <a:t>provided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at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right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0">
                <a:latin typeface="Trebuchet MS"/>
                <a:cs typeface="Trebuchet MS"/>
              </a:rPr>
              <a:t>time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10">
                <a:latin typeface="Trebuchet MS"/>
                <a:cs typeface="Trebuchet MS"/>
              </a:rPr>
              <a:t>and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5">
                <a:latin typeface="Trebuchet MS"/>
                <a:cs typeface="Trebuchet MS"/>
              </a:rPr>
              <a:t>we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50">
                <a:latin typeface="Trebuchet MS"/>
                <a:cs typeface="Trebuchet MS"/>
              </a:rPr>
              <a:t>can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40">
                <a:latin typeface="Trebuchet MS"/>
                <a:cs typeface="Trebuchet MS"/>
              </a:rPr>
              <a:t>lower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00">
                <a:latin typeface="Trebuchet MS"/>
                <a:cs typeface="Trebuchet MS"/>
              </a:rPr>
              <a:t>down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25">
                <a:latin typeface="Trebuchet MS"/>
                <a:cs typeface="Trebuchet MS"/>
              </a:rPr>
              <a:t>the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60">
                <a:latin typeface="Trebuchet MS"/>
                <a:cs typeface="Trebuchet MS"/>
              </a:rPr>
              <a:t>death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15">
                <a:latin typeface="Trebuchet MS"/>
                <a:cs typeface="Trebuchet MS"/>
              </a:rPr>
              <a:t>rate</a:t>
            </a:r>
            <a:r>
              <a:rPr dirty="0" sz="3050" spc="-150">
                <a:latin typeface="Trebuchet MS"/>
                <a:cs typeface="Trebuchet MS"/>
              </a:rPr>
              <a:t> </a:t>
            </a:r>
            <a:r>
              <a:rPr dirty="0" sz="3050" spc="150">
                <a:latin typeface="Trebuchet MS"/>
                <a:cs typeface="Trebuchet MS"/>
              </a:rPr>
              <a:t>as</a:t>
            </a:r>
            <a:r>
              <a:rPr dirty="0" sz="3050" spc="-155">
                <a:latin typeface="Trebuchet MS"/>
                <a:cs typeface="Trebuchet MS"/>
              </a:rPr>
              <a:t> </a:t>
            </a:r>
            <a:r>
              <a:rPr dirty="0" sz="3050" spc="-75">
                <a:latin typeface="Trebuchet MS"/>
                <a:cs typeface="Trebuchet MS"/>
              </a:rPr>
              <a:t>well.</a:t>
            </a:r>
            <a:endParaRPr sz="3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Trebuchet MS"/>
              <a:cs typeface="Trebuchet MS"/>
            </a:endParaRPr>
          </a:p>
          <a:p>
            <a:pPr marL="12700" marR="1854835">
              <a:lnSpc>
                <a:spcPct val="125000"/>
              </a:lnSpc>
            </a:pPr>
            <a:r>
              <a:rPr dirty="0" sz="3050" spc="120" b="1">
                <a:latin typeface="Trebuchet MS"/>
                <a:cs typeface="Trebuchet MS"/>
              </a:rPr>
              <a:t>So </a:t>
            </a:r>
            <a:r>
              <a:rPr dirty="0" sz="3050" spc="-20" b="1">
                <a:latin typeface="Trebuchet MS"/>
                <a:cs typeface="Trebuchet MS"/>
              </a:rPr>
              <a:t>our </a:t>
            </a:r>
            <a:r>
              <a:rPr dirty="0" sz="3050" spc="5" b="1">
                <a:latin typeface="Trebuchet MS"/>
                <a:cs typeface="Trebuchet MS"/>
              </a:rPr>
              <a:t>problem </a:t>
            </a:r>
            <a:r>
              <a:rPr dirty="0" sz="3050" spc="-10" b="1">
                <a:latin typeface="Trebuchet MS"/>
                <a:cs typeface="Trebuchet MS"/>
              </a:rPr>
              <a:t>statement </a:t>
            </a:r>
            <a:r>
              <a:rPr dirty="0" sz="3050" spc="55" b="1">
                <a:latin typeface="Trebuchet MS"/>
                <a:cs typeface="Trebuchet MS"/>
              </a:rPr>
              <a:t>is </a:t>
            </a:r>
            <a:r>
              <a:rPr dirty="0" sz="3050" spc="10" b="1">
                <a:latin typeface="Trebuchet MS"/>
                <a:cs typeface="Trebuchet MS"/>
              </a:rPr>
              <a:t>to </a:t>
            </a:r>
            <a:r>
              <a:rPr dirty="0" sz="3050" spc="-40" b="1">
                <a:latin typeface="Trebuchet MS"/>
                <a:cs typeface="Trebuchet MS"/>
              </a:rPr>
              <a:t>conceptualize </a:t>
            </a:r>
            <a:r>
              <a:rPr dirty="0" sz="3050" spc="35" b="1">
                <a:latin typeface="Trebuchet MS"/>
                <a:cs typeface="Trebuchet MS"/>
              </a:rPr>
              <a:t>and </a:t>
            </a:r>
            <a:r>
              <a:rPr dirty="0" sz="3050" spc="-50" b="1">
                <a:latin typeface="Trebuchet MS"/>
                <a:cs typeface="Trebuchet MS"/>
              </a:rPr>
              <a:t>create </a:t>
            </a:r>
            <a:r>
              <a:rPr dirty="0" sz="3050" spc="15" b="1">
                <a:latin typeface="Trebuchet MS"/>
                <a:cs typeface="Trebuchet MS"/>
              </a:rPr>
              <a:t>an </a:t>
            </a:r>
            <a:r>
              <a:rPr dirty="0" sz="3050" spc="25" b="1">
                <a:latin typeface="Trebuchet MS"/>
                <a:cs typeface="Trebuchet MS"/>
              </a:rPr>
              <a:t>all-in-one </a:t>
            </a:r>
            <a:r>
              <a:rPr dirty="0" sz="3050" spc="-10" b="1">
                <a:latin typeface="Trebuchet MS"/>
                <a:cs typeface="Trebuchet MS"/>
              </a:rPr>
              <a:t>medical </a:t>
            </a:r>
            <a:r>
              <a:rPr dirty="0" sz="3050" spc="-5" b="1">
                <a:latin typeface="Trebuchet MS"/>
                <a:cs typeface="Trebuchet MS"/>
              </a:rPr>
              <a:t> </a:t>
            </a:r>
            <a:r>
              <a:rPr dirty="0" sz="3050" spc="20" b="1">
                <a:latin typeface="Trebuchet MS"/>
                <a:cs typeface="Trebuchet MS"/>
              </a:rPr>
              <a:t>solution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15" b="1">
                <a:latin typeface="Trebuchet MS"/>
                <a:cs typeface="Trebuchet MS"/>
              </a:rPr>
              <a:t>that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40" b="1">
                <a:latin typeface="Trebuchet MS"/>
                <a:cs typeface="Trebuchet MS"/>
              </a:rPr>
              <a:t>aims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to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bring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30" b="1">
                <a:latin typeface="Trebuchet MS"/>
                <a:cs typeface="Trebuchet MS"/>
              </a:rPr>
              <a:t>early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60" b="1">
                <a:latin typeface="Trebuchet MS"/>
                <a:cs typeface="Trebuchet MS"/>
              </a:rPr>
              <a:t>diagnosis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of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55" b="1">
                <a:latin typeface="Trebuchet MS"/>
                <a:cs typeface="Trebuchet MS"/>
              </a:rPr>
              <a:t>a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-40" b="1">
                <a:latin typeface="Trebuchet MS"/>
                <a:cs typeface="Trebuchet MS"/>
              </a:rPr>
              <a:t>wide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40" b="1">
                <a:latin typeface="Trebuchet MS"/>
                <a:cs typeface="Trebuchet MS"/>
              </a:rPr>
              <a:t>variety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of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55" b="1">
                <a:latin typeface="Trebuchet MS"/>
                <a:cs typeface="Trebuchet MS"/>
              </a:rPr>
              <a:t>diseases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-25" b="1">
                <a:latin typeface="Trebuchet MS"/>
                <a:cs typeface="Trebuchet MS"/>
              </a:rPr>
              <a:t>like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-35" b="1">
                <a:latin typeface="Trebuchet MS"/>
                <a:cs typeface="Trebuchet MS"/>
              </a:rPr>
              <a:t>heart </a:t>
            </a:r>
            <a:r>
              <a:rPr dirty="0" sz="3050" spc="-905" b="1">
                <a:latin typeface="Trebuchet MS"/>
                <a:cs typeface="Trebuchet MS"/>
              </a:rPr>
              <a:t> </a:t>
            </a:r>
            <a:r>
              <a:rPr dirty="0" sz="3050" spc="5" b="1">
                <a:latin typeface="Trebuchet MS"/>
                <a:cs typeface="Trebuchet MS"/>
              </a:rPr>
              <a:t>diseases,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-30" b="1">
                <a:latin typeface="Trebuchet MS"/>
                <a:cs typeface="Trebuchet MS"/>
              </a:rPr>
              <a:t>diabetes,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spc="15" b="1">
                <a:latin typeface="Trebuchet MS"/>
                <a:cs typeface="Trebuchet MS"/>
              </a:rPr>
              <a:t>breast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-100" b="1">
                <a:latin typeface="Trebuchet MS"/>
                <a:cs typeface="Trebuchet MS"/>
              </a:rPr>
              <a:t>cancer,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spc="-145" b="1">
                <a:latin typeface="Trebuchet MS"/>
                <a:cs typeface="Trebuchet MS"/>
              </a:rPr>
              <a:t>etc.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20" b="1">
                <a:latin typeface="Trebuchet MS"/>
                <a:cs typeface="Trebuchet MS"/>
              </a:rPr>
              <a:t>on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spc="55" b="1">
                <a:latin typeface="Trebuchet MS"/>
                <a:cs typeface="Trebuchet MS"/>
              </a:rPr>
              <a:t>a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30" b="1">
                <a:latin typeface="Trebuchet MS"/>
                <a:cs typeface="Trebuchet MS"/>
              </a:rPr>
              <a:t>single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b="1">
                <a:latin typeface="Trebuchet MS"/>
                <a:cs typeface="Trebuchet MS"/>
              </a:rPr>
              <a:t>platform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spc="125" b="1">
                <a:latin typeface="Trebuchet MS"/>
                <a:cs typeface="Trebuchet MS"/>
              </a:rPr>
              <a:t>-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allowing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spc="-45" b="1">
                <a:latin typeface="Trebuchet MS"/>
                <a:cs typeface="Trebuchet MS"/>
              </a:rPr>
              <a:t>the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25" b="1">
                <a:latin typeface="Trebuchet MS"/>
                <a:cs typeface="Trebuchet MS"/>
              </a:rPr>
              <a:t>users</a:t>
            </a:r>
            <a:r>
              <a:rPr dirty="0" sz="3050" spc="-160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to </a:t>
            </a:r>
            <a:r>
              <a:rPr dirty="0" sz="3050" spc="-905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get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15" b="1">
                <a:latin typeface="Trebuchet MS"/>
                <a:cs typeface="Trebuchet MS"/>
              </a:rPr>
              <a:t>an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30" b="1">
                <a:latin typeface="Trebuchet MS"/>
                <a:cs typeface="Trebuchet MS"/>
              </a:rPr>
              <a:t>early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60" b="1">
                <a:latin typeface="Trebuchet MS"/>
                <a:cs typeface="Trebuchet MS"/>
              </a:rPr>
              <a:t>diagnosis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5" b="1">
                <a:latin typeface="Trebuchet MS"/>
                <a:cs typeface="Trebuchet MS"/>
              </a:rPr>
              <a:t>at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45" b="1">
                <a:latin typeface="Trebuchet MS"/>
                <a:cs typeface="Trebuchet MS"/>
              </a:rPr>
              <a:t>the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20" b="1">
                <a:latin typeface="Trebuchet MS"/>
                <a:cs typeface="Trebuchet MS"/>
              </a:rPr>
              <a:t>comfort</a:t>
            </a:r>
            <a:r>
              <a:rPr dirty="0" sz="3050" spc="-165" b="1">
                <a:latin typeface="Trebuchet MS"/>
                <a:cs typeface="Trebuchet MS"/>
              </a:rPr>
              <a:t> </a:t>
            </a:r>
            <a:r>
              <a:rPr dirty="0" sz="3050" spc="10" b="1">
                <a:latin typeface="Trebuchet MS"/>
                <a:cs typeface="Trebuchet MS"/>
              </a:rPr>
              <a:t>of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55" b="1">
                <a:latin typeface="Trebuchet MS"/>
                <a:cs typeface="Trebuchet MS"/>
              </a:rPr>
              <a:t>their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25" b="1">
                <a:latin typeface="Trebuchet MS"/>
                <a:cs typeface="Trebuchet MS"/>
              </a:rPr>
              <a:t>homes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35" b="1">
                <a:latin typeface="Trebuchet MS"/>
                <a:cs typeface="Trebuchet MS"/>
              </a:rPr>
              <a:t>in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20" b="1">
                <a:latin typeface="Trebuchet MS"/>
                <a:cs typeface="Trebuchet MS"/>
              </a:rPr>
              <a:t>no</a:t>
            </a:r>
            <a:r>
              <a:rPr dirty="0" sz="3050" spc="-170" b="1">
                <a:latin typeface="Trebuchet MS"/>
                <a:cs typeface="Trebuchet MS"/>
              </a:rPr>
              <a:t> </a:t>
            </a:r>
            <a:r>
              <a:rPr dirty="0" sz="3050" spc="-110" b="1">
                <a:latin typeface="Trebuchet MS"/>
                <a:cs typeface="Trebuchet MS"/>
              </a:rPr>
              <a:t>time.</a:t>
            </a:r>
            <a:endParaRPr sz="3050">
              <a:latin typeface="Trebuchet MS"/>
              <a:cs typeface="Trebuchet MS"/>
            </a:endParaRPr>
          </a:p>
          <a:p>
            <a:pPr algn="r" marR="5080">
              <a:lnSpc>
                <a:spcPts val="2620"/>
              </a:lnSpc>
              <a:spcBef>
                <a:spcPts val="1380"/>
              </a:spcBef>
            </a:pPr>
            <a:r>
              <a:rPr dirty="0" sz="2200" spc="-45" b="1">
                <a:solidFill>
                  <a:srgbClr val="1736B1"/>
                </a:solidFill>
                <a:latin typeface="Trebuchet MS"/>
                <a:cs typeface="Trebuchet MS"/>
              </a:rPr>
              <a:t>04</a:t>
            </a:r>
            <a:endParaRPr sz="2200">
              <a:latin typeface="Trebuchet MS"/>
              <a:cs typeface="Trebuchet MS"/>
            </a:endParaRPr>
          </a:p>
          <a:p>
            <a:pPr marL="925830">
              <a:lnSpc>
                <a:spcPts val="2680"/>
              </a:lnSpc>
            </a:pPr>
            <a:r>
              <a:rPr dirty="0" sz="2250" spc="-35" b="1">
                <a:solidFill>
                  <a:srgbClr val="1736B1"/>
                </a:solidFill>
                <a:latin typeface="Trebuchet MS"/>
                <a:cs typeface="Trebuchet MS"/>
              </a:rPr>
              <a:t>G</a:t>
            </a:r>
            <a:r>
              <a:rPr dirty="0" sz="2250" spc="35" b="1">
                <a:solidFill>
                  <a:srgbClr val="1736B1"/>
                </a:solidFill>
                <a:latin typeface="Trebuchet MS"/>
                <a:cs typeface="Trebuchet MS"/>
              </a:rPr>
              <a:t>R</a:t>
            </a:r>
            <a:r>
              <a:rPr dirty="0" sz="2250" spc="-10" b="1">
                <a:solidFill>
                  <a:srgbClr val="1736B1"/>
                </a:solidFill>
                <a:latin typeface="Trebuchet MS"/>
                <a:cs typeface="Trebuchet MS"/>
              </a:rPr>
              <a:t>O</a:t>
            </a:r>
            <a:r>
              <a:rPr dirty="0" sz="2250" spc="-50" b="1">
                <a:solidFill>
                  <a:srgbClr val="1736B1"/>
                </a:solidFill>
                <a:latin typeface="Trebuchet MS"/>
                <a:cs typeface="Trebuchet MS"/>
              </a:rPr>
              <a:t>U</a:t>
            </a:r>
            <a:r>
              <a:rPr dirty="0" sz="2250" spc="60" b="1">
                <a:solidFill>
                  <a:srgbClr val="1736B1"/>
                </a:solidFill>
                <a:latin typeface="Trebuchet MS"/>
                <a:cs typeface="Trebuchet MS"/>
              </a:rPr>
              <a:t>P</a:t>
            </a:r>
            <a:r>
              <a:rPr dirty="0" sz="2250" spc="-160" b="1">
                <a:solidFill>
                  <a:srgbClr val="1736B1"/>
                </a:solidFill>
                <a:latin typeface="Trebuchet MS"/>
                <a:cs typeface="Trebuchet MS"/>
              </a:rPr>
              <a:t> </a:t>
            </a:r>
            <a:r>
              <a:rPr dirty="0" sz="2250" spc="-75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r>
              <a:rPr dirty="0" sz="2250" spc="40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endParaRPr sz="22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271" y="2240146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271" y="3983220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271" y="688834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571489"/>
            <a:ext cx="727392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PROBLEM</a:t>
            </a:r>
            <a:r>
              <a:rPr dirty="0" spc="-390"/>
              <a:t> </a:t>
            </a:r>
            <a:r>
              <a:rPr dirty="0" spc="-180"/>
              <a:t>STATEMENT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28995" y="9368376"/>
            <a:ext cx="777875" cy="443230"/>
            <a:chOff x="1028995" y="9368376"/>
            <a:chExt cx="777875" cy="443230"/>
          </a:xfrm>
        </p:grpSpPr>
        <p:sp>
          <p:nvSpPr>
            <p:cNvPr id="8" name="object 8"/>
            <p:cNvSpPr/>
            <p:nvPr/>
          </p:nvSpPr>
          <p:spPr>
            <a:xfrm>
              <a:off x="1028995" y="9587097"/>
              <a:ext cx="259715" cy="224790"/>
            </a:xfrm>
            <a:custGeom>
              <a:avLst/>
              <a:gdLst/>
              <a:ahLst/>
              <a:cxnLst/>
              <a:rect l="l" t="t" r="r" b="b"/>
              <a:pathLst>
                <a:path w="259715" h="224790">
                  <a:moveTo>
                    <a:pt x="194361" y="224316"/>
                  </a:moveTo>
                  <a:lnTo>
                    <a:pt x="64871" y="224316"/>
                  </a:lnTo>
                  <a:lnTo>
                    <a:pt x="0" y="112275"/>
                  </a:lnTo>
                  <a:lnTo>
                    <a:pt x="64871" y="0"/>
                  </a:lnTo>
                  <a:lnTo>
                    <a:pt x="194361" y="0"/>
                  </a:lnTo>
                  <a:lnTo>
                    <a:pt x="259223" y="112275"/>
                  </a:lnTo>
                  <a:lnTo>
                    <a:pt x="194361" y="224316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8485" y="9368376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4095" y="443037"/>
                  </a:moveTo>
                  <a:lnTo>
                    <a:pt x="194360" y="443037"/>
                  </a:lnTo>
                  <a:lnTo>
                    <a:pt x="88760" y="260162"/>
                  </a:lnTo>
                  <a:lnTo>
                    <a:pt x="43649" y="182089"/>
                  </a:lnTo>
                  <a:lnTo>
                    <a:pt x="0" y="106680"/>
                  </a:lnTo>
                  <a:lnTo>
                    <a:pt x="61768" y="0"/>
                  </a:lnTo>
                  <a:lnTo>
                    <a:pt x="197463" y="0"/>
                  </a:lnTo>
                  <a:lnTo>
                    <a:pt x="236765" y="67884"/>
                  </a:lnTo>
                  <a:lnTo>
                    <a:pt x="324000" y="218721"/>
                  </a:lnTo>
                  <a:lnTo>
                    <a:pt x="347964" y="260162"/>
                  </a:lnTo>
                  <a:lnTo>
                    <a:pt x="388712" y="330997"/>
                  </a:lnTo>
                  <a:lnTo>
                    <a:pt x="324095" y="443037"/>
                  </a:lnTo>
                  <a:close/>
                </a:path>
                <a:path w="389255" h="443229">
                  <a:moveTo>
                    <a:pt x="236806" y="67903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417708" y="9368376"/>
              <a:ext cx="389255" cy="443230"/>
            </a:xfrm>
            <a:custGeom>
              <a:avLst/>
              <a:gdLst/>
              <a:ahLst/>
              <a:cxnLst/>
              <a:rect l="l" t="t" r="r" b="b"/>
              <a:pathLst>
                <a:path w="389255" h="443229">
                  <a:moveTo>
                    <a:pt x="323850" y="443037"/>
                  </a:moveTo>
                  <a:lnTo>
                    <a:pt x="194360" y="443037"/>
                  </a:lnTo>
                  <a:lnTo>
                    <a:pt x="129489" y="330997"/>
                  </a:lnTo>
                  <a:lnTo>
                    <a:pt x="129687" y="330667"/>
                  </a:lnTo>
                  <a:lnTo>
                    <a:pt x="64909" y="218721"/>
                  </a:lnTo>
                  <a:lnTo>
                    <a:pt x="0" y="106680"/>
                  </a:lnTo>
                  <a:lnTo>
                    <a:pt x="61768" y="0"/>
                  </a:lnTo>
                  <a:lnTo>
                    <a:pt x="197464" y="0"/>
                  </a:lnTo>
                  <a:lnTo>
                    <a:pt x="233649" y="62500"/>
                  </a:lnTo>
                  <a:lnTo>
                    <a:pt x="233996" y="62500"/>
                  </a:lnTo>
                  <a:lnTo>
                    <a:pt x="344827" y="254618"/>
                  </a:lnTo>
                  <a:lnTo>
                    <a:pt x="344648" y="254722"/>
                  </a:lnTo>
                  <a:lnTo>
                    <a:pt x="388712" y="330997"/>
                  </a:lnTo>
                  <a:lnTo>
                    <a:pt x="323850" y="443037"/>
                  </a:lnTo>
                  <a:close/>
                </a:path>
                <a:path w="389255" h="443229">
                  <a:moveTo>
                    <a:pt x="233996" y="62500"/>
                  </a:moveTo>
                  <a:lnTo>
                    <a:pt x="233649" y="62500"/>
                  </a:lnTo>
                  <a:lnTo>
                    <a:pt x="233903" y="62340"/>
                  </a:lnTo>
                  <a:lnTo>
                    <a:pt x="233996" y="62500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"/>
            <a:ext cx="18149570" cy="10285730"/>
            <a:chOff x="0" y="3"/>
            <a:chExt cx="18149570" cy="10285730"/>
          </a:xfrm>
        </p:grpSpPr>
        <p:sp>
          <p:nvSpPr>
            <p:cNvPr id="3" name="object 3"/>
            <p:cNvSpPr/>
            <p:nvPr/>
          </p:nvSpPr>
          <p:spPr>
            <a:xfrm>
              <a:off x="0" y="3"/>
              <a:ext cx="771525" cy="10285730"/>
            </a:xfrm>
            <a:custGeom>
              <a:avLst/>
              <a:gdLst/>
              <a:ahLst/>
              <a:cxnLst/>
              <a:rect l="l" t="t" r="r" b="b"/>
              <a:pathLst>
                <a:path w="771525" h="10285730">
                  <a:moveTo>
                    <a:pt x="0" y="10285273"/>
                  </a:moveTo>
                  <a:lnTo>
                    <a:pt x="0" y="0"/>
                  </a:lnTo>
                  <a:lnTo>
                    <a:pt x="771078" y="445127"/>
                  </a:lnTo>
                  <a:lnTo>
                    <a:pt x="771078" y="9841778"/>
                  </a:lnTo>
                  <a:lnTo>
                    <a:pt x="2861" y="10285273"/>
                  </a:lnTo>
                  <a:lnTo>
                    <a:pt x="0" y="10285273"/>
                  </a:ln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85107" y="1383675"/>
              <a:ext cx="17764125" cy="628650"/>
            </a:xfrm>
            <a:custGeom>
              <a:avLst/>
              <a:gdLst/>
              <a:ahLst/>
              <a:cxnLst/>
              <a:rect l="l" t="t" r="r" b="b"/>
              <a:pathLst>
                <a:path w="17764125" h="628650">
                  <a:moveTo>
                    <a:pt x="17764123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17764123" y="0"/>
                  </a:lnTo>
                  <a:lnTo>
                    <a:pt x="17764123" y="628649"/>
                  </a:lnTo>
                  <a:close/>
                </a:path>
              </a:pathLst>
            </a:custGeom>
            <a:solidFill>
              <a:srgbClr val="311A5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27944" y="1447122"/>
            <a:ext cx="1554988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30" b="1">
                <a:solidFill>
                  <a:srgbClr val="F4F4F4"/>
                </a:solidFill>
                <a:latin typeface="Arial"/>
                <a:cs typeface="Arial"/>
              </a:rPr>
              <a:t>A.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4F4F4"/>
                </a:solidFill>
                <a:latin typeface="Arial"/>
                <a:cs typeface="Arial"/>
              </a:rPr>
              <a:t>1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95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5" b="1">
                <a:solidFill>
                  <a:srgbClr val="F4F4F4"/>
                </a:solidFill>
                <a:latin typeface="Arial"/>
                <a:cs typeface="Arial"/>
              </a:rPr>
              <a:t>DETECT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5" b="1">
                <a:solidFill>
                  <a:srgbClr val="F4F4F4"/>
                </a:solidFill>
                <a:latin typeface="Arial"/>
                <a:cs typeface="Arial"/>
              </a:rPr>
              <a:t>MULTIPLE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35" b="1">
                <a:solidFill>
                  <a:srgbClr val="F4F4F4"/>
                </a:solidFill>
                <a:latin typeface="Arial"/>
                <a:cs typeface="Arial"/>
              </a:rPr>
              <a:t>DISEASES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0" b="1">
                <a:solidFill>
                  <a:srgbClr val="F4F4F4"/>
                </a:solidFill>
                <a:latin typeface="Arial"/>
                <a:cs typeface="Arial"/>
              </a:rPr>
              <a:t>ML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5" b="1">
                <a:solidFill>
                  <a:srgbClr val="F4F4F4"/>
                </a:solidFill>
                <a:latin typeface="Arial"/>
                <a:cs typeface="Arial"/>
              </a:rPr>
              <a:t>ALGORITHM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255" y="2202263"/>
            <a:ext cx="17735550" cy="3476625"/>
          </a:xfrm>
          <a:custGeom>
            <a:avLst/>
            <a:gdLst/>
            <a:ahLst/>
            <a:cxnLst/>
            <a:rect l="l" t="t" r="r" b="b"/>
            <a:pathLst>
              <a:path w="17735550" h="3476625">
                <a:moveTo>
                  <a:pt x="17735548" y="3476624"/>
                </a:moveTo>
                <a:lnTo>
                  <a:pt x="0" y="3476624"/>
                </a:lnTo>
                <a:lnTo>
                  <a:pt x="0" y="0"/>
                </a:lnTo>
                <a:lnTo>
                  <a:pt x="17735548" y="0"/>
                </a:lnTo>
                <a:lnTo>
                  <a:pt x="17735548" y="347662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42766" y="2205421"/>
            <a:ext cx="1885950" cy="237363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25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745"/>
              </a:spcBef>
            </a:pP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An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approach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25">
                <a:solidFill>
                  <a:srgbClr val="311A57"/>
                </a:solidFill>
                <a:latin typeface="Arial MT"/>
                <a:cs typeface="Arial MT"/>
              </a:rPr>
              <a:t>to </a:t>
            </a:r>
            <a:r>
              <a:rPr dirty="0" sz="2000" spc="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detect </a:t>
            </a: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multiple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16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g 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machine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learning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algorithm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1255" y="2202746"/>
            <a:ext cx="2728595" cy="268478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85"/>
              </a:spcBef>
            </a:pP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Indukuri </a:t>
            </a:r>
            <a:r>
              <a:rPr dirty="0" sz="2000" spc="20">
                <a:solidFill>
                  <a:srgbClr val="311A57"/>
                </a:solidFill>
                <a:latin typeface="Arial MT"/>
                <a:cs typeface="Arial MT"/>
              </a:rPr>
              <a:t>Mohit, </a:t>
            </a:r>
            <a:r>
              <a:rPr dirty="0" sz="2000" spc="80">
                <a:solidFill>
                  <a:srgbClr val="311A57"/>
                </a:solidFill>
                <a:latin typeface="Arial MT"/>
                <a:cs typeface="Arial MT"/>
              </a:rPr>
              <a:t>K. </a:t>
            </a:r>
            <a:r>
              <a:rPr dirty="0" sz="2000" spc="8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Santhosh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Kumar, 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Avula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Reddy,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Badhagouni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311A57"/>
                </a:solidFill>
                <a:latin typeface="Arial MT"/>
                <a:cs typeface="Arial MT"/>
              </a:rPr>
              <a:t>K. </a:t>
            </a:r>
            <a:r>
              <a:rPr dirty="0" sz="2000" spc="8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Vardhaman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College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 </a:t>
            </a:r>
            <a:r>
              <a:rPr dirty="0" sz="2000" spc="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Engineering,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Hyderabad,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India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0135" y="2253431"/>
            <a:ext cx="2268220" cy="3338829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61594" marR="187960" indent="-49530">
              <a:lnSpc>
                <a:spcPct val="122500"/>
              </a:lnSpc>
              <a:spcBef>
                <a:spcPts val="355"/>
              </a:spcBef>
            </a:pPr>
            <a:r>
              <a:rPr dirty="0" sz="2200" spc="-55" b="1">
                <a:solidFill>
                  <a:srgbClr val="311A57"/>
                </a:solidFill>
                <a:latin typeface="Arial"/>
                <a:cs typeface="Arial"/>
              </a:rPr>
              <a:t>Year </a:t>
            </a:r>
            <a:r>
              <a:rPr dirty="0" sz="2200" spc="-110" b="1">
                <a:solidFill>
                  <a:srgbClr val="311A57"/>
                </a:solidFill>
                <a:latin typeface="Arial"/>
                <a:cs typeface="Arial"/>
              </a:rPr>
              <a:t>Published </a:t>
            </a:r>
            <a:r>
              <a:rPr dirty="0" sz="2200" spc="-10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September, </a:t>
            </a:r>
            <a:r>
              <a:rPr dirty="0" sz="2000" spc="20">
                <a:solidFill>
                  <a:srgbClr val="311A57"/>
                </a:solidFill>
                <a:latin typeface="Arial MT"/>
                <a:cs typeface="Arial MT"/>
              </a:rPr>
              <a:t>2021.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Proceedings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1st</a:t>
            </a:r>
            <a:endParaRPr sz="2000">
              <a:latin typeface="Arial MT"/>
              <a:cs typeface="Arial MT"/>
            </a:endParaRPr>
          </a:p>
          <a:p>
            <a:pPr marL="61594" marR="5080">
              <a:lnSpc>
                <a:spcPct val="115599"/>
              </a:lnSpc>
            </a:pP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International 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Conference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on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AMSE.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doi:10.1088/1742-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6596</a:t>
            </a:r>
            <a:r>
              <a:rPr dirty="0" sz="2000" spc="340">
                <a:solidFill>
                  <a:srgbClr val="311A57"/>
                </a:solidFill>
                <a:latin typeface="Arial MT"/>
                <a:cs typeface="Arial MT"/>
              </a:rPr>
              <a:t>/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2089</a:t>
            </a:r>
            <a:r>
              <a:rPr dirty="0" sz="2000" spc="340">
                <a:solidFill>
                  <a:srgbClr val="311A57"/>
                </a:solidFill>
                <a:latin typeface="Arial MT"/>
                <a:cs typeface="Arial MT"/>
              </a:rPr>
              <a:t>/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1</a:t>
            </a:r>
            <a:r>
              <a:rPr dirty="0" sz="2000" spc="340">
                <a:solidFill>
                  <a:srgbClr val="311A57"/>
                </a:solidFill>
                <a:latin typeface="Arial MT"/>
                <a:cs typeface="Arial MT"/>
              </a:rPr>
              <a:t>/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012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0</a:t>
            </a:r>
            <a:endParaRPr sz="20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  <a:spcBef>
                <a:spcPts val="375"/>
              </a:spcBef>
            </a:pP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09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9767" y="2170757"/>
            <a:ext cx="8910320" cy="337248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  <a:spcBef>
                <a:spcPts val="875"/>
              </a:spcBef>
            </a:pP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research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explores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predictive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analysis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healthcare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by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proposing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a </a:t>
            </a:r>
            <a:r>
              <a:rPr dirty="0" sz="2200" spc="-1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medical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test/disease-predicting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web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application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that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uses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concept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 </a:t>
            </a:r>
            <a:r>
              <a:rPr dirty="0" sz="2200" spc="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machine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learning-based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predictions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about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various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311A57"/>
                </a:solidFill>
                <a:latin typeface="Arial MT"/>
                <a:cs typeface="Arial MT"/>
              </a:rPr>
              <a:t>diseases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like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Breast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Cancer,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Diabetes,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Heart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311A57"/>
                </a:solidFill>
                <a:latin typeface="Arial MT"/>
                <a:cs typeface="Arial MT"/>
              </a:rPr>
              <a:t>Diseases.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5">
                <a:solidFill>
                  <a:srgbClr val="311A57"/>
                </a:solidFill>
                <a:latin typeface="Arial MT"/>
                <a:cs typeface="Arial MT"/>
              </a:rPr>
              <a:t>It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makes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311A57"/>
                </a:solidFill>
                <a:latin typeface="Arial MT"/>
                <a:cs typeface="Arial MT"/>
              </a:rPr>
              <a:t>use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5">
                <a:solidFill>
                  <a:srgbClr val="311A57"/>
                </a:solidFill>
                <a:latin typeface="Arial MT"/>
                <a:cs typeface="Arial MT"/>
              </a:rPr>
              <a:t>3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classification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algorithms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namely,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SVM, </a:t>
            </a:r>
            <a:r>
              <a:rPr dirty="0" sz="2200" spc="-210">
                <a:solidFill>
                  <a:srgbClr val="311A57"/>
                </a:solidFill>
                <a:latin typeface="Arial MT"/>
                <a:cs typeface="Arial MT"/>
              </a:rPr>
              <a:t>LR</a:t>
            </a:r>
            <a:r>
              <a:rPr dirty="0" sz="2200" spc="-20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KNN,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from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which </a:t>
            </a:r>
            <a:r>
              <a:rPr dirty="0" sz="2200" spc="-210">
                <a:solidFill>
                  <a:srgbClr val="311A57"/>
                </a:solidFill>
                <a:latin typeface="Arial MT"/>
                <a:cs typeface="Arial MT"/>
              </a:rPr>
              <a:t>LR</a:t>
            </a:r>
            <a:r>
              <a:rPr dirty="0" sz="2200" spc="-20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25">
                <a:solidFill>
                  <a:srgbClr val="311A57"/>
                </a:solidFill>
                <a:latin typeface="Arial MT"/>
                <a:cs typeface="Arial MT"/>
              </a:rPr>
              <a:t>gave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good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accuracy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0">
                <a:solidFill>
                  <a:srgbClr val="311A57"/>
                </a:solidFill>
                <a:latin typeface="Arial MT"/>
                <a:cs typeface="Arial MT"/>
              </a:rPr>
              <a:t>values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65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disease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prediction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diabetes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(77.60%)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breast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cancer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(94.55%)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KNN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(83.84%)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65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disease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prediction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heart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disease.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107" y="5887551"/>
            <a:ext cx="17764125" cy="628650"/>
          </a:xfrm>
          <a:custGeom>
            <a:avLst/>
            <a:gdLst/>
            <a:ahLst/>
            <a:cxnLst/>
            <a:rect l="l" t="t" r="r" b="b"/>
            <a:pathLst>
              <a:path w="17764125" h="628650">
                <a:moveTo>
                  <a:pt x="17764123" y="628649"/>
                </a:moveTo>
                <a:lnTo>
                  <a:pt x="0" y="628649"/>
                </a:lnTo>
                <a:lnTo>
                  <a:pt x="0" y="0"/>
                </a:lnTo>
                <a:lnTo>
                  <a:pt x="17764123" y="0"/>
                </a:lnTo>
                <a:lnTo>
                  <a:pt x="17764123" y="628649"/>
                </a:lnTo>
                <a:close/>
              </a:path>
            </a:pathLst>
          </a:custGeom>
          <a:solidFill>
            <a:srgbClr val="311A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944" y="5950994"/>
            <a:ext cx="164566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solidFill>
                  <a:srgbClr val="F4F4F4"/>
                </a:solidFill>
                <a:latin typeface="Arial"/>
                <a:cs typeface="Arial"/>
              </a:rPr>
              <a:t>B.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4F4F4"/>
                </a:solidFill>
                <a:latin typeface="Arial"/>
                <a:cs typeface="Arial"/>
              </a:rPr>
              <a:t>2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95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HEART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F4F4F4"/>
                </a:solidFill>
                <a:latin typeface="Arial"/>
                <a:cs typeface="Arial"/>
              </a:rPr>
              <a:t>DISEASE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F4F4F4"/>
                </a:solidFill>
                <a:latin typeface="Arial"/>
                <a:cs typeface="Arial"/>
              </a:rPr>
              <a:t>MACHINE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5" b="1">
                <a:solidFill>
                  <a:srgbClr val="F4F4F4"/>
                </a:solidFill>
                <a:latin typeface="Arial"/>
                <a:cs typeface="Arial"/>
              </a:rPr>
              <a:t>LEARNING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255" y="6699655"/>
            <a:ext cx="17735550" cy="3467100"/>
          </a:xfrm>
          <a:custGeom>
            <a:avLst/>
            <a:gdLst/>
            <a:ahLst/>
            <a:cxnLst/>
            <a:rect l="l" t="t" r="r" b="b"/>
            <a:pathLst>
              <a:path w="17735550" h="3467100">
                <a:moveTo>
                  <a:pt x="17735548" y="3467099"/>
                </a:moveTo>
                <a:lnTo>
                  <a:pt x="0" y="3467099"/>
                </a:lnTo>
                <a:lnTo>
                  <a:pt x="0" y="0"/>
                </a:lnTo>
                <a:lnTo>
                  <a:pt x="17735548" y="0"/>
                </a:lnTo>
                <a:lnTo>
                  <a:pt x="17735548" y="34670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8721" y="6760051"/>
            <a:ext cx="1854200" cy="20656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3970" marR="5080" indent="-1905">
              <a:lnSpc>
                <a:spcPct val="119700"/>
              </a:lnSpc>
              <a:spcBef>
                <a:spcPts val="355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 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Efficient 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Heart 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311A57"/>
                </a:solidFill>
                <a:latin typeface="Arial MT"/>
                <a:cs typeface="Arial MT"/>
              </a:rPr>
              <a:t>Disease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Prediction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311A57"/>
                </a:solidFill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1255" y="6700132"/>
            <a:ext cx="2292350" cy="162750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85"/>
              </a:spcBef>
            </a:pP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Purushottam,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Prof. </a:t>
            </a:r>
            <a:r>
              <a:rPr dirty="0" sz="200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311A57"/>
                </a:solidFill>
                <a:latin typeface="Arial MT"/>
                <a:cs typeface="Arial MT"/>
              </a:rPr>
              <a:t>K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k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6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135">
                <a:solidFill>
                  <a:srgbClr val="311A57"/>
                </a:solidFill>
                <a:latin typeface="Arial MT"/>
                <a:cs typeface="Arial MT"/>
              </a:rPr>
              <a:t>x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7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a  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Sharma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8746" y="6700132"/>
            <a:ext cx="2477770" cy="197993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60"/>
              </a:spcBef>
            </a:pPr>
            <a:r>
              <a:rPr dirty="0" sz="2200" spc="-60" b="1">
                <a:solidFill>
                  <a:srgbClr val="311A57"/>
                </a:solidFill>
                <a:latin typeface="Arial"/>
                <a:cs typeface="Arial"/>
              </a:rPr>
              <a:t>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100" b="1">
                <a:solidFill>
                  <a:srgbClr val="311A57"/>
                </a:solidFill>
                <a:latin typeface="Arial"/>
                <a:cs typeface="Arial"/>
              </a:rPr>
              <a:t>u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b</a:t>
            </a:r>
            <a:r>
              <a:rPr dirty="0" sz="2200" b="1">
                <a:solidFill>
                  <a:srgbClr val="311A57"/>
                </a:solidFill>
                <a:latin typeface="Arial"/>
                <a:cs typeface="Arial"/>
              </a:rPr>
              <a:t>l</a:t>
            </a:r>
            <a:r>
              <a:rPr dirty="0" sz="2200" spc="-40" b="1">
                <a:solidFill>
                  <a:srgbClr val="311A57"/>
                </a:solidFill>
                <a:latin typeface="Arial"/>
                <a:cs typeface="Arial"/>
              </a:rPr>
              <a:t>i</a:t>
            </a:r>
            <a:r>
              <a:rPr dirty="0" sz="2200" spc="-254" b="1">
                <a:solidFill>
                  <a:srgbClr val="311A57"/>
                </a:solidFill>
                <a:latin typeface="Arial"/>
                <a:cs typeface="Arial"/>
              </a:rPr>
              <a:t>s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00" marR="333375">
              <a:lnSpc>
                <a:spcPct val="115599"/>
              </a:lnSpc>
              <a:spcBef>
                <a:spcPts val="585"/>
              </a:spcBef>
            </a:pP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June, </a:t>
            </a:r>
            <a:r>
              <a:rPr dirty="0" sz="2000" spc="20">
                <a:solidFill>
                  <a:srgbClr val="311A57"/>
                </a:solidFill>
                <a:latin typeface="Arial MT"/>
                <a:cs typeface="Arial MT"/>
              </a:rPr>
              <a:t>2016. </a:t>
            </a:r>
            <a:r>
              <a:rPr dirty="0" sz="2000" spc="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Procedia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Computer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Science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85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(2016)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962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140">
                <a:solidFill>
                  <a:srgbClr val="311A57"/>
                </a:solidFill>
                <a:latin typeface="Arial MT"/>
                <a:cs typeface="Arial MT"/>
              </a:rPr>
              <a:t>-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969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9767" y="6671942"/>
            <a:ext cx="9325610" cy="302260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154940">
              <a:lnSpc>
                <a:spcPct val="116100"/>
              </a:lnSpc>
              <a:spcBef>
                <a:spcPts val="865"/>
              </a:spcBef>
            </a:pP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research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paper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proposes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using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20">
                <a:solidFill>
                  <a:srgbClr val="311A57"/>
                </a:solidFill>
                <a:latin typeface="Arial MT"/>
                <a:cs typeface="Arial MT"/>
              </a:rPr>
              <a:t>hill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climbing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decision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tree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algorithms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.They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0">
                <a:solidFill>
                  <a:srgbClr val="311A57"/>
                </a:solidFill>
                <a:latin typeface="Arial MT"/>
                <a:cs typeface="Arial MT"/>
              </a:rPr>
              <a:t>used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Cleveland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dataset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preprocessing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data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is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performed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before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using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classification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algorithms.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decision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tree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follows 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top-down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20">
                <a:solidFill>
                  <a:srgbClr val="311A57"/>
                </a:solidFill>
                <a:latin typeface="Arial MT"/>
                <a:cs typeface="Arial MT"/>
              </a:rPr>
              <a:t>order.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each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actual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node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selected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by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hill-climbing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algorithm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a </a:t>
            </a:r>
            <a:r>
              <a:rPr dirty="0" sz="2250" spc="-6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node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is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selected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by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test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at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each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level.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0">
                <a:solidFill>
                  <a:srgbClr val="311A57"/>
                </a:solidFill>
                <a:latin typeface="Arial MT"/>
                <a:cs typeface="Arial MT"/>
              </a:rPr>
              <a:t>parameters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their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values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50" spc="-100">
                <a:solidFill>
                  <a:srgbClr val="311A57"/>
                </a:solidFill>
                <a:latin typeface="Arial MT"/>
                <a:cs typeface="Arial MT"/>
              </a:rPr>
              <a:t>used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are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confidence.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Its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minimum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confidence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value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is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0.25.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89767" y="9724993"/>
            <a:ext cx="3329304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system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is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about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86.7%.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812336" y="246534"/>
            <a:ext cx="666369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L</a:t>
            </a:r>
            <a:r>
              <a:rPr dirty="0" spc="90"/>
              <a:t>I</a:t>
            </a:r>
            <a:r>
              <a:rPr dirty="0" spc="-459"/>
              <a:t>T</a:t>
            </a:r>
            <a:r>
              <a:rPr dirty="0" spc="-245"/>
              <a:t>E</a:t>
            </a:r>
            <a:r>
              <a:rPr dirty="0" spc="10"/>
              <a:t>R</a:t>
            </a:r>
            <a:r>
              <a:rPr dirty="0" spc="-280"/>
              <a:t>A</a:t>
            </a:r>
            <a:r>
              <a:rPr dirty="0" spc="-459"/>
              <a:t>T</a:t>
            </a:r>
            <a:r>
              <a:rPr dirty="0" spc="-145"/>
              <a:t>U</a:t>
            </a:r>
            <a:r>
              <a:rPr dirty="0" spc="10"/>
              <a:t>R</a:t>
            </a:r>
            <a:r>
              <a:rPr dirty="0" spc="-240"/>
              <a:t>E</a:t>
            </a:r>
            <a:r>
              <a:rPr dirty="0" spc="-335"/>
              <a:t> </a:t>
            </a:r>
            <a:r>
              <a:rPr dirty="0" spc="10"/>
              <a:t>R</a:t>
            </a:r>
            <a:r>
              <a:rPr dirty="0" spc="-245"/>
              <a:t>E</a:t>
            </a:r>
            <a:r>
              <a:rPr dirty="0" spc="-325"/>
              <a:t>V</a:t>
            </a:r>
            <a:r>
              <a:rPr dirty="0" spc="90"/>
              <a:t>I</a:t>
            </a:r>
            <a:r>
              <a:rPr dirty="0" spc="-245"/>
              <a:t>E</a:t>
            </a:r>
            <a:r>
              <a:rPr dirty="0" spc="-245"/>
              <a:t>W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7161639" y="9683365"/>
            <a:ext cx="3346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-130" b="1">
                <a:solidFill>
                  <a:srgbClr val="1736B1"/>
                </a:solidFill>
                <a:latin typeface="Trebuchet MS"/>
                <a:cs typeface="Trebuchet MS"/>
              </a:rPr>
              <a:t>5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260" y="396936"/>
            <a:ext cx="17764125" cy="628650"/>
          </a:xfrm>
          <a:prstGeom prst="rect">
            <a:avLst/>
          </a:prstGeom>
          <a:solidFill>
            <a:srgbClr val="311A57"/>
          </a:solidFill>
        </p:spPr>
        <p:txBody>
          <a:bodyPr wrap="square" lIns="0" tIns="762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dirty="0" sz="2200" spc="80" b="1">
                <a:solidFill>
                  <a:srgbClr val="F4F4F4"/>
                </a:solidFill>
                <a:latin typeface="Arial"/>
                <a:cs typeface="Arial"/>
              </a:rPr>
              <a:t>C.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4F4F4"/>
                </a:solidFill>
                <a:latin typeface="Arial"/>
                <a:cs typeface="Arial"/>
              </a:rPr>
              <a:t>3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95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DIABETES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F4F4F4"/>
                </a:solidFill>
                <a:latin typeface="Arial"/>
                <a:cs typeface="Arial"/>
              </a:rPr>
              <a:t>MACHINE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5" b="1">
                <a:solidFill>
                  <a:srgbClr val="F4F4F4"/>
                </a:solidFill>
                <a:latin typeface="Arial"/>
                <a:cs typeface="Arial"/>
              </a:rPr>
              <a:t>LEARNING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408" y="1179281"/>
            <a:ext cx="17735550" cy="3842385"/>
          </a:xfrm>
          <a:custGeom>
            <a:avLst/>
            <a:gdLst/>
            <a:ahLst/>
            <a:cxnLst/>
            <a:rect l="l" t="t" r="r" b="b"/>
            <a:pathLst>
              <a:path w="17735550" h="3842385">
                <a:moveTo>
                  <a:pt x="0" y="3842179"/>
                </a:moveTo>
                <a:lnTo>
                  <a:pt x="17735548" y="3842179"/>
                </a:lnTo>
                <a:lnTo>
                  <a:pt x="17735548" y="0"/>
                </a:lnTo>
                <a:lnTo>
                  <a:pt x="0" y="0"/>
                </a:lnTo>
                <a:lnTo>
                  <a:pt x="0" y="384217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4874" y="1338512"/>
            <a:ext cx="18542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919" y="2120349"/>
            <a:ext cx="2341245" cy="1435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in 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Females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 </a:t>
            </a: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Pima </a:t>
            </a:r>
            <a:r>
              <a:rPr dirty="0" sz="2000" spc="-8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Indian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Heritage: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A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Complete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Supervised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Learning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Approach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7408" y="1314382"/>
            <a:ext cx="10191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19" y="1815625"/>
            <a:ext cx="50895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86355" algn="l"/>
              </a:tabLst>
            </a:pP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Prediction</a:t>
            </a: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Diabetes	</a:t>
            </a:r>
            <a:r>
              <a:rPr dirty="0" baseline="9722" sz="3000" spc="-112">
                <a:solidFill>
                  <a:srgbClr val="311A57"/>
                </a:solidFill>
                <a:latin typeface="Arial MT"/>
                <a:cs typeface="Arial MT"/>
              </a:rPr>
              <a:t>Sourav</a:t>
            </a:r>
            <a:r>
              <a:rPr dirty="0" baseline="9722" sz="3000" spc="-4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baseline="9722" sz="3000" spc="97">
                <a:solidFill>
                  <a:srgbClr val="311A57"/>
                </a:solidFill>
                <a:latin typeface="Arial MT"/>
                <a:cs typeface="Arial MT"/>
              </a:rPr>
              <a:t>K.,</a:t>
            </a:r>
            <a:r>
              <a:rPr dirty="0" baseline="9722" sz="3000" spc="-52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baseline="9722" sz="3000" spc="-157">
                <a:solidFill>
                  <a:srgbClr val="311A57"/>
                </a:solidFill>
                <a:latin typeface="Arial MT"/>
                <a:cs typeface="Arial MT"/>
              </a:rPr>
              <a:t>Sanjaya</a:t>
            </a:r>
            <a:r>
              <a:rPr dirty="0" baseline="9722" sz="3000" spc="-4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baseline="9722" sz="3000" spc="97">
                <a:solidFill>
                  <a:srgbClr val="311A57"/>
                </a:solidFill>
                <a:latin typeface="Arial MT"/>
                <a:cs typeface="Arial MT"/>
              </a:rPr>
              <a:t>K.,</a:t>
            </a:r>
            <a:endParaRPr baseline="9722"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7408" y="2429136"/>
            <a:ext cx="2874010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65">
                <a:solidFill>
                  <a:srgbClr val="311A57"/>
                </a:solidFill>
                <a:latin typeface="Arial MT"/>
                <a:cs typeface="Arial MT"/>
              </a:rPr>
              <a:t>K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12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6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125">
                <a:solidFill>
                  <a:srgbClr val="311A57"/>
                </a:solidFill>
                <a:latin typeface="Arial MT"/>
                <a:cs typeface="Arial MT"/>
              </a:rPr>
              <a:t>g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105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6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oo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20">
                <a:solidFill>
                  <a:srgbClr val="311A57"/>
                </a:solidFill>
                <a:latin typeface="Arial MT"/>
                <a:cs typeface="Arial MT"/>
              </a:rPr>
              <a:t>j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m 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U.,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Shweta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S.,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311A57"/>
                </a:solidFill>
                <a:latin typeface="Arial MT"/>
                <a:cs typeface="Arial MT"/>
              </a:rPr>
              <a:t>Rashmi </a:t>
            </a:r>
            <a:r>
              <a:rPr dirty="0" sz="2000" spc="-95">
                <a:solidFill>
                  <a:srgbClr val="311A57"/>
                </a:solidFill>
                <a:latin typeface="Arial MT"/>
                <a:cs typeface="Arial MT"/>
              </a:rPr>
              <a:t> Ranjan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311A57"/>
                </a:solidFill>
                <a:latin typeface="Arial MT"/>
                <a:cs typeface="Arial MT"/>
              </a:rPr>
              <a:t>S.</a:t>
            </a:r>
            <a:endParaRPr sz="2000">
              <a:latin typeface="Arial MT"/>
              <a:cs typeface="Arial MT"/>
            </a:endParaRPr>
          </a:p>
          <a:p>
            <a:pPr marL="12700" marR="271145">
              <a:lnSpc>
                <a:spcPct val="115599"/>
              </a:lnSpc>
            </a:pP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p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75">
                <a:solidFill>
                  <a:srgbClr val="311A57"/>
                </a:solidFill>
                <a:latin typeface="Arial MT"/>
                <a:cs typeface="Arial MT"/>
              </a:rPr>
              <a:t>t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m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80">
                <a:solidFill>
                  <a:srgbClr val="311A57"/>
                </a:solidFill>
                <a:latin typeface="Arial MT"/>
                <a:cs typeface="Arial MT"/>
              </a:rPr>
              <a:t>t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f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000" spc="-26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&amp;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T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 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Hyderabad,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India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6288" y="1230440"/>
            <a:ext cx="1892300" cy="87185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200" spc="-60" b="1">
                <a:solidFill>
                  <a:srgbClr val="311A57"/>
                </a:solidFill>
                <a:latin typeface="Arial"/>
                <a:cs typeface="Arial"/>
              </a:rPr>
              <a:t>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100" b="1">
                <a:solidFill>
                  <a:srgbClr val="311A57"/>
                </a:solidFill>
                <a:latin typeface="Arial"/>
                <a:cs typeface="Arial"/>
              </a:rPr>
              <a:t>u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b</a:t>
            </a:r>
            <a:r>
              <a:rPr dirty="0" sz="2200" b="1">
                <a:solidFill>
                  <a:srgbClr val="311A57"/>
                </a:solidFill>
                <a:latin typeface="Arial"/>
                <a:cs typeface="Arial"/>
              </a:rPr>
              <a:t>l</a:t>
            </a:r>
            <a:r>
              <a:rPr dirty="0" sz="2200" spc="-40" b="1">
                <a:solidFill>
                  <a:srgbClr val="311A57"/>
                </a:solidFill>
                <a:latin typeface="Arial"/>
                <a:cs typeface="Arial"/>
              </a:rPr>
              <a:t>i</a:t>
            </a:r>
            <a:r>
              <a:rPr dirty="0" sz="2200" spc="-254" b="1">
                <a:solidFill>
                  <a:srgbClr val="311A57"/>
                </a:solidFill>
                <a:latin typeface="Arial"/>
                <a:cs typeface="Arial"/>
              </a:rPr>
              <a:t>s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770"/>
              </a:spcBef>
            </a:pP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October,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2021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7408" y="2124412"/>
            <a:ext cx="51714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Kalyan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311A57"/>
                </a:solidFill>
                <a:latin typeface="Arial MT"/>
                <a:cs typeface="Arial MT"/>
              </a:rPr>
              <a:t>K.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70">
                <a:solidFill>
                  <a:srgbClr val="311A57"/>
                </a:solidFill>
                <a:latin typeface="Arial MT"/>
                <a:cs typeface="Arial MT"/>
              </a:rPr>
              <a:t>J.,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P.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Anshuman,</a:t>
            </a:r>
            <a:r>
              <a:rPr dirty="0" sz="2000" spc="17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Turkish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Journal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5765" y="2429137"/>
            <a:ext cx="1601470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Computer</a:t>
            </a: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000" spc="-5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Mathematics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Education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55920" y="1147778"/>
            <a:ext cx="9118600" cy="376301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  <a:spcBef>
                <a:spcPts val="875"/>
              </a:spcBef>
            </a:pP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research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explores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proposes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model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predict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diabetes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females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Pima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Indians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heritage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by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taking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clinical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dataset.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work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uses </a:t>
            </a:r>
            <a:r>
              <a:rPr dirty="0" sz="2200" spc="-1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supervised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ML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algorithms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like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classification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tree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(CT),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SVM,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KNN,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NB,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RF, </a:t>
            </a:r>
            <a:r>
              <a:rPr dirty="0" sz="2200" spc="-1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Neural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Network,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AdaBoost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5">
                <a:solidFill>
                  <a:srgbClr val="311A57"/>
                </a:solidFill>
                <a:latin typeface="Arial MT"/>
                <a:cs typeface="Arial MT"/>
              </a:rPr>
              <a:t>LR.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55">
                <a:solidFill>
                  <a:srgbClr val="311A57"/>
                </a:solidFill>
                <a:latin typeface="Arial MT"/>
                <a:cs typeface="Arial MT"/>
              </a:rPr>
              <a:t>K-fold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cross-validation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311A57"/>
                </a:solidFill>
                <a:latin typeface="Arial MT"/>
                <a:cs typeface="Arial MT"/>
              </a:rPr>
              <a:t>has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used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carry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5">
                <a:solidFill>
                  <a:srgbClr val="311A57"/>
                </a:solidFill>
                <a:latin typeface="Arial MT"/>
                <a:cs typeface="Arial MT"/>
              </a:rPr>
              <a:t>out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process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training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testing.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area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under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curve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0">
                <a:solidFill>
                  <a:srgbClr val="311A57"/>
                </a:solidFill>
                <a:latin typeface="Arial MT"/>
                <a:cs typeface="Arial MT"/>
              </a:rPr>
              <a:t>(AUC),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classification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(CA),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F1,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precision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recall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results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311A57"/>
                </a:solidFill>
                <a:latin typeface="Arial MT"/>
                <a:cs typeface="Arial MT"/>
              </a:rPr>
              <a:t>have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been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determined </a:t>
            </a:r>
            <a:r>
              <a:rPr dirty="0" sz="2200" spc="-160">
                <a:solidFill>
                  <a:srgbClr val="311A57"/>
                </a:solidFill>
                <a:latin typeface="Arial MT"/>
                <a:cs typeface="Arial MT"/>
              </a:rPr>
              <a:t>as</a:t>
            </a:r>
            <a:r>
              <a:rPr dirty="0" sz="2200" spc="-1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performance metrics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200" spc="-210">
                <a:solidFill>
                  <a:srgbClr val="311A57"/>
                </a:solidFill>
                <a:latin typeface="Arial MT"/>
                <a:cs typeface="Arial MT"/>
              </a:rPr>
              <a:t>LR</a:t>
            </a:r>
            <a:r>
              <a:rPr dirty="0" sz="2200" spc="-20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311A57"/>
                </a:solidFill>
                <a:latin typeface="Arial MT"/>
                <a:cs typeface="Arial MT"/>
              </a:rPr>
              <a:t>has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been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concluded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 </a:t>
            </a:r>
            <a:r>
              <a:rPr dirty="0" sz="2200" spc="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20">
                <a:solidFill>
                  <a:srgbClr val="311A57"/>
                </a:solidFill>
                <a:latin typeface="Arial MT"/>
                <a:cs typeface="Arial MT"/>
              </a:rPr>
              <a:t>perform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better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comparison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other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algorithms.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1260" y="5021461"/>
            <a:ext cx="17868900" cy="742950"/>
          </a:xfrm>
          <a:custGeom>
            <a:avLst/>
            <a:gdLst/>
            <a:ahLst/>
            <a:cxnLst/>
            <a:rect l="l" t="t" r="r" b="b"/>
            <a:pathLst>
              <a:path w="17868900" h="742950">
                <a:moveTo>
                  <a:pt x="17868898" y="742949"/>
                </a:moveTo>
                <a:lnTo>
                  <a:pt x="0" y="742949"/>
                </a:lnTo>
                <a:lnTo>
                  <a:pt x="0" y="0"/>
                </a:lnTo>
                <a:lnTo>
                  <a:pt x="17868898" y="0"/>
                </a:lnTo>
                <a:lnTo>
                  <a:pt x="17868898" y="742949"/>
                </a:lnTo>
                <a:close/>
              </a:path>
            </a:pathLst>
          </a:custGeom>
          <a:solidFill>
            <a:srgbClr val="311A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3802" y="5172851"/>
            <a:ext cx="17181830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85" b="1">
                <a:solidFill>
                  <a:srgbClr val="F4F4F4"/>
                </a:solidFill>
                <a:latin typeface="Arial"/>
                <a:cs typeface="Arial"/>
              </a:rPr>
              <a:t>D.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6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65" b="1">
                <a:solidFill>
                  <a:srgbClr val="F4F4F4"/>
                </a:solidFill>
                <a:latin typeface="Arial"/>
                <a:cs typeface="Arial"/>
              </a:rPr>
              <a:t>4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210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2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50" b="1">
                <a:solidFill>
                  <a:srgbClr val="F4F4F4"/>
                </a:solidFill>
                <a:latin typeface="Arial"/>
                <a:cs typeface="Arial"/>
              </a:rPr>
              <a:t>BREAST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20" b="1">
                <a:solidFill>
                  <a:srgbClr val="F4F4F4"/>
                </a:solidFill>
                <a:latin typeface="Arial"/>
                <a:cs typeface="Arial"/>
              </a:rPr>
              <a:t>CANCER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55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40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5" b="1">
                <a:solidFill>
                  <a:srgbClr val="F4F4F4"/>
                </a:solidFill>
                <a:latin typeface="Arial"/>
                <a:cs typeface="Arial"/>
              </a:rPr>
              <a:t>MACHINE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35" b="1">
                <a:solidFill>
                  <a:srgbClr val="F4F4F4"/>
                </a:solidFill>
                <a:latin typeface="Arial"/>
                <a:cs typeface="Arial"/>
              </a:rPr>
              <a:t>LEARNING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260" y="5912583"/>
            <a:ext cx="17735550" cy="3467100"/>
          </a:xfrm>
          <a:custGeom>
            <a:avLst/>
            <a:gdLst/>
            <a:ahLst/>
            <a:cxnLst/>
            <a:rect l="l" t="t" r="r" b="b"/>
            <a:pathLst>
              <a:path w="17735550" h="3467100">
                <a:moveTo>
                  <a:pt x="17735548" y="3467099"/>
                </a:moveTo>
                <a:lnTo>
                  <a:pt x="0" y="3467099"/>
                </a:lnTo>
                <a:lnTo>
                  <a:pt x="0" y="0"/>
                </a:lnTo>
                <a:lnTo>
                  <a:pt x="17735548" y="0"/>
                </a:lnTo>
                <a:lnTo>
                  <a:pt x="17735548" y="34670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0727" y="5972976"/>
            <a:ext cx="1854200" cy="28467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3970" marR="5080" indent="-1905">
              <a:lnSpc>
                <a:spcPct val="120800"/>
              </a:lnSpc>
              <a:spcBef>
                <a:spcPts val="325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 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Machine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Learning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Algorithms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endParaRPr sz="2200">
              <a:latin typeface="Arial MT"/>
              <a:cs typeface="Arial MT"/>
            </a:endParaRPr>
          </a:p>
          <a:p>
            <a:pPr algn="just" marL="13970" marR="64769">
              <a:lnSpc>
                <a:spcPct val="116500"/>
              </a:lnSpc>
            </a:pP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Breast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Cancer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Prediction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200" spc="-6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Diagnosis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3260" y="5913065"/>
            <a:ext cx="2131695" cy="3389629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marL="12700" marR="43815">
              <a:lnSpc>
                <a:spcPct val="115599"/>
              </a:lnSpc>
              <a:spcBef>
                <a:spcPts val="585"/>
              </a:spcBef>
            </a:pP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Kawtar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Aarika,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El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Habib Benlahmar,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40">
                <a:solidFill>
                  <a:srgbClr val="311A57"/>
                </a:solidFill>
                <a:latin typeface="Arial MT"/>
                <a:cs typeface="Arial MT"/>
              </a:rPr>
              <a:t>M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mm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m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e 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20">
                <a:solidFill>
                  <a:srgbClr val="311A57"/>
                </a:solidFill>
                <a:latin typeface="Arial MT"/>
                <a:cs typeface="Arial MT"/>
              </a:rPr>
              <a:t>j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6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12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85">
                <a:solidFill>
                  <a:srgbClr val="311A57"/>
                </a:solidFill>
                <a:latin typeface="Arial MT"/>
                <a:cs typeface="Arial MT"/>
              </a:rPr>
              <a:t>.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  </a:t>
            </a:r>
            <a:r>
              <a:rPr dirty="0" sz="2000" spc="-27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000" spc="-12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85">
                <a:solidFill>
                  <a:srgbClr val="311A57"/>
                </a:solidFill>
                <a:latin typeface="Arial MT"/>
                <a:cs typeface="Arial MT"/>
              </a:rPr>
              <a:t>.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40">
                <a:solidFill>
                  <a:srgbClr val="311A57"/>
                </a:solidFill>
                <a:latin typeface="Arial MT"/>
                <a:cs typeface="Arial MT"/>
              </a:rPr>
              <a:t>l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95">
                <a:solidFill>
                  <a:srgbClr val="311A57"/>
                </a:solidFill>
                <a:latin typeface="Arial MT"/>
                <a:cs typeface="Arial MT"/>
              </a:rPr>
              <a:t>v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90">
                <a:solidFill>
                  <a:srgbClr val="311A57"/>
                </a:solidFill>
                <a:latin typeface="Arial MT"/>
                <a:cs typeface="Arial MT"/>
              </a:rPr>
              <a:t>r 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D.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15599"/>
              </a:lnSpc>
            </a:pP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University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Mons, </a:t>
            </a:r>
            <a:r>
              <a:rPr dirty="0" sz="2000" spc="-5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Mons,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Belgium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0751" y="5913065"/>
            <a:ext cx="2606040" cy="268478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60"/>
              </a:spcBef>
            </a:pPr>
            <a:r>
              <a:rPr dirty="0" sz="2200" spc="-60" b="1">
                <a:solidFill>
                  <a:srgbClr val="311A57"/>
                </a:solidFill>
                <a:latin typeface="Arial"/>
                <a:cs typeface="Arial"/>
              </a:rPr>
              <a:t>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100" b="1">
                <a:solidFill>
                  <a:srgbClr val="311A57"/>
                </a:solidFill>
                <a:latin typeface="Arial"/>
                <a:cs typeface="Arial"/>
              </a:rPr>
              <a:t>u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b</a:t>
            </a:r>
            <a:r>
              <a:rPr dirty="0" sz="2200" b="1">
                <a:solidFill>
                  <a:srgbClr val="311A57"/>
                </a:solidFill>
                <a:latin typeface="Arial"/>
                <a:cs typeface="Arial"/>
              </a:rPr>
              <a:t>l</a:t>
            </a:r>
            <a:r>
              <a:rPr dirty="0" sz="2200" spc="-40" b="1">
                <a:solidFill>
                  <a:srgbClr val="311A57"/>
                </a:solidFill>
                <a:latin typeface="Arial"/>
                <a:cs typeface="Arial"/>
              </a:rPr>
              <a:t>i</a:t>
            </a:r>
            <a:r>
              <a:rPr dirty="0" sz="2200" spc="-254" b="1">
                <a:solidFill>
                  <a:srgbClr val="311A57"/>
                </a:solidFill>
                <a:latin typeface="Arial"/>
                <a:cs typeface="Arial"/>
              </a:rPr>
              <a:t>s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85"/>
              </a:spcBef>
            </a:pP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August,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2021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Proceedings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the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International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Workshop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on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311A57"/>
                </a:solidFill>
                <a:latin typeface="Arial MT"/>
                <a:cs typeface="Arial MT"/>
              </a:rPr>
              <a:t>Edge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IA-IoT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55">
                <a:solidFill>
                  <a:srgbClr val="311A57"/>
                </a:solidFill>
                <a:latin typeface="Arial MT"/>
                <a:cs typeface="Arial MT"/>
              </a:rPr>
              <a:t>for </a:t>
            </a:r>
            <a:r>
              <a:rPr dirty="0" sz="2000" spc="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Smart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Agriculture </a:t>
            </a: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311A57"/>
                </a:solidFill>
                <a:latin typeface="Arial MT"/>
                <a:cs typeface="Arial MT"/>
              </a:rPr>
              <a:t>(SA2IOT)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31772" y="5884872"/>
            <a:ext cx="9358630" cy="342074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865"/>
              </a:spcBef>
            </a:pP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research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explores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how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ML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techniques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can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bring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0">
                <a:solidFill>
                  <a:srgbClr val="311A57"/>
                </a:solidFill>
                <a:latin typeface="Arial MT"/>
                <a:cs typeface="Arial MT"/>
              </a:rPr>
              <a:t>large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contribution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on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process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prediction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early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diagnosis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0">
                <a:solidFill>
                  <a:srgbClr val="311A57"/>
                </a:solidFill>
                <a:latin typeface="Arial MT"/>
                <a:cs typeface="Arial MT"/>
              </a:rPr>
              <a:t>breast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cancer.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this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study,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5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ML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algorithms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have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applied: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SVM,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14">
                <a:solidFill>
                  <a:srgbClr val="311A57"/>
                </a:solidFill>
                <a:latin typeface="Arial MT"/>
                <a:cs typeface="Arial MT"/>
              </a:rPr>
              <a:t>RF,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311A57"/>
                </a:solidFill>
                <a:latin typeface="Arial MT"/>
                <a:cs typeface="Arial MT"/>
              </a:rPr>
              <a:t>LR,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DT(C4.5)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KNN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on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 </a:t>
            </a:r>
            <a:r>
              <a:rPr dirty="0" sz="2250" spc="-6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Breast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Cancer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Wisconsin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Diagnostic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dataset.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study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observed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that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Support</a:t>
            </a:r>
            <a:r>
              <a:rPr dirty="0" sz="2250" spc="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Vector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Machine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20">
                <a:solidFill>
                  <a:srgbClr val="311A57"/>
                </a:solidFill>
                <a:latin typeface="Arial MT"/>
                <a:cs typeface="Arial MT"/>
              </a:rPr>
              <a:t>(SVM)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outperforms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all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other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classifiers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achieved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highest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97.2%.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work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311A57"/>
                </a:solidFill>
                <a:latin typeface="Arial MT"/>
                <a:cs typeface="Arial MT"/>
              </a:rPr>
              <a:t>has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done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 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Anaconda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environment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based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Python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language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Scikit-learn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library.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153453" y="9426854"/>
            <a:ext cx="3429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-70" b="1">
                <a:solidFill>
                  <a:srgbClr val="1736B1"/>
                </a:solidFill>
                <a:latin typeface="Trebuchet MS"/>
                <a:cs typeface="Trebuchet MS"/>
              </a:rPr>
              <a:t>6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112" y="397617"/>
            <a:ext cx="17764125" cy="628650"/>
          </a:xfrm>
          <a:prstGeom prst="rect">
            <a:avLst/>
          </a:prstGeom>
          <a:solidFill>
            <a:srgbClr val="311A57"/>
          </a:solidFill>
        </p:spPr>
        <p:txBody>
          <a:bodyPr wrap="square" lIns="0" tIns="7620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E.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4F4F4"/>
                </a:solidFill>
                <a:latin typeface="Arial"/>
                <a:cs typeface="Arial"/>
              </a:rPr>
              <a:t>5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95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F4F4F4"/>
                </a:solidFill>
                <a:latin typeface="Arial"/>
                <a:cs typeface="Arial"/>
              </a:rPr>
              <a:t>LIVER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F4F4F4"/>
                </a:solidFill>
                <a:latin typeface="Arial"/>
                <a:cs typeface="Arial"/>
              </a:rPr>
              <a:t>DISEASE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F4F4F4"/>
                </a:solidFill>
                <a:latin typeface="Arial"/>
                <a:cs typeface="Arial"/>
              </a:rPr>
              <a:t>MACHINE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5" b="1">
                <a:solidFill>
                  <a:srgbClr val="F4F4F4"/>
                </a:solidFill>
                <a:latin typeface="Arial"/>
                <a:cs typeface="Arial"/>
              </a:rPr>
              <a:t>LEARNING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408" y="1179281"/>
            <a:ext cx="17735550" cy="2809875"/>
          </a:xfrm>
          <a:custGeom>
            <a:avLst/>
            <a:gdLst/>
            <a:ahLst/>
            <a:cxnLst/>
            <a:rect l="l" t="t" r="r" b="b"/>
            <a:pathLst>
              <a:path w="17735550" h="2809875">
                <a:moveTo>
                  <a:pt x="17735548" y="2809874"/>
                </a:moveTo>
                <a:lnTo>
                  <a:pt x="0" y="2809874"/>
                </a:lnTo>
                <a:lnTo>
                  <a:pt x="0" y="0"/>
                </a:lnTo>
                <a:lnTo>
                  <a:pt x="17735548" y="0"/>
                </a:lnTo>
                <a:lnTo>
                  <a:pt x="17735548" y="280987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8919" y="1182431"/>
            <a:ext cx="2280285" cy="202120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25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745"/>
              </a:spcBef>
            </a:pP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Liver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311A57"/>
                </a:solidFill>
                <a:latin typeface="Arial MT"/>
                <a:cs typeface="Arial MT"/>
              </a:rPr>
              <a:t>Disease </a:t>
            </a:r>
            <a:r>
              <a:rPr dirty="0" sz="2000" spc="-1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Prediction </a:t>
            </a:r>
            <a:r>
              <a:rPr dirty="0" sz="2000" spc="-95">
                <a:solidFill>
                  <a:srgbClr val="311A57"/>
                </a:solidFill>
                <a:latin typeface="Arial MT"/>
                <a:cs typeface="Arial MT"/>
              </a:rPr>
              <a:t>System </a:t>
            </a: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using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Machine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Learning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Techniques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7408" y="1179761"/>
            <a:ext cx="2520950" cy="162750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85"/>
              </a:spcBef>
            </a:pPr>
            <a:r>
              <a:rPr dirty="0" sz="2000" spc="-27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k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75">
                <a:solidFill>
                  <a:srgbClr val="311A57"/>
                </a:solidFill>
                <a:latin typeface="Arial MT"/>
                <a:cs typeface="Arial MT"/>
              </a:rPr>
              <a:t>t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B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40">
                <a:solidFill>
                  <a:srgbClr val="311A57"/>
                </a:solidFill>
                <a:latin typeface="Arial MT"/>
                <a:cs typeface="Arial MT"/>
              </a:rPr>
              <a:t>M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125">
                <a:solidFill>
                  <a:srgbClr val="311A57"/>
                </a:solidFill>
                <a:latin typeface="Arial MT"/>
                <a:cs typeface="Arial MT"/>
              </a:rPr>
              <a:t>g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k  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Srivastava 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 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Ashwani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65">
                <a:solidFill>
                  <a:srgbClr val="311A57"/>
                </a:solidFill>
                <a:latin typeface="Arial MT"/>
                <a:cs typeface="Arial MT"/>
              </a:rPr>
              <a:t>K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m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,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311A57"/>
                </a:solidFill>
                <a:latin typeface="Arial MT"/>
                <a:cs typeface="Arial MT"/>
              </a:rPr>
              <a:t>G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25">
                <a:solidFill>
                  <a:srgbClr val="311A57"/>
                </a:solidFill>
                <a:latin typeface="Arial MT"/>
                <a:cs typeface="Arial MT"/>
              </a:rPr>
              <a:t>j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6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20">
                <a:solidFill>
                  <a:srgbClr val="311A57"/>
                </a:solidFill>
                <a:latin typeface="Arial MT"/>
                <a:cs typeface="Arial MT"/>
              </a:rPr>
              <a:t>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6288" y="1230439"/>
            <a:ext cx="2265045" cy="228155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61594" marR="5080" indent="-49530">
              <a:lnSpc>
                <a:spcPct val="122500"/>
              </a:lnSpc>
              <a:spcBef>
                <a:spcPts val="355"/>
              </a:spcBef>
            </a:pPr>
            <a:r>
              <a:rPr dirty="0" sz="2200" spc="-55" b="1">
                <a:solidFill>
                  <a:srgbClr val="311A57"/>
                </a:solidFill>
                <a:latin typeface="Arial"/>
                <a:cs typeface="Arial"/>
              </a:rPr>
              <a:t>Year </a:t>
            </a:r>
            <a:r>
              <a:rPr dirty="0" sz="2200" spc="-110" b="1">
                <a:solidFill>
                  <a:srgbClr val="311A57"/>
                </a:solidFill>
                <a:latin typeface="Arial"/>
                <a:cs typeface="Arial"/>
              </a:rPr>
              <a:t>Published </a:t>
            </a:r>
            <a:r>
              <a:rPr dirty="0" sz="2200" spc="-10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July </a:t>
            </a:r>
            <a:r>
              <a:rPr dirty="0" sz="2000" spc="25">
                <a:solidFill>
                  <a:srgbClr val="311A57"/>
                </a:solidFill>
                <a:latin typeface="Arial MT"/>
                <a:cs typeface="Arial MT"/>
              </a:rPr>
              <a:t>5,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2021 </a:t>
            </a: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International</a:t>
            </a:r>
            <a:endParaRPr sz="2000">
              <a:latin typeface="Arial MT"/>
              <a:cs typeface="Arial MT"/>
            </a:endParaRPr>
          </a:p>
          <a:p>
            <a:pPr marL="61594" marR="5080">
              <a:lnSpc>
                <a:spcPct val="115599"/>
              </a:lnSpc>
            </a:pPr>
            <a:r>
              <a:rPr dirty="0" sz="2000" spc="-27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311A57"/>
                </a:solidFill>
                <a:latin typeface="Arial MT"/>
                <a:cs typeface="Arial MT"/>
              </a:rPr>
              <a:t>J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l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f 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Engineering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Technology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311A57"/>
                </a:solidFill>
                <a:latin typeface="Arial MT"/>
                <a:cs typeface="Arial MT"/>
              </a:rPr>
              <a:t>(IRJET)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5920" y="1147777"/>
            <a:ext cx="8799830" cy="2591435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  <a:spcBef>
                <a:spcPts val="875"/>
              </a:spcBef>
              <a:tabLst>
                <a:tab pos="5146675" algn="l"/>
              </a:tabLst>
            </a:pP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research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proposes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system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detect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parkinson's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disease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patient’s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body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using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machine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learning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technology.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5">
                <a:solidFill>
                  <a:srgbClr val="311A57"/>
                </a:solidFill>
                <a:latin typeface="Arial MT"/>
                <a:cs typeface="Arial MT"/>
              </a:rPr>
              <a:t>It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makes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311A57"/>
                </a:solidFill>
                <a:latin typeface="Arial MT"/>
                <a:cs typeface="Arial MT"/>
              </a:rPr>
              <a:t>use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three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ML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algorithms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viz.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XGBoost,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Navie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Bayes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	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Decision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Tree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Classifier.</a:t>
            </a:r>
            <a:endParaRPr sz="2200">
              <a:latin typeface="Arial MT"/>
              <a:cs typeface="Arial MT"/>
            </a:endParaRPr>
          </a:p>
          <a:p>
            <a:pPr marL="12700" marR="640080">
              <a:lnSpc>
                <a:spcPct val="116500"/>
              </a:lnSpc>
            </a:pP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Out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three 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algorithms,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best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results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are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obtained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using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0">
                <a:solidFill>
                  <a:srgbClr val="311A57"/>
                </a:solidFill>
                <a:latin typeface="Arial MT"/>
                <a:cs typeface="Arial MT"/>
              </a:rPr>
              <a:t>XGB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classifier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with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0">
                <a:solidFill>
                  <a:srgbClr val="311A57"/>
                </a:solidFill>
                <a:latin typeface="Arial MT"/>
                <a:cs typeface="Arial MT"/>
              </a:rPr>
              <a:t>an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94.87%.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260" y="4572065"/>
            <a:ext cx="17868900" cy="1143000"/>
          </a:xfrm>
          <a:custGeom>
            <a:avLst/>
            <a:gdLst/>
            <a:ahLst/>
            <a:cxnLst/>
            <a:rect l="l" t="t" r="r" b="b"/>
            <a:pathLst>
              <a:path w="17868900" h="1143000">
                <a:moveTo>
                  <a:pt x="17868898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17868898" y="0"/>
                </a:lnTo>
                <a:lnTo>
                  <a:pt x="17868898" y="1142999"/>
                </a:lnTo>
                <a:close/>
              </a:path>
            </a:pathLst>
          </a:custGeom>
          <a:solidFill>
            <a:srgbClr val="311A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3802" y="4666251"/>
            <a:ext cx="17058005" cy="833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2250" spc="110" b="1">
                <a:solidFill>
                  <a:srgbClr val="F4F4F4"/>
                </a:solidFill>
                <a:latin typeface="Arial"/>
                <a:cs typeface="Arial"/>
              </a:rPr>
              <a:t>F.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6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65" b="1">
                <a:solidFill>
                  <a:srgbClr val="F4F4F4"/>
                </a:solidFill>
                <a:latin typeface="Arial"/>
                <a:cs typeface="Arial"/>
              </a:rPr>
              <a:t>6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210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2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80" b="1">
                <a:solidFill>
                  <a:srgbClr val="F4F4F4"/>
                </a:solidFill>
                <a:latin typeface="Arial"/>
                <a:cs typeface="Arial"/>
              </a:rPr>
              <a:t>CHRONIC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90" b="1">
                <a:solidFill>
                  <a:srgbClr val="F4F4F4"/>
                </a:solidFill>
                <a:latin typeface="Arial"/>
                <a:cs typeface="Arial"/>
              </a:rPr>
              <a:t>KIDNEY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5" b="1">
                <a:solidFill>
                  <a:srgbClr val="F4F4F4"/>
                </a:solidFill>
                <a:latin typeface="Arial"/>
                <a:cs typeface="Arial"/>
              </a:rPr>
              <a:t>DISEASE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55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40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5" b="1">
                <a:solidFill>
                  <a:srgbClr val="F4F4F4"/>
                </a:solidFill>
                <a:latin typeface="Arial"/>
                <a:cs typeface="Arial"/>
              </a:rPr>
              <a:t>MACHINE </a:t>
            </a:r>
            <a:r>
              <a:rPr dirty="0" sz="2250" spc="-61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35" b="1">
                <a:solidFill>
                  <a:srgbClr val="F4F4F4"/>
                </a:solidFill>
                <a:latin typeface="Arial"/>
                <a:cs typeface="Arial"/>
              </a:rPr>
              <a:t>LEARNING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260" y="5912583"/>
            <a:ext cx="17735550" cy="4352925"/>
          </a:xfrm>
          <a:custGeom>
            <a:avLst/>
            <a:gdLst/>
            <a:ahLst/>
            <a:cxnLst/>
            <a:rect l="l" t="t" r="r" b="b"/>
            <a:pathLst>
              <a:path w="17735550" h="4352925">
                <a:moveTo>
                  <a:pt x="17735548" y="4352924"/>
                </a:moveTo>
                <a:lnTo>
                  <a:pt x="0" y="4352924"/>
                </a:lnTo>
                <a:lnTo>
                  <a:pt x="0" y="0"/>
                </a:lnTo>
                <a:lnTo>
                  <a:pt x="17735548" y="0"/>
                </a:lnTo>
                <a:lnTo>
                  <a:pt x="17735548" y="4352924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0727" y="5972976"/>
            <a:ext cx="2011045" cy="28467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3970" marR="5080" indent="-1905">
              <a:lnSpc>
                <a:spcPct val="120800"/>
              </a:lnSpc>
              <a:spcBef>
                <a:spcPts val="325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  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Chronic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kidney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disease </a:t>
            </a:r>
            <a:r>
              <a:rPr dirty="0" sz="2200" spc="-1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prediction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311A57"/>
                </a:solidFill>
                <a:latin typeface="Arial MT"/>
                <a:cs typeface="Arial MT"/>
              </a:rPr>
              <a:t>based</a:t>
            </a:r>
            <a:endParaRPr sz="2200">
              <a:latin typeface="Arial MT"/>
              <a:cs typeface="Arial MT"/>
            </a:endParaRPr>
          </a:p>
          <a:p>
            <a:pPr marL="13970" marR="600710">
              <a:lnSpc>
                <a:spcPct val="116500"/>
              </a:lnSpc>
            </a:pP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on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machine </a:t>
            </a:r>
            <a:r>
              <a:rPr dirty="0" sz="2200" spc="-59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learning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 algorithms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3260" y="5913061"/>
            <a:ext cx="1818639" cy="233235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algn="just" marL="12700" marR="5080">
              <a:lnSpc>
                <a:spcPct val="115599"/>
              </a:lnSpc>
              <a:spcBef>
                <a:spcPts val="585"/>
              </a:spcBef>
            </a:pP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  <a:hlinkClick r:id="rId2"/>
              </a:rPr>
              <a:t>Md. </a:t>
            </a:r>
            <a:r>
              <a:rPr dirty="0" sz="2000" spc="25">
                <a:solidFill>
                  <a:srgbClr val="311A57"/>
                </a:solidFill>
                <a:latin typeface="Arial MT"/>
                <a:cs typeface="Arial MT"/>
                <a:hlinkClick r:id="rId2"/>
              </a:rPr>
              <a:t>Ariful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  <a:hlinkClick r:id="rId2"/>
              </a:rPr>
              <a:t>Islam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Md.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Ziaul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2000" spc="-100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Hasan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  <a:hlinkClick r:id="rId3"/>
              </a:rPr>
              <a:t>Majumder</a:t>
            </a:r>
            <a:endParaRPr sz="2000">
              <a:latin typeface="Arial MT"/>
              <a:cs typeface="Arial MT"/>
            </a:endParaRPr>
          </a:p>
          <a:p>
            <a:pPr marL="12700" marR="240029">
              <a:lnSpc>
                <a:spcPct val="115599"/>
              </a:lnSpc>
            </a:pPr>
            <a:r>
              <a:rPr dirty="0" u="heavy" sz="2000" spc="35">
                <a:solidFill>
                  <a:srgbClr val="311A57"/>
                </a:solidFill>
                <a:uFill>
                  <a:solidFill>
                    <a:srgbClr val="311A57"/>
                  </a:solidFill>
                </a:uFill>
                <a:latin typeface="Arial MT"/>
                <a:cs typeface="Arial MT"/>
                <a:hlinkClick r:id="rId4"/>
              </a:rPr>
              <a:t>Md.</a:t>
            </a:r>
            <a:r>
              <a:rPr dirty="0" u="heavy" sz="2000" spc="-110">
                <a:solidFill>
                  <a:srgbClr val="311A57"/>
                </a:solidFill>
                <a:uFill>
                  <a:solidFill>
                    <a:srgbClr val="311A5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heavy" sz="2000" spc="-40">
                <a:solidFill>
                  <a:srgbClr val="311A57"/>
                </a:solidFill>
                <a:uFill>
                  <a:solidFill>
                    <a:srgbClr val="311A57"/>
                  </a:solidFill>
                </a:uFill>
                <a:latin typeface="Arial MT"/>
                <a:cs typeface="Arial MT"/>
                <a:hlinkClick r:id="rId4"/>
              </a:rPr>
              <a:t>Alom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  <a:hlinkClick r:id="rId4"/>
              </a:rPr>
              <a:t>g</a:t>
            </a:r>
            <a:r>
              <a:rPr dirty="0" u="heavy" sz="2000" spc="-40">
                <a:solidFill>
                  <a:srgbClr val="311A57"/>
                </a:solidFill>
                <a:uFill>
                  <a:solidFill>
                    <a:srgbClr val="311A57"/>
                  </a:solidFill>
                </a:uFill>
                <a:latin typeface="Arial MT"/>
                <a:cs typeface="Arial MT"/>
                <a:hlinkClick r:id="rId4"/>
              </a:rPr>
              <a:t>eer </a:t>
            </a:r>
            <a:r>
              <a:rPr dirty="0" sz="2000" spc="-540">
                <a:solidFill>
                  <a:srgbClr val="311A57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u="heavy" sz="2000" spc="-80">
                <a:solidFill>
                  <a:srgbClr val="311A57"/>
                </a:solidFill>
                <a:uFill>
                  <a:solidFill>
                    <a:srgbClr val="311A57"/>
                  </a:solidFill>
                </a:uFill>
                <a:latin typeface="Arial MT"/>
                <a:cs typeface="Arial MT"/>
                <a:hlinkClick r:id="rId4"/>
              </a:rPr>
              <a:t>Hussein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0751" y="5913061"/>
            <a:ext cx="2056130" cy="162750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60"/>
              </a:spcBef>
            </a:pPr>
            <a:r>
              <a:rPr dirty="0" sz="2200" spc="-60" b="1">
                <a:solidFill>
                  <a:srgbClr val="311A57"/>
                </a:solidFill>
                <a:latin typeface="Arial"/>
                <a:cs typeface="Arial"/>
              </a:rPr>
              <a:t>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100" b="1">
                <a:solidFill>
                  <a:srgbClr val="311A57"/>
                </a:solidFill>
                <a:latin typeface="Arial"/>
                <a:cs typeface="Arial"/>
              </a:rPr>
              <a:t>u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b</a:t>
            </a:r>
            <a:r>
              <a:rPr dirty="0" sz="2200" b="1">
                <a:solidFill>
                  <a:srgbClr val="311A57"/>
                </a:solidFill>
                <a:latin typeface="Arial"/>
                <a:cs typeface="Arial"/>
              </a:rPr>
              <a:t>l</a:t>
            </a:r>
            <a:r>
              <a:rPr dirty="0" sz="2200" spc="-40" b="1">
                <a:solidFill>
                  <a:srgbClr val="311A57"/>
                </a:solidFill>
                <a:latin typeface="Arial"/>
                <a:cs typeface="Arial"/>
              </a:rPr>
              <a:t>i</a:t>
            </a:r>
            <a:r>
              <a:rPr dirty="0" sz="2200" spc="-254" b="1">
                <a:solidFill>
                  <a:srgbClr val="311A57"/>
                </a:solidFill>
                <a:latin typeface="Arial"/>
                <a:cs typeface="Arial"/>
              </a:rPr>
              <a:t>s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Jan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25">
                <a:solidFill>
                  <a:srgbClr val="311A57"/>
                </a:solidFill>
                <a:latin typeface="Arial MT"/>
                <a:cs typeface="Arial MT"/>
              </a:rPr>
              <a:t>5,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2023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15599"/>
              </a:lnSpc>
            </a:pP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National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Library </a:t>
            </a: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of </a:t>
            </a:r>
            <a:r>
              <a:rPr dirty="0" sz="2000" spc="-5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Medicine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1772" y="5884871"/>
            <a:ext cx="9363710" cy="342074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865"/>
              </a:spcBef>
              <a:tabLst>
                <a:tab pos="3071495" algn="l"/>
              </a:tabLst>
            </a:pP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results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various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classifiers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have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reviewed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with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variety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criteria </a:t>
            </a:r>
            <a:r>
              <a:rPr dirty="0" sz="2250" spc="-6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evaluation,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35">
                <a:solidFill>
                  <a:srgbClr val="311A57"/>
                </a:solidFill>
                <a:latin typeface="Arial MT"/>
                <a:cs typeface="Arial MT"/>
              </a:rPr>
              <a:t>10-fold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cross-validation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method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311A57"/>
                </a:solidFill>
                <a:latin typeface="Arial MT"/>
                <a:cs typeface="Arial MT"/>
              </a:rPr>
              <a:t>has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utilized </a:t>
            </a:r>
            <a:r>
              <a:rPr dirty="0" sz="2250" spc="30">
                <a:solidFill>
                  <a:srgbClr val="311A57"/>
                </a:solidFill>
                <a:latin typeface="Arial MT"/>
                <a:cs typeface="Arial MT"/>
              </a:rPr>
              <a:t>to </a:t>
            </a:r>
            <a:r>
              <a:rPr dirty="0" sz="2250" spc="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0">
                <a:solidFill>
                  <a:srgbClr val="311A57"/>
                </a:solidFill>
                <a:latin typeface="Arial MT"/>
                <a:cs typeface="Arial MT"/>
              </a:rPr>
              <a:t>validate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results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against</a:t>
            </a:r>
            <a:r>
              <a:rPr dirty="0" sz="2250" spc="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5">
                <a:solidFill>
                  <a:srgbClr val="311A57"/>
                </a:solidFill>
                <a:latin typeface="Arial MT"/>
                <a:cs typeface="Arial MT"/>
              </a:rPr>
              <a:t>overfitting.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Eleven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models</a:t>
            </a:r>
            <a:r>
              <a:rPr dirty="0" sz="2250" spc="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like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Ada</a:t>
            </a:r>
            <a:r>
              <a:rPr dirty="0" sz="2250" spc="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boost,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Decsion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Tree,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311A57"/>
                </a:solidFill>
                <a:latin typeface="Arial MT"/>
                <a:cs typeface="Arial MT"/>
              </a:rPr>
              <a:t>XG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boost,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CAT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boost,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KNN,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0">
                <a:solidFill>
                  <a:srgbClr val="311A57"/>
                </a:solidFill>
                <a:latin typeface="Arial MT"/>
                <a:cs typeface="Arial MT"/>
              </a:rPr>
              <a:t>Random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Forest,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Naive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10">
                <a:solidFill>
                  <a:srgbClr val="311A57"/>
                </a:solidFill>
                <a:latin typeface="Arial MT"/>
                <a:cs typeface="Arial MT"/>
              </a:rPr>
              <a:t>Bayes,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Gradient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boosting,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65">
                <a:solidFill>
                  <a:srgbClr val="311A57"/>
                </a:solidFill>
                <a:latin typeface="Arial MT"/>
                <a:cs typeface="Arial MT"/>
              </a:rPr>
              <a:t>SGD	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have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5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0">
                <a:solidFill>
                  <a:srgbClr val="311A57"/>
                </a:solidFill>
                <a:latin typeface="Arial MT"/>
                <a:cs typeface="Arial MT"/>
              </a:rPr>
              <a:t>used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research.</a:t>
            </a:r>
            <a:endParaRPr sz="2250">
              <a:latin typeface="Arial MT"/>
              <a:cs typeface="Arial MT"/>
            </a:endParaRPr>
          </a:p>
          <a:p>
            <a:pPr marL="12700" marR="456565">
              <a:lnSpc>
                <a:spcPct val="116100"/>
              </a:lnSpc>
            </a:pP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best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performance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XgBoost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was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achieved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with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an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 </a:t>
            </a:r>
            <a:r>
              <a:rPr dirty="0" sz="2250" spc="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98.33%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original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CKD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dataset.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311A57"/>
                </a:solidFill>
                <a:latin typeface="Arial MT"/>
                <a:cs typeface="Arial MT"/>
              </a:rPr>
              <a:t>has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improved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311A57"/>
                </a:solidFill>
                <a:latin typeface="Arial MT"/>
                <a:cs typeface="Arial MT"/>
              </a:rPr>
              <a:t>for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31772" y="9336089"/>
            <a:ext cx="825944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125">
                <a:solidFill>
                  <a:srgbClr val="311A57"/>
                </a:solidFill>
                <a:latin typeface="Arial MT"/>
                <a:cs typeface="Arial MT"/>
              </a:rPr>
              <a:t>same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classifier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30">
                <a:solidFill>
                  <a:srgbClr val="311A57"/>
                </a:solidFill>
                <a:latin typeface="Arial MT"/>
                <a:cs typeface="Arial MT"/>
              </a:rPr>
              <a:t>to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99.16%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with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311A57"/>
                </a:solidFill>
                <a:latin typeface="Arial MT"/>
                <a:cs typeface="Arial MT"/>
              </a:rPr>
              <a:t>dataset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10">
                <a:solidFill>
                  <a:srgbClr val="311A57"/>
                </a:solidFill>
                <a:latin typeface="Arial MT"/>
                <a:cs typeface="Arial MT"/>
              </a:rPr>
              <a:t>after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implementing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PCA.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179796" y="9426852"/>
            <a:ext cx="3162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-275" b="1">
                <a:solidFill>
                  <a:srgbClr val="1736B1"/>
                </a:solidFill>
                <a:latin typeface="Trebuchet MS"/>
                <a:cs typeface="Trebuchet MS"/>
              </a:rPr>
              <a:t>7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260" y="396938"/>
            <a:ext cx="17764125" cy="628650"/>
          </a:xfrm>
          <a:custGeom>
            <a:avLst/>
            <a:gdLst/>
            <a:ahLst/>
            <a:cxnLst/>
            <a:rect l="l" t="t" r="r" b="b"/>
            <a:pathLst>
              <a:path w="17764125" h="628650">
                <a:moveTo>
                  <a:pt x="17764123" y="628649"/>
                </a:moveTo>
                <a:lnTo>
                  <a:pt x="0" y="628649"/>
                </a:lnTo>
                <a:lnTo>
                  <a:pt x="0" y="0"/>
                </a:lnTo>
                <a:lnTo>
                  <a:pt x="17764123" y="0"/>
                </a:lnTo>
                <a:lnTo>
                  <a:pt x="17764123" y="628649"/>
                </a:lnTo>
                <a:close/>
              </a:path>
            </a:pathLst>
          </a:custGeom>
          <a:solidFill>
            <a:srgbClr val="311A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4097" y="460379"/>
            <a:ext cx="1736153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</a:tabLst>
            </a:pPr>
            <a:r>
              <a:rPr dirty="0" sz="2200" spc="75" b="1">
                <a:solidFill>
                  <a:srgbClr val="F4F4F4"/>
                </a:solidFill>
                <a:latin typeface="Arial"/>
                <a:cs typeface="Arial"/>
              </a:rPr>
              <a:t>G.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85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50" b="1">
                <a:solidFill>
                  <a:srgbClr val="F4F4F4"/>
                </a:solidFill>
                <a:latin typeface="Arial"/>
                <a:cs typeface="Arial"/>
              </a:rPr>
              <a:t>7	</a:t>
            </a:r>
            <a:r>
              <a:rPr dirty="0" sz="2200" spc="195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3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4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F4F4F4"/>
                </a:solidFill>
                <a:latin typeface="Arial"/>
                <a:cs typeface="Arial"/>
              </a:rPr>
              <a:t>PARKINSON'S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F4F4F4"/>
                </a:solidFill>
                <a:latin typeface="Arial"/>
                <a:cs typeface="Arial"/>
              </a:rPr>
              <a:t>DISEASE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40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0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25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80" b="1">
                <a:solidFill>
                  <a:srgbClr val="F4F4F4"/>
                </a:solidFill>
                <a:latin typeface="Arial"/>
                <a:cs typeface="Arial"/>
              </a:rPr>
              <a:t>MACHINE</a:t>
            </a:r>
            <a:r>
              <a:rPr dirty="0" sz="2200" spc="18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00" spc="10" b="1">
                <a:solidFill>
                  <a:srgbClr val="F4F4F4"/>
                </a:solidFill>
                <a:latin typeface="Arial"/>
                <a:cs typeface="Arial"/>
              </a:rPr>
              <a:t>LEARNIN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408" y="1028701"/>
            <a:ext cx="17735550" cy="3992879"/>
          </a:xfrm>
          <a:custGeom>
            <a:avLst/>
            <a:gdLst/>
            <a:ahLst/>
            <a:cxnLst/>
            <a:rect l="l" t="t" r="r" b="b"/>
            <a:pathLst>
              <a:path w="17735550" h="3992879">
                <a:moveTo>
                  <a:pt x="0" y="3992760"/>
                </a:moveTo>
                <a:lnTo>
                  <a:pt x="17735548" y="3992760"/>
                </a:lnTo>
                <a:lnTo>
                  <a:pt x="17735548" y="0"/>
                </a:lnTo>
                <a:lnTo>
                  <a:pt x="0" y="0"/>
                </a:lnTo>
                <a:lnTo>
                  <a:pt x="0" y="399276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8919" y="1045455"/>
            <a:ext cx="2162810" cy="254317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 indent="25400">
              <a:lnSpc>
                <a:spcPct val="100000"/>
              </a:lnSpc>
              <a:spcBef>
                <a:spcPts val="1220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  <a:spcBef>
                <a:spcPts val="685"/>
              </a:spcBef>
            </a:pP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 Parkinson's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200" spc="20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200" spc="-18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200" spc="-125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200" spc="-14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00" spc="-185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200" spc="-120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311A57"/>
                </a:solidFill>
                <a:latin typeface="Arial MT"/>
                <a:cs typeface="Arial MT"/>
              </a:rPr>
              <a:t>D</a:t>
            </a:r>
            <a:r>
              <a:rPr dirty="0" sz="2200" spc="-125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200" spc="90">
                <a:solidFill>
                  <a:srgbClr val="311A57"/>
                </a:solidFill>
                <a:latin typeface="Arial MT"/>
                <a:cs typeface="Arial MT"/>
              </a:rPr>
              <a:t>t</a:t>
            </a:r>
            <a:r>
              <a:rPr dirty="0" sz="2200" spc="-125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200" spc="90">
                <a:solidFill>
                  <a:srgbClr val="311A57"/>
                </a:solidFill>
                <a:latin typeface="Arial MT"/>
                <a:cs typeface="Arial MT"/>
              </a:rPr>
              <a:t>t</a:t>
            </a:r>
            <a:r>
              <a:rPr dirty="0" sz="2200" spc="20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n  </a:t>
            </a:r>
            <a:r>
              <a:rPr dirty="0" sz="2200" spc="-100">
                <a:solidFill>
                  <a:srgbClr val="311A57"/>
                </a:solidFill>
                <a:latin typeface="Arial MT"/>
                <a:cs typeface="Arial MT"/>
              </a:rPr>
              <a:t>Using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Machine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Learning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Techniques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7408" y="1029185"/>
            <a:ext cx="2785745" cy="92265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 spc="35">
                <a:solidFill>
                  <a:srgbClr val="311A57"/>
                </a:solidFill>
                <a:latin typeface="Arial MT"/>
                <a:cs typeface="Arial MT"/>
              </a:rPr>
              <a:t>Dr.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70">
                <a:solidFill>
                  <a:srgbClr val="311A57"/>
                </a:solidFill>
                <a:latin typeface="Arial MT"/>
                <a:cs typeface="Arial MT"/>
              </a:rPr>
              <a:t>K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Gomathy,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75">
                <a:solidFill>
                  <a:srgbClr val="311A57"/>
                </a:solidFill>
                <a:latin typeface="Arial MT"/>
                <a:cs typeface="Arial MT"/>
              </a:rPr>
              <a:t>Mr.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B.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7408" y="2326257"/>
            <a:ext cx="2899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B.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Varsha,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Ms.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B.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Varshini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6288" y="1079857"/>
            <a:ext cx="1892300" cy="87185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200" spc="-60" b="1">
                <a:solidFill>
                  <a:srgbClr val="311A57"/>
                </a:solidFill>
                <a:latin typeface="Arial"/>
                <a:cs typeface="Arial"/>
              </a:rPr>
              <a:t>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100" b="1">
                <a:solidFill>
                  <a:srgbClr val="311A57"/>
                </a:solidFill>
                <a:latin typeface="Arial"/>
                <a:cs typeface="Arial"/>
              </a:rPr>
              <a:t>u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b</a:t>
            </a:r>
            <a:r>
              <a:rPr dirty="0" sz="2200" b="1">
                <a:solidFill>
                  <a:srgbClr val="311A57"/>
                </a:solidFill>
                <a:latin typeface="Arial"/>
                <a:cs typeface="Arial"/>
              </a:rPr>
              <a:t>l</a:t>
            </a:r>
            <a:r>
              <a:rPr dirty="0" sz="2200" spc="-40" b="1">
                <a:solidFill>
                  <a:srgbClr val="311A57"/>
                </a:solidFill>
                <a:latin typeface="Arial"/>
                <a:cs typeface="Arial"/>
              </a:rPr>
              <a:t>i</a:t>
            </a:r>
            <a:r>
              <a:rPr dirty="0" sz="2200" spc="-254" b="1">
                <a:solidFill>
                  <a:srgbClr val="311A57"/>
                </a:solidFill>
                <a:latin typeface="Arial"/>
                <a:cs typeface="Arial"/>
              </a:rPr>
              <a:t>s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770"/>
              </a:spcBef>
            </a:pP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October,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2021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7408" y="1973832"/>
            <a:ext cx="45370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0710" algn="l"/>
              </a:tabLst>
            </a:pP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Dheeraj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Kumar 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Reddy,</a:t>
            </a:r>
            <a:r>
              <a:rPr dirty="0" sz="2000" spc="-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5">
                <a:solidFill>
                  <a:srgbClr val="311A57"/>
                </a:solidFill>
                <a:latin typeface="Arial MT"/>
                <a:cs typeface="Arial MT"/>
              </a:rPr>
              <a:t>Ms.	International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5765" y="2278555"/>
            <a:ext cx="221551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-27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c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h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80">
                <a:solidFill>
                  <a:srgbClr val="311A57"/>
                </a:solidFill>
                <a:latin typeface="Arial MT"/>
                <a:cs typeface="Arial MT"/>
              </a:rPr>
              <a:t>J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l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f 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Engineering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Technology</a:t>
            </a:r>
            <a:r>
              <a:rPr dirty="0" sz="2000" spc="-6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85">
                <a:solidFill>
                  <a:srgbClr val="311A57"/>
                </a:solidFill>
                <a:latin typeface="Arial MT"/>
                <a:cs typeface="Arial MT"/>
              </a:rPr>
              <a:t>(IRJET)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55920" y="997199"/>
            <a:ext cx="9118600" cy="376301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500"/>
              </a:lnSpc>
              <a:spcBef>
                <a:spcPts val="875"/>
              </a:spcBef>
            </a:pP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research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explores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proposes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model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predict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diabetes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females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Pima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Indians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heritage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311A57"/>
                </a:solidFill>
                <a:latin typeface="Arial MT"/>
                <a:cs typeface="Arial MT"/>
              </a:rPr>
              <a:t>by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taking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clinical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dataset.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work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311A57"/>
                </a:solidFill>
                <a:latin typeface="Arial MT"/>
                <a:cs typeface="Arial MT"/>
              </a:rPr>
              <a:t>uses </a:t>
            </a:r>
            <a:r>
              <a:rPr dirty="0" sz="2200" spc="-1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supervised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ML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algorithms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like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classification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 tree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(CT),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11A57"/>
                </a:solidFill>
                <a:latin typeface="Arial MT"/>
                <a:cs typeface="Arial MT"/>
              </a:rPr>
              <a:t>SVM,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KNN,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NB,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RF, </a:t>
            </a:r>
            <a:r>
              <a:rPr dirty="0" sz="2200" spc="-1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Neural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Network,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AdaBoost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5">
                <a:solidFill>
                  <a:srgbClr val="311A57"/>
                </a:solidFill>
                <a:latin typeface="Arial MT"/>
                <a:cs typeface="Arial MT"/>
              </a:rPr>
              <a:t>LR.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55">
                <a:solidFill>
                  <a:srgbClr val="311A57"/>
                </a:solidFill>
                <a:latin typeface="Arial MT"/>
                <a:cs typeface="Arial MT"/>
              </a:rPr>
              <a:t>K-fold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cross-validation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311A57"/>
                </a:solidFill>
                <a:latin typeface="Arial MT"/>
                <a:cs typeface="Arial MT"/>
              </a:rPr>
              <a:t>has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been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used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carry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5">
                <a:solidFill>
                  <a:srgbClr val="311A57"/>
                </a:solidFill>
                <a:latin typeface="Arial MT"/>
                <a:cs typeface="Arial MT"/>
              </a:rPr>
              <a:t>out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process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training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testing.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area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under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curve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90">
                <a:solidFill>
                  <a:srgbClr val="311A57"/>
                </a:solidFill>
                <a:latin typeface="Arial MT"/>
                <a:cs typeface="Arial MT"/>
              </a:rPr>
              <a:t>(AUC),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classification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(CA),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F1,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precision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recall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results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311A57"/>
                </a:solidFill>
                <a:latin typeface="Arial MT"/>
                <a:cs typeface="Arial MT"/>
              </a:rPr>
              <a:t>have </a:t>
            </a:r>
            <a:r>
              <a:rPr dirty="0" sz="2200" spc="-9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been </a:t>
            </a:r>
            <a:r>
              <a:rPr dirty="0" sz="2200" spc="-30">
                <a:solidFill>
                  <a:srgbClr val="311A57"/>
                </a:solidFill>
                <a:latin typeface="Arial MT"/>
                <a:cs typeface="Arial MT"/>
              </a:rPr>
              <a:t>determined </a:t>
            </a:r>
            <a:r>
              <a:rPr dirty="0" sz="2200" spc="-160">
                <a:solidFill>
                  <a:srgbClr val="311A57"/>
                </a:solidFill>
                <a:latin typeface="Arial MT"/>
                <a:cs typeface="Arial MT"/>
              </a:rPr>
              <a:t>as</a:t>
            </a:r>
            <a:r>
              <a:rPr dirty="0" sz="2200" spc="-1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performance metrics </a:t>
            </a:r>
            <a:r>
              <a:rPr dirty="0" sz="2200" spc="-70">
                <a:solidFill>
                  <a:srgbClr val="311A57"/>
                </a:solidFill>
                <a:latin typeface="Arial MT"/>
                <a:cs typeface="Arial MT"/>
              </a:rPr>
              <a:t>and </a:t>
            </a:r>
            <a:r>
              <a:rPr dirty="0" sz="2200" spc="-210">
                <a:solidFill>
                  <a:srgbClr val="311A57"/>
                </a:solidFill>
                <a:latin typeface="Arial MT"/>
                <a:cs typeface="Arial MT"/>
              </a:rPr>
              <a:t>LR</a:t>
            </a:r>
            <a:r>
              <a:rPr dirty="0" sz="2200" spc="-20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311A57"/>
                </a:solidFill>
                <a:latin typeface="Arial MT"/>
                <a:cs typeface="Arial MT"/>
              </a:rPr>
              <a:t>has </a:t>
            </a:r>
            <a:r>
              <a:rPr dirty="0" sz="2200" spc="-80">
                <a:solidFill>
                  <a:srgbClr val="311A57"/>
                </a:solidFill>
                <a:latin typeface="Arial MT"/>
                <a:cs typeface="Arial MT"/>
              </a:rPr>
              <a:t>been </a:t>
            </a:r>
            <a:r>
              <a:rPr dirty="0" sz="2200" spc="-45">
                <a:solidFill>
                  <a:srgbClr val="311A57"/>
                </a:solidFill>
                <a:latin typeface="Arial MT"/>
                <a:cs typeface="Arial MT"/>
              </a:rPr>
              <a:t>concluded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 </a:t>
            </a:r>
            <a:r>
              <a:rPr dirty="0" sz="2200" spc="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20">
                <a:solidFill>
                  <a:srgbClr val="311A57"/>
                </a:solidFill>
                <a:latin typeface="Arial MT"/>
                <a:cs typeface="Arial MT"/>
              </a:rPr>
              <a:t>perform</a:t>
            </a:r>
            <a:r>
              <a:rPr dirty="0" sz="22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better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311A57"/>
                </a:solidFill>
                <a:latin typeface="Arial MT"/>
                <a:cs typeface="Arial MT"/>
              </a:rPr>
              <a:t>in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40">
                <a:solidFill>
                  <a:srgbClr val="311A57"/>
                </a:solidFill>
                <a:latin typeface="Arial MT"/>
                <a:cs typeface="Arial MT"/>
              </a:rPr>
              <a:t>comparison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30">
                <a:solidFill>
                  <a:srgbClr val="311A57"/>
                </a:solidFill>
                <a:latin typeface="Arial MT"/>
                <a:cs typeface="Arial MT"/>
              </a:rPr>
              <a:t>to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311A57"/>
                </a:solidFill>
                <a:latin typeface="Arial MT"/>
                <a:cs typeface="Arial MT"/>
              </a:rPr>
              <a:t>other</a:t>
            </a:r>
            <a:r>
              <a:rPr dirty="0" sz="22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5">
                <a:solidFill>
                  <a:srgbClr val="311A57"/>
                </a:solidFill>
                <a:latin typeface="Arial MT"/>
                <a:cs typeface="Arial MT"/>
              </a:rPr>
              <a:t>algorithms.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260" y="5021462"/>
            <a:ext cx="17868900" cy="1143000"/>
          </a:xfrm>
          <a:custGeom>
            <a:avLst/>
            <a:gdLst/>
            <a:ahLst/>
            <a:cxnLst/>
            <a:rect l="l" t="t" r="r" b="b"/>
            <a:pathLst>
              <a:path w="17868900" h="1143000">
                <a:moveTo>
                  <a:pt x="17868898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17868898" y="0"/>
                </a:lnTo>
                <a:lnTo>
                  <a:pt x="17868898" y="1142999"/>
                </a:lnTo>
                <a:close/>
              </a:path>
            </a:pathLst>
          </a:custGeom>
          <a:solidFill>
            <a:srgbClr val="311A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3802" y="5115647"/>
            <a:ext cx="16620490" cy="833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5"/>
              </a:spcBef>
            </a:pPr>
            <a:r>
              <a:rPr dirty="0" sz="2250" spc="130" b="1">
                <a:solidFill>
                  <a:srgbClr val="F4F4F4"/>
                </a:solidFill>
                <a:latin typeface="Arial"/>
                <a:cs typeface="Arial"/>
              </a:rPr>
              <a:t>H.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60" b="1">
                <a:solidFill>
                  <a:srgbClr val="F4F4F4"/>
                </a:solidFill>
                <a:latin typeface="Arial"/>
                <a:cs typeface="Arial"/>
              </a:rPr>
              <a:t>REVIEW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F4F4F4"/>
                </a:solidFill>
                <a:latin typeface="Arial"/>
                <a:cs typeface="Arial"/>
              </a:rPr>
              <a:t>PAPER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65" b="1">
                <a:solidFill>
                  <a:srgbClr val="F4F4F4"/>
                </a:solidFill>
                <a:latin typeface="Arial"/>
                <a:cs typeface="Arial"/>
              </a:rPr>
              <a:t>8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210" b="1">
                <a:solidFill>
                  <a:srgbClr val="F4F4F4"/>
                </a:solidFill>
                <a:latin typeface="Arial"/>
                <a:cs typeface="Arial"/>
              </a:rPr>
              <a:t>-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STUDY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F4F4F4"/>
                </a:solidFill>
                <a:latin typeface="Arial"/>
                <a:cs typeface="Arial"/>
              </a:rPr>
              <a:t>APPROACHES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25" b="1">
                <a:solidFill>
                  <a:srgbClr val="F4F4F4"/>
                </a:solidFill>
                <a:latin typeface="Arial"/>
                <a:cs typeface="Arial"/>
              </a:rPr>
              <a:t>USED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F4F4F4"/>
                </a:solidFill>
                <a:latin typeface="Arial"/>
                <a:cs typeface="Arial"/>
              </a:rPr>
              <a:t>FOR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45" b="1">
                <a:solidFill>
                  <a:srgbClr val="F4F4F4"/>
                </a:solidFill>
                <a:latin typeface="Arial"/>
                <a:cs typeface="Arial"/>
              </a:rPr>
              <a:t>SYMPTOMS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" b="1">
                <a:solidFill>
                  <a:srgbClr val="F4F4F4"/>
                </a:solidFill>
                <a:latin typeface="Arial"/>
                <a:cs typeface="Arial"/>
              </a:rPr>
              <a:t>TO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-5" b="1">
                <a:solidFill>
                  <a:srgbClr val="F4F4F4"/>
                </a:solidFill>
                <a:latin typeface="Arial"/>
                <a:cs typeface="Arial"/>
              </a:rPr>
              <a:t>DISEASE</a:t>
            </a:r>
            <a:r>
              <a:rPr dirty="0" sz="2250" spc="190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55" b="1">
                <a:solidFill>
                  <a:srgbClr val="F4F4F4"/>
                </a:solidFill>
                <a:latin typeface="Arial"/>
                <a:cs typeface="Arial"/>
              </a:rPr>
              <a:t>PREDICTION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40" b="1">
                <a:solidFill>
                  <a:srgbClr val="F4F4F4"/>
                </a:solidFill>
                <a:latin typeface="Arial"/>
                <a:cs typeface="Arial"/>
              </a:rPr>
              <a:t>USING</a:t>
            </a:r>
            <a:r>
              <a:rPr dirty="0" sz="2250" spc="19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105" b="1">
                <a:solidFill>
                  <a:srgbClr val="F4F4F4"/>
                </a:solidFill>
                <a:latin typeface="Arial"/>
                <a:cs typeface="Arial"/>
              </a:rPr>
              <a:t>MACHINE </a:t>
            </a:r>
            <a:r>
              <a:rPr dirty="0" sz="2250" spc="-615" b="1">
                <a:solidFill>
                  <a:srgbClr val="F4F4F4"/>
                </a:solidFill>
                <a:latin typeface="Arial"/>
                <a:cs typeface="Arial"/>
              </a:rPr>
              <a:t> </a:t>
            </a:r>
            <a:r>
              <a:rPr dirty="0" sz="2250" spc="35" b="1">
                <a:solidFill>
                  <a:srgbClr val="F4F4F4"/>
                </a:solidFill>
                <a:latin typeface="Arial"/>
                <a:cs typeface="Arial"/>
              </a:rPr>
              <a:t>LEARNING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8184" y="6164334"/>
            <a:ext cx="17735550" cy="3467100"/>
          </a:xfrm>
          <a:custGeom>
            <a:avLst/>
            <a:gdLst/>
            <a:ahLst/>
            <a:cxnLst/>
            <a:rect l="l" t="t" r="r" b="b"/>
            <a:pathLst>
              <a:path w="17735550" h="3467100">
                <a:moveTo>
                  <a:pt x="17735548" y="3467099"/>
                </a:moveTo>
                <a:lnTo>
                  <a:pt x="0" y="3467099"/>
                </a:lnTo>
                <a:lnTo>
                  <a:pt x="0" y="0"/>
                </a:lnTo>
                <a:lnTo>
                  <a:pt x="17735548" y="0"/>
                </a:lnTo>
                <a:lnTo>
                  <a:pt x="17735548" y="34670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7650" y="6224723"/>
            <a:ext cx="1945005" cy="28467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3970" marR="5080" indent="-1905">
              <a:lnSpc>
                <a:spcPct val="120800"/>
              </a:lnSpc>
              <a:spcBef>
                <a:spcPts val="325"/>
              </a:spcBef>
            </a:pPr>
            <a:r>
              <a:rPr dirty="0" sz="2200" spc="-35" b="1">
                <a:solidFill>
                  <a:srgbClr val="311A57"/>
                </a:solidFill>
                <a:latin typeface="Arial"/>
                <a:cs typeface="Arial"/>
              </a:rPr>
              <a:t>N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m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40" b="1">
                <a:solidFill>
                  <a:srgbClr val="311A57"/>
                </a:solidFill>
                <a:latin typeface="Arial"/>
                <a:cs typeface="Arial"/>
              </a:rPr>
              <a:t>o</a:t>
            </a:r>
            <a:r>
              <a:rPr dirty="0" sz="2200" spc="5" b="1">
                <a:solidFill>
                  <a:srgbClr val="311A57"/>
                </a:solidFill>
                <a:latin typeface="Arial"/>
                <a:cs typeface="Arial"/>
              </a:rPr>
              <a:t>f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  </a:t>
            </a:r>
            <a:r>
              <a:rPr dirty="0" sz="2200" spc="-114">
                <a:solidFill>
                  <a:srgbClr val="311A57"/>
                </a:solidFill>
                <a:latin typeface="Arial MT"/>
                <a:cs typeface="Arial MT"/>
              </a:rPr>
              <a:t>Disease </a:t>
            </a:r>
            <a:r>
              <a:rPr dirty="0" sz="2200" spc="-1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11A57"/>
                </a:solidFill>
                <a:latin typeface="Arial MT"/>
                <a:cs typeface="Arial MT"/>
              </a:rPr>
              <a:t>prediction </a:t>
            </a:r>
            <a:r>
              <a:rPr dirty="0" sz="2200" spc="40">
                <a:solidFill>
                  <a:srgbClr val="311A57"/>
                </a:solidFill>
                <a:latin typeface="Arial MT"/>
                <a:cs typeface="Arial MT"/>
              </a:rPr>
              <a:t>from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various</a:t>
            </a:r>
            <a:endParaRPr sz="2200">
              <a:latin typeface="Arial MT"/>
              <a:cs typeface="Arial MT"/>
            </a:endParaRPr>
          </a:p>
          <a:p>
            <a:pPr marL="13970" marR="5080">
              <a:lnSpc>
                <a:spcPct val="116500"/>
              </a:lnSpc>
            </a:pP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symptoms </a:t>
            </a:r>
            <a:r>
              <a:rPr dirty="0" sz="2200" spc="-75">
                <a:solidFill>
                  <a:srgbClr val="311A57"/>
                </a:solidFill>
                <a:latin typeface="Arial MT"/>
                <a:cs typeface="Arial MT"/>
              </a:rPr>
              <a:t>using </a:t>
            </a:r>
            <a:r>
              <a:rPr dirty="0" sz="2200" spc="-60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311A57"/>
                </a:solidFill>
                <a:latin typeface="Arial MT"/>
                <a:cs typeface="Arial MT"/>
              </a:rPr>
              <a:t>machine </a:t>
            </a:r>
            <a:r>
              <a:rPr dirty="0" sz="2200" spc="-5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00" spc="-35">
                <a:solidFill>
                  <a:srgbClr val="311A57"/>
                </a:solidFill>
                <a:latin typeface="Arial MT"/>
                <a:cs typeface="Arial MT"/>
              </a:rPr>
              <a:t>learning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0184" y="6164818"/>
            <a:ext cx="1932939" cy="3389629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Authors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585"/>
              </a:spcBef>
            </a:pP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Rinkal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Keniya 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311A57"/>
                </a:solidFill>
                <a:latin typeface="Arial MT"/>
                <a:cs typeface="Arial MT"/>
              </a:rPr>
              <a:t>Aman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Khakharia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11A57"/>
                </a:solidFill>
                <a:latin typeface="Arial MT"/>
                <a:cs typeface="Arial MT"/>
              </a:rPr>
              <a:t>Vruddhi 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Shah </a:t>
            </a:r>
            <a:r>
              <a:rPr dirty="0" sz="2000" spc="-1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Vrushabh</a:t>
            </a:r>
            <a:r>
              <a:rPr dirty="0" sz="200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95">
                <a:solidFill>
                  <a:srgbClr val="311A57"/>
                </a:solidFill>
                <a:latin typeface="Arial MT"/>
                <a:cs typeface="Arial MT"/>
              </a:rPr>
              <a:t>Gada </a:t>
            </a:r>
            <a:r>
              <a:rPr dirty="0" sz="2000" spc="-9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311A57"/>
                </a:solidFill>
                <a:latin typeface="Arial MT"/>
                <a:cs typeface="Arial MT"/>
              </a:rPr>
              <a:t>Ruchi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Manjalkar 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30">
                <a:solidFill>
                  <a:srgbClr val="311A57"/>
                </a:solidFill>
                <a:latin typeface="Arial MT"/>
                <a:cs typeface="Arial MT"/>
              </a:rPr>
              <a:t>Tirth 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Thaker </a:t>
            </a:r>
            <a:r>
              <a:rPr dirty="0" sz="200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Mahesh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Warang 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311A57"/>
                </a:solidFill>
                <a:latin typeface="Arial MT"/>
                <a:cs typeface="Arial MT"/>
              </a:rPr>
              <a:t>Ninad</a:t>
            </a:r>
            <a:r>
              <a:rPr dirty="0" sz="2000" spc="-7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311A57"/>
                </a:solidFill>
                <a:latin typeface="Arial MT"/>
                <a:cs typeface="Arial MT"/>
              </a:rPr>
              <a:t>Mehendale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0254" y="6164818"/>
            <a:ext cx="2404745" cy="127508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2200" spc="-60" b="1">
                <a:solidFill>
                  <a:srgbClr val="311A57"/>
                </a:solidFill>
                <a:latin typeface="Arial"/>
                <a:cs typeface="Arial"/>
              </a:rPr>
              <a:t>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a</a:t>
            </a:r>
            <a:r>
              <a:rPr dirty="0" sz="2200" spc="15" b="1">
                <a:solidFill>
                  <a:srgbClr val="311A57"/>
                </a:solidFill>
                <a:latin typeface="Arial"/>
                <a:cs typeface="Arial"/>
              </a:rPr>
              <a:t>r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220" b="1">
                <a:solidFill>
                  <a:srgbClr val="311A57"/>
                </a:solidFill>
                <a:latin typeface="Arial"/>
                <a:cs typeface="Arial"/>
              </a:rPr>
              <a:t>P</a:t>
            </a:r>
            <a:r>
              <a:rPr dirty="0" sz="2200" spc="-100" b="1">
                <a:solidFill>
                  <a:srgbClr val="311A57"/>
                </a:solidFill>
                <a:latin typeface="Arial"/>
                <a:cs typeface="Arial"/>
              </a:rPr>
              <a:t>u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b</a:t>
            </a:r>
            <a:r>
              <a:rPr dirty="0" sz="2200" b="1">
                <a:solidFill>
                  <a:srgbClr val="311A57"/>
                </a:solidFill>
                <a:latin typeface="Arial"/>
                <a:cs typeface="Arial"/>
              </a:rPr>
              <a:t>l</a:t>
            </a:r>
            <a:r>
              <a:rPr dirty="0" sz="2200" spc="-40" b="1">
                <a:solidFill>
                  <a:srgbClr val="311A57"/>
                </a:solidFill>
                <a:latin typeface="Arial"/>
                <a:cs typeface="Arial"/>
              </a:rPr>
              <a:t>i</a:t>
            </a:r>
            <a:r>
              <a:rPr dirty="0" sz="2200" spc="-254" b="1">
                <a:solidFill>
                  <a:srgbClr val="311A57"/>
                </a:solidFill>
                <a:latin typeface="Arial"/>
                <a:cs typeface="Arial"/>
              </a:rPr>
              <a:t>s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e</a:t>
            </a:r>
            <a:r>
              <a:rPr dirty="0" sz="2200" spc="-90" b="1">
                <a:solidFill>
                  <a:srgbClr val="311A57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dirty="0" sz="2000" spc="5">
                <a:solidFill>
                  <a:srgbClr val="311A57"/>
                </a:solidFill>
                <a:latin typeface="Arial MT"/>
                <a:cs typeface="Arial MT"/>
              </a:rPr>
              <a:t>July</a:t>
            </a:r>
            <a:r>
              <a:rPr dirty="0" sz="2000" spc="-4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27,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11A57"/>
                </a:solidFill>
                <a:latin typeface="Arial MT"/>
                <a:cs typeface="Arial MT"/>
              </a:rPr>
              <a:t>2020</a:t>
            </a:r>
            <a:endParaRPr sz="2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75"/>
              </a:spcBef>
            </a:pPr>
            <a:r>
              <a:rPr dirty="0" sz="2000" spc="-265">
                <a:solidFill>
                  <a:srgbClr val="311A57"/>
                </a:solidFill>
                <a:latin typeface="Arial MT"/>
                <a:cs typeface="Arial MT"/>
              </a:rPr>
              <a:t>SS</a:t>
            </a:r>
            <a:r>
              <a:rPr dirty="0" sz="2000" spc="-27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75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135">
                <a:solidFill>
                  <a:srgbClr val="311A57"/>
                </a:solidFill>
                <a:latin typeface="Arial MT"/>
                <a:cs typeface="Arial MT"/>
              </a:rPr>
              <a:t>-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40">
                <a:solidFill>
                  <a:srgbClr val="311A57"/>
                </a:solidFill>
                <a:latin typeface="Arial MT"/>
                <a:cs typeface="Arial MT"/>
              </a:rPr>
              <a:t>l</a:t>
            </a:r>
            <a:r>
              <a:rPr dirty="0" sz="2000" spc="-170">
                <a:solidFill>
                  <a:srgbClr val="311A57"/>
                </a:solidFill>
                <a:latin typeface="Arial MT"/>
                <a:cs typeface="Arial MT"/>
              </a:rPr>
              <a:t>s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-95">
                <a:solidFill>
                  <a:srgbClr val="311A57"/>
                </a:solidFill>
                <a:latin typeface="Arial MT"/>
                <a:cs typeface="Arial MT"/>
              </a:rPr>
              <a:t>v</a:t>
            </a:r>
            <a:r>
              <a:rPr dirty="0" sz="2000" spc="15">
                <a:solidFill>
                  <a:srgbClr val="311A57"/>
                </a:solidFill>
                <a:latin typeface="Arial MT"/>
                <a:cs typeface="Arial MT"/>
              </a:rPr>
              <a:t>i</a:t>
            </a:r>
            <a:r>
              <a:rPr dirty="0" sz="2000" spc="-114">
                <a:solidFill>
                  <a:srgbClr val="311A57"/>
                </a:solidFill>
                <a:latin typeface="Arial MT"/>
                <a:cs typeface="Arial MT"/>
              </a:rPr>
              <a:t>e</a:t>
            </a:r>
            <a:r>
              <a:rPr dirty="0" sz="2000" spc="105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000" spc="20">
                <a:solidFill>
                  <a:srgbClr val="311A57"/>
                </a:solidFill>
                <a:latin typeface="Arial MT"/>
                <a:cs typeface="Arial MT"/>
              </a:rPr>
              <a:t>j</a:t>
            </a:r>
            <a:r>
              <a:rPr dirty="0" sz="2000" spc="-30">
                <a:solidFill>
                  <a:srgbClr val="311A57"/>
                </a:solidFill>
                <a:latin typeface="Arial MT"/>
                <a:cs typeface="Arial MT"/>
              </a:rPr>
              <a:t>o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u</a:t>
            </a:r>
            <a:r>
              <a:rPr dirty="0" sz="2000" spc="100">
                <a:solidFill>
                  <a:srgbClr val="311A57"/>
                </a:solidFill>
                <a:latin typeface="Arial MT"/>
                <a:cs typeface="Arial MT"/>
              </a:rPr>
              <a:t>r</a:t>
            </a:r>
            <a:r>
              <a:rPr dirty="0" sz="2000" spc="-40">
                <a:solidFill>
                  <a:srgbClr val="311A57"/>
                </a:solidFill>
                <a:latin typeface="Arial MT"/>
                <a:cs typeface="Arial MT"/>
              </a:rPr>
              <a:t>n</a:t>
            </a:r>
            <a:r>
              <a:rPr dirty="0" sz="2000" spc="-130">
                <a:solidFill>
                  <a:srgbClr val="311A57"/>
                </a:solidFill>
                <a:latin typeface="Arial MT"/>
                <a:cs typeface="Arial MT"/>
              </a:rPr>
              <a:t>a</a:t>
            </a:r>
            <a:r>
              <a:rPr dirty="0" sz="2000" spc="45">
                <a:solidFill>
                  <a:srgbClr val="311A57"/>
                </a:solidFill>
                <a:latin typeface="Arial MT"/>
                <a:cs typeface="Arial MT"/>
              </a:rPr>
              <a:t>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98694" y="6136624"/>
            <a:ext cx="9255125" cy="3651250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200" spc="-125" b="1">
                <a:solidFill>
                  <a:srgbClr val="311A57"/>
                </a:solidFill>
                <a:latin typeface="Arial"/>
                <a:cs typeface="Arial"/>
              </a:rPr>
              <a:t>Research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311A57"/>
                </a:solidFill>
                <a:latin typeface="Arial"/>
                <a:cs typeface="Arial"/>
              </a:rPr>
              <a:t>area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95" b="1">
                <a:solidFill>
                  <a:srgbClr val="311A57"/>
                </a:solidFill>
                <a:latin typeface="Arial"/>
                <a:cs typeface="Arial"/>
              </a:rPr>
              <a:t>and</a:t>
            </a:r>
            <a:r>
              <a:rPr dirty="0" sz="2200" spc="-80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14" b="1">
                <a:solidFill>
                  <a:srgbClr val="311A57"/>
                </a:solidFill>
                <a:latin typeface="Arial"/>
                <a:cs typeface="Arial"/>
              </a:rPr>
              <a:t>Technology</a:t>
            </a:r>
            <a:r>
              <a:rPr dirty="0" sz="2200" spc="-85" b="1">
                <a:solidFill>
                  <a:srgbClr val="311A57"/>
                </a:solidFill>
                <a:latin typeface="Arial"/>
                <a:cs typeface="Arial"/>
              </a:rPr>
              <a:t> </a:t>
            </a:r>
            <a:r>
              <a:rPr dirty="0" sz="2200" spc="-135" b="1">
                <a:solidFill>
                  <a:srgbClr val="311A57"/>
                </a:solidFill>
                <a:latin typeface="Arial"/>
                <a:cs typeface="Arial"/>
              </a:rPr>
              <a:t>Used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865"/>
              </a:spcBef>
            </a:pP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manuscript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11A57"/>
                </a:solidFill>
                <a:latin typeface="Arial MT"/>
                <a:cs typeface="Arial MT"/>
              </a:rPr>
              <a:t>presented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technique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predicting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 the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14">
                <a:solidFill>
                  <a:srgbClr val="311A57"/>
                </a:solidFill>
                <a:latin typeface="Arial MT"/>
                <a:cs typeface="Arial MT"/>
              </a:rPr>
              <a:t>disease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based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solidFill>
                  <a:srgbClr val="311A57"/>
                </a:solidFill>
                <a:latin typeface="Arial MT"/>
                <a:cs typeface="Arial MT"/>
              </a:rPr>
              <a:t>on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0">
                <a:solidFill>
                  <a:srgbClr val="311A57"/>
                </a:solidFill>
                <a:latin typeface="Arial MT"/>
                <a:cs typeface="Arial MT"/>
              </a:rPr>
              <a:t>symptoms,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age,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gender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311A57"/>
                </a:solidFill>
                <a:latin typeface="Arial MT"/>
                <a:cs typeface="Arial MT"/>
              </a:rPr>
              <a:t>an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individual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patient.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work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uses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Fine </a:t>
            </a:r>
            <a:r>
              <a:rPr dirty="0" sz="2250" spc="-61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5">
                <a:solidFill>
                  <a:srgbClr val="311A57"/>
                </a:solidFill>
                <a:latin typeface="Arial MT"/>
                <a:cs typeface="Arial MT"/>
              </a:rPr>
              <a:t>tree,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medium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tree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coarse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5">
                <a:solidFill>
                  <a:srgbClr val="311A57"/>
                </a:solidFill>
                <a:latin typeface="Arial MT"/>
                <a:cs typeface="Arial MT"/>
              </a:rPr>
              <a:t>tree.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5">
                <a:solidFill>
                  <a:srgbClr val="311A57"/>
                </a:solidFill>
                <a:latin typeface="Arial MT"/>
                <a:cs typeface="Arial MT"/>
              </a:rPr>
              <a:t>It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also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1A57"/>
                </a:solidFill>
                <a:latin typeface="Arial MT"/>
                <a:cs typeface="Arial MT"/>
              </a:rPr>
              <a:t>uses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Gaussian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Naive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10">
                <a:solidFill>
                  <a:srgbClr val="311A57"/>
                </a:solidFill>
                <a:latin typeface="Arial MT"/>
                <a:cs typeface="Arial MT"/>
              </a:rPr>
              <a:t>Bayes, </a:t>
            </a:r>
            <a:r>
              <a:rPr dirty="0" sz="2250" spc="-10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Kernel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Naive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10">
                <a:solidFill>
                  <a:srgbClr val="311A57"/>
                </a:solidFill>
                <a:latin typeface="Arial MT"/>
                <a:cs typeface="Arial MT"/>
              </a:rPr>
              <a:t>Bayes,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fine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KNN, </a:t>
            </a:r>
            <a:r>
              <a:rPr dirty="0" sz="2250" spc="-30">
                <a:solidFill>
                  <a:srgbClr val="311A57"/>
                </a:solidFill>
                <a:latin typeface="Arial MT"/>
                <a:cs typeface="Arial MT"/>
              </a:rPr>
              <a:t>Medium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KNN, </a:t>
            </a:r>
            <a:r>
              <a:rPr dirty="0" sz="2250" spc="-80">
                <a:solidFill>
                  <a:srgbClr val="311A57"/>
                </a:solidFill>
                <a:latin typeface="Arial MT"/>
                <a:cs typeface="Arial MT"/>
              </a:rPr>
              <a:t>Coarse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KNN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311A57"/>
                </a:solidFill>
                <a:latin typeface="Arial MT"/>
                <a:cs typeface="Arial MT"/>
              </a:rPr>
              <a:t>and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20">
                <a:solidFill>
                  <a:srgbClr val="311A57"/>
                </a:solidFill>
                <a:latin typeface="Arial MT"/>
                <a:cs typeface="Arial MT"/>
              </a:rPr>
              <a:t>Subspace </a:t>
            </a:r>
            <a:r>
              <a:rPr dirty="0" sz="2250" spc="-114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>
                <a:solidFill>
                  <a:srgbClr val="311A57"/>
                </a:solidFill>
                <a:latin typeface="Arial MT"/>
                <a:cs typeface="Arial MT"/>
              </a:rPr>
              <a:t>KNN.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0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Weighted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KNN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35">
                <a:solidFill>
                  <a:srgbClr val="311A57"/>
                </a:solidFill>
                <a:latin typeface="Arial MT"/>
                <a:cs typeface="Arial MT"/>
              </a:rPr>
              <a:t>model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311A57"/>
                </a:solidFill>
                <a:latin typeface="Arial MT"/>
                <a:cs typeface="Arial MT"/>
              </a:rPr>
              <a:t>gave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highest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311A57"/>
                </a:solidFill>
                <a:latin typeface="Arial MT"/>
                <a:cs typeface="Arial MT"/>
              </a:rPr>
              <a:t>accuracy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25">
                <a:solidFill>
                  <a:srgbClr val="311A57"/>
                </a:solidFill>
                <a:latin typeface="Arial MT"/>
                <a:cs typeface="Arial MT"/>
              </a:rPr>
              <a:t>93.5</a:t>
            </a:r>
            <a:r>
              <a:rPr dirty="0" sz="2250" spc="-15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65">
                <a:solidFill>
                  <a:srgbClr val="311A57"/>
                </a:solidFill>
                <a:latin typeface="Arial MT"/>
                <a:cs typeface="Arial MT"/>
              </a:rPr>
              <a:t>%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65">
                <a:solidFill>
                  <a:srgbClr val="311A57"/>
                </a:solidFill>
                <a:latin typeface="Arial MT"/>
                <a:cs typeface="Arial MT"/>
              </a:rPr>
              <a:t>for </a:t>
            </a:r>
            <a:r>
              <a:rPr dirty="0" sz="2250" spc="7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11A57"/>
                </a:solidFill>
                <a:latin typeface="Arial MT"/>
                <a:cs typeface="Arial MT"/>
              </a:rPr>
              <a:t>the </a:t>
            </a:r>
            <a:r>
              <a:rPr dirty="0" sz="2250" spc="-10">
                <a:solidFill>
                  <a:srgbClr val="311A57"/>
                </a:solidFill>
                <a:latin typeface="Arial MT"/>
                <a:cs typeface="Arial MT"/>
              </a:rPr>
              <a:t>prediction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of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311A57"/>
                </a:solidFill>
                <a:latin typeface="Arial MT"/>
                <a:cs typeface="Arial MT"/>
              </a:rPr>
              <a:t>diseases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40">
                <a:solidFill>
                  <a:srgbClr val="311A57"/>
                </a:solidFill>
                <a:latin typeface="Arial MT"/>
                <a:cs typeface="Arial MT"/>
              </a:rPr>
              <a:t>from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90">
                <a:solidFill>
                  <a:srgbClr val="311A57"/>
                </a:solidFill>
                <a:latin typeface="Arial MT"/>
                <a:cs typeface="Arial MT"/>
              </a:rPr>
              <a:t>give</a:t>
            </a:r>
            <a:r>
              <a:rPr dirty="0" sz="2250" spc="-20">
                <a:solidFill>
                  <a:srgbClr val="311A57"/>
                </a:solidFill>
                <a:latin typeface="Arial MT"/>
                <a:cs typeface="Arial MT"/>
              </a:rPr>
              <a:t> </a:t>
            </a:r>
            <a:r>
              <a:rPr dirty="0" sz="2250" spc="-45">
                <a:solidFill>
                  <a:srgbClr val="311A57"/>
                </a:solidFill>
                <a:latin typeface="Arial MT"/>
                <a:cs typeface="Arial MT"/>
              </a:rPr>
              <a:t>symptoms.</a:t>
            </a:r>
            <a:endParaRPr sz="2250">
              <a:latin typeface="Arial MT"/>
              <a:cs typeface="Arial MT"/>
            </a:endParaRPr>
          </a:p>
          <a:p>
            <a:pPr algn="r" marR="462280">
              <a:lnSpc>
                <a:spcPct val="100000"/>
              </a:lnSpc>
              <a:spcBef>
                <a:spcPts val="2310"/>
              </a:spcBef>
            </a:pPr>
            <a:r>
              <a:rPr dirty="0" sz="2200" spc="-25" b="1">
                <a:solidFill>
                  <a:srgbClr val="1736B1"/>
                </a:solidFill>
                <a:latin typeface="Trebuchet MS"/>
                <a:cs typeface="Trebuchet MS"/>
              </a:rPr>
              <a:t>08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3172" y="8135864"/>
            <a:ext cx="5293360" cy="2151380"/>
            <a:chOff x="163172" y="8135864"/>
            <a:chExt cx="5293360" cy="2151380"/>
          </a:xfrm>
        </p:grpSpPr>
        <p:sp>
          <p:nvSpPr>
            <p:cNvPr id="3" name="object 3"/>
            <p:cNvSpPr/>
            <p:nvPr/>
          </p:nvSpPr>
          <p:spPr>
            <a:xfrm>
              <a:off x="997625" y="9255538"/>
              <a:ext cx="333375" cy="289560"/>
            </a:xfrm>
            <a:custGeom>
              <a:avLst/>
              <a:gdLst/>
              <a:ahLst/>
              <a:cxnLst/>
              <a:rect l="l" t="t" r="r" b="b"/>
              <a:pathLst>
                <a:path w="333375" h="289559">
                  <a:moveTo>
                    <a:pt x="249869" y="289021"/>
                  </a:moveTo>
                  <a:lnTo>
                    <a:pt x="83398" y="289021"/>
                  </a:lnTo>
                  <a:lnTo>
                    <a:pt x="0" y="144662"/>
                  </a:lnTo>
                  <a:lnTo>
                    <a:pt x="83398" y="0"/>
                  </a:lnTo>
                  <a:lnTo>
                    <a:pt x="249869" y="0"/>
                  </a:lnTo>
                  <a:lnTo>
                    <a:pt x="333256" y="144662"/>
                  </a:lnTo>
                  <a:lnTo>
                    <a:pt x="249869" y="289021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64096" y="8972550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947" y="571500"/>
                  </a:moveTo>
                  <a:lnTo>
                    <a:pt x="249576" y="571500"/>
                  </a:lnTo>
                  <a:lnTo>
                    <a:pt x="114110" y="336383"/>
                  </a:lnTo>
                  <a:lnTo>
                    <a:pt x="56115" y="235790"/>
                  </a:lnTo>
                  <a:lnTo>
                    <a:pt x="0" y="138629"/>
                  </a:lnTo>
                  <a:lnTo>
                    <a:pt x="80088" y="0"/>
                  </a:lnTo>
                  <a:lnTo>
                    <a:pt x="253179" y="0"/>
                  </a:lnTo>
                  <a:lnTo>
                    <a:pt x="304384" y="88642"/>
                  </a:lnTo>
                  <a:lnTo>
                    <a:pt x="416533" y="282988"/>
                  </a:lnTo>
                  <a:lnTo>
                    <a:pt x="447340" y="336383"/>
                  </a:lnTo>
                  <a:lnTo>
                    <a:pt x="499726" y="427650"/>
                  </a:lnTo>
                  <a:lnTo>
                    <a:pt x="416947" y="571500"/>
                  </a:lnTo>
                  <a:close/>
                </a:path>
                <a:path w="499744" h="571500">
                  <a:moveTo>
                    <a:pt x="304437" y="88666"/>
                  </a:moveTo>
                  <a:close/>
                </a:path>
              </a:pathLst>
            </a:custGeom>
            <a:solidFill>
              <a:srgbClr val="A066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7352" y="8972550"/>
              <a:ext cx="499745" cy="571500"/>
            </a:xfrm>
            <a:custGeom>
              <a:avLst/>
              <a:gdLst/>
              <a:ahLst/>
              <a:cxnLst/>
              <a:rect l="l" t="t" r="r" b="b"/>
              <a:pathLst>
                <a:path w="499744" h="571500">
                  <a:moveTo>
                    <a:pt x="416634" y="571500"/>
                  </a:moveTo>
                  <a:lnTo>
                    <a:pt x="249575" y="571500"/>
                  </a:lnTo>
                  <a:lnTo>
                    <a:pt x="166470" y="427650"/>
                  </a:lnTo>
                  <a:lnTo>
                    <a:pt x="166724" y="427226"/>
                  </a:lnTo>
                  <a:lnTo>
                    <a:pt x="83447" y="282988"/>
                  </a:lnTo>
                  <a:lnTo>
                    <a:pt x="0" y="138629"/>
                  </a:lnTo>
                  <a:lnTo>
                    <a:pt x="80088" y="0"/>
                  </a:lnTo>
                  <a:lnTo>
                    <a:pt x="253179" y="0"/>
                  </a:lnTo>
                  <a:lnTo>
                    <a:pt x="300378" y="81705"/>
                  </a:lnTo>
                  <a:lnTo>
                    <a:pt x="300824" y="81705"/>
                  </a:lnTo>
                  <a:lnTo>
                    <a:pt x="443307" y="329240"/>
                  </a:lnTo>
                  <a:lnTo>
                    <a:pt x="443077" y="329373"/>
                  </a:lnTo>
                  <a:lnTo>
                    <a:pt x="499726" y="427650"/>
                  </a:lnTo>
                  <a:lnTo>
                    <a:pt x="416634" y="571500"/>
                  </a:lnTo>
                  <a:close/>
                </a:path>
                <a:path w="499744" h="571500">
                  <a:moveTo>
                    <a:pt x="300824" y="81705"/>
                  </a:moveTo>
                  <a:lnTo>
                    <a:pt x="300378" y="81705"/>
                  </a:lnTo>
                  <a:lnTo>
                    <a:pt x="300705" y="81499"/>
                  </a:lnTo>
                  <a:lnTo>
                    <a:pt x="300824" y="81705"/>
                  </a:lnTo>
                  <a:close/>
                </a:path>
              </a:pathLst>
            </a:custGeom>
            <a:solidFill>
              <a:srgbClr val="1736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3172" y="8135864"/>
              <a:ext cx="5293360" cy="2151380"/>
            </a:xfrm>
            <a:custGeom>
              <a:avLst/>
              <a:gdLst/>
              <a:ahLst/>
              <a:cxnLst/>
              <a:rect l="l" t="t" r="r" b="b"/>
              <a:pathLst>
                <a:path w="5293360" h="2151379">
                  <a:moveTo>
                    <a:pt x="4048194" y="0"/>
                  </a:moveTo>
                  <a:lnTo>
                    <a:pt x="1244740" y="0"/>
                  </a:lnTo>
                  <a:lnTo>
                    <a:pt x="0" y="2151134"/>
                  </a:lnTo>
                  <a:lnTo>
                    <a:pt x="5292754" y="2151134"/>
                  </a:lnTo>
                  <a:lnTo>
                    <a:pt x="4048194" y="0"/>
                  </a:lnTo>
                  <a:close/>
                </a:path>
              </a:pathLst>
            </a:custGeom>
            <a:solidFill>
              <a:srgbClr val="86C7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770300" y="8135864"/>
            <a:ext cx="5289550" cy="2151380"/>
          </a:xfrm>
          <a:custGeom>
            <a:avLst/>
            <a:gdLst/>
            <a:ahLst/>
            <a:cxnLst/>
            <a:rect l="l" t="t" r="r" b="b"/>
            <a:pathLst>
              <a:path w="5289550" h="2151379">
                <a:moveTo>
                  <a:pt x="4049470" y="0"/>
                </a:moveTo>
                <a:lnTo>
                  <a:pt x="1240725" y="0"/>
                </a:lnTo>
                <a:lnTo>
                  <a:pt x="0" y="2151134"/>
                </a:lnTo>
                <a:lnTo>
                  <a:pt x="5289331" y="2151134"/>
                </a:lnTo>
                <a:lnTo>
                  <a:pt x="4049470" y="0"/>
                </a:lnTo>
                <a:close/>
              </a:path>
            </a:pathLst>
          </a:custGeom>
          <a:solidFill>
            <a:srgbClr val="A066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374689" y="8135864"/>
            <a:ext cx="5293360" cy="2151380"/>
          </a:xfrm>
          <a:custGeom>
            <a:avLst/>
            <a:gdLst/>
            <a:ahLst/>
            <a:cxnLst/>
            <a:rect l="l" t="t" r="r" b="b"/>
            <a:pathLst>
              <a:path w="5293359" h="2151379">
                <a:moveTo>
                  <a:pt x="4048194" y="0"/>
                </a:moveTo>
                <a:lnTo>
                  <a:pt x="1244740" y="0"/>
                </a:lnTo>
                <a:lnTo>
                  <a:pt x="0" y="2151134"/>
                </a:lnTo>
                <a:lnTo>
                  <a:pt x="5292754" y="2151134"/>
                </a:lnTo>
                <a:lnTo>
                  <a:pt x="4048194" y="0"/>
                </a:lnTo>
                <a:close/>
              </a:path>
            </a:pathLst>
          </a:custGeom>
          <a:solidFill>
            <a:srgbClr val="173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15604" y="3475507"/>
            <a:ext cx="354330" cy="316865"/>
          </a:xfrm>
          <a:custGeom>
            <a:avLst/>
            <a:gdLst/>
            <a:ahLst/>
            <a:cxnLst/>
            <a:rect l="l" t="t" r="r" b="b"/>
            <a:pathLst>
              <a:path w="354330" h="316864">
                <a:moveTo>
                  <a:pt x="177039" y="316442"/>
                </a:moveTo>
                <a:lnTo>
                  <a:pt x="146813" y="292205"/>
                </a:lnTo>
                <a:lnTo>
                  <a:pt x="81685" y="231949"/>
                </a:lnTo>
                <a:lnTo>
                  <a:pt x="19973" y="154358"/>
                </a:lnTo>
                <a:lnTo>
                  <a:pt x="0" y="78113"/>
                </a:lnTo>
                <a:lnTo>
                  <a:pt x="17931" y="35494"/>
                </a:lnTo>
                <a:lnTo>
                  <a:pt x="47926" y="9486"/>
                </a:lnTo>
                <a:lnTo>
                  <a:pt x="84408" y="0"/>
                </a:lnTo>
                <a:lnTo>
                  <a:pt x="121805" y="6945"/>
                </a:lnTo>
                <a:lnTo>
                  <a:pt x="154540" y="30231"/>
                </a:lnTo>
                <a:lnTo>
                  <a:pt x="177039" y="69769"/>
                </a:lnTo>
                <a:lnTo>
                  <a:pt x="199538" y="30231"/>
                </a:lnTo>
                <a:lnTo>
                  <a:pt x="232272" y="6944"/>
                </a:lnTo>
                <a:lnTo>
                  <a:pt x="269668" y="0"/>
                </a:lnTo>
                <a:lnTo>
                  <a:pt x="306150" y="9486"/>
                </a:lnTo>
                <a:lnTo>
                  <a:pt x="336145" y="35494"/>
                </a:lnTo>
                <a:lnTo>
                  <a:pt x="354078" y="78113"/>
                </a:lnTo>
                <a:lnTo>
                  <a:pt x="334103" y="154358"/>
                </a:lnTo>
                <a:lnTo>
                  <a:pt x="272392" y="231949"/>
                </a:lnTo>
                <a:lnTo>
                  <a:pt x="207264" y="292205"/>
                </a:lnTo>
                <a:lnTo>
                  <a:pt x="177039" y="316442"/>
                </a:lnTo>
                <a:close/>
              </a:path>
            </a:pathLst>
          </a:custGeom>
          <a:solidFill>
            <a:srgbClr val="C62F2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5864" y="3424037"/>
            <a:ext cx="227653" cy="36620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84592" y="4066482"/>
            <a:ext cx="19583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latin typeface="Trebuchet MS"/>
                <a:cs typeface="Trebuchet MS"/>
              </a:rPr>
              <a:t>H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20" b="1">
                <a:latin typeface="Trebuchet MS"/>
                <a:cs typeface="Trebuchet MS"/>
              </a:rPr>
              <a:t>D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4592" y="4698463"/>
            <a:ext cx="442150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For </a:t>
            </a:r>
            <a:r>
              <a:rPr dirty="0" sz="1800" spc="10">
                <a:latin typeface="Trebuchet MS"/>
                <a:cs typeface="Trebuchet MS"/>
              </a:rPr>
              <a:t>predicting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10">
                <a:latin typeface="Trebuchet MS"/>
                <a:cs typeface="Trebuchet MS"/>
              </a:rPr>
              <a:t>occurrence of </a:t>
            </a:r>
            <a:r>
              <a:rPr dirty="0" sz="1800" spc="5">
                <a:latin typeface="Trebuchet MS"/>
                <a:cs typeface="Trebuchet MS"/>
              </a:rPr>
              <a:t>heart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diseases </a:t>
            </a:r>
            <a:r>
              <a:rPr dirty="0" sz="1800" spc="-25">
                <a:latin typeface="Trebuchet MS"/>
                <a:cs typeface="Trebuchet MS"/>
              </a:rPr>
              <a:t>we </a:t>
            </a:r>
            <a:r>
              <a:rPr dirty="0" sz="1800" spc="-20">
                <a:latin typeface="Trebuchet MS"/>
                <a:cs typeface="Trebuchet MS"/>
              </a:rPr>
              <a:t>will </a:t>
            </a:r>
            <a:r>
              <a:rPr dirty="0" sz="1800" spc="30">
                <a:latin typeface="Trebuchet MS"/>
                <a:cs typeface="Trebuchet MS"/>
              </a:rPr>
              <a:t>be </a:t>
            </a:r>
            <a:r>
              <a:rPr dirty="0" sz="1800" spc="5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20">
                <a:latin typeface="Trebuchet MS"/>
                <a:cs typeface="Trebuchet MS"/>
              </a:rPr>
              <a:t>"Heart 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Disease </a:t>
            </a:r>
            <a:r>
              <a:rPr dirty="0" sz="1800" spc="25">
                <a:latin typeface="Trebuchet MS"/>
                <a:cs typeface="Trebuchet MS"/>
              </a:rPr>
              <a:t>Dataset" </a:t>
            </a:r>
            <a:r>
              <a:rPr dirty="0" sz="1800" spc="30">
                <a:latin typeface="Trebuchet MS"/>
                <a:cs typeface="Trebuchet MS"/>
              </a:rPr>
              <a:t>by </a:t>
            </a:r>
            <a:r>
              <a:rPr dirty="0" sz="1800" spc="-65">
                <a:latin typeface="Trebuchet MS"/>
                <a:cs typeface="Trebuchet MS"/>
              </a:rPr>
              <a:t>UCI. </a:t>
            </a:r>
            <a:r>
              <a:rPr dirty="0" sz="1800" spc="15">
                <a:latin typeface="Trebuchet MS"/>
                <a:cs typeface="Trebuchet MS"/>
              </a:rPr>
              <a:t>This dataset 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-110">
                <a:latin typeface="Trebuchet MS"/>
                <a:cs typeface="Trebuchet MS"/>
              </a:rPr>
              <a:t>13 </a:t>
            </a:r>
            <a:r>
              <a:rPr dirty="0" sz="1800" spc="15">
                <a:latin typeface="Trebuchet MS"/>
                <a:cs typeface="Trebuchet MS"/>
              </a:rPr>
              <a:t>medical </a:t>
            </a:r>
            <a:r>
              <a:rPr dirty="0" sz="1800" spc="10">
                <a:latin typeface="Trebuchet MS"/>
                <a:cs typeface="Trebuchet MS"/>
              </a:rPr>
              <a:t>predictor </a:t>
            </a:r>
            <a:r>
              <a:rPr dirty="0" sz="1800" spc="5">
                <a:latin typeface="Trebuchet MS"/>
                <a:cs typeface="Trebuchet MS"/>
              </a:rPr>
              <a:t>features 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and </a:t>
            </a:r>
            <a:r>
              <a:rPr dirty="0" sz="1800" spc="50">
                <a:latin typeface="Trebuchet MS"/>
                <a:cs typeface="Trebuchet MS"/>
              </a:rPr>
              <a:t>one </a:t>
            </a:r>
            <a:r>
              <a:rPr dirty="0" sz="1800" spc="-15">
                <a:latin typeface="Trebuchet MS"/>
                <a:cs typeface="Trebuchet MS"/>
              </a:rPr>
              <a:t>target </a:t>
            </a:r>
            <a:r>
              <a:rPr dirty="0" sz="1800" spc="-35">
                <a:latin typeface="Trebuchet MS"/>
                <a:cs typeface="Trebuchet MS"/>
              </a:rPr>
              <a:t>feature. </a:t>
            </a:r>
            <a:r>
              <a:rPr dirty="0" sz="1800" spc="-15">
                <a:latin typeface="Trebuchet MS"/>
                <a:cs typeface="Trebuchet MS"/>
              </a:rPr>
              <a:t>The </a:t>
            </a:r>
            <a:r>
              <a:rPr dirty="0" sz="1800" spc="15">
                <a:latin typeface="Trebuchet MS"/>
                <a:cs typeface="Trebuchet MS"/>
              </a:rPr>
              <a:t>dataset 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consists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of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303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instances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and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75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attributes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like </a:t>
            </a:r>
            <a:r>
              <a:rPr dirty="0" sz="1800" spc="-25">
                <a:latin typeface="Trebuchet MS"/>
                <a:cs typeface="Trebuchet MS"/>
              </a:rPr>
              <a:t>chol, </a:t>
            </a:r>
            <a:r>
              <a:rPr dirty="0" sz="1800" spc="-65">
                <a:latin typeface="Trebuchet MS"/>
                <a:cs typeface="Trebuchet MS"/>
              </a:rPr>
              <a:t>cp, </a:t>
            </a:r>
            <a:r>
              <a:rPr dirty="0" sz="1800" spc="-5">
                <a:latin typeface="Trebuchet MS"/>
                <a:cs typeface="Trebuchet MS"/>
              </a:rPr>
              <a:t>trestbps, </a:t>
            </a:r>
            <a:r>
              <a:rPr dirty="0" sz="1800" spc="-45">
                <a:latin typeface="Trebuchet MS"/>
                <a:cs typeface="Trebuchet MS"/>
              </a:rPr>
              <a:t>age, </a:t>
            </a:r>
            <a:r>
              <a:rPr dirty="0" sz="1800" spc="-30">
                <a:latin typeface="Trebuchet MS"/>
                <a:cs typeface="Trebuchet MS"/>
              </a:rPr>
              <a:t>fbs, </a:t>
            </a:r>
            <a:r>
              <a:rPr dirty="0" sz="1800" spc="-40">
                <a:latin typeface="Trebuchet MS"/>
                <a:cs typeface="Trebuchet MS"/>
              </a:rPr>
              <a:t>sex, 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restecg,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707" y="4066482"/>
            <a:ext cx="1962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latin typeface="Trebuchet MS"/>
                <a:cs typeface="Trebuchet MS"/>
              </a:rPr>
              <a:t>B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 spc="-90" b="1">
                <a:latin typeface="Trebuchet MS"/>
                <a:cs typeface="Trebuchet MS"/>
              </a:rPr>
              <a:t>C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-35" b="1">
                <a:latin typeface="Trebuchet MS"/>
                <a:cs typeface="Trebuchet MS"/>
              </a:rPr>
              <a:t>n</a:t>
            </a:r>
            <a:r>
              <a:rPr dirty="0" sz="2400" spc="-80" b="1">
                <a:latin typeface="Trebuchet MS"/>
                <a:cs typeface="Trebuchet MS"/>
              </a:rPr>
              <a:t>c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65" b="1"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707" y="4698463"/>
            <a:ext cx="4397375" cy="311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For </a:t>
            </a:r>
            <a:r>
              <a:rPr dirty="0" sz="1800" spc="10">
                <a:latin typeface="Trebuchet MS"/>
                <a:cs typeface="Trebuchet MS"/>
              </a:rPr>
              <a:t>predicting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10">
                <a:latin typeface="Trebuchet MS"/>
                <a:cs typeface="Trebuchet MS"/>
              </a:rPr>
              <a:t>occurrence of </a:t>
            </a:r>
            <a:r>
              <a:rPr dirty="0" sz="1800" spc="20">
                <a:latin typeface="Trebuchet MS"/>
                <a:cs typeface="Trebuchet MS"/>
              </a:rPr>
              <a:t>breast 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cancer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we </a:t>
            </a:r>
            <a:r>
              <a:rPr dirty="0" sz="1800" spc="-20">
                <a:latin typeface="Trebuchet MS"/>
                <a:cs typeface="Trebuchet MS"/>
              </a:rPr>
              <a:t>will </a:t>
            </a:r>
            <a:r>
              <a:rPr dirty="0" sz="1800" spc="30">
                <a:latin typeface="Trebuchet MS"/>
                <a:cs typeface="Trebuchet MS"/>
              </a:rPr>
              <a:t>be </a:t>
            </a:r>
            <a:r>
              <a:rPr dirty="0" sz="1800" spc="5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40">
                <a:latin typeface="Trebuchet MS"/>
                <a:cs typeface="Trebuchet MS"/>
              </a:rPr>
              <a:t>"Breast 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Cancer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Wisconsin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(Diagnostic)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Dataset"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by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Kaggle. </a:t>
            </a:r>
            <a:r>
              <a:rPr dirty="0" sz="1800" spc="15">
                <a:latin typeface="Trebuchet MS"/>
                <a:cs typeface="Trebuchet MS"/>
              </a:rPr>
              <a:t>This dataset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-110">
                <a:latin typeface="Trebuchet MS"/>
                <a:cs typeface="Trebuchet MS"/>
              </a:rPr>
              <a:t>31 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medical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predictor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features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and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one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5">
                <a:latin typeface="Trebuchet MS"/>
                <a:cs typeface="Trebuchet MS"/>
              </a:rPr>
              <a:t>target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feature. </a:t>
            </a:r>
            <a:r>
              <a:rPr dirty="0" sz="1800" spc="-15">
                <a:latin typeface="Trebuchet MS"/>
                <a:cs typeface="Trebuchet MS"/>
              </a:rPr>
              <a:t>The </a:t>
            </a:r>
            <a:r>
              <a:rPr dirty="0" sz="1800" spc="15">
                <a:latin typeface="Trebuchet MS"/>
                <a:cs typeface="Trebuchet MS"/>
              </a:rPr>
              <a:t>dataset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-10">
                <a:latin typeface="Trebuchet MS"/>
                <a:cs typeface="Trebuchet MS"/>
              </a:rPr>
              <a:t>569 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instances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and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32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attributes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like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id,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radius-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mean, </a:t>
            </a:r>
            <a:r>
              <a:rPr dirty="0" sz="1800" spc="-10">
                <a:latin typeface="Trebuchet MS"/>
                <a:cs typeface="Trebuchet MS"/>
              </a:rPr>
              <a:t>texture-mean, </a:t>
            </a:r>
            <a:r>
              <a:rPr dirty="0" sz="1800">
                <a:latin typeface="Trebuchet MS"/>
                <a:cs typeface="Trebuchet MS"/>
              </a:rPr>
              <a:t>perimeter-mean, 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area-mean,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12415" y="4066482"/>
            <a:ext cx="1260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 b="1">
                <a:latin typeface="Trebuchet MS"/>
                <a:cs typeface="Trebuchet MS"/>
              </a:rPr>
              <a:t>D</a:t>
            </a:r>
            <a:r>
              <a:rPr dirty="0" sz="2400" spc="-40" b="1">
                <a:latin typeface="Trebuchet MS"/>
                <a:cs typeface="Trebuchet MS"/>
              </a:rPr>
              <a:t>i</a:t>
            </a:r>
            <a:r>
              <a:rPr dirty="0" sz="2400" spc="35" b="1">
                <a:latin typeface="Trebuchet MS"/>
                <a:cs typeface="Trebuchet MS"/>
              </a:rPr>
              <a:t>a</a:t>
            </a:r>
            <a:r>
              <a:rPr dirty="0" sz="2400" spc="35" b="1">
                <a:latin typeface="Trebuchet MS"/>
                <a:cs typeface="Trebuchet MS"/>
              </a:rPr>
              <a:t>b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-30" b="1">
                <a:latin typeface="Trebuchet MS"/>
                <a:cs typeface="Trebuchet MS"/>
              </a:rPr>
              <a:t>t</a:t>
            </a:r>
            <a:r>
              <a:rPr dirty="0" sz="2400" spc="-55" b="1">
                <a:latin typeface="Trebuchet MS"/>
                <a:cs typeface="Trebuchet MS"/>
              </a:rPr>
              <a:t>e</a:t>
            </a:r>
            <a:r>
              <a:rPr dirty="0" sz="2400" spc="125" b="1">
                <a:latin typeface="Trebuchet MS"/>
                <a:cs typeface="Trebuchet MS"/>
              </a:rPr>
              <a:t>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112415" y="4698463"/>
            <a:ext cx="4337050" cy="311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5">
                <a:latin typeface="Trebuchet MS"/>
                <a:cs typeface="Trebuchet MS"/>
              </a:rPr>
              <a:t>For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predicting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occurrence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of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Diabetes </a:t>
            </a:r>
            <a:r>
              <a:rPr dirty="0" sz="1800" spc="-52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diseases </a:t>
            </a:r>
            <a:r>
              <a:rPr dirty="0" sz="1800" spc="-25">
                <a:latin typeface="Trebuchet MS"/>
                <a:cs typeface="Trebuchet MS"/>
              </a:rPr>
              <a:t>we </a:t>
            </a:r>
            <a:r>
              <a:rPr dirty="0" sz="1800" spc="-20">
                <a:latin typeface="Trebuchet MS"/>
                <a:cs typeface="Trebuchet MS"/>
              </a:rPr>
              <a:t>will </a:t>
            </a:r>
            <a:r>
              <a:rPr dirty="0" sz="1800" spc="30">
                <a:latin typeface="Trebuchet MS"/>
                <a:cs typeface="Trebuchet MS"/>
              </a:rPr>
              <a:t>be </a:t>
            </a:r>
            <a:r>
              <a:rPr dirty="0" sz="1800" spc="5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the </a:t>
            </a:r>
            <a:r>
              <a:rPr dirty="0" sz="1800" spc="50">
                <a:latin typeface="Trebuchet MS"/>
                <a:cs typeface="Trebuchet MS"/>
              </a:rPr>
              <a:t>"Pima </a:t>
            </a:r>
            <a:r>
              <a:rPr dirty="0" sz="1800" spc="55">
                <a:latin typeface="Trebuchet MS"/>
                <a:cs typeface="Trebuchet MS"/>
              </a:rPr>
              <a:t> Indians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Diabetes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25">
                <a:latin typeface="Trebuchet MS"/>
                <a:cs typeface="Trebuchet MS"/>
              </a:rPr>
              <a:t>Dataset"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by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Kaggle.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This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dataset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45">
                <a:latin typeface="Trebuchet MS"/>
                <a:cs typeface="Trebuchet MS"/>
              </a:rPr>
              <a:t>8 </a:t>
            </a:r>
            <a:r>
              <a:rPr dirty="0" sz="1800" spc="15">
                <a:latin typeface="Trebuchet MS"/>
                <a:cs typeface="Trebuchet MS"/>
              </a:rPr>
              <a:t>medical </a:t>
            </a:r>
            <a:r>
              <a:rPr dirty="0" sz="1800" spc="10">
                <a:latin typeface="Trebuchet MS"/>
                <a:cs typeface="Trebuchet MS"/>
              </a:rPr>
              <a:t>predictor 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features </a:t>
            </a:r>
            <a:r>
              <a:rPr dirty="0" sz="1800" spc="55">
                <a:latin typeface="Trebuchet MS"/>
                <a:cs typeface="Trebuchet MS"/>
              </a:rPr>
              <a:t>and </a:t>
            </a:r>
            <a:r>
              <a:rPr dirty="0" sz="1800" spc="50">
                <a:latin typeface="Trebuchet MS"/>
                <a:cs typeface="Trebuchet MS"/>
              </a:rPr>
              <a:t>one </a:t>
            </a:r>
            <a:r>
              <a:rPr dirty="0" sz="1800" spc="-15">
                <a:latin typeface="Trebuchet MS"/>
                <a:cs typeface="Trebuchet MS"/>
              </a:rPr>
              <a:t>target </a:t>
            </a:r>
            <a:r>
              <a:rPr dirty="0" sz="1800" spc="-35">
                <a:latin typeface="Trebuchet MS"/>
                <a:cs typeface="Trebuchet MS"/>
              </a:rPr>
              <a:t>feature. </a:t>
            </a:r>
            <a:r>
              <a:rPr dirty="0" sz="1800" spc="-15">
                <a:latin typeface="Trebuchet MS"/>
                <a:cs typeface="Trebuchet MS"/>
              </a:rPr>
              <a:t>The 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15">
                <a:latin typeface="Trebuchet MS"/>
                <a:cs typeface="Trebuchet MS"/>
              </a:rPr>
              <a:t>dataset </a:t>
            </a:r>
            <a:r>
              <a:rPr dirty="0" sz="1800" spc="45">
                <a:latin typeface="Trebuchet MS"/>
                <a:cs typeface="Trebuchet MS"/>
              </a:rPr>
              <a:t>consists </a:t>
            </a:r>
            <a:r>
              <a:rPr dirty="0" sz="1800" spc="10">
                <a:latin typeface="Trebuchet MS"/>
                <a:cs typeface="Trebuchet MS"/>
              </a:rPr>
              <a:t>of </a:t>
            </a:r>
            <a:r>
              <a:rPr dirty="0" sz="1800" spc="-30">
                <a:latin typeface="Trebuchet MS"/>
                <a:cs typeface="Trebuchet MS"/>
              </a:rPr>
              <a:t>768 </a:t>
            </a:r>
            <a:r>
              <a:rPr dirty="0" sz="1800" spc="30">
                <a:latin typeface="Trebuchet MS"/>
                <a:cs typeface="Trebuchet MS"/>
              </a:rPr>
              <a:t>instances </a:t>
            </a:r>
            <a:r>
              <a:rPr dirty="0" sz="1800" spc="55">
                <a:latin typeface="Trebuchet MS"/>
                <a:cs typeface="Trebuchet MS"/>
              </a:rPr>
              <a:t>and </a:t>
            </a:r>
            <a:r>
              <a:rPr dirty="0" sz="1800">
                <a:latin typeface="Trebuchet MS"/>
                <a:cs typeface="Trebuchet MS"/>
              </a:rPr>
              <a:t>9 </a:t>
            </a:r>
            <a:r>
              <a:rPr dirty="0" sz="1800" spc="5">
                <a:latin typeface="Trebuchet MS"/>
                <a:cs typeface="Trebuchet MS"/>
              </a:rPr>
              <a:t> attributes </a:t>
            </a:r>
            <a:r>
              <a:rPr dirty="0" sz="1800">
                <a:latin typeface="Trebuchet MS"/>
                <a:cs typeface="Trebuchet MS"/>
              </a:rPr>
              <a:t>like </a:t>
            </a:r>
            <a:r>
              <a:rPr dirty="0" sz="1800" spc="25">
                <a:latin typeface="Trebuchet MS"/>
                <a:cs typeface="Trebuchet MS"/>
              </a:rPr>
              <a:t>BloodPressure, 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pregnancies,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glucose,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SkinThickness,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BMI, </a:t>
            </a:r>
            <a:r>
              <a:rPr dirty="0" sz="1800" spc="-53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592" y="2170607"/>
            <a:ext cx="15302865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000"/>
              </a:lnSpc>
              <a:spcBef>
                <a:spcPts val="100"/>
              </a:spcBef>
            </a:pPr>
            <a:r>
              <a:rPr dirty="0" sz="2100" spc="30">
                <a:latin typeface="Trebuchet MS"/>
                <a:cs typeface="Trebuchet MS"/>
              </a:rPr>
              <a:t>Thanks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never-ending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efforts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of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researchers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make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crucial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">
                <a:latin typeface="Trebuchet MS"/>
                <a:cs typeface="Trebuchet MS"/>
              </a:rPr>
              <a:t>metadata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available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common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public,</a:t>
            </a:r>
            <a:r>
              <a:rPr dirty="0" sz="2100" spc="-70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following </a:t>
            </a:r>
            <a:r>
              <a:rPr dirty="0" sz="2100" spc="-620">
                <a:latin typeface="Trebuchet MS"/>
                <a:cs typeface="Trebuchet MS"/>
              </a:rPr>
              <a:t> </a:t>
            </a:r>
            <a:r>
              <a:rPr dirty="0" sz="2100" spc="30">
                <a:latin typeface="Trebuchet MS"/>
                <a:cs typeface="Trebuchet MS"/>
              </a:rPr>
              <a:t>repositories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15">
                <a:latin typeface="Trebuchet MS"/>
                <a:cs typeface="Trebuchet MS"/>
              </a:rPr>
              <a:t>culminated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over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-5">
                <a:latin typeface="Trebuchet MS"/>
                <a:cs typeface="Trebuchet MS"/>
              </a:rPr>
              <a:t>the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years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5">
                <a:latin typeface="Trebuchet MS"/>
                <a:cs typeface="Trebuchet MS"/>
              </a:rPr>
              <a:t>have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35">
                <a:latin typeface="Trebuchet MS"/>
                <a:cs typeface="Trebuchet MS"/>
              </a:rPr>
              <a:t>been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55">
                <a:latin typeface="Trebuchet MS"/>
                <a:cs typeface="Trebuchet MS"/>
              </a:rPr>
              <a:t>chosen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 spc="10">
                <a:latin typeface="Trebuchet MS"/>
                <a:cs typeface="Trebuchet MS"/>
              </a:rPr>
              <a:t>to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20">
                <a:latin typeface="Trebuchet MS"/>
                <a:cs typeface="Trebuchet MS"/>
              </a:rPr>
              <a:t>make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real-time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 spc="45">
                <a:latin typeface="Trebuchet MS"/>
                <a:cs typeface="Trebuchet MS"/>
              </a:rPr>
              <a:t>disease</a:t>
            </a:r>
            <a:r>
              <a:rPr dirty="0" sz="2100" spc="-8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specific</a:t>
            </a:r>
            <a:r>
              <a:rPr dirty="0" sz="2100" spc="-7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predictions.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6000" y="845588"/>
            <a:ext cx="3375660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DATASETS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382480" y="9504078"/>
            <a:ext cx="3378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00">
                <a:solidFill>
                  <a:srgbClr val="1736B1"/>
                </a:solidFill>
                <a:latin typeface="Trebuchet MS"/>
                <a:cs typeface="Trebuchet MS"/>
              </a:rPr>
              <a:t>0</a:t>
            </a:r>
            <a:r>
              <a:rPr dirty="0" sz="2200" spc="40">
                <a:solidFill>
                  <a:srgbClr val="1736B1"/>
                </a:solidFill>
                <a:latin typeface="Trebuchet MS"/>
                <a:cs typeface="Trebuchet MS"/>
              </a:rPr>
              <a:t>9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125659" y="3385258"/>
            <a:ext cx="227965" cy="410209"/>
            <a:chOff x="12125659" y="3385258"/>
            <a:chExt cx="227965" cy="410209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9619" y="3570288"/>
              <a:ext cx="220123" cy="2245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134161" y="3397391"/>
              <a:ext cx="211454" cy="207645"/>
            </a:xfrm>
            <a:custGeom>
              <a:avLst/>
              <a:gdLst/>
              <a:ahLst/>
              <a:cxnLst/>
              <a:rect l="l" t="t" r="r" b="b"/>
              <a:pathLst>
                <a:path w="211454" h="207645">
                  <a:moveTo>
                    <a:pt x="110120" y="207516"/>
                  </a:moveTo>
                  <a:lnTo>
                    <a:pt x="100900" y="207516"/>
                  </a:lnTo>
                  <a:lnTo>
                    <a:pt x="96309" y="207220"/>
                  </a:lnTo>
                  <a:lnTo>
                    <a:pt x="56747" y="195882"/>
                  </a:lnTo>
                  <a:lnTo>
                    <a:pt x="24609" y="170519"/>
                  </a:lnTo>
                  <a:lnTo>
                    <a:pt x="4788" y="134991"/>
                  </a:lnTo>
                  <a:lnTo>
                    <a:pt x="0" y="108291"/>
                  </a:lnTo>
                  <a:lnTo>
                    <a:pt x="0" y="99224"/>
                  </a:lnTo>
                  <a:lnTo>
                    <a:pt x="9795" y="59862"/>
                  </a:lnTo>
                  <a:lnTo>
                    <a:pt x="34163" y="27184"/>
                  </a:lnTo>
                  <a:lnTo>
                    <a:pt x="69392" y="6163"/>
                  </a:lnTo>
                  <a:lnTo>
                    <a:pt x="100900" y="0"/>
                  </a:lnTo>
                  <a:lnTo>
                    <a:pt x="105510" y="0"/>
                  </a:lnTo>
                  <a:lnTo>
                    <a:pt x="110120" y="0"/>
                  </a:lnTo>
                  <a:lnTo>
                    <a:pt x="150147" y="9633"/>
                  </a:lnTo>
                  <a:lnTo>
                    <a:pt x="183377" y="33595"/>
                  </a:lnTo>
                  <a:lnTo>
                    <a:pt x="204753" y="68240"/>
                  </a:lnTo>
                  <a:lnTo>
                    <a:pt x="211021" y="99224"/>
                  </a:lnTo>
                  <a:lnTo>
                    <a:pt x="211021" y="108291"/>
                  </a:lnTo>
                  <a:lnTo>
                    <a:pt x="201225" y="147653"/>
                  </a:lnTo>
                  <a:lnTo>
                    <a:pt x="176857" y="180332"/>
                  </a:lnTo>
                  <a:lnTo>
                    <a:pt x="141628" y="201353"/>
                  </a:lnTo>
                  <a:lnTo>
                    <a:pt x="114711" y="207220"/>
                  </a:lnTo>
                  <a:lnTo>
                    <a:pt x="110120" y="207516"/>
                  </a:lnTo>
                  <a:close/>
                </a:path>
              </a:pathLst>
            </a:custGeom>
            <a:solidFill>
              <a:srgbClr val="00015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5659" y="3385258"/>
              <a:ext cx="227460" cy="2292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174552" y="3437115"/>
              <a:ext cx="130810" cy="128270"/>
            </a:xfrm>
            <a:custGeom>
              <a:avLst/>
              <a:gdLst/>
              <a:ahLst/>
              <a:cxnLst/>
              <a:rect l="l" t="t" r="r" b="b"/>
              <a:pathLst>
                <a:path w="130809" h="128270">
                  <a:moveTo>
                    <a:pt x="65113" y="0"/>
                  </a:moveTo>
                  <a:lnTo>
                    <a:pt x="67958" y="0"/>
                  </a:lnTo>
                  <a:lnTo>
                    <a:pt x="70791" y="182"/>
                  </a:lnTo>
                  <a:lnTo>
                    <a:pt x="73612" y="547"/>
                  </a:lnTo>
                  <a:lnTo>
                    <a:pt x="76433" y="913"/>
                  </a:lnTo>
                  <a:lnTo>
                    <a:pt x="104752" y="13232"/>
                  </a:lnTo>
                  <a:lnTo>
                    <a:pt x="107009" y="14935"/>
                  </a:lnTo>
                  <a:lnTo>
                    <a:pt x="128008" y="47459"/>
                  </a:lnTo>
                  <a:lnTo>
                    <a:pt x="128745" y="50162"/>
                  </a:lnTo>
                  <a:lnTo>
                    <a:pt x="129298" y="52900"/>
                  </a:lnTo>
                  <a:lnTo>
                    <a:pt x="129670" y="55674"/>
                  </a:lnTo>
                  <a:lnTo>
                    <a:pt x="130041" y="58448"/>
                  </a:lnTo>
                  <a:lnTo>
                    <a:pt x="130227" y="61234"/>
                  </a:lnTo>
                  <a:lnTo>
                    <a:pt x="130227" y="64032"/>
                  </a:lnTo>
                  <a:lnTo>
                    <a:pt x="130227" y="66830"/>
                  </a:lnTo>
                  <a:lnTo>
                    <a:pt x="130041" y="69616"/>
                  </a:lnTo>
                  <a:lnTo>
                    <a:pt x="129670" y="72390"/>
                  </a:lnTo>
                  <a:lnTo>
                    <a:pt x="129298" y="75164"/>
                  </a:lnTo>
                  <a:lnTo>
                    <a:pt x="128745" y="77902"/>
                  </a:lnTo>
                  <a:lnTo>
                    <a:pt x="128008" y="80604"/>
                  </a:lnTo>
                  <a:lnTo>
                    <a:pt x="127272" y="83307"/>
                  </a:lnTo>
                  <a:lnTo>
                    <a:pt x="126359" y="85951"/>
                  </a:lnTo>
                  <a:lnTo>
                    <a:pt x="125270" y="88536"/>
                  </a:lnTo>
                  <a:lnTo>
                    <a:pt x="124182" y="91121"/>
                  </a:lnTo>
                  <a:lnTo>
                    <a:pt x="122926" y="93625"/>
                  </a:lnTo>
                  <a:lnTo>
                    <a:pt x="121503" y="96048"/>
                  </a:lnTo>
                  <a:lnTo>
                    <a:pt x="120081" y="98471"/>
                  </a:lnTo>
                  <a:lnTo>
                    <a:pt x="104752" y="114832"/>
                  </a:lnTo>
                  <a:lnTo>
                    <a:pt x="102495" y="116535"/>
                  </a:lnTo>
                  <a:lnTo>
                    <a:pt x="100134" y="118086"/>
                  </a:lnTo>
                  <a:lnTo>
                    <a:pt x="97670" y="119485"/>
                  </a:lnTo>
                  <a:lnTo>
                    <a:pt x="95206" y="120884"/>
                  </a:lnTo>
                  <a:lnTo>
                    <a:pt x="81966" y="125882"/>
                  </a:lnTo>
                  <a:lnTo>
                    <a:pt x="79218" y="126606"/>
                  </a:lnTo>
                  <a:lnTo>
                    <a:pt x="76433" y="127151"/>
                  </a:lnTo>
                  <a:lnTo>
                    <a:pt x="73612" y="127516"/>
                  </a:lnTo>
                  <a:lnTo>
                    <a:pt x="70791" y="127881"/>
                  </a:lnTo>
                  <a:lnTo>
                    <a:pt x="67958" y="128064"/>
                  </a:lnTo>
                  <a:lnTo>
                    <a:pt x="65113" y="128064"/>
                  </a:lnTo>
                  <a:lnTo>
                    <a:pt x="62268" y="128064"/>
                  </a:lnTo>
                  <a:lnTo>
                    <a:pt x="59435" y="127881"/>
                  </a:lnTo>
                  <a:lnTo>
                    <a:pt x="56614" y="127516"/>
                  </a:lnTo>
                  <a:lnTo>
                    <a:pt x="53793" y="127151"/>
                  </a:lnTo>
                  <a:lnTo>
                    <a:pt x="51009" y="126606"/>
                  </a:lnTo>
                  <a:lnTo>
                    <a:pt x="48261" y="125882"/>
                  </a:lnTo>
                  <a:lnTo>
                    <a:pt x="45512" y="125158"/>
                  </a:lnTo>
                  <a:lnTo>
                    <a:pt x="42824" y="124260"/>
                  </a:lnTo>
                  <a:lnTo>
                    <a:pt x="40195" y="123190"/>
                  </a:lnTo>
                  <a:lnTo>
                    <a:pt x="37567" y="122119"/>
                  </a:lnTo>
                  <a:lnTo>
                    <a:pt x="35020" y="120884"/>
                  </a:lnTo>
                  <a:lnTo>
                    <a:pt x="32556" y="119485"/>
                  </a:lnTo>
                  <a:lnTo>
                    <a:pt x="30092" y="118086"/>
                  </a:lnTo>
                  <a:lnTo>
                    <a:pt x="27732" y="116535"/>
                  </a:lnTo>
                  <a:lnTo>
                    <a:pt x="25474" y="114832"/>
                  </a:lnTo>
                  <a:lnTo>
                    <a:pt x="23217" y="113129"/>
                  </a:lnTo>
                  <a:lnTo>
                    <a:pt x="13455" y="103012"/>
                  </a:lnTo>
                  <a:lnTo>
                    <a:pt x="11723" y="100792"/>
                  </a:lnTo>
                  <a:lnTo>
                    <a:pt x="4956" y="88536"/>
                  </a:lnTo>
                  <a:lnTo>
                    <a:pt x="3867" y="85951"/>
                  </a:lnTo>
                  <a:lnTo>
                    <a:pt x="2955" y="83307"/>
                  </a:lnTo>
                  <a:lnTo>
                    <a:pt x="2218" y="80604"/>
                  </a:lnTo>
                  <a:lnTo>
                    <a:pt x="1482" y="77902"/>
                  </a:lnTo>
                  <a:lnTo>
                    <a:pt x="928" y="75164"/>
                  </a:lnTo>
                  <a:lnTo>
                    <a:pt x="557" y="72390"/>
                  </a:lnTo>
                  <a:lnTo>
                    <a:pt x="185" y="69616"/>
                  </a:lnTo>
                  <a:lnTo>
                    <a:pt x="0" y="66830"/>
                  </a:lnTo>
                  <a:lnTo>
                    <a:pt x="0" y="64032"/>
                  </a:lnTo>
                  <a:lnTo>
                    <a:pt x="0" y="61234"/>
                  </a:lnTo>
                  <a:lnTo>
                    <a:pt x="185" y="58448"/>
                  </a:lnTo>
                  <a:lnTo>
                    <a:pt x="557" y="55674"/>
                  </a:lnTo>
                  <a:lnTo>
                    <a:pt x="928" y="52900"/>
                  </a:lnTo>
                  <a:lnTo>
                    <a:pt x="1482" y="50162"/>
                  </a:lnTo>
                  <a:lnTo>
                    <a:pt x="2218" y="47459"/>
                  </a:lnTo>
                  <a:lnTo>
                    <a:pt x="2955" y="44756"/>
                  </a:lnTo>
                  <a:lnTo>
                    <a:pt x="3867" y="42113"/>
                  </a:lnTo>
                  <a:lnTo>
                    <a:pt x="4956" y="39528"/>
                  </a:lnTo>
                  <a:lnTo>
                    <a:pt x="6045" y="36943"/>
                  </a:lnTo>
                  <a:lnTo>
                    <a:pt x="7300" y="34439"/>
                  </a:lnTo>
                  <a:lnTo>
                    <a:pt x="8723" y="32016"/>
                  </a:lnTo>
                  <a:lnTo>
                    <a:pt x="10146" y="29593"/>
                  </a:lnTo>
                  <a:lnTo>
                    <a:pt x="40195" y="4874"/>
                  </a:lnTo>
                  <a:lnTo>
                    <a:pt x="42824" y="3803"/>
                  </a:lnTo>
                  <a:lnTo>
                    <a:pt x="56614" y="547"/>
                  </a:lnTo>
                  <a:lnTo>
                    <a:pt x="59435" y="182"/>
                  </a:lnTo>
                  <a:lnTo>
                    <a:pt x="62268" y="0"/>
                  </a:lnTo>
                  <a:lnTo>
                    <a:pt x="65113" y="0"/>
                  </a:lnTo>
                </a:path>
              </a:pathLst>
            </a:custGeom>
            <a:ln w="47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yukta jain</dc:creator>
  <cp:keywords>DAFHdNykTho,BAEL6jLJ4UY</cp:keywords>
  <dc:title>BE_Project_Group50</dc:title>
  <dcterms:created xsi:type="dcterms:W3CDTF">2023-04-22T12:43:28Z</dcterms:created>
  <dcterms:modified xsi:type="dcterms:W3CDTF">2023-04-22T12:43:28Z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2023-04-22T00:00:00Z</vt:filetime>
  </property>
  <property fmtid="{D5CDD505-2E9C-101B-9397-08002B2CF9AE}" pid="3" name="Creator">
    <vt:lpwstr>Canva</vt:lpwstr>
  </property>
  <property fmtid="{D5CDD505-2E9C-101B-9397-08002B2CF9AE}" pid="4" name="LastSaved">
    <vt:filetime>2023-04-22T00:00:00Z</vt:filetime>
  </property>
</Properties>
</file>