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6" r:id="rId3"/>
    <p:sldId id="265" r:id="rId4"/>
    <p:sldId id="267" r:id="rId5"/>
    <p:sldId id="263" r:id="rId6"/>
    <p:sldId id="258" r:id="rId7"/>
    <p:sldId id="259" r:id="rId8"/>
    <p:sldId id="272" r:id="rId9"/>
    <p:sldId id="273" r:id="rId10"/>
    <p:sldId id="274" r:id="rId11"/>
    <p:sldId id="261" r:id="rId12"/>
    <p:sldId id="281" r:id="rId13"/>
    <p:sldId id="260" r:id="rId14"/>
    <p:sldId id="289" r:id="rId15"/>
    <p:sldId id="287" r:id="rId16"/>
    <p:sldId id="262" r:id="rId17"/>
    <p:sldId id="288" r:id="rId18"/>
    <p:sldId id="292" r:id="rId19"/>
    <p:sldId id="290" r:id="rId20"/>
    <p:sldId id="291" r:id="rId21"/>
    <p:sldId id="293" r:id="rId22"/>
    <p:sldId id="294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Chaudhary" userId="57e9771046658db1" providerId="LiveId" clId="{7CDBAA02-9FB7-4F0E-9E96-76021CC2DDFB}"/>
    <pc:docChg chg="undo custSel modSld">
      <pc:chgData name="Tushar Chaudhary" userId="57e9771046658db1" providerId="LiveId" clId="{7CDBAA02-9FB7-4F0E-9E96-76021CC2DDFB}" dt="2024-10-21T19:49:12.533" v="23" actId="207"/>
      <pc:docMkLst>
        <pc:docMk/>
      </pc:docMkLst>
      <pc:sldChg chg="modSp mod">
        <pc:chgData name="Tushar Chaudhary" userId="57e9771046658db1" providerId="LiveId" clId="{7CDBAA02-9FB7-4F0E-9E96-76021CC2DDFB}" dt="2024-10-21T19:49:12.533" v="23" actId="207"/>
        <pc:sldMkLst>
          <pc:docMk/>
          <pc:sldMk cId="0" sldId="256"/>
        </pc:sldMkLst>
        <pc:spChg chg="mod">
          <ac:chgData name="Tushar Chaudhary" userId="57e9771046658db1" providerId="LiveId" clId="{7CDBAA02-9FB7-4F0E-9E96-76021CC2DDFB}" dt="2024-10-21T19:49:12.533" v="23" actId="20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0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Bioreactor System</a:t>
            </a:r>
            <a:br>
              <a:rPr lang="en-IN" dirty="0"/>
            </a:br>
            <a:r>
              <a:rPr dirty="0"/>
              <a:t> Dynamic</a:t>
            </a:r>
            <a:r>
              <a:rPr lang="en-IN" dirty="0"/>
              <a:t> </a:t>
            </a:r>
            <a:r>
              <a:rPr dirty="0"/>
              <a:t>Model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Group No. 08</a:t>
            </a:r>
          </a:p>
          <a:p>
            <a:r>
              <a:rPr lang="en-US" sz="1800" dirty="0"/>
              <a:t>Tushar (2022CHB1059)</a:t>
            </a:r>
            <a:br>
              <a:rPr lang="en-US" sz="1800" dirty="0"/>
            </a:br>
            <a:r>
              <a:rPr lang="en-US" sz="1800" dirty="0"/>
              <a:t>Akhil (2022CHB1039)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A3F-70FB-D64B-C86A-1EE3CD9F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10912"/>
            <a:ext cx="7290054" cy="1607823"/>
          </a:xfrm>
        </p:spPr>
        <p:txBody>
          <a:bodyPr>
            <a:normAutofit/>
          </a:bodyPr>
          <a:lstStyle/>
          <a:p>
            <a:r>
              <a:rPr lang="en-IN" i="0" dirty="0">
                <a:solidFill>
                  <a:srgbClr val="212121"/>
                </a:solidFill>
                <a:effectLst/>
                <a:latin typeface="Tw Cen MT Condensed (Headings)"/>
              </a:rPr>
              <a:t>Process Time Constant</a:t>
            </a:r>
            <a:r>
              <a:rPr lang="en-IN" b="1" i="0" dirty="0">
                <a:solidFill>
                  <a:srgbClr val="212121"/>
                </a:solidFill>
                <a:effectLst/>
                <a:latin typeface="Tw Cen MT Condensed (Headings)"/>
              </a:rPr>
              <a:t> (</a:t>
            </a:r>
            <a:r>
              <a:rPr lang="el-GR" b="0" i="1" dirty="0">
                <a:solidFill>
                  <a:srgbClr val="212121"/>
                </a:solidFill>
                <a:effectLst/>
                <a:latin typeface="Tw Cen MT (Body)"/>
              </a:rPr>
              <a:t>τ</a:t>
            </a:r>
            <a:r>
              <a:rPr lang="en-IN" sz="2000" b="0" i="1" dirty="0">
                <a:solidFill>
                  <a:srgbClr val="212121"/>
                </a:solidFill>
                <a:effectLst/>
                <a:latin typeface="Tw Cen MT Condensed (Headings)"/>
              </a:rPr>
              <a:t>p</a:t>
            </a:r>
            <a:r>
              <a:rPr lang="en-IN" b="1" i="0" dirty="0">
                <a:solidFill>
                  <a:srgbClr val="212121"/>
                </a:solidFill>
                <a:effectLst/>
                <a:latin typeface="Tw Cen MT Condensed (Headings)"/>
              </a:rPr>
              <a:t>)</a:t>
            </a:r>
            <a:br>
              <a:rPr lang="en-IN" b="1" i="0" dirty="0">
                <a:solidFill>
                  <a:srgbClr val="212121"/>
                </a:solidFill>
                <a:effectLst/>
                <a:latin typeface="Tw Cen MT Condensed (Headings)"/>
              </a:rPr>
            </a:br>
            <a:endParaRPr lang="en-IN" dirty="0">
              <a:latin typeface="Tw Cen MT Condensed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4F3D-CCD5-7A7B-DC7B-B569C2BD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/>
          <a:lstStyle/>
          <a:p>
            <a:pPr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 Given a change in </a:t>
            </a:r>
            <a:r>
              <a:rPr lang="en-IN" sz="2400" b="0" i="1" dirty="0">
                <a:solidFill>
                  <a:srgbClr val="212121"/>
                </a:solidFill>
                <a:effectLst/>
                <a:latin typeface="Tw Cen MT (Body)"/>
              </a:rPr>
              <a:t>u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(</a:t>
            </a:r>
            <a:r>
              <a:rPr lang="en-IN" sz="24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)=</a:t>
            </a:r>
            <a:r>
              <a:rPr lang="el-GR" sz="2400" b="0" i="0" dirty="0">
                <a:solidFill>
                  <a:srgbClr val="212121"/>
                </a:solidFill>
                <a:effectLst/>
                <a:latin typeface="Tw Cen MT (Body)"/>
              </a:rPr>
              <a:t>Δ</a:t>
            </a:r>
            <a:r>
              <a:rPr lang="en-IN" sz="2400" b="0" i="1" dirty="0">
                <a:solidFill>
                  <a:srgbClr val="212121"/>
                </a:solidFill>
                <a:effectLst/>
                <a:latin typeface="Tw Cen MT (Body)"/>
              </a:rPr>
              <a:t>u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, the solution to the linear first-order differential (without time delay) becomes:</a:t>
            </a:r>
          </a:p>
          <a:p>
            <a:pPr algn="l" fontAlgn="base"/>
            <a:endParaRPr lang="en-IN" b="0" i="0" dirty="0">
              <a:solidFill>
                <a:srgbClr val="212121"/>
              </a:solidFill>
              <a:effectLst/>
              <a:latin typeface="var(--rtc-normal-font-family,var(--rtc-default-text-font-family))"/>
            </a:endParaRPr>
          </a:p>
          <a:p>
            <a:pPr algn="l" fontAlgn="base"/>
            <a:endParaRPr lang="en-IN" b="0" i="0" dirty="0">
              <a:solidFill>
                <a:srgbClr val="212121"/>
              </a:solidFill>
              <a:effectLst/>
              <a:latin typeface="var(--rtc-normal-font-family,var(--rtc-default-text-font-family))"/>
            </a:endParaRPr>
          </a:p>
          <a:p>
            <a:pPr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 If the initial condition </a:t>
            </a:r>
            <a:r>
              <a:rPr lang="en-IN" sz="2400" b="0" i="1" dirty="0">
                <a:solidFill>
                  <a:srgbClr val="212121"/>
                </a:solidFill>
                <a:effectLst/>
                <a:latin typeface="Tw Cen MT (Body)"/>
              </a:rPr>
              <a:t>y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(0)=0 and at </a:t>
            </a:r>
            <a:r>
              <a:rPr lang="en-IN" sz="24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=</a:t>
            </a:r>
            <a:r>
              <a:rPr lang="el-GR" sz="2400" b="0" i="1" dirty="0">
                <a:solidFill>
                  <a:srgbClr val="212121"/>
                </a:solidFill>
                <a:effectLst/>
                <a:latin typeface="Tw Cen MT (Body)"/>
              </a:rPr>
              <a:t>τ</a:t>
            </a:r>
            <a:r>
              <a:rPr lang="en-IN" sz="1800" b="0" i="1" dirty="0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w Cen MT (Body)"/>
              </a:rPr>
              <a:t>, the solution is simplified to the following.</a:t>
            </a:r>
          </a:p>
          <a:p>
            <a:pPr algn="ctr" fontAlgn="base"/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187F6-BCE0-8596-5BE8-783B5766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22" y="2960246"/>
            <a:ext cx="5153956" cy="937507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DFACC9-B4CA-09DB-D9B1-BCA19B01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5018976"/>
            <a:ext cx="7289800" cy="10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Simulation of</a:t>
            </a:r>
            <a:r>
              <a:rPr dirty="0"/>
              <a:t> different step changes in dilution rate or feed substrate concentration. Compare results using ODE45 (nonlinear).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15DFC-4CCB-03BE-AED2-5E76061B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9" y="2892959"/>
            <a:ext cx="7796981" cy="37604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0686-1EA9-00DE-866F-9BB7AD1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24464"/>
            <a:ext cx="7290054" cy="15043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INITIAL STEADY STATE GRAPH WITH STEP CHANGE IN D OF MAGNITUDE = 0.0202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C6DB84-A7AE-425D-0583-5F2C8C55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6086168"/>
            <a:ext cx="7290054" cy="4473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Original Training curve for a step change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75B06-C520-CB84-011E-68E82674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8" y="1924357"/>
            <a:ext cx="8072284" cy="41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1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Steady State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66452"/>
            <a:ext cx="7290054" cy="4342908"/>
          </a:xfrm>
        </p:spPr>
        <p:txBody>
          <a:bodyPr/>
          <a:lstStyle/>
          <a:p>
            <a:pPr algn="ctr"/>
            <a:r>
              <a:rPr lang="en-IN" dirty="0"/>
              <a:t>Initial Steady State values (in concentration) :</a:t>
            </a:r>
          </a:p>
          <a:p>
            <a:pPr algn="ctr"/>
            <a:r>
              <a:rPr lang="en-IN" dirty="0"/>
              <a:t>X= 2.69</a:t>
            </a:r>
          </a:p>
          <a:p>
            <a:pPr algn="ctr"/>
            <a:r>
              <a:rPr lang="en-IN" dirty="0"/>
              <a:t>S= 19.97</a:t>
            </a:r>
          </a:p>
          <a:p>
            <a:pPr algn="ctr"/>
            <a:r>
              <a:rPr lang="en-IN" dirty="0"/>
              <a:t>P= 8.48</a:t>
            </a:r>
          </a:p>
          <a:p>
            <a:pPr algn="ctr"/>
            <a:r>
              <a:rPr lang="en-US" dirty="0"/>
              <a:t>Steady State values after Step Change (in concentration) :</a:t>
            </a:r>
          </a:p>
          <a:p>
            <a:pPr algn="ctr"/>
            <a:r>
              <a:rPr lang="en-US" dirty="0"/>
              <a:t>X= 1.49</a:t>
            </a:r>
          </a:p>
          <a:p>
            <a:pPr algn="ctr"/>
            <a:r>
              <a:rPr lang="en-US" dirty="0"/>
              <a:t>S= 20.01</a:t>
            </a:r>
          </a:p>
          <a:p>
            <a:pPr algn="ctr"/>
            <a:r>
              <a:rPr lang="en-US" dirty="0"/>
              <a:t>P= 4.54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8A5C-5D2D-0243-0934-6B31A1A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93290"/>
            <a:ext cx="8324046" cy="1691542"/>
          </a:xfrm>
        </p:spPr>
        <p:txBody>
          <a:bodyPr/>
          <a:lstStyle/>
          <a:p>
            <a:r>
              <a:rPr lang="en-IN" dirty="0"/>
              <a:t>STEP CHANGE PLOT (ORIGINAL AND NORMALIZED)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EE4C2-F929-7E0D-7893-DF258C18B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50" y="1780845"/>
            <a:ext cx="8284099" cy="4030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5F95D-C149-1163-D49B-910621994573}"/>
              </a:ext>
            </a:extLst>
          </p:cNvPr>
          <p:cNvSpPr txBox="1"/>
          <p:nvPr/>
        </p:nvSpPr>
        <p:spPr>
          <a:xfrm>
            <a:off x="3028334" y="5810865"/>
            <a:ext cx="64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 @ T&lt;4000 = 0.202</a:t>
            </a:r>
          </a:p>
          <a:p>
            <a:r>
              <a:rPr lang="en-IN" dirty="0"/>
              <a:t>D @ T&gt;4000 = 0.202+0.0202 (10%)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69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1E2-28E0-5C41-7454-07D2A4F1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8012110" cy="1499616"/>
          </a:xfrm>
        </p:spPr>
        <p:txBody>
          <a:bodyPr/>
          <a:lstStyle/>
          <a:p>
            <a:r>
              <a:rPr lang="en-IN" dirty="0"/>
              <a:t>Initial biomass train data (Normalized)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AC941-BA9E-F6E2-778F-2AE0CA35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7459"/>
            <a:ext cx="9144000" cy="4444180"/>
          </a:xfrm>
        </p:spPr>
      </p:pic>
    </p:spTree>
    <p:extLst>
      <p:ext uri="{BB962C8B-B14F-4D97-AF65-F5344CB8AC3E}">
        <p14:creationId xmlns:p14="http://schemas.microsoft.com/office/powerpoint/2010/main" val="8765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Empirical Model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Report</a:t>
            </a:r>
            <a:r>
              <a:rPr lang="en-IN" dirty="0" err="1"/>
              <a:t>ing</a:t>
            </a:r>
            <a:r>
              <a:rPr dirty="0"/>
              <a:t> training and testing data</a:t>
            </a:r>
          </a:p>
          <a:p>
            <a:r>
              <a:rPr dirty="0"/>
              <a:t>• </a:t>
            </a:r>
            <a:r>
              <a:rPr lang="en-IN" dirty="0"/>
              <a:t>Outlining</a:t>
            </a:r>
            <a:r>
              <a:rPr dirty="0"/>
              <a:t> FOPTD model identification steps (process gain, time constant, delay)</a:t>
            </a:r>
          </a:p>
          <a:p>
            <a:r>
              <a:rPr dirty="0"/>
              <a:t>• </a:t>
            </a:r>
            <a:r>
              <a:rPr dirty="0" err="1"/>
              <a:t>Validat</a:t>
            </a:r>
            <a:r>
              <a:rPr lang="en-IN" dirty="0" err="1"/>
              <a:t>ing</a:t>
            </a:r>
            <a:r>
              <a:rPr dirty="0"/>
              <a:t> model by comparing predicted vs </a:t>
            </a:r>
            <a:r>
              <a:rPr lang="en-IN" dirty="0"/>
              <a:t>A</a:t>
            </a:r>
            <a:r>
              <a:rPr dirty="0" err="1"/>
              <a:t>ctual</a:t>
            </a:r>
            <a:r>
              <a:rPr dirty="0"/>
              <a:t> data</a:t>
            </a:r>
            <a:endParaRPr lang="en-IN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 We are doing all of this on Normalized data i.e. only Transient        system analysis without steady state.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DA5E-2BC4-A176-4AAF-BED91799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8149762" cy="1499616"/>
          </a:xfrm>
        </p:spPr>
        <p:txBody>
          <a:bodyPr/>
          <a:lstStyle/>
          <a:p>
            <a:r>
              <a:rPr lang="en-IN" dirty="0" err="1"/>
              <a:t>Foptd</a:t>
            </a:r>
            <a:r>
              <a:rPr lang="en-IN" dirty="0"/>
              <a:t> model plot fitting and parameters (biomass)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C1745-B3E6-BA45-DFEC-A34588B3E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42" y="2084832"/>
            <a:ext cx="8691716" cy="4187952"/>
          </a:xfrm>
        </p:spPr>
      </p:pic>
    </p:spTree>
    <p:extLst>
      <p:ext uri="{BB962C8B-B14F-4D97-AF65-F5344CB8AC3E}">
        <p14:creationId xmlns:p14="http://schemas.microsoft.com/office/powerpoint/2010/main" val="2256289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1D57-098F-0524-CAC1-ECDF59E7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CA03-BF83-70A7-5228-A230A844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we have choose 1</a:t>
            </a:r>
            <a:r>
              <a:rPr lang="en-IN" baseline="30000" dirty="0"/>
              <a:t>st</a:t>
            </a:r>
            <a:r>
              <a:rPr lang="en-IN" dirty="0"/>
              <a:t> order plus time delay model and the parameters are as follows:</a:t>
            </a:r>
          </a:p>
          <a:p>
            <a:pPr algn="ctr" fontAlgn="base"/>
            <a:r>
              <a:rPr lang="en-IN" sz="2000" b="0" i="1" dirty="0" err="1">
                <a:solidFill>
                  <a:srgbClr val="212121"/>
                </a:solidFill>
                <a:effectLst/>
                <a:latin typeface="Tw Cen MT (Body)"/>
              </a:rPr>
              <a:t>K</a:t>
            </a:r>
            <a:r>
              <a:rPr lang="en-IN" sz="1600" b="0" i="1" dirty="0" err="1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000" b="0" i="0" dirty="0">
                <a:solidFill>
                  <a:srgbClr val="212121"/>
                </a:solidFill>
                <a:effectLst/>
                <a:latin typeface="Tw Cen MT (Body)"/>
              </a:rPr>
              <a:t>= -61.94</a:t>
            </a:r>
          </a:p>
          <a:p>
            <a:pPr algn="ctr" fontAlgn="base"/>
            <a:r>
              <a:rPr lang="el-GR" sz="2000" b="0" i="1" dirty="0">
                <a:solidFill>
                  <a:srgbClr val="212121"/>
                </a:solidFill>
                <a:effectLst/>
                <a:latin typeface="Tw Cen MT (Body)"/>
              </a:rPr>
              <a:t>τ</a:t>
            </a:r>
            <a:r>
              <a:rPr lang="en-IN" sz="1600" b="0" i="1" dirty="0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000" b="0" i="0" dirty="0">
                <a:solidFill>
                  <a:srgbClr val="212121"/>
                </a:solidFill>
                <a:effectLst/>
                <a:latin typeface="Tw Cen MT (Body)"/>
              </a:rPr>
              <a:t>= 175.37</a:t>
            </a:r>
          </a:p>
          <a:p>
            <a:pPr algn="ctr" fontAlgn="base"/>
            <a:r>
              <a:rPr lang="el-GR" sz="2000" i="1" dirty="0">
                <a:solidFill>
                  <a:srgbClr val="212121"/>
                </a:solidFill>
                <a:latin typeface="Tw Cen MT (Body)"/>
                <a:cs typeface="Times New Roman" panose="02020603050405020304" pitchFamily="18" charset="0"/>
              </a:rPr>
              <a:t>Ɵ</a:t>
            </a:r>
            <a:r>
              <a:rPr lang="en-IN" sz="1600" b="0" i="1" dirty="0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000" b="0" i="0" dirty="0">
                <a:solidFill>
                  <a:srgbClr val="212121"/>
                </a:solidFill>
                <a:effectLst/>
                <a:latin typeface="Tw Cen MT (Body)"/>
              </a:rPr>
              <a:t>= 30.79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2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B77-7641-3FEF-5753-A9CED8F9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DATA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2217BA-E0F4-E7FB-2731-B45FA1C6B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0511"/>
            <a:ext cx="9144000" cy="4472273"/>
          </a:xfrm>
        </p:spPr>
      </p:pic>
    </p:spTree>
    <p:extLst>
      <p:ext uri="{BB962C8B-B14F-4D97-AF65-F5344CB8AC3E}">
        <p14:creationId xmlns:p14="http://schemas.microsoft.com/office/powerpoint/2010/main" val="27794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Bioreactor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05781"/>
            <a:ext cx="7290055" cy="4303579"/>
          </a:xfrm>
        </p:spPr>
        <p:txBody>
          <a:bodyPr/>
          <a:lstStyle/>
          <a:p>
            <a:pPr marL="0" indent="0">
              <a:buNone/>
            </a:pPr>
            <a:r>
              <a:rPr sz="2400" dirty="0"/>
              <a:t>• A bioreactor is a vessel used to carry out biological reactions involving cells or microorganisms.</a:t>
            </a:r>
          </a:p>
          <a:p>
            <a:pPr marL="0" indent="0">
              <a:buNone/>
            </a:pPr>
            <a:r>
              <a:rPr sz="2400" dirty="0"/>
              <a:t>• Applications include pharmaceuticals, waste treatment, and food processing.</a:t>
            </a:r>
            <a:endParaRPr lang="en-IN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39B51-3693-2111-B0A3-66E0486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9" y="3603577"/>
            <a:ext cx="5181600" cy="32544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0232-9ED7-E8EC-1BDC-B8D2058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change validation (total and normalized)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6F622-07EC-39CF-98DB-A88A8135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36" y="2084832"/>
            <a:ext cx="6135328" cy="4167023"/>
          </a:xfrm>
        </p:spPr>
      </p:pic>
    </p:spTree>
    <p:extLst>
      <p:ext uri="{BB962C8B-B14F-4D97-AF65-F5344CB8AC3E}">
        <p14:creationId xmlns:p14="http://schemas.microsoft.com/office/powerpoint/2010/main" val="410825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1646-79CF-FC39-6E2B-A4B79607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biomass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A804D-4EFF-4E8C-4DA0-7BEC83B4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4730"/>
            <a:ext cx="9144000" cy="4408054"/>
          </a:xfrm>
        </p:spPr>
      </p:pic>
    </p:spTree>
    <p:extLst>
      <p:ext uri="{BB962C8B-B14F-4D97-AF65-F5344CB8AC3E}">
        <p14:creationId xmlns:p14="http://schemas.microsoft.com/office/powerpoint/2010/main" val="273415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3666-0B56-D835-932E-37805C21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Foptd</a:t>
            </a:r>
            <a:r>
              <a:rPr lang="en-IN" dirty="0"/>
              <a:t>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FF7C3-0E93-5192-E70C-E97655C9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9975"/>
            <a:ext cx="9144000" cy="42180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20A4C-6FA5-4594-5CEE-FA5E147A7B6F}"/>
              </a:ext>
            </a:extLst>
          </p:cNvPr>
          <p:cNvSpPr txBox="1"/>
          <p:nvPr/>
        </p:nvSpPr>
        <p:spPr>
          <a:xfrm>
            <a:off x="-117987" y="6056671"/>
            <a:ext cx="93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The predicted FOPTD model beautifully fits the validation data which has different step change magnitude as well as different time of step change.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0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77961"/>
            <a:ext cx="7290054" cy="4431399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We successfully generated noisy data for the system under study, incorporating realistic uncertainties. Using this data, we developed a First-Order Plus Time Delay (FOPTD) model, which was then fitted and validated against the system's behavior.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FOPTD model proved effective in capturing the system's dynamic responses, including step changes and time delays, providing a simplified yet accurate representation of the process.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This model is particularly useful for control system design and tuning, as it allows for easier parameter estimation and prediction of system behavior under various conditions, making it a valuable tool in process optimization and performance improvement.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95948"/>
            <a:ext cx="7290055" cy="431341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The material balances for biomass (X), substrate (S), and product (P) concentrations describe the system's dynamics.</a:t>
            </a:r>
          </a:p>
          <a:p>
            <a:pPr marL="0" indent="0">
              <a:buNone/>
            </a:pPr>
            <a:r>
              <a:rPr sz="2400" dirty="0"/>
              <a:t>• Assumes a constant reactor volume, focusing on concentration changes due to biological reactions and dilution rate (D).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332A-F090-C9B4-D35E-2F17EF3D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85" y="3982066"/>
            <a:ext cx="3804829" cy="2545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Growth Rate Kinetics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Traditional Monod equation models growth based on substrate concentration.</a:t>
            </a:r>
          </a:p>
          <a:p>
            <a:pPr marL="0" indent="0">
              <a:buNone/>
            </a:pPr>
            <a:r>
              <a:rPr sz="2400" dirty="0"/>
              <a:t>• This model accounts for inhibition from both substrate and product:</a:t>
            </a:r>
          </a:p>
          <a:p>
            <a:pPr marL="0" indent="0">
              <a:buNone/>
            </a:pPr>
            <a:r>
              <a:rPr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39F6-5D04-20B7-4F48-4623D7F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21" y="3792793"/>
            <a:ext cx="3616003" cy="1771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following are the parameters used in the bioreactor model: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65764"/>
              </p:ext>
            </p:extLst>
          </p:nvPr>
        </p:nvGraphicFramePr>
        <p:xfrm>
          <a:off x="2564658" y="2850370"/>
          <a:ext cx="3696930" cy="2894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517">
                <a:tc>
                  <a:txBody>
                    <a:bodyPr/>
                    <a:lstStyle/>
                    <a:p>
                      <a:r>
                        <a:rPr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t>Yx/s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 g/g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t>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 h⁻¹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rPr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 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rPr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22 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2.2 g/g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17">
                <a:tc>
                  <a:txBody>
                    <a:bodyPr/>
                    <a:lstStyle/>
                    <a:p>
                      <a:r>
                        <a:t>μm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0.48 h⁻¹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Classification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441839" cy="4023360"/>
          </a:xfrm>
        </p:spPr>
        <p:txBody>
          <a:bodyPr>
            <a:normAutofit/>
          </a:bodyPr>
          <a:lstStyle/>
          <a:p>
            <a:r>
              <a:rPr sz="2400" b="1" dirty="0"/>
              <a:t>Controlled Variables</a:t>
            </a:r>
            <a:r>
              <a:rPr sz="2400" dirty="0"/>
              <a:t>: Biomass (X), Substrate (S), Product (P)</a:t>
            </a:r>
            <a:endParaRPr lang="en-IN" sz="2400" dirty="0"/>
          </a:p>
          <a:p>
            <a:endParaRPr sz="2400" dirty="0"/>
          </a:p>
          <a:p>
            <a:r>
              <a:rPr sz="2400" b="1" dirty="0"/>
              <a:t>Manipulated Variables</a:t>
            </a:r>
            <a:r>
              <a:rPr sz="2400" dirty="0"/>
              <a:t>: Dilution Rate (D) </a:t>
            </a:r>
            <a:endParaRPr lang="en-IN" sz="2400" dirty="0"/>
          </a:p>
          <a:p>
            <a:endParaRPr lang="en-IN" sz="2400" dirty="0"/>
          </a:p>
          <a:p>
            <a:r>
              <a:rPr lang="en-US" sz="2400" b="1" dirty="0"/>
              <a:t>Disturbance Variables</a:t>
            </a:r>
            <a:r>
              <a:rPr lang="en-US" sz="2400" dirty="0"/>
              <a:t>: Yield Parameters (</a:t>
            </a:r>
            <a:r>
              <a:rPr lang="en-US" sz="2400" dirty="0" err="1"/>
              <a:t>Y</a:t>
            </a:r>
            <a:r>
              <a:rPr lang="en-US" sz="1600" dirty="0" err="1"/>
              <a:t>x,s</a:t>
            </a:r>
            <a:r>
              <a:rPr lang="en-US" sz="1600" dirty="0"/>
              <a:t> </a:t>
            </a:r>
            <a:r>
              <a:rPr lang="en-US" sz="2400" dirty="0"/>
              <a:t>,α, β), Substrate &amp; Product Concentrations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 of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Understand dynamic behavior of the bioreactor system</a:t>
            </a:r>
            <a:endParaRPr lang="en-IN" sz="2400" dirty="0"/>
          </a:p>
          <a:p>
            <a:endParaRPr sz="2400" dirty="0"/>
          </a:p>
          <a:p>
            <a:r>
              <a:rPr sz="2400" dirty="0"/>
              <a:t>• Perform steady-state and dynamic simulations</a:t>
            </a:r>
            <a:endParaRPr lang="en-IN" sz="2400" dirty="0"/>
          </a:p>
          <a:p>
            <a:endParaRPr sz="2400" dirty="0"/>
          </a:p>
          <a:p>
            <a:r>
              <a:rPr sz="2400" dirty="0"/>
              <a:t>• Identify</a:t>
            </a:r>
            <a:r>
              <a:rPr lang="en-IN" sz="2400" dirty="0"/>
              <a:t> FOPTD</a:t>
            </a:r>
            <a:r>
              <a:rPr sz="2400" dirty="0"/>
              <a:t> model parameters and validate the model performance</a:t>
            </a:r>
            <a:r>
              <a:rPr lang="en-IN" sz="2400" dirty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63CF-B3CE-BDC2-C102-B4EE0B01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A32-860F-0E20-1867-C55E85CE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60" y="2286000"/>
            <a:ext cx="7290054" cy="4193458"/>
          </a:xfrm>
        </p:spPr>
        <p:txBody>
          <a:bodyPr>
            <a:normAutofit fontScale="92500" lnSpcReduction="20000"/>
          </a:bodyPr>
          <a:lstStyle/>
          <a:p>
            <a:pPr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 After gaining an intuitive understanding of how the parameters influence the step response, it is important to understand the mathematical FOPDT equation. The equation</a:t>
            </a:r>
          </a:p>
          <a:p>
            <a:pPr algn="l" fontAlgn="base"/>
            <a:endParaRPr lang="en-IN" b="0" i="0" dirty="0">
              <a:solidFill>
                <a:srgbClr val="212121"/>
              </a:solidFill>
              <a:effectLst/>
              <a:latin typeface="Tw Cen MT (Body)"/>
            </a:endParaRPr>
          </a:p>
          <a:p>
            <a:pPr algn="l" fontAlgn="base"/>
            <a:endParaRPr lang="en-IN" dirty="0">
              <a:solidFill>
                <a:srgbClr val="212121"/>
              </a:solidFill>
              <a:latin typeface="Tw Cen MT (Body)"/>
            </a:endParaRPr>
          </a:p>
          <a:p>
            <a:pPr algn="l" fontAlgn="base"/>
            <a:endParaRPr lang="en-IN" b="0" i="0" dirty="0">
              <a:solidFill>
                <a:srgbClr val="212121"/>
              </a:solidFill>
              <a:effectLst/>
              <a:latin typeface="Tw Cen MT (Body)"/>
            </a:endParaRPr>
          </a:p>
          <a:p>
            <a:pPr algn="l" fontAlgn="base"/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has variables </a:t>
            </a:r>
            <a:r>
              <a:rPr lang="en-IN" sz="2600" b="0" i="1" dirty="0">
                <a:solidFill>
                  <a:srgbClr val="212121"/>
                </a:solidFill>
                <a:effectLst/>
                <a:latin typeface="Tw Cen MT (Body)"/>
              </a:rPr>
              <a:t>y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(</a:t>
            </a:r>
            <a:r>
              <a:rPr lang="en-IN" sz="26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) and </a:t>
            </a:r>
            <a:r>
              <a:rPr lang="en-IN" sz="2600" b="0" i="1" dirty="0">
                <a:solidFill>
                  <a:srgbClr val="212121"/>
                </a:solidFill>
                <a:effectLst/>
                <a:latin typeface="Tw Cen MT (Body)"/>
              </a:rPr>
              <a:t>u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(</a:t>
            </a:r>
            <a:r>
              <a:rPr lang="en-IN" sz="26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) and three unknown parameters.</a:t>
            </a:r>
          </a:p>
          <a:p>
            <a:pPr algn="ctr" fontAlgn="base"/>
            <a:r>
              <a:rPr lang="en-IN" sz="2600" b="0" i="1" dirty="0" err="1">
                <a:solidFill>
                  <a:srgbClr val="212121"/>
                </a:solidFill>
                <a:effectLst/>
                <a:latin typeface="Tw Cen MT (Body)"/>
              </a:rPr>
              <a:t>K</a:t>
            </a:r>
            <a:r>
              <a:rPr lang="en-IN" sz="2200" b="0" i="1" dirty="0" err="1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= Process Gain</a:t>
            </a:r>
          </a:p>
          <a:p>
            <a:pPr algn="ctr" fontAlgn="base"/>
            <a:r>
              <a:rPr lang="el-GR" sz="2600" b="0" i="1" dirty="0">
                <a:solidFill>
                  <a:srgbClr val="212121"/>
                </a:solidFill>
                <a:effectLst/>
                <a:latin typeface="Tw Cen MT (Body)"/>
              </a:rPr>
              <a:t>τ</a:t>
            </a:r>
            <a:r>
              <a:rPr lang="en-IN" sz="2200" b="0" i="1" dirty="0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= Process Time Constant</a:t>
            </a:r>
          </a:p>
          <a:p>
            <a:pPr algn="ctr" fontAlgn="base"/>
            <a:r>
              <a:rPr lang="el-GR" sz="2600" i="1" dirty="0">
                <a:solidFill>
                  <a:srgbClr val="212121"/>
                </a:solidFill>
                <a:latin typeface="Tw Cen MT (Body)"/>
                <a:cs typeface="Times New Roman" panose="02020603050405020304" pitchFamily="18" charset="0"/>
              </a:rPr>
              <a:t>Ɵ</a:t>
            </a:r>
            <a:r>
              <a:rPr lang="en-IN" sz="2200" b="0" i="1" dirty="0">
                <a:solidFill>
                  <a:srgbClr val="212121"/>
                </a:solidFill>
                <a:effectLst/>
                <a:latin typeface="Tw Cen MT (Body)"/>
              </a:rPr>
              <a:t>p</a:t>
            </a:r>
            <a:r>
              <a:rPr lang="en-IN" sz="2600" b="0" i="0" dirty="0">
                <a:solidFill>
                  <a:srgbClr val="212121"/>
                </a:solidFill>
                <a:effectLst/>
                <a:latin typeface="Tw Cen MT (Body)"/>
              </a:rPr>
              <a:t>= Process Deadtime</a:t>
            </a:r>
          </a:p>
          <a:p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D34A44-CFEC-C2EA-5A51-B5356F56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96" y="3165987"/>
            <a:ext cx="5294137" cy="14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7C83-0B2B-22E1-4EDF-8D03B083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14400"/>
            <a:ext cx="7290054" cy="1415845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12121"/>
                </a:solidFill>
                <a:effectLst/>
                <a:latin typeface="Tw Cen MT Condensed (Headings)"/>
              </a:rPr>
              <a:t>Process Gain  (</a:t>
            </a:r>
            <a:r>
              <a:rPr lang="en-US" i="1" dirty="0" err="1">
                <a:solidFill>
                  <a:srgbClr val="212121"/>
                </a:solidFill>
                <a:effectLst/>
                <a:latin typeface="Tw Cen MT Condensed (Headings)"/>
              </a:rPr>
              <a:t>K</a:t>
            </a:r>
            <a:r>
              <a:rPr lang="en-US" sz="2400" i="1" dirty="0" err="1">
                <a:solidFill>
                  <a:srgbClr val="212121"/>
                </a:solidFill>
                <a:effectLst/>
                <a:latin typeface="Tw Cen MT Condensed (Headings)"/>
              </a:rPr>
              <a:t>p</a:t>
            </a:r>
            <a:r>
              <a:rPr lang="en-US" i="1" dirty="0">
                <a:solidFill>
                  <a:srgbClr val="212121"/>
                </a:solidFill>
                <a:effectLst/>
                <a:latin typeface="Tw Cen MT Condensed (Headings)"/>
              </a:rPr>
              <a:t>)</a:t>
            </a:r>
            <a:br>
              <a:rPr lang="en-US" b="1" i="0" dirty="0">
                <a:solidFill>
                  <a:srgbClr val="212121"/>
                </a:solidFill>
                <a:effectLst/>
                <a:latin typeface="var(--rtc-heading1-font-family,var(--rtc-default-text-font-family)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096E-2700-66DC-F6EE-694C2459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95948"/>
            <a:ext cx="7290055" cy="4313412"/>
          </a:xfrm>
        </p:spPr>
        <p:txBody>
          <a:bodyPr/>
          <a:lstStyle/>
          <a:p>
            <a:pPr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 The process gain is the change in the output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 induced by a unit change in the input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u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. The process gain is calculated by evaluating the change in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y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(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) divided by the change in 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u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(</a:t>
            </a:r>
            <a:r>
              <a:rPr lang="en-US" sz="2400" b="0" i="1" dirty="0">
                <a:solidFill>
                  <a:srgbClr val="212121"/>
                </a:solidFill>
                <a:effectLst/>
                <a:latin typeface="Tw Cen MT (Body)"/>
              </a:rPr>
              <a:t>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) at steady state initial and final conditions.</a:t>
            </a:r>
          </a:p>
          <a:p>
            <a:pPr algn="l" fontAlgn="base"/>
            <a:endParaRPr lang="en-US" b="0" i="0" dirty="0">
              <a:solidFill>
                <a:srgbClr val="212121"/>
              </a:solidFill>
              <a:effectLst/>
              <a:latin typeface="var(--rtc-normal-font-family,var(--rtc-default-text-font-family))"/>
            </a:endParaRPr>
          </a:p>
          <a:p>
            <a:pPr algn="l" fontAlgn="base"/>
            <a:endParaRPr lang="en-US" b="0" i="0" dirty="0">
              <a:solidFill>
                <a:srgbClr val="212121"/>
              </a:solidFill>
              <a:effectLst/>
              <a:latin typeface="var(--rtc-normal-font-family,var(--rtc-default-text-font-family))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212121"/>
              </a:solidFill>
              <a:latin typeface="var(--rtc-normal-font-family,var(--rtc-default-text-font-family))"/>
            </a:endParaRPr>
          </a:p>
          <a:p>
            <a:pPr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Tw Cen MT (Body)"/>
              </a:rPr>
              <a:t> The process gain affects the magnitude of the response, regardless of the speed of response.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DF8FA-7F07-60CB-A12C-9E3ECDEA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60" y="3340427"/>
            <a:ext cx="4004680" cy="16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2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808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Tw Cen MT</vt:lpstr>
      <vt:lpstr>Tw Cen MT (Body)</vt:lpstr>
      <vt:lpstr>Tw Cen MT Condensed</vt:lpstr>
      <vt:lpstr>Tw Cen MT Condensed (Headings)</vt:lpstr>
      <vt:lpstr>var(--rtc-heading1-font-family,var(--rtc-default-text-font-family))</vt:lpstr>
      <vt:lpstr>var(--rtc-normal-font-family,var(--rtc-default-text-font-family))</vt:lpstr>
      <vt:lpstr>Wingdings 3</vt:lpstr>
      <vt:lpstr>Integral</vt:lpstr>
      <vt:lpstr>Bioreactor System  Dynamic Model Analysis</vt:lpstr>
      <vt:lpstr>Introduction to Bioreactor Systems</vt:lpstr>
      <vt:lpstr>System Description</vt:lpstr>
      <vt:lpstr>Growth Rate Kinetics</vt:lpstr>
      <vt:lpstr>Model Parameters</vt:lpstr>
      <vt:lpstr>Classification of Variables</vt:lpstr>
      <vt:lpstr>Objectives of Task 1</vt:lpstr>
      <vt:lpstr>INTRODUCTION</vt:lpstr>
      <vt:lpstr>Process Gain  (Kp) </vt:lpstr>
      <vt:lpstr>Process Time Constant (τp) </vt:lpstr>
      <vt:lpstr>Dynamic Simulation</vt:lpstr>
      <vt:lpstr> INITIAL STEADY STATE GRAPH WITH STEP CHANGE IN D OF MAGNITUDE = 0.0202</vt:lpstr>
      <vt:lpstr>Steady State Simulation</vt:lpstr>
      <vt:lpstr>STEP CHANGE PLOT (ORIGINAL AND NORMALIZED)</vt:lpstr>
      <vt:lpstr>Initial biomass train data (Normalized)</vt:lpstr>
      <vt:lpstr>Empirical Model Identification</vt:lpstr>
      <vt:lpstr>Foptd model plot fitting and parameters (biomass)</vt:lpstr>
      <vt:lpstr>PARAMETER VALUES</vt:lpstr>
      <vt:lpstr>VALIDATION DATA PLOT</vt:lpstr>
      <vt:lpstr>Step change validation (total and normalized)</vt:lpstr>
      <vt:lpstr>Validation biomass data</vt:lpstr>
      <vt:lpstr>Foptd validation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Tushar</dc:creator>
  <cp:keywords/>
  <dc:description>generated using python-pptx</dc:description>
  <cp:lastModifiedBy>Tushar Chaudhary</cp:lastModifiedBy>
  <cp:revision>3</cp:revision>
  <dcterms:created xsi:type="dcterms:W3CDTF">2013-01-27T09:14:16Z</dcterms:created>
  <dcterms:modified xsi:type="dcterms:W3CDTF">2024-10-21T19:49:17Z</dcterms:modified>
  <cp:category/>
</cp:coreProperties>
</file>