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598805"/>
            <a:ext cx="10942955" cy="2677160"/>
          </a:xfrm>
        </p:spPr>
        <p:txBody>
          <a:bodyPr/>
          <a:lstStyle/>
          <a:p>
            <a:pPr algn="ctr"/>
            <a:r>
              <a:rPr lang="en-IN" altLang="en-US" sz="6600" b="1" dirty="0"/>
              <a:t>TELE-CONSULTATION PROJECT</a:t>
            </a:r>
            <a:endParaRPr lang="en-IN" alt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280" y="4511675"/>
            <a:ext cx="10949305" cy="1424940"/>
          </a:xfrm>
        </p:spPr>
        <p:txBody>
          <a:bodyPr/>
          <a:lstStyle/>
          <a:p>
            <a:r>
              <a:rPr lang="en-IN" altLang="en-US"/>
              <a:t>PRESENTED BY-</a:t>
            </a:r>
            <a:endParaRPr lang="en-IN" altLang="en-US"/>
          </a:p>
          <a:p>
            <a:r>
              <a:rPr lang="en-IN" altLang="en-US"/>
              <a:t>Y</a:t>
            </a:r>
            <a:r>
              <a:rPr lang="en-IN" altLang="en-US" sz="2800"/>
              <a:t> TUSHAR DEO</a:t>
            </a:r>
            <a:endParaRPr lang="en-IN" alt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4946015" y="3092450"/>
            <a:ext cx="2657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000"/>
              <a:t>DIVINE AI</a:t>
            </a:r>
            <a:r>
              <a:rPr lang="en-IN" altLang="en-US"/>
              <a:t> </a:t>
            </a:r>
            <a:endParaRPr lang="en-IN" altLang="en-US"/>
          </a:p>
        </p:txBody>
      </p:sp>
    </p:spTree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509270"/>
            <a:ext cx="10972800" cy="594360"/>
          </a:xfrm>
        </p:spPr>
        <p:txBody>
          <a:bodyPr/>
          <a:p>
            <a:r>
              <a:rPr lang="en-IN" altLang="en-US">
                <a:sym typeface="+mn-ea"/>
              </a:rPr>
              <a:t>Correlation with REGION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90" y="1037590"/>
            <a:ext cx="5021580" cy="5210810"/>
          </a:xfrm>
        </p:spPr>
        <p:txBody>
          <a:bodyPr/>
          <a:p>
            <a:endParaRPr lang="en-IN" altLang="en-US" sz="2400">
              <a:sym typeface="+mn-ea"/>
            </a:endParaRPr>
          </a:p>
          <a:p>
            <a:r>
              <a:rPr lang="en-IN" altLang="en-US" sz="2400">
                <a:sym typeface="+mn-ea"/>
              </a:rPr>
              <a:t>Now lets check the correlation with smoker</a:t>
            </a:r>
            <a:endParaRPr lang="en-IN" altLang="en-US" sz="2400">
              <a:sym typeface="+mn-ea"/>
            </a:endParaRPr>
          </a:p>
          <a:p>
            <a:endParaRPr lang="en-IN" altLang="en-US" sz="2400">
              <a:sym typeface="+mn-ea"/>
            </a:endParaRPr>
          </a:p>
          <a:p>
            <a:r>
              <a:rPr lang="en-US" sz="2400"/>
              <a:t>nothing can be concluded from this plot . hence the region has nothing to do with the insurance price charge</a:t>
            </a:r>
            <a:r>
              <a:rPr lang="en-IN" altLang="en-US" sz="2400"/>
              <a:t>.</a:t>
            </a:r>
            <a:endParaRPr lang="en-IN" altLang="en-US" sz="2400"/>
          </a:p>
          <a:p>
            <a:endParaRPr lang="en-IN" altLang="en-US" sz="2400"/>
          </a:p>
          <a:p>
            <a:r>
              <a:rPr lang="en-IN" altLang="en-US" sz="2400"/>
              <a:t>Hence the REGION can be deroped from the dataset.</a:t>
            </a:r>
            <a:endParaRPr lang="en-IN" altLang="en-US" sz="2400"/>
          </a:p>
        </p:txBody>
      </p:sp>
      <p:pic>
        <p:nvPicPr>
          <p:cNvPr id="5" name="Content Placeholder 4" descr="reg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38725" y="664845"/>
            <a:ext cx="7153275" cy="5736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2. DATA PREPARATION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985" y="1086485"/>
            <a:ext cx="4989830" cy="4953000"/>
          </a:xfrm>
        </p:spPr>
        <p:txBody>
          <a:bodyPr/>
          <a:p>
            <a:endParaRPr lang="en-IN" altLang="en-US" sz="2800"/>
          </a:p>
          <a:p>
            <a:r>
              <a:rPr lang="en-IN" altLang="en-US" sz="2400"/>
              <a:t>Now after having a detailed analysis about the data ,we can filter the data fro the training and testing it with different models</a:t>
            </a:r>
            <a:endParaRPr lang="en-IN" altLang="en-US" sz="2400"/>
          </a:p>
          <a:p>
            <a:endParaRPr lang="en-IN" altLang="en-US" sz="2400"/>
          </a:p>
          <a:p>
            <a:r>
              <a:rPr lang="en-IN" altLang="en-US" sz="2400"/>
              <a:t>checking the info to get the numerical and the object type data colums </a:t>
            </a:r>
            <a:endParaRPr lang="en-IN" altLang="en-US" sz="2400"/>
          </a:p>
          <a:p>
            <a:r>
              <a:rPr lang="en-IN" altLang="en-US" sz="2400"/>
              <a:t>here we can see that we have 4 numerical colums and 3 object type colums.</a:t>
            </a:r>
            <a:endParaRPr lang="en-IN" altLang="en-US" sz="2400"/>
          </a:p>
        </p:txBody>
      </p:sp>
      <p:pic>
        <p:nvPicPr>
          <p:cNvPr id="5" name="Content Placeholder 4" descr="checek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41620" y="2337435"/>
            <a:ext cx="6527165" cy="31222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0" y="1174750"/>
            <a:ext cx="11233150" cy="940435"/>
          </a:xfrm>
        </p:spPr>
        <p:txBody>
          <a:bodyPr/>
          <a:p>
            <a:r>
              <a:rPr lang="en-IN" altLang="en-US" sz="2000" b="1" i="1"/>
              <a:t>Now as the region column was not having any effect on the prediction hence we can drop that column. </a:t>
            </a:r>
            <a:endParaRPr lang="en-IN" altLang="en-US" sz="2000" b="1" i="1"/>
          </a:p>
        </p:txBody>
      </p:sp>
      <p:pic>
        <p:nvPicPr>
          <p:cNvPr id="8" name="Content Placeholder 7" descr="bip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11580" y="2115820"/>
            <a:ext cx="9375140" cy="4328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1743075"/>
          </a:xfrm>
        </p:spPr>
        <p:txBody>
          <a:bodyPr/>
          <a:p>
            <a:r>
              <a:rPr lang="en-IN" altLang="en-US" sz="2400">
                <a:sym typeface="+mn-ea"/>
              </a:rPr>
              <a:t>we have to now convert the object colums to the numerical coulums.</a:t>
            </a:r>
            <a:endParaRPr lang="en-IN" altLang="en-US" sz="2400"/>
          </a:p>
          <a:p>
            <a:r>
              <a:rPr lang="en-IN" altLang="en-US" sz="2400">
                <a:sym typeface="+mn-ea"/>
              </a:rPr>
              <a:t>we do that with </a:t>
            </a:r>
            <a:r>
              <a:rPr lang="en-IN" altLang="en-US" sz="2400" b="1" i="1">
                <a:sym typeface="+mn-ea"/>
              </a:rPr>
              <a:t>ONE HOT ENCODING</a:t>
            </a:r>
            <a:endParaRPr lang="en-IN" altLang="en-US" sz="2400" b="1" i="1"/>
          </a:p>
          <a:p>
            <a:endParaRPr lang="en-IN" altLang="en-US" sz="2400" b="1" i="1"/>
          </a:p>
        </p:txBody>
      </p:sp>
      <p:pic>
        <p:nvPicPr>
          <p:cNvPr id="7" name="Content Placeholder 6" descr="keep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9135" y="2561590"/>
            <a:ext cx="10793095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0700"/>
            <a:ext cx="10972800" cy="582613"/>
          </a:xfrm>
        </p:spPr>
        <p:txBody>
          <a:bodyPr/>
          <a:p>
            <a:r>
              <a:rPr lang="en-IN" altLang="en-US"/>
              <a:t>DATA SPLITTING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989820" cy="1556385"/>
          </a:xfrm>
        </p:spPr>
        <p:txBody>
          <a:bodyPr/>
          <a:p>
            <a:endParaRPr lang="en-IN" altLang="en-US" sz="2400"/>
          </a:p>
          <a:p>
            <a:r>
              <a:rPr lang="en-IN" altLang="en-US" sz="2400"/>
              <a:t>Now the data cleaned can be splitted with train test split for the model creation</a:t>
            </a:r>
            <a:endParaRPr lang="en-IN" altLang="en-US" sz="2400"/>
          </a:p>
        </p:txBody>
      </p:sp>
      <p:pic>
        <p:nvPicPr>
          <p:cNvPr id="5" name="Content Placeholder 4" descr="splii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8150" y="2901950"/>
            <a:ext cx="11315700" cy="31578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0210"/>
            <a:ext cx="10972800" cy="582613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b="1"/>
              <a:t>3. MODEL EVALUATION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08430"/>
            <a:ext cx="9946640" cy="2529840"/>
          </a:xfrm>
        </p:spPr>
        <p:txBody>
          <a:bodyPr/>
          <a:p>
            <a:endParaRPr lang="en-IN" altLang="en-US" sz="2400"/>
          </a:p>
          <a:p>
            <a:r>
              <a:rPr lang="en-IN" altLang="en-US" sz="2400"/>
              <a:t>Now after the splitting of the data into training and testing part we can apply the different models on the data to get the predictions wth the highest acuracy.</a:t>
            </a:r>
            <a:endParaRPr lang="en-IN" altLang="en-US" sz="2400"/>
          </a:p>
          <a:p>
            <a:r>
              <a:rPr lang="en-IN" altLang="en-US" sz="2400"/>
              <a:t>Here 3 regressor models are applied to the dataset</a:t>
            </a:r>
            <a:endParaRPr lang="en-IN" altLang="en-US" sz="2400"/>
          </a:p>
          <a:p>
            <a:pPr marL="0" indent="0">
              <a:buNone/>
            </a:pPr>
            <a:endParaRPr lang="en-IN" altLang="en-US" sz="2400"/>
          </a:p>
        </p:txBody>
      </p:sp>
      <p:pic>
        <p:nvPicPr>
          <p:cNvPr id="5" name="Content Placeholder 4" descr="impor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3815715"/>
            <a:ext cx="10537825" cy="23628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216025"/>
            <a:ext cx="4966335" cy="4425315"/>
          </a:xfrm>
        </p:spPr>
        <p:txBody>
          <a:bodyPr/>
          <a:p>
            <a:r>
              <a:rPr lang="en-IN" altLang="en-US" sz="2800"/>
              <a:t>Hence the three models</a:t>
            </a:r>
            <a:endParaRPr lang="en-IN" altLang="en-US" sz="2800"/>
          </a:p>
          <a:p>
            <a:pPr marL="514350" indent="-514350">
              <a:buAutoNum type="arabicPeriod"/>
            </a:pPr>
            <a:r>
              <a:rPr lang="en-IN" altLang="en-US" sz="2800"/>
              <a:t>Linear regression</a:t>
            </a:r>
            <a:endParaRPr lang="en-IN" altLang="en-US" sz="2800"/>
          </a:p>
          <a:p>
            <a:pPr marL="514350" indent="-514350">
              <a:buAutoNum type="arabicPeriod"/>
            </a:pPr>
            <a:r>
              <a:rPr lang="en-IN" altLang="en-US" sz="2800"/>
              <a:t>DecisionTree</a:t>
            </a:r>
            <a:endParaRPr lang="en-IN" altLang="en-US" sz="2800"/>
          </a:p>
          <a:p>
            <a:pPr marL="514350" indent="-514350">
              <a:buAutoNum type="arabicPeriod"/>
            </a:pPr>
            <a:r>
              <a:rPr lang="en-IN" altLang="en-US" sz="2800"/>
              <a:t> RandomForestRegressor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800"/>
              <a:t>has been used </a:t>
            </a:r>
            <a:endParaRPr lang="en-IN" altLang="en-US" sz="2800"/>
          </a:p>
          <a:p>
            <a:r>
              <a:rPr lang="en-IN" altLang="en-US" sz="2800"/>
              <a:t>The mean absolute error is used to calculate the error in the model predictions.</a:t>
            </a:r>
            <a:endParaRPr lang="en-IN" altLang="en-US" sz="2800"/>
          </a:p>
        </p:txBody>
      </p:sp>
      <p:pic>
        <p:nvPicPr>
          <p:cNvPr id="5" name="Content Placeholder 4" descr="resul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32375" y="838835"/>
            <a:ext cx="7017385" cy="51796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ACCURACY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31875"/>
            <a:ext cx="10649585" cy="1798320"/>
          </a:xfrm>
        </p:spPr>
        <p:txBody>
          <a:bodyPr/>
          <a:p>
            <a:r>
              <a:rPr lang="en-IN" altLang="en-US" sz="2000"/>
              <a:t>From the mean absolute error the Model accuracy has been calculated .</a:t>
            </a:r>
            <a:endParaRPr lang="en-IN" altLang="en-US" sz="2000"/>
          </a:p>
          <a:p>
            <a:r>
              <a:rPr lang="en-IN" altLang="en-US" sz="2000"/>
              <a:t>Hence models gave the following accuracy.</a:t>
            </a:r>
            <a:endParaRPr lang="en-IN" altLang="en-US" sz="2000"/>
          </a:p>
          <a:p>
            <a:pPr marL="457200" indent="-457200">
              <a:buAutoNum type="arabicPeriod"/>
            </a:pPr>
            <a:r>
              <a:rPr lang="en-IN" altLang="en-US" sz="1600"/>
              <a:t>Linear Regression Model Accuray: 78.95</a:t>
            </a:r>
            <a:endParaRPr lang="en-IN" altLang="en-US" sz="1600"/>
          </a:p>
          <a:p>
            <a:pPr marL="457200" indent="-457200">
              <a:buAutoNum type="arabicPeriod"/>
            </a:pPr>
            <a:r>
              <a:rPr lang="en-IN" altLang="en-US" sz="1600"/>
              <a:t>Decision Tree Model Accuray: 70.43</a:t>
            </a:r>
            <a:endParaRPr lang="en-IN" altLang="en-US" sz="1600"/>
          </a:p>
          <a:p>
            <a:pPr marL="457200" indent="-457200">
              <a:buAutoNum type="arabicPeriod"/>
            </a:pPr>
            <a:r>
              <a:rPr lang="en-IN" altLang="en-US" sz="1600"/>
              <a:t>Random Forest Model Accuray: 85.46</a:t>
            </a:r>
            <a:endParaRPr lang="en-IN" altLang="en-US" sz="1600"/>
          </a:p>
          <a:p>
            <a:pPr marL="457200" indent="-457200"/>
            <a:endParaRPr lang="en-IN" altLang="en-US" sz="1600"/>
          </a:p>
        </p:txBody>
      </p:sp>
      <p:pic>
        <p:nvPicPr>
          <p:cNvPr id="5" name="Content Placeholder 4" descr="acurac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1310" y="3381375"/>
            <a:ext cx="11548745" cy="26435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6395"/>
            <a:ext cx="10972800" cy="582613"/>
          </a:xfrm>
        </p:spPr>
        <p:txBody>
          <a:bodyPr/>
          <a:p>
            <a:r>
              <a:rPr lang="en-IN" altLang="en-US" sz="4800" b="1"/>
              <a:t>SUMMARY</a:t>
            </a:r>
            <a:endParaRPr lang="en-IN" alt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7045"/>
            <a:ext cx="10605770" cy="4370705"/>
          </a:xfrm>
        </p:spPr>
        <p:txBody>
          <a:bodyPr/>
          <a:p>
            <a:r>
              <a:rPr lang="en-IN" altLang="en-US" sz="2000"/>
              <a:t>The data has been modelled to evaluate the factor dependency over each other.</a:t>
            </a:r>
            <a:endParaRPr lang="en-IN" altLang="en-US" sz="2000"/>
          </a:p>
          <a:p>
            <a:r>
              <a:rPr lang="en-IN" altLang="en-US" sz="2000"/>
              <a:t>The AGE and the PRICE column has the highest correlation.</a:t>
            </a:r>
            <a:endParaRPr lang="en-IN" altLang="en-US" sz="2000"/>
          </a:p>
          <a:p>
            <a:r>
              <a:rPr lang="en-IN" altLang="en-US" sz="2000"/>
              <a:t>The smoker column has the highest effect over the insurance price.</a:t>
            </a:r>
            <a:endParaRPr lang="en-IN" altLang="en-US" sz="2000"/>
          </a:p>
          <a:p>
            <a:r>
              <a:rPr lang="en-IN" altLang="en-US" sz="2000"/>
              <a:t>The data has been cleaned and preprocessed.</a:t>
            </a:r>
            <a:endParaRPr lang="en-IN" altLang="en-US" sz="2000"/>
          </a:p>
          <a:p>
            <a:r>
              <a:rPr lang="en-IN" altLang="en-US" sz="2000"/>
              <a:t>The 3 models have successfully been implemented over the dataset.</a:t>
            </a:r>
            <a:endParaRPr lang="en-IN" altLang="en-US" sz="2000"/>
          </a:p>
          <a:p>
            <a:r>
              <a:rPr lang="en-IN" altLang="en-US" sz="2000"/>
              <a:t>The Random forest regressor gave the highest accuracy of 85 %.</a:t>
            </a:r>
            <a:endParaRPr lang="en-IN" altLang="en-US" sz="2000"/>
          </a:p>
          <a:p>
            <a:r>
              <a:rPr lang="en-IN" altLang="en-US" sz="2000"/>
              <a:t>This prediction ML model can now be used to predict the Insurance Price of the patients if the new data of the patients is provided to the Model.</a:t>
            </a:r>
            <a:endParaRPr lang="en-IN" altLang="en-US" sz="2000"/>
          </a:p>
          <a:p>
            <a:r>
              <a:rPr lang="en-IN" altLang="en-US" sz="2000"/>
              <a:t>Hence Machine learning have been successfully used to achive the Goal of the project 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     </a:t>
            </a:r>
            <a:r>
              <a:rPr lang="en-IN" altLang="en-US" sz="2000" b="1" i="1"/>
              <a:t>TELE-CONSULTATION.</a:t>
            </a:r>
            <a:endParaRPr lang="en-IN" altLang="en-US" sz="20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461135"/>
          </a:xfrm>
        </p:spPr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4400" b="1"/>
              <a:t>ABOUT THE PROJECT</a:t>
            </a:r>
            <a:endParaRPr lang="en-IN" alt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01875"/>
            <a:ext cx="10972800" cy="3825875"/>
          </a:xfrm>
        </p:spPr>
        <p:txBody>
          <a:bodyPr/>
          <a:p>
            <a:pPr marL="0" indent="0">
              <a:buNone/>
            </a:pPr>
            <a:r>
              <a:rPr lang="en-IN" altLang="en-US" sz="2000"/>
              <a:t>The teleconsutation project is all about the developement of various working Machine Learning models that can be useful in predicting the various factors leading to a disease and its tendanceis in the medical department .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Our primary goals are -</a:t>
            </a:r>
            <a:endParaRPr lang="en-IN" altLang="en-US" sz="2000"/>
          </a:p>
          <a:p>
            <a:pPr marL="514350" indent="-514350">
              <a:buAutoNum type="arabicPeriod"/>
            </a:pPr>
            <a:r>
              <a:rPr lang="en-IN" altLang="en-US" sz="2000"/>
              <a:t>To develope ML models that can predict the disease and factors related to it,  depending upon the symptoms  .</a:t>
            </a:r>
            <a:endParaRPr lang="en-IN" altLang="en-US" sz="2000"/>
          </a:p>
          <a:p>
            <a:pPr marL="514350" indent="-514350">
              <a:buAutoNum type="arabicPeriod"/>
            </a:pPr>
            <a:r>
              <a:rPr lang="en-IN" altLang="en-US" sz="2000"/>
              <a:t>To help the doctors to diagonose the patients with ease.</a:t>
            </a:r>
            <a:endParaRPr lang="en-IN" altLang="en-US" sz="2000"/>
          </a:p>
          <a:p>
            <a:pPr marL="514350" indent="-514350">
              <a:buAutoNum type="arabicPeriod"/>
            </a:pPr>
            <a:r>
              <a:rPr lang="en-IN" altLang="en-US" sz="2000"/>
              <a:t>To give patients the idea about the disease they are affected with and helping them  with the right treatment.</a:t>
            </a:r>
            <a:endParaRPr lang="en-IN" altLang="en-US" sz="2000"/>
          </a:p>
          <a:p>
            <a:pPr marL="514350" indent="-514350">
              <a:buAutoNum type="arabicPeriod"/>
            </a:pPr>
            <a:r>
              <a:rPr lang="en-IN" altLang="en-US" sz="2000"/>
              <a:t>To provide a correct idea about the finances required to deal with the diseases.</a:t>
            </a:r>
            <a:endParaRPr lang="en-I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6415"/>
            <a:ext cx="10972800" cy="788670"/>
          </a:xfrm>
        </p:spPr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4400" b="1"/>
              <a:t>PROBLEM STATEMENT</a:t>
            </a:r>
            <a:endParaRPr lang="en-IN" alt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9410"/>
            <a:ext cx="10972800" cy="4498340"/>
          </a:xfrm>
        </p:spPr>
        <p:txBody>
          <a:bodyPr/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INSURANCE PRICE PREDICTION</a:t>
            </a:r>
            <a:endParaRPr lang="en-IN" altLang="en-US"/>
          </a:p>
          <a:p>
            <a:pPr marL="0" indent="0">
              <a:buNone/>
            </a:pPr>
            <a:endParaRPr lang="en-IN" altLang="en-US" sz="2400"/>
          </a:p>
          <a:p>
            <a:r>
              <a:rPr lang="en-IN" altLang="en-US" sz="2400"/>
              <a:t>	To predict the Insurance price that a particular patient have to pay to 	avail the benefits of a medical insurance . </a:t>
            </a:r>
            <a:endParaRPr lang="en-IN" altLang="en-US" sz="2400"/>
          </a:p>
          <a:p>
            <a:r>
              <a:rPr lang="en-IN" altLang="en-US" sz="2400"/>
              <a:t>	The Insurance price prediction depends on the various factors of the 	daily habbits of the patient.</a:t>
            </a:r>
            <a:endParaRPr lang="en-IN" altLang="en-US" sz="2400"/>
          </a:p>
          <a:p>
            <a:pPr marL="0" indent="0">
              <a:buNone/>
            </a:pPr>
            <a:endParaRPr lang="en-I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400"/>
              <a:t>Data collection</a:t>
            </a:r>
            <a:endParaRPr lang="en-IN" alt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539730" cy="2567940"/>
          </a:xfrm>
        </p:spPr>
        <p:txBody>
          <a:bodyPr/>
          <a:p>
            <a:pPr marL="0" indent="0">
              <a:buNone/>
            </a:pPr>
            <a:r>
              <a:rPr lang="en-IN" altLang="en-US" sz="2400"/>
              <a:t>The data for the problem statement have been collected from the </a:t>
            </a:r>
            <a:r>
              <a:rPr lang="en-IN" altLang="en-US" sz="2400" b="1" i="1"/>
              <a:t>Kaggle</a:t>
            </a:r>
            <a:r>
              <a:rPr lang="en-IN" altLang="en-US" sz="2400"/>
              <a:t> datasets.</a:t>
            </a:r>
            <a:endParaRPr lang="en-IN" altLang="en-US" sz="2400"/>
          </a:p>
          <a:p>
            <a:r>
              <a:rPr lang="en-IN" altLang="en-US" sz="1800"/>
              <a:t>The data includes the the various factors such as AGE ,SEX, BMI ,SMOKER etc to predict the insurance charges the patient have to deal with .</a:t>
            </a:r>
            <a:endParaRPr lang="en-IN" altLang="en-US" sz="1800"/>
          </a:p>
          <a:p>
            <a:endParaRPr lang="en-IN" altLang="en-US" sz="2400"/>
          </a:p>
          <a:p>
            <a:endParaRPr lang="en-IN" altLang="en-US" sz="2400"/>
          </a:p>
        </p:txBody>
      </p:sp>
      <p:pic>
        <p:nvPicPr>
          <p:cNvPr id="6" name="Content Placeholder 5" descr="maaa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53490" y="2893695"/>
            <a:ext cx="9251950" cy="3602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/>
              <a:t>CODE EXPLANATION</a:t>
            </a:r>
            <a:endParaRPr lang="en-IN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3173730" cy="4953000"/>
          </a:xfrm>
        </p:spPr>
        <p:txBody>
          <a:bodyPr/>
          <a:p>
            <a:pPr marL="0" indent="0" algn="ctr">
              <a:buNone/>
            </a:pPr>
            <a:r>
              <a:rPr lang="en-IN" altLang="en-US"/>
              <a:t>1.MODELING OF DATA</a:t>
            </a:r>
            <a:endParaRPr lang="en-IN" altLang="en-US"/>
          </a:p>
          <a:p>
            <a:endParaRPr lang="en-IN" altLang="en-US" sz="2000"/>
          </a:p>
          <a:p>
            <a:r>
              <a:rPr lang="en-IN" altLang="en-US" sz="2000"/>
              <a:t>The data contains the various factors .Thus to get an idea about the interrelation of the factors with each other first the data correlation has to been done .</a:t>
            </a:r>
            <a:endParaRPr lang="en-IN" altLang="en-US" sz="2000"/>
          </a:p>
          <a:p>
            <a:endParaRPr lang="en-IN" altLang="en-US" sz="2000"/>
          </a:p>
          <a:p>
            <a:endParaRPr lang="en-IN" altLang="en-US" sz="2000"/>
          </a:p>
        </p:txBody>
      </p:sp>
      <p:pic>
        <p:nvPicPr>
          <p:cNvPr id="4" name="Content Placeholder 3" descr="ML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50055" y="1028700"/>
            <a:ext cx="7679055" cy="5531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18540"/>
            <a:ext cx="4274820" cy="4953000"/>
          </a:xfrm>
        </p:spPr>
        <p:txBody>
          <a:bodyPr/>
          <a:p>
            <a:endParaRPr lang="en-IN" altLang="en-US" sz="2400"/>
          </a:p>
          <a:p>
            <a:endParaRPr lang="en-IN" altLang="en-US" sz="2400"/>
          </a:p>
          <a:p>
            <a:r>
              <a:rPr lang="en-IN" altLang="en-US" sz="2400"/>
              <a:t>From the correlation plot it can easily observed that the factors “CHARGES” and the “AGE” do have the highest correlation with each other</a:t>
            </a:r>
            <a:endParaRPr lang="en-IN" altLang="en-US" sz="2400"/>
          </a:p>
          <a:p>
            <a:r>
              <a:rPr lang="en-IN" altLang="en-US" sz="2400"/>
              <a:t>Hence all the other factors would be juged depending upon these factors.</a:t>
            </a:r>
            <a:endParaRPr lang="en-IN" altLang="en-US" sz="2400"/>
          </a:p>
        </p:txBody>
      </p:sp>
      <p:pic>
        <p:nvPicPr>
          <p:cNvPr id="5" name="Content Placeholder 4" descr="ML1"/>
          <p:cNvPicPr>
            <a:picLocks noChangeAspect="1"/>
          </p:cNvPicPr>
          <p:nvPr>
            <p:ph sz="half" idx="2"/>
          </p:nvPr>
        </p:nvPicPr>
        <p:blipFill>
          <a:blip r:embed="rId1"/>
          <a:srcRect l="9800" t="22528" r="28172"/>
          <a:stretch>
            <a:fillRect/>
          </a:stretch>
        </p:blipFill>
        <p:spPr>
          <a:xfrm>
            <a:off x="5362575" y="657860"/>
            <a:ext cx="6510020" cy="5673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Correlation with SEX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582795" cy="4953000"/>
          </a:xfrm>
        </p:spPr>
        <p:txBody>
          <a:bodyPr/>
          <a:p>
            <a:r>
              <a:rPr lang="en-US" sz="2000"/>
              <a:t>now lets check if "sex" has any relation with the "age" and the "price charged"</a:t>
            </a:r>
            <a:endParaRPr lang="en-US" sz="2000"/>
          </a:p>
          <a:p>
            <a:endParaRPr lang="en-US" sz="2400"/>
          </a:p>
          <a:p>
            <a:r>
              <a:rPr lang="en-US" sz="2000"/>
              <a:t>so from the plot it can be observed that there is a basic trend that the price charged increases with the increase in the age </a:t>
            </a:r>
            <a:endParaRPr lang="en-US" sz="2000"/>
          </a:p>
          <a:p>
            <a:endParaRPr lang="en-US" sz="2000"/>
          </a:p>
          <a:p>
            <a:r>
              <a:rPr lang="en-US" sz="2000"/>
              <a:t>but the plot is divided into three groups (0-15k),(15k-30k),(35k-45k).</a:t>
            </a:r>
            <a:endParaRPr lang="en-US" sz="2000"/>
          </a:p>
          <a:p>
            <a:endParaRPr lang="en-US" sz="2000"/>
          </a:p>
          <a:p>
            <a:r>
              <a:rPr lang="en-US" sz="2000"/>
              <a:t>Hence the age affects the price  heavily.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</a:t>
            </a:r>
            <a:endParaRPr lang="en-US" sz="2000"/>
          </a:p>
        </p:txBody>
      </p:sp>
      <p:pic>
        <p:nvPicPr>
          <p:cNvPr id="5" name="Content Placeholder 4" descr="ML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58410" y="410210"/>
            <a:ext cx="7133590" cy="6089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Correlation with BMI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374515" cy="4953000"/>
          </a:xfrm>
        </p:spPr>
        <p:txBody>
          <a:bodyPr/>
          <a:p>
            <a:r>
              <a:rPr lang="en-US" sz="2000">
                <a:sym typeface="+mn-ea"/>
              </a:rPr>
              <a:t>now lets check if "sex" has any relation with the "age" and the "price</a:t>
            </a:r>
            <a:r>
              <a:rPr lang="en-IN" altLang="en-US" sz="2000">
                <a:sym typeface="+mn-ea"/>
              </a:rPr>
              <a:t> </a:t>
            </a:r>
            <a:r>
              <a:rPr lang="en-US" sz="2000">
                <a:sym typeface="+mn-ea"/>
              </a:rPr>
              <a:t>charged</a:t>
            </a:r>
            <a:r>
              <a:rPr lang="en-US">
                <a:sym typeface="+mn-ea"/>
              </a:rPr>
              <a:t>"</a:t>
            </a:r>
            <a:endParaRPr lang="en-US">
              <a:sym typeface="+mn-ea"/>
            </a:endParaRPr>
          </a:p>
          <a:p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it seems that the bmi only affects the price charge on the higher price area. this means that the people with higher bmi supposed to have higher insurace charge</a:t>
            </a:r>
            <a:r>
              <a:rPr lang="en-IN" altLang="en-US" sz="2000">
                <a:sym typeface="+mn-ea"/>
              </a:rPr>
              <a:t>s.</a:t>
            </a:r>
            <a:endParaRPr lang="en-IN" altLang="en-US" sz="2000">
              <a:sym typeface="+mn-ea"/>
            </a:endParaRPr>
          </a:p>
          <a:p>
            <a:endParaRPr lang="en-IN" altLang="en-US" sz="2000">
              <a:sym typeface="+mn-ea"/>
            </a:endParaRPr>
          </a:p>
          <a:p>
            <a:r>
              <a:rPr lang="en-IN" altLang="en-US" sz="2000">
                <a:sym typeface="+mn-ea"/>
              </a:rPr>
              <a:t>but still it does not seem to affect much .</a:t>
            </a:r>
            <a:endParaRPr lang="en-IN" altLang="en-US" sz="2000">
              <a:sym typeface="+mn-ea"/>
            </a:endParaRPr>
          </a:p>
          <a:p>
            <a:endParaRPr lang="en-US" sz="3600">
              <a:sym typeface="+mn-ea"/>
            </a:endParaRPr>
          </a:p>
          <a:p>
            <a:endParaRPr lang="en-US" sz="3600">
              <a:sym typeface="+mn-ea"/>
            </a:endParaRPr>
          </a:p>
        </p:txBody>
      </p:sp>
      <p:pic>
        <p:nvPicPr>
          <p:cNvPr id="5" name="Content Placeholder 4" descr="ML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16195" y="484505"/>
            <a:ext cx="6927215" cy="6058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Correlation with SMOKER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450080" cy="4953000"/>
          </a:xfrm>
        </p:spPr>
        <p:txBody>
          <a:bodyPr/>
          <a:p>
            <a:r>
              <a:rPr lang="en-IN" altLang="en-US" sz="2400"/>
              <a:t>Now lets check the correlation with smoker</a:t>
            </a:r>
            <a:endParaRPr lang="en-IN" altLang="en-US" sz="2400"/>
          </a:p>
          <a:p>
            <a:r>
              <a:rPr lang="en-IN" altLang="en-US" sz="2400"/>
              <a:t>hence from the plot it is evident that the 1st group is basically the group of smokers .  the next two groups have relatively less smokers and the final group has no smokers at all.</a:t>
            </a:r>
            <a:endParaRPr lang="en-IN" altLang="en-US" sz="2400"/>
          </a:p>
          <a:p>
            <a:r>
              <a:rPr lang="en-IN" altLang="en-US" sz="2400"/>
              <a:t>hence the smoking seems to have a very strong relation with the insurance charge.</a:t>
            </a:r>
            <a:endParaRPr lang="en-IN" altLang="en-US" sz="2400"/>
          </a:p>
        </p:txBody>
      </p:sp>
      <p:pic>
        <p:nvPicPr>
          <p:cNvPr id="5" name="Content Placeholder 4" descr="smokw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73345" y="773430"/>
            <a:ext cx="7018655" cy="5473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4608</Words>
  <Application>WPS Presentation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TELE-CONSULTATION PROJECT</dc:title>
  <dc:creator/>
  <cp:lastModifiedBy>KIIT</cp:lastModifiedBy>
  <cp:revision>10</cp:revision>
  <dcterms:created xsi:type="dcterms:W3CDTF">2021-07-31T15:29:15Z</dcterms:created>
  <dcterms:modified xsi:type="dcterms:W3CDTF">2021-07-31T18:47:06Z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