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8" r:id="rId5"/>
    <p:sldId id="263" r:id="rId6"/>
    <p:sldId id="260" r:id="rId7"/>
    <p:sldId id="277" r:id="rId8"/>
    <p:sldId id="278" r:id="rId9"/>
    <p:sldId id="261" r:id="rId10"/>
    <p:sldId id="282" r:id="rId11"/>
    <p:sldId id="280" r:id="rId12"/>
    <p:sldId id="281" r:id="rId13"/>
    <p:sldId id="262" r:id="rId14"/>
    <p:sldId id="264" r:id="rId15"/>
    <p:sldId id="265" r:id="rId16"/>
    <p:sldId id="27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F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5309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265450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04109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43505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22202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EC8E9-6840-45FC-A6C6-F7C86DD17A8B}" type="datetimeFigureOut">
              <a:rPr lang="en-GB" smtClean="0"/>
              <a:t>24/04/2023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79161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EC8E9-6840-45FC-A6C6-F7C86DD17A8B}" type="datetimeFigureOut">
              <a:rPr lang="en-GB" smtClean="0"/>
              <a:t>24/04/2023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109108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38857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179171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2694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23691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EC8E9-6840-45FC-A6C6-F7C86DD17A8B}"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137725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EC8E9-6840-45FC-A6C6-F7C86DD17A8B}" type="datetimeFigureOut">
              <a:rPr lang="en-GB" smtClean="0"/>
              <a:t>24/04/2023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409321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EC8E9-6840-45FC-A6C6-F7C86DD17A8B}" type="datetimeFigureOut">
              <a:rPr lang="en-GB" smtClean="0"/>
              <a:t>24/04/2023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4526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EC8E9-6840-45FC-A6C6-F7C86DD17A8B}" type="datetimeFigureOut">
              <a:rPr lang="en-GB" smtClean="0"/>
              <a:t>24/04/2023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8681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380292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t>‹#›</a:t>
            </a:fld>
            <a:endParaRPr lang="en-GB"/>
          </a:p>
        </p:txBody>
      </p:sp>
    </p:spTree>
    <p:extLst>
      <p:ext uri="{BB962C8B-B14F-4D97-AF65-F5344CB8AC3E}">
        <p14:creationId xmlns:p14="http://schemas.microsoft.com/office/powerpoint/2010/main" val="224888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4EC8E9-6840-45FC-A6C6-F7C86DD17A8B}" type="datetimeFigureOut">
              <a:rPr lang="en-GB" smtClean="0"/>
              <a:t>24/04/2023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6BF073-B214-4E97-B981-4A2BACBE45B9}" type="slidenum">
              <a:rPr lang="en-GB" smtClean="0"/>
              <a:t>‹#›</a:t>
            </a:fld>
            <a:endParaRPr lang="en-GB"/>
          </a:p>
        </p:txBody>
      </p:sp>
    </p:spTree>
    <p:extLst>
      <p:ext uri="{BB962C8B-B14F-4D97-AF65-F5344CB8AC3E}">
        <p14:creationId xmlns:p14="http://schemas.microsoft.com/office/powerpoint/2010/main" val="2185256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github.com/tushargCS/IPL_Win_Probability_Predic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pl-match.onrend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EB7C-1793-55FB-0A90-3FC9E1D66419}"/>
              </a:ext>
            </a:extLst>
          </p:cNvPr>
          <p:cNvSpPr>
            <a:spLocks noGrp="1"/>
          </p:cNvSpPr>
          <p:nvPr>
            <p:ph type="ctrTitle"/>
          </p:nvPr>
        </p:nvSpPr>
        <p:spPr>
          <a:xfrm>
            <a:off x="508532" y="533400"/>
            <a:ext cx="11094721" cy="981075"/>
          </a:xfrm>
        </p:spPr>
        <p:txBody>
          <a:bodyPr/>
          <a:lstStyle/>
          <a:p>
            <a:pPr algn="ctr"/>
            <a:br>
              <a:rPr lang="en-IN" b="1" i="0" u="none" strike="noStrike" dirty="0">
                <a:solidFill>
                  <a:srgbClr val="8F8F8F"/>
                </a:solidFill>
                <a:effectLst/>
                <a:latin typeface="-apple-system"/>
                <a:hlinkClick r:id="rId2">
                  <a:extLst>
                    <a:ext uri="{A12FA001-AC4F-418D-AE19-62706E023703}">
                      <ahyp:hlinkClr xmlns:ahyp="http://schemas.microsoft.com/office/drawing/2018/hyperlinkcolor" val="tx"/>
                    </a:ext>
                  </a:extLst>
                </a:hlinkClick>
              </a:rPr>
            </a:br>
            <a:r>
              <a:rPr lang="en-IN" b="1" i="0" u="none" strike="noStrike" dirty="0">
                <a:effectLst/>
                <a:latin typeface="-apple-system"/>
                <a:hlinkClick r:id="rId2">
                  <a:extLst>
                    <a:ext uri="{A12FA001-AC4F-418D-AE19-62706E023703}">
                      <ahyp:hlinkClr xmlns:ahyp="http://schemas.microsoft.com/office/drawing/2018/hyperlinkcolor" val="tx"/>
                    </a:ext>
                  </a:extLst>
                </a:hlinkClick>
              </a:rPr>
              <a:t>IPL  Win Probability Predictor</a:t>
            </a:r>
            <a:r>
              <a:rPr lang="en-IN" b="1" i="0" u="none" strike="noStrike" dirty="0">
                <a:effectLst/>
                <a:latin typeface="-apple-system"/>
              </a:rPr>
              <a:t> </a:t>
            </a:r>
            <a:endParaRPr lang="en-GB" b="1" dirty="0">
              <a:latin typeface="Bahnschrift SemiBold" panose="020B0502040204020203" pitchFamily="34" charset="0"/>
            </a:endParaRPr>
          </a:p>
        </p:txBody>
      </p:sp>
      <p:sp>
        <p:nvSpPr>
          <p:cNvPr id="3" name="Subtitle 2">
            <a:extLst>
              <a:ext uri="{FF2B5EF4-FFF2-40B4-BE49-F238E27FC236}">
                <a16:creationId xmlns:a16="http://schemas.microsoft.com/office/drawing/2014/main" id="{E9639EA2-7E50-7BCE-11C2-2DCE9E2DA2C4}"/>
              </a:ext>
            </a:extLst>
          </p:cNvPr>
          <p:cNvSpPr>
            <a:spLocks noGrp="1"/>
          </p:cNvSpPr>
          <p:nvPr>
            <p:ph type="subTitle" idx="1"/>
          </p:nvPr>
        </p:nvSpPr>
        <p:spPr>
          <a:xfrm>
            <a:off x="874795" y="2399297"/>
            <a:ext cx="11181347" cy="5014762"/>
          </a:xfrm>
        </p:spPr>
        <p:txBody>
          <a:bodyPr>
            <a:normAutofit fontScale="92500" lnSpcReduction="20000"/>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solidFill>
                <a:schemeClr val="bg1"/>
              </a:solidFill>
            </a:endParaRPr>
          </a:p>
          <a:p>
            <a:pPr algn="l">
              <a:lnSpc>
                <a:spcPct val="160000"/>
              </a:lnSpc>
            </a:pPr>
            <a:r>
              <a:rPr lang="en-US" dirty="0">
                <a:solidFill>
                  <a:schemeClr val="bg1"/>
                </a:solidFill>
              </a:rPr>
              <a:t>  TEAM MEMBER:-                                                                                              SUBMITTED to:-                                                     </a:t>
            </a:r>
          </a:p>
          <a:p>
            <a:pPr>
              <a:lnSpc>
                <a:spcPct val="160000"/>
              </a:lnSpc>
            </a:pPr>
            <a:r>
              <a:rPr lang="en-US" dirty="0"/>
              <a:t>Tushar </a:t>
            </a:r>
            <a:r>
              <a:rPr lang="en-US" dirty="0" err="1"/>
              <a:t>gupta</a:t>
            </a:r>
            <a:r>
              <a:rPr lang="en-US" dirty="0"/>
              <a:t>                                                                                            Mr. Mandeep </a:t>
            </a:r>
            <a:r>
              <a:rPr lang="en-US" dirty="0" err="1"/>
              <a:t>singh</a:t>
            </a:r>
            <a:r>
              <a:rPr lang="en-US" dirty="0"/>
              <a:t> sir              Mayank Chandra                                                                                          (technical trainer)</a:t>
            </a:r>
          </a:p>
          <a:p>
            <a:pPr algn="l">
              <a:lnSpc>
                <a:spcPct val="160000"/>
              </a:lnSpc>
            </a:pPr>
            <a:endParaRPr lang="en-US" dirty="0"/>
          </a:p>
          <a:p>
            <a:pPr algn="l"/>
            <a:endParaRPr lang="en-US" dirty="0"/>
          </a:p>
          <a:p>
            <a:pPr algn="l"/>
            <a:r>
              <a:rPr lang="en-US" dirty="0"/>
              <a:t>                                                                                                  </a:t>
            </a:r>
          </a:p>
          <a:p>
            <a:endParaRPr lang="en-GB" dirty="0"/>
          </a:p>
          <a:p>
            <a:endParaRPr lang="en-GB" dirty="0"/>
          </a:p>
          <a:p>
            <a:endParaRPr lang="en-GB" dirty="0"/>
          </a:p>
        </p:txBody>
      </p:sp>
      <p:pic>
        <p:nvPicPr>
          <p:cNvPr id="6" name="Picture 5">
            <a:extLst>
              <a:ext uri="{FF2B5EF4-FFF2-40B4-BE49-F238E27FC236}">
                <a16:creationId xmlns:a16="http://schemas.microsoft.com/office/drawing/2014/main" id="{4BE65DCA-A659-39A6-346D-393B1D7FE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754" y="1621912"/>
            <a:ext cx="7389845" cy="3200790"/>
          </a:xfrm>
          <a:prstGeom prst="rect">
            <a:avLst/>
          </a:prstGeom>
        </p:spPr>
      </p:pic>
    </p:spTree>
    <p:extLst>
      <p:ext uri="{BB962C8B-B14F-4D97-AF65-F5344CB8AC3E}">
        <p14:creationId xmlns:p14="http://schemas.microsoft.com/office/powerpoint/2010/main" val="265619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1FEE-A023-866B-4997-ADE98C6D0AB3}"/>
              </a:ext>
            </a:extLst>
          </p:cNvPr>
          <p:cNvSpPr>
            <a:spLocks noGrp="1"/>
          </p:cNvSpPr>
          <p:nvPr>
            <p:ph type="title"/>
          </p:nvPr>
        </p:nvSpPr>
        <p:spPr/>
        <p:txBody>
          <a:bodyPr/>
          <a:lstStyle/>
          <a:p>
            <a:r>
              <a:rPr lang="en-IN" dirty="0"/>
              <a:t>Machine learning Algorithm used</a:t>
            </a:r>
          </a:p>
        </p:txBody>
      </p:sp>
      <p:sp>
        <p:nvSpPr>
          <p:cNvPr id="3" name="Content Placeholder 2">
            <a:extLst>
              <a:ext uri="{FF2B5EF4-FFF2-40B4-BE49-F238E27FC236}">
                <a16:creationId xmlns:a16="http://schemas.microsoft.com/office/drawing/2014/main" id="{6670C488-84A0-831E-3D63-696FEEB0FA61}"/>
              </a:ext>
            </a:extLst>
          </p:cNvPr>
          <p:cNvSpPr>
            <a:spLocks noGrp="1"/>
          </p:cNvSpPr>
          <p:nvPr>
            <p:ph idx="1"/>
          </p:nvPr>
        </p:nvSpPr>
        <p:spPr/>
        <p:txBody>
          <a:bodyPr/>
          <a:lstStyle/>
          <a:p>
            <a:r>
              <a:rPr lang="en-US" sz="2800" b="0" i="0" dirty="0">
                <a:solidFill>
                  <a:srgbClr val="374151"/>
                </a:solidFill>
                <a:effectLst/>
                <a:latin typeface="Söhne"/>
              </a:rPr>
              <a:t>Logistic Regression is a statistical method used for modeling the relationship between a binary dependent variable and one or more independent variables. </a:t>
            </a:r>
          </a:p>
          <a:p>
            <a:pPr marL="0" indent="0">
              <a:buNone/>
            </a:pPr>
            <a:endParaRPr lang="en-US" sz="2800" b="0" i="0" dirty="0">
              <a:solidFill>
                <a:srgbClr val="374151"/>
              </a:solidFill>
              <a:effectLst/>
              <a:latin typeface="Söhne"/>
            </a:endParaRPr>
          </a:p>
          <a:p>
            <a:r>
              <a:rPr lang="en-US" sz="2800" b="0" i="0" dirty="0">
                <a:solidFill>
                  <a:srgbClr val="374151"/>
                </a:solidFill>
                <a:effectLst/>
                <a:latin typeface="Söhne"/>
              </a:rPr>
              <a:t>In logistic regression, the dependent variable is a binary variable, which takes the value 0 or 1</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27420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BBC8-80EF-4FCC-C270-C6C4AF341AD5}"/>
              </a:ext>
            </a:extLst>
          </p:cNvPr>
          <p:cNvSpPr>
            <a:spLocks noGrp="1"/>
          </p:cNvSpPr>
          <p:nvPr>
            <p:ph type="title"/>
          </p:nvPr>
        </p:nvSpPr>
        <p:spPr>
          <a:xfrm>
            <a:off x="1187076" y="964337"/>
            <a:ext cx="8761413" cy="706964"/>
          </a:xfrm>
        </p:spPr>
        <p:txBody>
          <a:bodyPr/>
          <a:lstStyle/>
          <a:p>
            <a:pPr algn="ctr"/>
            <a:r>
              <a:rPr lang="en-IN" sz="4800" b="1" i="0" dirty="0">
                <a:solidFill>
                  <a:schemeClr val="bg1"/>
                </a:solidFill>
                <a:effectLst/>
                <a:latin typeface="Times New Roman" panose="02020603050405020304" pitchFamily="18" charset="0"/>
                <a:cs typeface="Times New Roman" panose="02020603050405020304" pitchFamily="18" charset="0"/>
              </a:rPr>
              <a:t>Python Libraries Used</a:t>
            </a:r>
            <a:endParaRPr lang="en-IN" dirty="0"/>
          </a:p>
        </p:txBody>
      </p:sp>
      <p:sp>
        <p:nvSpPr>
          <p:cNvPr id="3" name="Content Placeholder 2">
            <a:extLst>
              <a:ext uri="{FF2B5EF4-FFF2-40B4-BE49-F238E27FC236}">
                <a16:creationId xmlns:a16="http://schemas.microsoft.com/office/drawing/2014/main" id="{E165CE10-7F06-EB34-D42F-807805169472}"/>
              </a:ext>
            </a:extLst>
          </p:cNvPr>
          <p:cNvSpPr>
            <a:spLocks noGrp="1"/>
          </p:cNvSpPr>
          <p:nvPr>
            <p:ph idx="1"/>
          </p:nvPr>
        </p:nvSpPr>
        <p:spPr>
          <a:xfrm>
            <a:off x="884367" y="2491273"/>
            <a:ext cx="8825659" cy="3676261"/>
          </a:xfrm>
        </p:spPr>
        <p:txBody>
          <a:bodyPr>
            <a:normAutofit/>
          </a:bodyPr>
          <a:lstStyle/>
          <a:p>
            <a:r>
              <a:rPr lang="en-IN" sz="3600" dirty="0">
                <a:solidFill>
                  <a:srgbClr val="1F2328"/>
                </a:solidFill>
                <a:latin typeface="-apple-system"/>
              </a:rPr>
              <a:t>Pandas</a:t>
            </a:r>
          </a:p>
          <a:p>
            <a:r>
              <a:rPr lang="en-IN" sz="3600" dirty="0">
                <a:solidFill>
                  <a:srgbClr val="1F2328"/>
                </a:solidFill>
                <a:latin typeface="-apple-system"/>
              </a:rPr>
              <a:t>NumPy</a:t>
            </a:r>
          </a:p>
          <a:p>
            <a:r>
              <a:rPr lang="en-IN" sz="3600" dirty="0">
                <a:solidFill>
                  <a:srgbClr val="1F2328"/>
                </a:solidFill>
                <a:latin typeface="-apple-system"/>
              </a:rPr>
              <a:t>Matplotlib</a:t>
            </a:r>
          </a:p>
          <a:p>
            <a:r>
              <a:rPr lang="en-IN" sz="3600" dirty="0">
                <a:solidFill>
                  <a:srgbClr val="1F2328"/>
                </a:solidFill>
                <a:latin typeface="-apple-system"/>
              </a:rPr>
              <a:t>Scikit-learn</a:t>
            </a:r>
          </a:p>
          <a:p>
            <a:r>
              <a:rPr lang="en-IN" sz="3600" dirty="0" err="1">
                <a:solidFill>
                  <a:srgbClr val="1F2328"/>
                </a:solidFill>
                <a:latin typeface="-apple-system"/>
              </a:rPr>
              <a:t>Streamlit</a:t>
            </a:r>
            <a:endParaRPr lang="en-IN" sz="3600" dirty="0">
              <a:solidFill>
                <a:srgbClr val="1F2328"/>
              </a:solidFill>
              <a:latin typeface="-apple-system"/>
            </a:endParaRPr>
          </a:p>
          <a:p>
            <a:endParaRPr lang="en-IN" dirty="0">
              <a:solidFill>
                <a:srgbClr val="1F2328"/>
              </a:solidFill>
              <a:latin typeface="-apple-system"/>
            </a:endParaRPr>
          </a:p>
        </p:txBody>
      </p:sp>
    </p:spTree>
    <p:extLst>
      <p:ext uri="{BB962C8B-B14F-4D97-AF65-F5344CB8AC3E}">
        <p14:creationId xmlns:p14="http://schemas.microsoft.com/office/powerpoint/2010/main" val="364744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8188-4EBA-0182-9681-14E9A4879F49}"/>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16834814-14A4-8052-BB3A-72602AF08EC5}"/>
              </a:ext>
            </a:extLst>
          </p:cNvPr>
          <p:cNvSpPr>
            <a:spLocks noGrp="1"/>
          </p:cNvSpPr>
          <p:nvPr>
            <p:ph idx="1"/>
          </p:nvPr>
        </p:nvSpPr>
        <p:spPr/>
        <p:txBody>
          <a:bodyPr>
            <a:normAutofit lnSpcReduction="10000"/>
          </a:bodyPr>
          <a:lstStyle/>
          <a:p>
            <a:r>
              <a:rPr lang="en-IN" sz="3200" dirty="0" err="1"/>
              <a:t>Jupyter</a:t>
            </a:r>
            <a:r>
              <a:rPr lang="en-IN" sz="3200" dirty="0"/>
              <a:t> Notebook</a:t>
            </a:r>
          </a:p>
          <a:p>
            <a:r>
              <a:rPr lang="en-IN" sz="3200" dirty="0" err="1"/>
              <a:t>Pycharm</a:t>
            </a:r>
            <a:endParaRPr lang="en-IN" sz="3200" dirty="0"/>
          </a:p>
          <a:p>
            <a:r>
              <a:rPr lang="en-IN" sz="3200" dirty="0"/>
              <a:t>Render</a:t>
            </a:r>
          </a:p>
          <a:p>
            <a:r>
              <a:rPr lang="en-IN" sz="3200" dirty="0" err="1"/>
              <a:t>Github</a:t>
            </a:r>
            <a:r>
              <a:rPr lang="en-IN" sz="3200" dirty="0"/>
              <a:t> </a:t>
            </a:r>
          </a:p>
          <a:p>
            <a:r>
              <a:rPr lang="en-IN" sz="3200" dirty="0"/>
              <a:t>Git</a:t>
            </a:r>
          </a:p>
          <a:p>
            <a:r>
              <a:rPr lang="en-IN" sz="3200" dirty="0" err="1"/>
              <a:t>kaggle</a:t>
            </a:r>
            <a:endParaRPr lang="en-IN" sz="3200" dirty="0"/>
          </a:p>
          <a:p>
            <a:endParaRPr lang="en-IN" dirty="0"/>
          </a:p>
        </p:txBody>
      </p:sp>
    </p:spTree>
    <p:extLst>
      <p:ext uri="{BB962C8B-B14F-4D97-AF65-F5344CB8AC3E}">
        <p14:creationId xmlns:p14="http://schemas.microsoft.com/office/powerpoint/2010/main" val="26746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B59D-E46E-8FD0-0DAB-083B5822AC60}"/>
              </a:ext>
            </a:extLst>
          </p:cNvPr>
          <p:cNvSpPr>
            <a:spLocks noGrp="1"/>
          </p:cNvSpPr>
          <p:nvPr>
            <p:ph type="title"/>
          </p:nvPr>
        </p:nvSpPr>
        <p:spPr/>
        <p:txBody>
          <a:bodyPr/>
          <a:lstStyle/>
          <a:p>
            <a:r>
              <a:rPr lang="en-GB" dirty="0"/>
              <a:t>                   </a:t>
            </a:r>
            <a:r>
              <a:rPr lang="en-GB" sz="4400" b="1" dirty="0">
                <a:latin typeface="Arial" panose="020B0604020202020204" pitchFamily="34" charset="0"/>
                <a:cs typeface="Arial" panose="020B0604020202020204" pitchFamily="34" charset="0"/>
              </a:rPr>
              <a:t>How its Works</a:t>
            </a:r>
          </a:p>
        </p:txBody>
      </p:sp>
      <p:sp>
        <p:nvSpPr>
          <p:cNvPr id="3" name="Content Placeholder 2">
            <a:extLst>
              <a:ext uri="{FF2B5EF4-FFF2-40B4-BE49-F238E27FC236}">
                <a16:creationId xmlns:a16="http://schemas.microsoft.com/office/drawing/2014/main" id="{B23C9CBB-625C-A8C8-5913-FE8EAAD66998}"/>
              </a:ext>
            </a:extLst>
          </p:cNvPr>
          <p:cNvSpPr>
            <a:spLocks noGrp="1"/>
          </p:cNvSpPr>
          <p:nvPr>
            <p:ph idx="1"/>
          </p:nvPr>
        </p:nvSpPr>
        <p:spPr>
          <a:xfrm>
            <a:off x="596766" y="2633358"/>
            <a:ext cx="11396311" cy="3416300"/>
          </a:xfrm>
        </p:spPr>
        <p:txBody>
          <a:bodyPr>
            <a:normAutofit/>
          </a:bodyPr>
          <a:lstStyle/>
          <a:p>
            <a:pPr>
              <a:lnSpc>
                <a:spcPct val="200000"/>
              </a:lnSpc>
            </a:pPr>
            <a:r>
              <a:rPr lang="en-GB" sz="2800" dirty="0">
                <a:latin typeface="Arial" panose="020B0604020202020204" pitchFamily="34" charset="0"/>
                <a:cs typeface="Arial" panose="020B0604020202020204" pitchFamily="34" charset="0"/>
              </a:rPr>
              <a:t>Firstly, Search </a:t>
            </a:r>
            <a:r>
              <a:rPr lang="en-IN" sz="2800" i="0" u="none" strike="noStrike" dirty="0">
                <a:effectLst/>
                <a:latin typeface="-apple-system"/>
                <a:hlinkClick r:id="rId2" tooltip="https://ipl-match.onrender.com/"/>
              </a:rPr>
              <a:t>ipl-match.onrender.com/</a:t>
            </a:r>
            <a:endParaRPr lang="en-GB" sz="2800" dirty="0">
              <a:solidFill>
                <a:schemeClr val="accent5">
                  <a:lumMod val="75000"/>
                </a:schemeClr>
              </a:solidFill>
              <a:latin typeface="Arial" panose="020B0604020202020204" pitchFamily="34" charset="0"/>
              <a:cs typeface="Arial" panose="020B0604020202020204" pitchFamily="34" charset="0"/>
            </a:endParaRPr>
          </a:p>
          <a:p>
            <a:pPr>
              <a:lnSpc>
                <a:spcPct val="200000"/>
              </a:lnSpc>
            </a:pPr>
            <a:r>
              <a:rPr lang="en-GB" sz="2800" dirty="0">
                <a:solidFill>
                  <a:schemeClr val="tx1"/>
                </a:solidFill>
                <a:latin typeface="Arial" panose="020B0604020202020204" pitchFamily="34" charset="0"/>
                <a:cs typeface="Arial" panose="020B0604020202020204" pitchFamily="34" charset="0"/>
              </a:rPr>
              <a:t>Then Enter the required attributes of 2</a:t>
            </a:r>
            <a:r>
              <a:rPr lang="en-GB" sz="2800" baseline="30000" dirty="0">
                <a:solidFill>
                  <a:schemeClr val="tx1"/>
                </a:solidFill>
                <a:latin typeface="Arial" panose="020B0604020202020204" pitchFamily="34" charset="0"/>
                <a:cs typeface="Arial" panose="020B0604020202020204" pitchFamily="34" charset="0"/>
              </a:rPr>
              <a:t>nd</a:t>
            </a:r>
            <a:r>
              <a:rPr lang="en-GB" sz="2800" dirty="0">
                <a:solidFill>
                  <a:schemeClr val="tx1"/>
                </a:solidFill>
                <a:latin typeface="Arial" panose="020B0604020202020204" pitchFamily="34" charset="0"/>
                <a:cs typeface="Arial" panose="020B0604020202020204" pitchFamily="34" charset="0"/>
              </a:rPr>
              <a:t> Inning on </a:t>
            </a:r>
            <a:r>
              <a:rPr lang="en-GB" sz="2800" dirty="0" err="1">
                <a:solidFill>
                  <a:schemeClr val="tx1"/>
                </a:solidFill>
                <a:latin typeface="Arial" panose="020B0604020202020204" pitchFamily="34" charset="0"/>
                <a:cs typeface="Arial" panose="020B0604020202020204" pitchFamily="34" charset="0"/>
              </a:rPr>
              <a:t>streamlit</a:t>
            </a:r>
            <a:r>
              <a:rPr lang="en-GB" sz="2800" dirty="0">
                <a:solidFill>
                  <a:schemeClr val="tx1"/>
                </a:solidFill>
                <a:latin typeface="Arial" panose="020B0604020202020204" pitchFamily="34" charset="0"/>
                <a:cs typeface="Arial" panose="020B0604020202020204" pitchFamily="34" charset="0"/>
              </a:rPr>
              <a:t> interface</a:t>
            </a:r>
          </a:p>
          <a:p>
            <a:pPr>
              <a:lnSpc>
                <a:spcPct val="200000"/>
              </a:lnSpc>
            </a:pPr>
            <a:r>
              <a:rPr lang="en-GB" sz="2800" dirty="0">
                <a:solidFill>
                  <a:schemeClr val="tx1"/>
                </a:solidFill>
                <a:latin typeface="Arial" panose="020B0604020202020204" pitchFamily="34" charset="0"/>
                <a:cs typeface="Arial" panose="020B0604020202020204" pitchFamily="34" charset="0"/>
              </a:rPr>
              <a:t>Model predict winning probability of both Teams</a:t>
            </a:r>
          </a:p>
        </p:txBody>
      </p:sp>
    </p:spTree>
    <p:extLst>
      <p:ext uri="{BB962C8B-B14F-4D97-AF65-F5344CB8AC3E}">
        <p14:creationId xmlns:p14="http://schemas.microsoft.com/office/powerpoint/2010/main" val="170396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929B-03CE-58B4-4DB7-08B762ACA2C5}"/>
              </a:ext>
            </a:extLst>
          </p:cNvPr>
          <p:cNvSpPr>
            <a:spLocks noGrp="1"/>
          </p:cNvSpPr>
          <p:nvPr>
            <p:ph type="title"/>
          </p:nvPr>
        </p:nvSpPr>
        <p:spPr>
          <a:xfrm>
            <a:off x="977671" y="777727"/>
            <a:ext cx="8761413" cy="706964"/>
          </a:xfrm>
        </p:spPr>
        <p:txBody>
          <a:bodyPr/>
          <a:lstStyle/>
          <a:p>
            <a:pPr algn="ctr"/>
            <a:r>
              <a:rPr lang="en-GB" b="1" dirty="0">
                <a:latin typeface="Arial" panose="020B0604020202020204" pitchFamily="34" charset="0"/>
                <a:cs typeface="Arial" panose="020B0604020202020204" pitchFamily="34" charset="0"/>
              </a:rPr>
              <a:t>Code Snippet</a:t>
            </a:r>
          </a:p>
        </p:txBody>
      </p:sp>
      <p:pic>
        <p:nvPicPr>
          <p:cNvPr id="6" name="Content Placeholder 5">
            <a:extLst>
              <a:ext uri="{FF2B5EF4-FFF2-40B4-BE49-F238E27FC236}">
                <a16:creationId xmlns:a16="http://schemas.microsoft.com/office/drawing/2014/main" id="{30B84C1C-67B3-5F2A-2A94-2CE3B19FE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335" y="1800809"/>
            <a:ext cx="11439330" cy="4907902"/>
          </a:xfrm>
        </p:spPr>
      </p:pic>
    </p:spTree>
    <p:extLst>
      <p:ext uri="{BB962C8B-B14F-4D97-AF65-F5344CB8AC3E}">
        <p14:creationId xmlns:p14="http://schemas.microsoft.com/office/powerpoint/2010/main" val="141920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89D8-B6D8-B101-DA02-7BA9FA7A861E}"/>
              </a:ext>
            </a:extLst>
          </p:cNvPr>
          <p:cNvSpPr>
            <a:spLocks noGrp="1"/>
          </p:cNvSpPr>
          <p:nvPr>
            <p:ph type="title"/>
          </p:nvPr>
        </p:nvSpPr>
        <p:spPr/>
        <p:txBody>
          <a:bodyPr/>
          <a:lstStyle/>
          <a:p>
            <a:r>
              <a:rPr lang="en-US" dirty="0"/>
              <a:t>                   </a:t>
            </a:r>
            <a:r>
              <a:rPr lang="en-US" b="1" dirty="0">
                <a:latin typeface="Arial" panose="020B0604020202020204" pitchFamily="34" charset="0"/>
                <a:cs typeface="Arial" panose="020B0604020202020204" pitchFamily="34" charset="0"/>
              </a:rPr>
              <a:t>Home Page of Project</a:t>
            </a:r>
            <a:endParaRPr lang="en-GB" b="1"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D9B33486-CD0D-78F2-CE9E-E460D080485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5243D6A-2B51-2BA2-7DBF-58776FF00E55}"/>
              </a:ext>
            </a:extLst>
          </p:cNvPr>
          <p:cNvPicPr>
            <a:picLocks noChangeAspect="1"/>
          </p:cNvPicPr>
          <p:nvPr/>
        </p:nvPicPr>
        <p:blipFill>
          <a:blip r:embed="rId2"/>
          <a:stretch>
            <a:fillRect/>
          </a:stretch>
        </p:blipFill>
        <p:spPr>
          <a:xfrm>
            <a:off x="965623" y="1817980"/>
            <a:ext cx="9401331" cy="4987339"/>
          </a:xfrm>
          <a:prstGeom prst="rect">
            <a:avLst/>
          </a:prstGeom>
        </p:spPr>
      </p:pic>
    </p:spTree>
    <p:extLst>
      <p:ext uri="{BB962C8B-B14F-4D97-AF65-F5344CB8AC3E}">
        <p14:creationId xmlns:p14="http://schemas.microsoft.com/office/powerpoint/2010/main" val="250658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4015-C481-8ED4-6B21-9F597C2BB04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a:t>
            </a:r>
            <a:endParaRPr lang="en-GB" b="1"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D638A26-4DFA-E335-E1D2-40672B0AACB0}"/>
              </a:ext>
            </a:extLst>
          </p:cNvPr>
          <p:cNvPicPr>
            <a:picLocks noGrp="1" noChangeAspect="1"/>
          </p:cNvPicPr>
          <p:nvPr>
            <p:ph idx="1"/>
          </p:nvPr>
        </p:nvPicPr>
        <p:blipFill>
          <a:blip r:embed="rId2"/>
          <a:stretch>
            <a:fillRect/>
          </a:stretch>
        </p:blipFill>
        <p:spPr>
          <a:xfrm>
            <a:off x="0" y="12699"/>
            <a:ext cx="12117644" cy="6845301"/>
          </a:xfrm>
        </p:spPr>
      </p:pic>
    </p:spTree>
    <p:extLst>
      <p:ext uri="{BB962C8B-B14F-4D97-AF65-F5344CB8AC3E}">
        <p14:creationId xmlns:p14="http://schemas.microsoft.com/office/powerpoint/2010/main" val="199892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3EC80-AC73-E01A-FCF2-44FD6AB20D3B}"/>
              </a:ext>
            </a:extLst>
          </p:cNvPr>
          <p:cNvSpPr>
            <a:spLocks noGrp="1"/>
          </p:cNvSpPr>
          <p:nvPr>
            <p:ph idx="1"/>
          </p:nvPr>
        </p:nvSpPr>
        <p:spPr>
          <a:xfrm>
            <a:off x="1154954" y="1680632"/>
            <a:ext cx="8825659" cy="4339168"/>
          </a:xfrm>
        </p:spPr>
        <p:txBody>
          <a:bodyPr>
            <a:normAutofit/>
          </a:bodyPr>
          <a:lstStyle/>
          <a:p>
            <a:pPr marL="0" indent="0">
              <a:buNone/>
            </a:pPr>
            <a:r>
              <a:rPr lang="en-US" sz="9600" dirty="0"/>
              <a:t>    </a:t>
            </a:r>
          </a:p>
          <a:p>
            <a:pPr marL="0" indent="0">
              <a:buNone/>
            </a:pPr>
            <a:r>
              <a:rPr lang="en-US" sz="9600" dirty="0"/>
              <a:t>    thank you </a:t>
            </a:r>
            <a:endParaRPr lang="en-GB" sz="9600" dirty="0">
              <a:effectLst>
                <a:glow rad="127000">
                  <a:schemeClr val="accent1">
                    <a:lumMod val="60000"/>
                    <a:lumOff val="40000"/>
                  </a:schemeClr>
                </a:glow>
                <a:outerShdw blurRad="279400" dist="50800" dir="5400000" algn="ctr" rotWithShape="0">
                  <a:srgbClr val="000000">
                    <a:alpha val="93000"/>
                  </a:srgbClr>
                </a:outerShdw>
              </a:effectLst>
            </a:endParaRPr>
          </a:p>
        </p:txBody>
      </p:sp>
    </p:spTree>
    <p:extLst>
      <p:ext uri="{BB962C8B-B14F-4D97-AF65-F5344CB8AC3E}">
        <p14:creationId xmlns:p14="http://schemas.microsoft.com/office/powerpoint/2010/main" val="25717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FA5D-265B-6253-96E8-09850C9A2E92}"/>
              </a:ext>
            </a:extLst>
          </p:cNvPr>
          <p:cNvSpPr>
            <a:spLocks noGrp="1"/>
          </p:cNvSpPr>
          <p:nvPr>
            <p:ph type="title"/>
          </p:nvPr>
        </p:nvSpPr>
        <p:spPr>
          <a:xfrm>
            <a:off x="1368108" y="934592"/>
            <a:ext cx="9098831" cy="706964"/>
          </a:xfrm>
        </p:spPr>
        <p:txBody>
          <a:bodyPr/>
          <a:lstStyle/>
          <a:p>
            <a:pPr algn="ctr"/>
            <a:r>
              <a:rPr lang="en-US" b="1" dirty="0">
                <a:latin typeface="Bahnschrift SemiBold" panose="020B0502040204020203" pitchFamily="34" charset="0"/>
              </a:rPr>
              <a:t>IPL WIN PROBABILITY PREDICTOR</a:t>
            </a:r>
            <a:endParaRPr lang="en-GB" dirty="0"/>
          </a:p>
        </p:txBody>
      </p:sp>
      <p:sp>
        <p:nvSpPr>
          <p:cNvPr id="3" name="Content Placeholder 2">
            <a:extLst>
              <a:ext uri="{FF2B5EF4-FFF2-40B4-BE49-F238E27FC236}">
                <a16:creationId xmlns:a16="http://schemas.microsoft.com/office/drawing/2014/main" id="{5E66535D-AC20-D527-2A5F-0DE9E0693C2E}"/>
              </a:ext>
            </a:extLst>
          </p:cNvPr>
          <p:cNvSpPr>
            <a:spLocks noGrp="1"/>
          </p:cNvSpPr>
          <p:nvPr>
            <p:ph idx="1"/>
          </p:nvPr>
        </p:nvSpPr>
        <p:spPr>
          <a:xfrm>
            <a:off x="750692" y="2473693"/>
            <a:ext cx="10895875" cy="4100362"/>
          </a:xfrm>
        </p:spPr>
        <p:txBody>
          <a:bodyPr>
            <a:normAutofit fontScale="77500" lnSpcReduction="20000"/>
          </a:bodyPr>
          <a:lstStyle/>
          <a:p>
            <a:pPr algn="just">
              <a:lnSpc>
                <a:spcPct val="170000"/>
              </a:lnSpc>
            </a:pPr>
            <a:r>
              <a:rPr lang="en-US" sz="2400" b="0" i="0" dirty="0">
                <a:solidFill>
                  <a:srgbClr val="222222"/>
                </a:solidFill>
                <a:effectLst/>
                <a:latin typeface="Lato" panose="020F0502020204030203" pitchFamily="34" charset="0"/>
              </a:rPr>
              <a:t>Data Science are one of the fastest-growing technological fields. This field results in amazing changes in the Sports Analytics. The main reason for the advancement in this field is the increase in the computational power and availability of large amounts of data. In Data Science, this data is analyzed and made suitable for creating machine learning models and products.</a:t>
            </a:r>
          </a:p>
          <a:p>
            <a:pPr algn="just">
              <a:lnSpc>
                <a:spcPct val="170000"/>
              </a:lnSpc>
            </a:pPr>
            <a:r>
              <a:rPr lang="en-US" sz="2400" b="0" i="0" dirty="0">
                <a:solidFill>
                  <a:srgbClr val="222222"/>
                </a:solidFill>
                <a:effectLst/>
                <a:latin typeface="Lato" panose="020F0502020204030203" pitchFamily="34" charset="0"/>
              </a:rPr>
              <a:t>we are going to discuss the IPL team win prediction. Based on some match stats, we’re predicting who is the winner of an IPL match. Through this project, you will get familiar with the exploratory data analysis and feature engineering techniques that need to be applied to process data.</a:t>
            </a:r>
          </a:p>
          <a:p>
            <a:pPr algn="just">
              <a:lnSpc>
                <a:spcPct val="170000"/>
              </a:lnSpc>
            </a:pPr>
            <a:endParaRPr lang="en-US" sz="2400"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80077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E1B0-03E7-4758-8E99-0197904FE4D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7B43E37-D821-4AC2-9419-C15E49343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164" y="1087120"/>
            <a:ext cx="10414215" cy="5359400"/>
          </a:xfrm>
        </p:spPr>
      </p:pic>
      <p:pic>
        <p:nvPicPr>
          <p:cNvPr id="4" name="Picture 3">
            <a:extLst>
              <a:ext uri="{FF2B5EF4-FFF2-40B4-BE49-F238E27FC236}">
                <a16:creationId xmlns:a16="http://schemas.microsoft.com/office/drawing/2014/main" id="{4F4C1EFE-14B3-A9D7-F5D5-6E022CCDAA9B}"/>
              </a:ext>
            </a:extLst>
          </p:cNvPr>
          <p:cNvPicPr>
            <a:picLocks noChangeAspect="1"/>
          </p:cNvPicPr>
          <p:nvPr/>
        </p:nvPicPr>
        <p:blipFill>
          <a:blip r:embed="rId3"/>
          <a:stretch>
            <a:fillRect/>
          </a:stretch>
        </p:blipFill>
        <p:spPr>
          <a:xfrm>
            <a:off x="0" y="0"/>
            <a:ext cx="12176740" cy="6858000"/>
          </a:xfrm>
          <a:prstGeom prst="rect">
            <a:avLst/>
          </a:prstGeom>
        </p:spPr>
      </p:pic>
    </p:spTree>
    <p:extLst>
      <p:ext uri="{BB962C8B-B14F-4D97-AF65-F5344CB8AC3E}">
        <p14:creationId xmlns:p14="http://schemas.microsoft.com/office/powerpoint/2010/main" val="344378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7E50-2CE5-555C-375F-1A5213D850BF}"/>
              </a:ext>
            </a:extLst>
          </p:cNvPr>
          <p:cNvSpPr>
            <a:spLocks noGrp="1"/>
          </p:cNvSpPr>
          <p:nvPr>
            <p:ph type="title"/>
          </p:nvPr>
        </p:nvSpPr>
        <p:spPr>
          <a:xfrm>
            <a:off x="750773" y="728091"/>
            <a:ext cx="10992049" cy="1668600"/>
          </a:xfrm>
        </p:spPr>
        <p:txBody>
          <a:bodyPr/>
          <a:lstStyle/>
          <a:p>
            <a:pPr algn="ctr"/>
            <a:r>
              <a:rPr lang="en-US" b="1" i="0" dirty="0">
                <a:solidFill>
                  <a:schemeClr val="bg1"/>
                </a:solidFill>
                <a:effectLst/>
                <a:latin typeface="noto-sans"/>
              </a:rPr>
              <a:t>What Is </a:t>
            </a:r>
            <a:r>
              <a:rPr lang="en-US" b="1" dirty="0">
                <a:latin typeface="Bahnschrift SemiBold" panose="020B0502040204020203" pitchFamily="34" charset="0"/>
              </a:rPr>
              <a:t>IPL WIN PROBABILITY PREDICTOR  </a:t>
            </a:r>
            <a:br>
              <a:rPr lang="en-US" b="1" dirty="0">
                <a:latin typeface="Bahnschrift SemiBold" panose="020B0502040204020203" pitchFamily="34" charset="0"/>
              </a:rPr>
            </a:br>
            <a:r>
              <a:rPr lang="en-US" b="1" i="0" dirty="0">
                <a:solidFill>
                  <a:schemeClr val="bg1"/>
                </a:solidFill>
                <a:effectLst/>
                <a:latin typeface="noto-sans"/>
              </a:rPr>
              <a:t>and </a:t>
            </a:r>
            <a:br>
              <a:rPr lang="en-US" b="1" i="0" dirty="0">
                <a:solidFill>
                  <a:schemeClr val="bg1"/>
                </a:solidFill>
                <a:effectLst/>
                <a:latin typeface="noto-sans"/>
              </a:rPr>
            </a:br>
            <a:r>
              <a:rPr lang="en-US" b="1" i="0" dirty="0">
                <a:solidFill>
                  <a:schemeClr val="bg1"/>
                </a:solidFill>
                <a:effectLst/>
                <a:latin typeface="noto-sans"/>
              </a:rPr>
              <a:t>Why Do </a:t>
            </a:r>
            <a:r>
              <a:rPr lang="en-US" b="1" dirty="0">
                <a:solidFill>
                  <a:schemeClr val="bg1"/>
                </a:solidFill>
                <a:latin typeface="noto-sans"/>
              </a:rPr>
              <a:t>WE</a:t>
            </a:r>
            <a:r>
              <a:rPr lang="en-US" b="1" i="0" dirty="0">
                <a:solidFill>
                  <a:schemeClr val="bg1"/>
                </a:solidFill>
                <a:effectLst/>
                <a:latin typeface="noto-sans"/>
              </a:rPr>
              <a:t> Need it</a:t>
            </a:r>
            <a:br>
              <a:rPr lang="en-US" b="1" i="0" dirty="0">
                <a:solidFill>
                  <a:srgbClr val="000000"/>
                </a:solidFill>
                <a:effectLst/>
                <a:latin typeface="noto-sans"/>
              </a:rPr>
            </a:br>
            <a:endParaRPr lang="en-GB" dirty="0"/>
          </a:p>
        </p:txBody>
      </p:sp>
      <p:sp>
        <p:nvSpPr>
          <p:cNvPr id="3" name="Content Placeholder 2">
            <a:extLst>
              <a:ext uri="{FF2B5EF4-FFF2-40B4-BE49-F238E27FC236}">
                <a16:creationId xmlns:a16="http://schemas.microsoft.com/office/drawing/2014/main" id="{39688AA2-C83D-C335-4607-26887102151F}"/>
              </a:ext>
            </a:extLst>
          </p:cNvPr>
          <p:cNvSpPr>
            <a:spLocks noGrp="1"/>
          </p:cNvSpPr>
          <p:nvPr>
            <p:ph idx="1"/>
          </p:nvPr>
        </p:nvSpPr>
        <p:spPr>
          <a:xfrm>
            <a:off x="1244334" y="2972335"/>
            <a:ext cx="11097928" cy="2977949"/>
          </a:xfrm>
        </p:spPr>
        <p:txBody>
          <a:bodyPr>
            <a:normAutofit/>
          </a:bodyPr>
          <a:lstStyle/>
          <a:p>
            <a:pPr algn="l">
              <a:buFont typeface="+mj-lt"/>
              <a:buAutoNum type="arabicPeriod"/>
            </a:pPr>
            <a:r>
              <a:rPr lang="en-US" sz="4000" b="0" i="0" dirty="0">
                <a:solidFill>
                  <a:srgbClr val="374151"/>
                </a:solidFill>
                <a:effectLst/>
                <a:latin typeface="Söhne"/>
              </a:rPr>
              <a:t>Helps in making informed decisions</a:t>
            </a:r>
          </a:p>
          <a:p>
            <a:pPr algn="l">
              <a:buFont typeface="+mj-lt"/>
              <a:buAutoNum type="arabicPeriod"/>
            </a:pPr>
            <a:r>
              <a:rPr lang="en-US" sz="4000" b="0" i="0" dirty="0">
                <a:solidFill>
                  <a:srgbClr val="374151"/>
                </a:solidFill>
                <a:effectLst/>
                <a:latin typeface="Söhne"/>
              </a:rPr>
              <a:t>Enhances the viewing experience</a:t>
            </a:r>
          </a:p>
          <a:p>
            <a:pPr algn="l">
              <a:buFont typeface="+mj-lt"/>
              <a:buAutoNum type="arabicPeriod"/>
            </a:pPr>
            <a:r>
              <a:rPr lang="en-US" sz="4000" b="0" i="0" dirty="0">
                <a:solidFill>
                  <a:srgbClr val="374151"/>
                </a:solidFill>
                <a:effectLst/>
                <a:latin typeface="Söhne"/>
              </a:rPr>
              <a:t>Can help in sports betting</a:t>
            </a:r>
          </a:p>
        </p:txBody>
      </p:sp>
    </p:spTree>
    <p:extLst>
      <p:ext uri="{BB962C8B-B14F-4D97-AF65-F5344CB8AC3E}">
        <p14:creationId xmlns:p14="http://schemas.microsoft.com/office/powerpoint/2010/main" val="240850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46F5-EBE2-F516-1835-80DF440250BE}"/>
              </a:ext>
            </a:extLst>
          </p:cNvPr>
          <p:cNvSpPr>
            <a:spLocks noGrp="1"/>
          </p:cNvSpPr>
          <p:nvPr>
            <p:ph type="title"/>
          </p:nvPr>
        </p:nvSpPr>
        <p:spPr>
          <a:xfrm>
            <a:off x="640080" y="819150"/>
            <a:ext cx="10495280" cy="996536"/>
          </a:xfrm>
        </p:spPr>
        <p:txBody>
          <a:bodyPr/>
          <a:lstStyle/>
          <a:p>
            <a:br>
              <a:rPr lang="en-US" b="0" i="0" dirty="0">
                <a:solidFill>
                  <a:schemeClr val="bg1"/>
                </a:solidFill>
                <a:effectLst/>
                <a:latin typeface="Arial" panose="020B0604020202020204" pitchFamily="34" charset="0"/>
                <a:cs typeface="Arial" panose="020B0604020202020204" pitchFamily="34" charset="0"/>
              </a:rPr>
            </a:br>
            <a:r>
              <a:rPr lang="en-US" b="1" i="0" dirty="0">
                <a:solidFill>
                  <a:schemeClr val="bg1"/>
                </a:solidFill>
                <a:effectLst/>
                <a:latin typeface="Arial" panose="020B0604020202020204" pitchFamily="34" charset="0"/>
                <a:cs typeface="Arial" panose="020B0604020202020204" pitchFamily="34" charset="0"/>
              </a:rPr>
              <a:t>BENEFITS OF</a:t>
            </a:r>
            <a:r>
              <a:rPr lang="en-US" b="0" i="0" dirty="0">
                <a:solidFill>
                  <a:schemeClr val="bg1"/>
                </a:solidFill>
                <a:effectLst/>
                <a:latin typeface="Arial" panose="020B0604020202020204" pitchFamily="34" charset="0"/>
                <a:cs typeface="Arial" panose="020B0604020202020204" pitchFamily="34" charset="0"/>
              </a:rPr>
              <a:t> </a:t>
            </a:r>
            <a:r>
              <a:rPr lang="en-US" b="1" dirty="0">
                <a:solidFill>
                  <a:schemeClr val="bg1"/>
                </a:solidFill>
                <a:latin typeface="Bahnschrift SemiBold" panose="020B0502040204020203" pitchFamily="34" charset="0"/>
              </a:rPr>
              <a:t>IPL WIN PROBABILITY PREDICTOR</a:t>
            </a:r>
            <a:br>
              <a:rPr lang="en-US" b="1" i="0" dirty="0">
                <a:solidFill>
                  <a:schemeClr val="bg1"/>
                </a:solidFill>
                <a:effectLst/>
                <a:latin typeface="OracleSansVF"/>
              </a:rPr>
            </a:br>
            <a:endParaRPr lang="en-GB"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74CA35-06B4-3116-12E0-2C41361236C6}"/>
              </a:ext>
            </a:extLst>
          </p:cNvPr>
          <p:cNvSpPr>
            <a:spLocks noGrp="1"/>
          </p:cNvSpPr>
          <p:nvPr>
            <p:ph idx="1"/>
          </p:nvPr>
        </p:nvSpPr>
        <p:spPr>
          <a:xfrm>
            <a:off x="640080" y="1939491"/>
            <a:ext cx="11656116" cy="4350618"/>
          </a:xfrm>
        </p:spPr>
        <p:txBody>
          <a:bodyPr>
            <a:normAutofit/>
          </a:bodyPr>
          <a:lstStyle/>
          <a:p>
            <a:endParaRPr lang="en-US" sz="2400" b="0" i="0" dirty="0">
              <a:solidFill>
                <a:schemeClr val="tx1"/>
              </a:solidFill>
              <a:effectLst/>
              <a:latin typeface="Arial" panose="020B0604020202020204" pitchFamily="34" charset="0"/>
              <a:cs typeface="Arial" panose="020B0604020202020204" pitchFamily="34" charset="0"/>
            </a:endParaRPr>
          </a:p>
          <a:p>
            <a:endParaRPr lang="en-GB" sz="2400" dirty="0">
              <a:solidFill>
                <a:schemeClr val="tx1"/>
              </a:solidFill>
              <a:latin typeface="arial" panose="020B0604020202020204" pitchFamily="34" charset="0"/>
              <a:cs typeface="Arial" panose="020B0604020202020204" pitchFamily="34" charset="0"/>
            </a:endParaRPr>
          </a:p>
          <a:p>
            <a:pPr algn="l">
              <a:buFont typeface="+mj-lt"/>
              <a:buAutoNum type="arabicPeriod"/>
            </a:pPr>
            <a:r>
              <a:rPr lang="en-US" sz="3600" b="0" i="0" dirty="0">
                <a:solidFill>
                  <a:srgbClr val="374151"/>
                </a:solidFill>
                <a:effectLst/>
                <a:latin typeface="Söhne"/>
              </a:rPr>
              <a:t>Data-driven insights</a:t>
            </a:r>
          </a:p>
          <a:p>
            <a:pPr algn="l">
              <a:buFont typeface="+mj-lt"/>
              <a:buAutoNum type="arabicPeriod"/>
            </a:pPr>
            <a:r>
              <a:rPr lang="en-US" sz="3600" b="0" i="0" dirty="0">
                <a:solidFill>
                  <a:srgbClr val="374151"/>
                </a:solidFill>
                <a:effectLst/>
                <a:latin typeface="Söhne"/>
              </a:rPr>
              <a:t>Improved fan engagement</a:t>
            </a:r>
          </a:p>
          <a:p>
            <a:pPr algn="l">
              <a:buFont typeface="+mj-lt"/>
              <a:buAutoNum type="arabicPeriod"/>
            </a:pPr>
            <a:r>
              <a:rPr lang="en-US" sz="3600" b="0" i="0" dirty="0">
                <a:solidFill>
                  <a:srgbClr val="374151"/>
                </a:solidFill>
                <a:effectLst/>
                <a:latin typeface="Söhne"/>
              </a:rPr>
              <a:t>Better betting decisions</a:t>
            </a:r>
          </a:p>
          <a:p>
            <a:pPr algn="l">
              <a:buFont typeface="+mj-lt"/>
              <a:buAutoNum type="arabicPeriod"/>
            </a:pPr>
            <a:r>
              <a:rPr lang="en-US" sz="3600" b="0" i="0" dirty="0">
                <a:solidFill>
                  <a:srgbClr val="374151"/>
                </a:solidFill>
                <a:effectLst/>
                <a:latin typeface="Söhne"/>
              </a:rPr>
              <a:t>Improved team strategies</a:t>
            </a:r>
            <a:endParaRPr lang="en-US" sz="3600" b="0" i="0" dirty="0">
              <a:solidFill>
                <a:schemeClr val="tx1"/>
              </a:solidFill>
              <a:effectLst/>
              <a:latin typeface="Arial" panose="020B0604020202020204" pitchFamily="34" charset="0"/>
              <a:cs typeface="Arial" panose="020B0604020202020204" pitchFamily="34" charset="0"/>
            </a:endParaRPr>
          </a:p>
          <a:p>
            <a:endParaRPr lang="en-US" b="0" i="0" dirty="0">
              <a:solidFill>
                <a:srgbClr val="161513"/>
              </a:solidFill>
              <a:effectLst/>
              <a:latin typeface="OracleSansVF"/>
            </a:endParaRPr>
          </a:p>
          <a:p>
            <a:endParaRPr lang="en-GB" b="1" dirty="0"/>
          </a:p>
        </p:txBody>
      </p:sp>
    </p:spTree>
    <p:extLst>
      <p:ext uri="{BB962C8B-B14F-4D97-AF65-F5344CB8AC3E}">
        <p14:creationId xmlns:p14="http://schemas.microsoft.com/office/powerpoint/2010/main" val="334105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E096-F9CC-FAE7-A6FA-C2F7B003FAEB}"/>
              </a:ext>
            </a:extLst>
          </p:cNvPr>
          <p:cNvSpPr>
            <a:spLocks noGrp="1"/>
          </p:cNvSpPr>
          <p:nvPr>
            <p:ph type="title"/>
          </p:nvPr>
        </p:nvSpPr>
        <p:spPr>
          <a:xfrm>
            <a:off x="487680" y="685670"/>
            <a:ext cx="11927840" cy="1054187"/>
          </a:xfrm>
        </p:spPr>
        <p:txBody>
          <a:bodyPr/>
          <a:lstStyle/>
          <a:p>
            <a:r>
              <a:rPr lang="en-US" b="1" dirty="0">
                <a:solidFill>
                  <a:schemeClr val="bg1"/>
                </a:solidFill>
                <a:latin typeface="Bahnschrift SemiBold" panose="020B0502040204020203" pitchFamily="34" charset="0"/>
              </a:rPr>
              <a:t>MOTIVATION OF IPL WIN PROBABILITY PREDICTOR</a:t>
            </a:r>
            <a:endParaRPr lang="en-GB" dirty="0"/>
          </a:p>
        </p:txBody>
      </p:sp>
      <p:sp>
        <p:nvSpPr>
          <p:cNvPr id="4" name="AutoShape 4" descr="How to book train tickets using IRCTC website or mobile app?">
            <a:extLst>
              <a:ext uri="{FF2B5EF4-FFF2-40B4-BE49-F238E27FC236}">
                <a16:creationId xmlns:a16="http://schemas.microsoft.com/office/drawing/2014/main" id="{AC0A4E94-89BD-8AFC-12CE-411EE7AADC16}"/>
              </a:ext>
            </a:extLst>
          </p:cNvPr>
          <p:cNvSpPr>
            <a:spLocks noChangeAspect="1" noChangeArrowheads="1"/>
          </p:cNvSpPr>
          <p:nvPr/>
        </p:nvSpPr>
        <p:spPr bwMode="auto">
          <a:xfrm>
            <a:off x="4837497" y="3276599"/>
            <a:ext cx="1410903" cy="14109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141D442A-DEBC-E886-F42E-C8AF0F7A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48" y="2565328"/>
            <a:ext cx="11082104" cy="3607002"/>
          </a:xfrm>
          <a:prstGeom prst="rect">
            <a:avLst/>
          </a:prstGeom>
        </p:spPr>
      </p:pic>
    </p:spTree>
    <p:extLst>
      <p:ext uri="{BB962C8B-B14F-4D97-AF65-F5344CB8AC3E}">
        <p14:creationId xmlns:p14="http://schemas.microsoft.com/office/powerpoint/2010/main" val="172699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113A-EAE8-4B2D-BEB7-E43951F2D5D2}"/>
              </a:ext>
            </a:extLst>
          </p:cNvPr>
          <p:cNvSpPr>
            <a:spLocks noGrp="1"/>
          </p:cNvSpPr>
          <p:nvPr>
            <p:ph type="title"/>
          </p:nvPr>
        </p:nvSpPr>
        <p:spPr/>
        <p:txBody>
          <a:bodyPr/>
          <a:lstStyle/>
          <a:p>
            <a:r>
              <a:rPr lang="en-IN" dirty="0"/>
              <a:t>                   </a:t>
            </a:r>
            <a:r>
              <a:rPr lang="en-IN" sz="4800" b="1" i="0" dirty="0">
                <a:solidFill>
                  <a:schemeClr val="bg1"/>
                </a:solidFill>
                <a:effectLst/>
                <a:latin typeface="Times New Roman" panose="02020603050405020304" pitchFamily="18" charset="0"/>
                <a:cs typeface="Times New Roman" panose="02020603050405020304" pitchFamily="18" charset="0"/>
              </a:rPr>
              <a:t>Our data looks like</a:t>
            </a:r>
            <a:endParaRPr lang="en-IN" sz="4800" b="1" dirty="0">
              <a:solidFill>
                <a:schemeClr val="bg1"/>
              </a:solidFill>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9E48766-A673-44F0-BF50-D07E0FD1F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0" y="2534180"/>
            <a:ext cx="12219719" cy="3708002"/>
          </a:xfrm>
        </p:spPr>
      </p:pic>
    </p:spTree>
    <p:extLst>
      <p:ext uri="{BB962C8B-B14F-4D97-AF65-F5344CB8AC3E}">
        <p14:creationId xmlns:p14="http://schemas.microsoft.com/office/powerpoint/2010/main" val="352326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9121-056A-4792-A8AB-D02B2C35EC63}"/>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5D4E90A1-5D8C-9E13-7185-F1F751544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232349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28A3-794F-EC56-F771-8CBBDA6858AF}"/>
              </a:ext>
            </a:extLst>
          </p:cNvPr>
          <p:cNvSpPr>
            <a:spLocks noGrp="1"/>
          </p:cNvSpPr>
          <p:nvPr>
            <p:ph type="title"/>
          </p:nvPr>
        </p:nvSpPr>
        <p:spPr>
          <a:xfrm>
            <a:off x="335903" y="937818"/>
            <a:ext cx="9720926" cy="706964"/>
          </a:xfrm>
        </p:spPr>
        <p:txBody>
          <a:bodyPr/>
          <a:lstStyle/>
          <a:p>
            <a:r>
              <a:rPr lang="en-GB" dirty="0"/>
              <a:t>        </a:t>
            </a:r>
            <a:r>
              <a:rPr lang="en-GB" b="1" dirty="0">
                <a:latin typeface="Arial" panose="020B0604020202020204" pitchFamily="34" charset="0"/>
                <a:cs typeface="Arial" panose="020B0604020202020204" pitchFamily="34" charset="0"/>
              </a:rPr>
              <a:t>SELECTED ATTRIBUTES OF DATASET</a:t>
            </a:r>
          </a:p>
        </p:txBody>
      </p:sp>
      <p:sp>
        <p:nvSpPr>
          <p:cNvPr id="3" name="Content Placeholder 2">
            <a:extLst>
              <a:ext uri="{FF2B5EF4-FFF2-40B4-BE49-F238E27FC236}">
                <a16:creationId xmlns:a16="http://schemas.microsoft.com/office/drawing/2014/main" id="{0623DF7E-F3BB-D8A6-476C-D14B9244C480}"/>
              </a:ext>
            </a:extLst>
          </p:cNvPr>
          <p:cNvSpPr>
            <a:spLocks noGrp="1"/>
          </p:cNvSpPr>
          <p:nvPr>
            <p:ph idx="1"/>
          </p:nvPr>
        </p:nvSpPr>
        <p:spPr>
          <a:xfrm>
            <a:off x="405144" y="2211356"/>
            <a:ext cx="11588817" cy="5421085"/>
          </a:xfrm>
        </p:spPr>
        <p:txBody>
          <a:bodyPr>
            <a:normAutofit/>
          </a:bodyPr>
          <a:lstStyle/>
          <a:p>
            <a:r>
              <a:rPr lang="en-GB" sz="2400" dirty="0">
                <a:latin typeface="Arial" panose="020B0604020202020204" pitchFamily="34" charset="0"/>
                <a:cs typeface="Arial" panose="020B0604020202020204" pitchFamily="34" charset="0"/>
              </a:rPr>
              <a:t>BATTING TEAM</a:t>
            </a:r>
          </a:p>
          <a:p>
            <a:r>
              <a:rPr lang="en-GB" sz="2400" dirty="0">
                <a:latin typeface="Arial" panose="020B0604020202020204" pitchFamily="34" charset="0"/>
                <a:cs typeface="Arial" panose="020B0604020202020204" pitchFamily="34" charset="0"/>
              </a:rPr>
              <a:t>BOWLING TEAM</a:t>
            </a:r>
          </a:p>
          <a:p>
            <a:r>
              <a:rPr lang="en-GB" sz="2400" dirty="0">
                <a:latin typeface="Arial" panose="020B0604020202020204" pitchFamily="34" charset="0"/>
                <a:cs typeface="Arial" panose="020B0604020202020204" pitchFamily="34" charset="0"/>
              </a:rPr>
              <a:t>VENUE</a:t>
            </a:r>
          </a:p>
          <a:p>
            <a:r>
              <a:rPr lang="en-GB" sz="2400" dirty="0">
                <a:latin typeface="Arial" panose="020B0604020202020204" pitchFamily="34" charset="0"/>
                <a:cs typeface="Arial" panose="020B0604020202020204" pitchFamily="34" charset="0"/>
              </a:rPr>
              <a:t>RUNS LEFT</a:t>
            </a:r>
          </a:p>
          <a:p>
            <a:r>
              <a:rPr lang="en-GB" sz="2400" dirty="0">
                <a:latin typeface="Arial" panose="020B0604020202020204" pitchFamily="34" charset="0"/>
                <a:cs typeface="Arial" panose="020B0604020202020204" pitchFamily="34" charset="0"/>
              </a:rPr>
              <a:t>BALLS LEFT</a:t>
            </a:r>
          </a:p>
          <a:p>
            <a:r>
              <a:rPr lang="en-GB" sz="2400" dirty="0">
                <a:latin typeface="Arial" panose="020B0604020202020204" pitchFamily="34" charset="0"/>
                <a:cs typeface="Arial" panose="020B0604020202020204" pitchFamily="34" charset="0"/>
              </a:rPr>
              <a:t>WICKEST LEFT</a:t>
            </a:r>
          </a:p>
          <a:p>
            <a:r>
              <a:rPr lang="en-GB" sz="2400" dirty="0">
                <a:latin typeface="Arial" panose="020B0604020202020204" pitchFamily="34" charset="0"/>
                <a:cs typeface="Arial" panose="020B0604020202020204" pitchFamily="34" charset="0"/>
              </a:rPr>
              <a:t>CURRENT RUN RATE </a:t>
            </a:r>
          </a:p>
          <a:p>
            <a:r>
              <a:rPr lang="en-GB" sz="2400" dirty="0">
                <a:latin typeface="Arial" panose="020B0604020202020204" pitchFamily="34" charset="0"/>
                <a:cs typeface="Arial" panose="020B0604020202020204" pitchFamily="34" charset="0"/>
              </a:rPr>
              <a:t>REQUIRED RUN RATE</a:t>
            </a:r>
          </a:p>
          <a:p>
            <a:r>
              <a:rPr lang="en-GB" sz="2400" dirty="0">
                <a:latin typeface="Arial" panose="020B0604020202020204" pitchFamily="34" charset="0"/>
                <a:cs typeface="Arial" panose="020B0604020202020204" pitchFamily="34" charset="0"/>
              </a:rPr>
              <a:t>RESULT</a:t>
            </a:r>
          </a:p>
        </p:txBody>
      </p:sp>
    </p:spTree>
    <p:extLst>
      <p:ext uri="{BB962C8B-B14F-4D97-AF65-F5344CB8AC3E}">
        <p14:creationId xmlns:p14="http://schemas.microsoft.com/office/powerpoint/2010/main" val="988299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528</TotalTime>
  <Words>337</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-apple-system</vt:lpstr>
      <vt:lpstr>Arial</vt:lpstr>
      <vt:lpstr>Arial</vt:lpstr>
      <vt:lpstr>Bahnschrift SemiBold</vt:lpstr>
      <vt:lpstr>Century Gothic</vt:lpstr>
      <vt:lpstr>Lato</vt:lpstr>
      <vt:lpstr>noto-sans</vt:lpstr>
      <vt:lpstr>OracleSansVF</vt:lpstr>
      <vt:lpstr>Söhne</vt:lpstr>
      <vt:lpstr>Times New Roman</vt:lpstr>
      <vt:lpstr>Wingdings 3</vt:lpstr>
      <vt:lpstr>Ion Boardroom</vt:lpstr>
      <vt:lpstr> IPL  Win Probability Predictor </vt:lpstr>
      <vt:lpstr>IPL WIN PROBABILITY PREDICTOR</vt:lpstr>
      <vt:lpstr>PowerPoint Presentation</vt:lpstr>
      <vt:lpstr>What Is IPL WIN PROBABILITY PREDICTOR   and  Why Do WE Need it </vt:lpstr>
      <vt:lpstr> BENEFITS OF IPL WIN PROBABILITY PREDICTOR </vt:lpstr>
      <vt:lpstr>MOTIVATION OF IPL WIN PROBABILITY PREDICTOR</vt:lpstr>
      <vt:lpstr>                   Our data looks like</vt:lpstr>
      <vt:lpstr>PowerPoint Presentation</vt:lpstr>
      <vt:lpstr>        SELECTED ATTRIBUTES OF DATASET</vt:lpstr>
      <vt:lpstr>Machine learning Algorithm used</vt:lpstr>
      <vt:lpstr>Python Libraries Used</vt:lpstr>
      <vt:lpstr>Tools Used</vt:lpstr>
      <vt:lpstr>                   How its Works</vt:lpstr>
      <vt:lpstr>Code Snippet</vt:lpstr>
      <vt:lpstr>                   Home Page of Project</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MANAGEMENT</dc:title>
  <dc:creator>Vivek Kumar</dc:creator>
  <cp:lastModifiedBy>mohit sharma</cp:lastModifiedBy>
  <cp:revision>10</cp:revision>
  <dcterms:created xsi:type="dcterms:W3CDTF">2022-11-21T06:16:09Z</dcterms:created>
  <dcterms:modified xsi:type="dcterms:W3CDTF">2023-04-24T19:25:40Z</dcterms:modified>
</cp:coreProperties>
</file>