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8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102" d="100"/>
          <a:sy n="102" d="100"/>
        </p:scale>
        <p:origin x="-456" y="-72"/>
      </p:cViewPr>
      <p:guideLst>
        <p:guide orient="horz" pos="2880"/>
        <p:guide pos="2160"/>
      </p:guideLst>
    </p:cSldViewPr>
  </p:slideViewPr>
  <p:outlineViewPr>
    <p:cViewPr>
      <p:scale>
        <a:sx n="33" d="100"/>
        <a:sy n="33" d="100"/>
      </p:scale>
      <p:origin x="0" y="22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07353" y="381301"/>
            <a:ext cx="8529292" cy="4521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0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600" b="0" i="0">
                <a:solidFill>
                  <a:srgbClr val="0F243E"/>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00000"/>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0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602980" y="67056"/>
            <a:ext cx="348995" cy="358138"/>
          </a:xfrm>
          <a:prstGeom prst="rect">
            <a:avLst/>
          </a:prstGeom>
        </p:spPr>
      </p:pic>
      <p:pic>
        <p:nvPicPr>
          <p:cNvPr id="17" name="bg object 17"/>
          <p:cNvPicPr/>
          <p:nvPr/>
        </p:nvPicPr>
        <p:blipFill>
          <a:blip r:embed="rId3" cstate="print"/>
          <a:stretch>
            <a:fillRect/>
          </a:stretch>
        </p:blipFill>
        <p:spPr>
          <a:xfrm>
            <a:off x="69225" y="2741153"/>
            <a:ext cx="5036998" cy="2402346"/>
          </a:xfrm>
          <a:prstGeom prst="rect">
            <a:avLst/>
          </a:prstGeom>
        </p:spPr>
      </p:pic>
      <p:pic>
        <p:nvPicPr>
          <p:cNvPr id="18" name="bg object 18"/>
          <p:cNvPicPr/>
          <p:nvPr/>
        </p:nvPicPr>
        <p:blipFill>
          <a:blip r:embed="rId4" cstate="print"/>
          <a:stretch>
            <a:fillRect/>
          </a:stretch>
        </p:blipFill>
        <p:spPr>
          <a:xfrm>
            <a:off x="69225" y="448050"/>
            <a:ext cx="5086700" cy="2243325"/>
          </a:xfrm>
          <a:prstGeom prst="rect">
            <a:avLst/>
          </a:prstGeom>
        </p:spPr>
      </p:pic>
      <p:pic>
        <p:nvPicPr>
          <p:cNvPr id="19" name="bg object 19"/>
          <p:cNvPicPr/>
          <p:nvPr/>
        </p:nvPicPr>
        <p:blipFill>
          <a:blip r:embed="rId5" cstate="print"/>
          <a:stretch>
            <a:fillRect/>
          </a:stretch>
        </p:blipFill>
        <p:spPr>
          <a:xfrm>
            <a:off x="5391867" y="2795775"/>
            <a:ext cx="2174307" cy="2243324"/>
          </a:xfrm>
          <a:prstGeom prst="rect">
            <a:avLst/>
          </a:prstGeom>
        </p:spPr>
      </p:pic>
      <p:pic>
        <p:nvPicPr>
          <p:cNvPr id="20" name="bg object 20"/>
          <p:cNvPicPr/>
          <p:nvPr/>
        </p:nvPicPr>
        <p:blipFill>
          <a:blip r:embed="rId6" cstate="print"/>
          <a:stretch>
            <a:fillRect/>
          </a:stretch>
        </p:blipFill>
        <p:spPr>
          <a:xfrm>
            <a:off x="5552973" y="679646"/>
            <a:ext cx="2174300" cy="2011728"/>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80" y="67056"/>
            <a:ext cx="348995" cy="358138"/>
          </a:xfrm>
          <a:prstGeom prst="rect">
            <a:avLst/>
          </a:prstGeom>
        </p:spPr>
      </p:pic>
      <p:sp>
        <p:nvSpPr>
          <p:cNvPr id="2" name="Holder 2"/>
          <p:cNvSpPr>
            <a:spLocks noGrp="1"/>
          </p:cNvSpPr>
          <p:nvPr>
            <p:ph type="title"/>
          </p:nvPr>
        </p:nvSpPr>
        <p:spPr>
          <a:xfrm>
            <a:off x="459740" y="430733"/>
            <a:ext cx="984885" cy="452119"/>
          </a:xfrm>
          <a:prstGeom prst="rect">
            <a:avLst/>
          </a:prstGeom>
        </p:spPr>
        <p:txBody>
          <a:bodyPr wrap="square" lIns="0" tIns="0" rIns="0" bIns="0">
            <a:spAutoFit/>
          </a:bodyPr>
          <a:lstStyle>
            <a:lvl1pPr>
              <a:defRPr sz="2800" b="1" i="0">
                <a:solidFill>
                  <a:srgbClr val="C00000"/>
                </a:solidFill>
                <a:latin typeface="Calibri"/>
                <a:cs typeface="Calibri"/>
              </a:defRPr>
            </a:lvl1pPr>
          </a:lstStyle>
          <a:p>
            <a:endParaRPr/>
          </a:p>
        </p:txBody>
      </p:sp>
      <p:sp>
        <p:nvSpPr>
          <p:cNvPr id="3" name="Holder 3"/>
          <p:cNvSpPr>
            <a:spLocks noGrp="1"/>
          </p:cNvSpPr>
          <p:nvPr>
            <p:ph type="body" idx="1"/>
          </p:nvPr>
        </p:nvSpPr>
        <p:spPr>
          <a:xfrm>
            <a:off x="380357" y="789421"/>
            <a:ext cx="8373109" cy="3592195"/>
          </a:xfrm>
          <a:prstGeom prst="rect">
            <a:avLst/>
          </a:prstGeom>
        </p:spPr>
        <p:txBody>
          <a:bodyPr wrap="square" lIns="0" tIns="0" rIns="0" bIns="0">
            <a:spAutoFit/>
          </a:bodyPr>
          <a:lstStyle>
            <a:lvl1pPr>
              <a:defRPr sz="1600" b="0" i="0">
                <a:solidFill>
                  <a:srgbClr val="0F243E"/>
                </a:solidFill>
                <a:latin typeface="Calibri"/>
                <a:cs typeface="Calibri"/>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12/27/2022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 Id="rId5" Type="http://schemas.openxmlformats.org/officeDocument/2006/relationships/image" Target="../media/image22.jpg"/><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4.xml"/><Relationship Id="rId5" Type="http://schemas.openxmlformats.org/officeDocument/2006/relationships/image" Target="../media/image26.jpg"/><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4.xml"/><Relationship Id="rId5" Type="http://schemas.openxmlformats.org/officeDocument/2006/relationships/image" Target="../media/image30.jpg"/><Relationship Id="rId4" Type="http://schemas.openxmlformats.org/officeDocument/2006/relationships/image" Target="../media/image29.jp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4.xml"/><Relationship Id="rId5" Type="http://schemas.openxmlformats.org/officeDocument/2006/relationships/image" Target="../media/image34.jpg"/><Relationship Id="rId4" Type="http://schemas.openxmlformats.org/officeDocument/2006/relationships/image" Target="../media/image33.jpg"/></Relationships>
</file>

<file path=ppt/slides/_rels/slide2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20790" y="992201"/>
            <a:ext cx="4318635" cy="1621155"/>
          </a:xfrm>
          <a:prstGeom prst="rect">
            <a:avLst/>
          </a:prstGeom>
        </p:spPr>
        <p:txBody>
          <a:bodyPr vert="horz" wrap="square" lIns="0" tIns="59055" rIns="0" bIns="0" rtlCol="0">
            <a:spAutoFit/>
          </a:bodyPr>
          <a:lstStyle/>
          <a:p>
            <a:pPr marL="12700">
              <a:lnSpc>
                <a:spcPct val="100000"/>
              </a:lnSpc>
              <a:spcBef>
                <a:spcPts val="465"/>
              </a:spcBef>
            </a:pPr>
            <a:r>
              <a:rPr sz="4200" b="1" spc="-20" dirty="0">
                <a:solidFill>
                  <a:srgbClr val="CC0000"/>
                </a:solidFill>
                <a:latin typeface="Calibri"/>
                <a:cs typeface="Calibri"/>
              </a:rPr>
              <a:t>Capstone</a:t>
            </a:r>
            <a:r>
              <a:rPr sz="4200" b="1" spc="-40" dirty="0">
                <a:solidFill>
                  <a:srgbClr val="CC0000"/>
                </a:solidFill>
                <a:latin typeface="Calibri"/>
                <a:cs typeface="Calibri"/>
              </a:rPr>
              <a:t> </a:t>
            </a:r>
            <a:r>
              <a:rPr sz="4200" b="1" spc="-15" dirty="0">
                <a:solidFill>
                  <a:srgbClr val="CC0000"/>
                </a:solidFill>
                <a:latin typeface="Calibri"/>
                <a:cs typeface="Calibri"/>
              </a:rPr>
              <a:t>Project</a:t>
            </a:r>
            <a:r>
              <a:rPr sz="4200" b="1" spc="-35" dirty="0">
                <a:solidFill>
                  <a:srgbClr val="CC0000"/>
                </a:solidFill>
                <a:latin typeface="Calibri"/>
                <a:cs typeface="Calibri"/>
              </a:rPr>
              <a:t> </a:t>
            </a:r>
            <a:r>
              <a:rPr sz="4200" b="1" spc="-5" dirty="0">
                <a:solidFill>
                  <a:srgbClr val="CC0000"/>
                </a:solidFill>
                <a:latin typeface="Calibri"/>
                <a:cs typeface="Calibri"/>
              </a:rPr>
              <a:t>-3</a:t>
            </a:r>
            <a:endParaRPr sz="4200">
              <a:latin typeface="Calibri"/>
              <a:cs typeface="Calibri"/>
            </a:endParaRPr>
          </a:p>
          <a:p>
            <a:pPr marL="339090" marR="465455" indent="585470">
              <a:lnSpc>
                <a:spcPct val="105700"/>
              </a:lnSpc>
              <a:spcBef>
                <a:spcPts val="55"/>
              </a:spcBef>
            </a:pPr>
            <a:r>
              <a:rPr sz="2800" b="1" spc="-5" dirty="0">
                <a:solidFill>
                  <a:srgbClr val="0F243E"/>
                </a:solidFill>
                <a:latin typeface="Calibri"/>
                <a:cs typeface="Calibri"/>
              </a:rPr>
              <a:t>Bank </a:t>
            </a:r>
            <a:r>
              <a:rPr sz="2800" b="1" spc="-15" dirty="0">
                <a:solidFill>
                  <a:srgbClr val="0F243E"/>
                </a:solidFill>
                <a:latin typeface="Calibri"/>
                <a:cs typeface="Calibri"/>
              </a:rPr>
              <a:t>Marketing </a:t>
            </a:r>
            <a:r>
              <a:rPr sz="2800" b="1" spc="-10" dirty="0">
                <a:solidFill>
                  <a:srgbClr val="0F243E"/>
                </a:solidFill>
                <a:latin typeface="Calibri"/>
                <a:cs typeface="Calibri"/>
              </a:rPr>
              <a:t> </a:t>
            </a:r>
            <a:r>
              <a:rPr sz="2800" b="1" spc="-20" dirty="0">
                <a:solidFill>
                  <a:srgbClr val="0F243E"/>
                </a:solidFill>
                <a:latin typeface="Calibri"/>
                <a:cs typeface="Calibri"/>
              </a:rPr>
              <a:t>Effectiveness</a:t>
            </a:r>
            <a:r>
              <a:rPr sz="2800" b="1" spc="-25" dirty="0">
                <a:solidFill>
                  <a:srgbClr val="0F243E"/>
                </a:solidFill>
                <a:latin typeface="Calibri"/>
                <a:cs typeface="Calibri"/>
              </a:rPr>
              <a:t> </a:t>
            </a:r>
            <a:r>
              <a:rPr sz="2800" b="1" spc="-10" dirty="0">
                <a:solidFill>
                  <a:srgbClr val="0F243E"/>
                </a:solidFill>
                <a:latin typeface="Calibri"/>
                <a:cs typeface="Calibri"/>
              </a:rPr>
              <a:t>Prediction</a:t>
            </a:r>
            <a:endParaRPr sz="2800">
              <a:latin typeface="Calibri"/>
              <a:cs typeface="Calibri"/>
            </a:endParaRPr>
          </a:p>
        </p:txBody>
      </p:sp>
      <p:sp>
        <p:nvSpPr>
          <p:cNvPr id="3" name="object 3"/>
          <p:cNvSpPr txBox="1"/>
          <p:nvPr/>
        </p:nvSpPr>
        <p:spPr>
          <a:xfrm>
            <a:off x="3336030" y="3544592"/>
            <a:ext cx="2129155" cy="421640"/>
          </a:xfrm>
          <a:prstGeom prst="rect">
            <a:avLst/>
          </a:prstGeom>
        </p:spPr>
        <p:txBody>
          <a:bodyPr vert="horz" wrap="square" lIns="0" tIns="12700" rIns="0" bIns="0" rtlCol="0">
            <a:spAutoFit/>
          </a:bodyPr>
          <a:lstStyle/>
          <a:p>
            <a:pPr marL="12700">
              <a:lnSpc>
                <a:spcPct val="100000"/>
              </a:lnSpc>
              <a:spcBef>
                <a:spcPts val="100"/>
              </a:spcBef>
            </a:pPr>
            <a:r>
              <a:rPr lang="en-US" sz="2600" b="1" spc="-10" dirty="0" err="1" smtClean="0">
                <a:solidFill>
                  <a:srgbClr val="0F243E"/>
                </a:solidFill>
                <a:latin typeface="Calibri"/>
                <a:cs typeface="Calibri"/>
              </a:rPr>
              <a:t>Tushar</a:t>
            </a:r>
            <a:r>
              <a:rPr lang="en-US" sz="2600" b="1" spc="-10" dirty="0" smtClean="0">
                <a:solidFill>
                  <a:srgbClr val="0F243E"/>
                </a:solidFill>
                <a:latin typeface="Calibri"/>
                <a:cs typeface="Calibri"/>
              </a:rPr>
              <a:t> </a:t>
            </a:r>
            <a:r>
              <a:rPr lang="en-US" sz="2600" b="1" spc="-10" dirty="0" err="1" smtClean="0">
                <a:solidFill>
                  <a:srgbClr val="0F243E"/>
                </a:solidFill>
                <a:latin typeface="Calibri"/>
                <a:cs typeface="Calibri"/>
              </a:rPr>
              <a:t>Gautam</a:t>
            </a:r>
            <a:endParaRPr sz="2600" dirty="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7879" y="535582"/>
            <a:ext cx="8786022" cy="4496004"/>
          </a:xfrm>
          <a:prstGeom prst="rect">
            <a:avLst/>
          </a:prstGeom>
        </p:spPr>
      </p:pic>
      <p:sp>
        <p:nvSpPr>
          <p:cNvPr id="3" name="object 3"/>
          <p:cNvSpPr txBox="1">
            <a:spLocks noGrp="1"/>
          </p:cNvSpPr>
          <p:nvPr>
            <p:ph type="title"/>
          </p:nvPr>
        </p:nvSpPr>
        <p:spPr>
          <a:xfrm>
            <a:off x="2966973" y="0"/>
            <a:ext cx="2477135" cy="391160"/>
          </a:xfrm>
          <a:prstGeom prst="rect">
            <a:avLst/>
          </a:prstGeom>
        </p:spPr>
        <p:txBody>
          <a:bodyPr vert="horz" wrap="square" lIns="0" tIns="12700" rIns="0" bIns="0" rtlCol="0">
            <a:spAutoFit/>
          </a:bodyPr>
          <a:lstStyle/>
          <a:p>
            <a:pPr marL="12700">
              <a:lnSpc>
                <a:spcPct val="100000"/>
              </a:lnSpc>
              <a:spcBef>
                <a:spcPts val="100"/>
              </a:spcBef>
            </a:pPr>
            <a:r>
              <a:rPr sz="2400" spc="-10" dirty="0"/>
              <a:t>Numerical</a:t>
            </a:r>
            <a:r>
              <a:rPr sz="2400" spc="-55" dirty="0"/>
              <a:t> </a:t>
            </a:r>
            <a:r>
              <a:rPr sz="2400" spc="-15" dirty="0"/>
              <a:t>Features</a:t>
            </a:r>
            <a:endParaRPr sz="2400" dirty="0"/>
          </a:p>
        </p:txBody>
      </p:sp>
      <p:sp>
        <p:nvSpPr>
          <p:cNvPr id="4" name="object 4"/>
          <p:cNvSpPr txBox="1"/>
          <p:nvPr/>
        </p:nvSpPr>
        <p:spPr>
          <a:xfrm>
            <a:off x="3132452" y="3651442"/>
            <a:ext cx="5295900" cy="1131570"/>
          </a:xfrm>
          <a:prstGeom prst="rect">
            <a:avLst/>
          </a:prstGeom>
        </p:spPr>
        <p:txBody>
          <a:bodyPr vert="horz" wrap="square" lIns="0" tIns="55880" rIns="0" bIns="0" rtlCol="0">
            <a:spAutoFit/>
          </a:bodyPr>
          <a:lstStyle/>
          <a:p>
            <a:pPr marL="374650">
              <a:lnSpc>
                <a:spcPct val="100000"/>
              </a:lnSpc>
              <a:spcBef>
                <a:spcPts val="440"/>
              </a:spcBef>
            </a:pPr>
            <a:r>
              <a:rPr sz="1600" spc="-10" dirty="0">
                <a:solidFill>
                  <a:srgbClr val="0F243E"/>
                </a:solidFill>
                <a:latin typeface="Calibri"/>
                <a:cs typeface="Calibri"/>
              </a:rPr>
              <a:t>There</a:t>
            </a:r>
            <a:r>
              <a:rPr sz="1600" spc="-15" dirty="0">
                <a:solidFill>
                  <a:srgbClr val="0F243E"/>
                </a:solidFill>
                <a:latin typeface="Calibri"/>
                <a:cs typeface="Calibri"/>
              </a:rPr>
              <a:t> </a:t>
            </a:r>
            <a:r>
              <a:rPr sz="1600" spc="-10" dirty="0">
                <a:solidFill>
                  <a:srgbClr val="0F243E"/>
                </a:solidFill>
                <a:latin typeface="Calibri"/>
                <a:cs typeface="Calibri"/>
              </a:rPr>
              <a:t>are</a:t>
            </a:r>
            <a:r>
              <a:rPr sz="1600" spc="-15" dirty="0">
                <a:solidFill>
                  <a:srgbClr val="0F243E"/>
                </a:solidFill>
                <a:latin typeface="Calibri"/>
                <a:cs typeface="Calibri"/>
              </a:rPr>
              <a:t> </a:t>
            </a:r>
            <a:r>
              <a:rPr sz="1600" dirty="0">
                <a:solidFill>
                  <a:srgbClr val="0F243E"/>
                </a:solidFill>
                <a:latin typeface="Calibri"/>
                <a:cs typeface="Calibri"/>
              </a:rPr>
              <a:t>7</a:t>
            </a:r>
            <a:r>
              <a:rPr sz="1600" spc="-15" dirty="0">
                <a:solidFill>
                  <a:srgbClr val="0F243E"/>
                </a:solidFill>
                <a:latin typeface="Calibri"/>
                <a:cs typeface="Calibri"/>
              </a:rPr>
              <a:t> </a:t>
            </a:r>
            <a:r>
              <a:rPr sz="1600" spc="-5" dirty="0">
                <a:solidFill>
                  <a:srgbClr val="0F243E"/>
                </a:solidFill>
                <a:latin typeface="Calibri"/>
                <a:cs typeface="Calibri"/>
              </a:rPr>
              <a:t>Numerical</a:t>
            </a:r>
            <a:r>
              <a:rPr sz="1600" spc="-15" dirty="0">
                <a:solidFill>
                  <a:srgbClr val="0F243E"/>
                </a:solidFill>
                <a:latin typeface="Calibri"/>
                <a:cs typeface="Calibri"/>
              </a:rPr>
              <a:t> Features.</a:t>
            </a:r>
            <a:endParaRPr sz="1600">
              <a:latin typeface="Calibri"/>
              <a:cs typeface="Calibri"/>
            </a:endParaRPr>
          </a:p>
          <a:p>
            <a:pPr marL="370205" indent="-257175">
              <a:lnSpc>
                <a:spcPct val="100000"/>
              </a:lnSpc>
              <a:spcBef>
                <a:spcPts val="345"/>
              </a:spcBef>
              <a:buFont typeface="Arial MT"/>
              <a:buChar char="•"/>
              <a:tabLst>
                <a:tab pos="369570" algn="l"/>
                <a:tab pos="370205" algn="l"/>
              </a:tabLst>
            </a:pPr>
            <a:r>
              <a:rPr sz="1600" spc="-5" dirty="0">
                <a:solidFill>
                  <a:srgbClr val="0F243E"/>
                </a:solidFill>
                <a:latin typeface="Calibri"/>
                <a:cs typeface="Calibri"/>
              </a:rPr>
              <a:t>It</a:t>
            </a:r>
            <a:r>
              <a:rPr sz="1600" spc="-10" dirty="0">
                <a:solidFill>
                  <a:srgbClr val="0F243E"/>
                </a:solidFill>
                <a:latin typeface="Calibri"/>
                <a:cs typeface="Calibri"/>
              </a:rPr>
              <a:t> </a:t>
            </a:r>
            <a:r>
              <a:rPr sz="1600" spc="-5" dirty="0">
                <a:solidFill>
                  <a:srgbClr val="0F243E"/>
                </a:solidFill>
                <a:latin typeface="Calibri"/>
                <a:cs typeface="Calibri"/>
              </a:rPr>
              <a:t>seems</a:t>
            </a:r>
            <a:r>
              <a:rPr sz="1600" spc="-10" dirty="0">
                <a:solidFill>
                  <a:srgbClr val="0F243E"/>
                </a:solidFill>
                <a:latin typeface="Calibri"/>
                <a:cs typeface="Calibri"/>
              </a:rPr>
              <a:t> </a:t>
            </a:r>
            <a:r>
              <a:rPr sz="1600" spc="-5" dirty="0">
                <a:solidFill>
                  <a:srgbClr val="0F243E"/>
                </a:solidFill>
                <a:latin typeface="Calibri"/>
                <a:cs typeface="Calibri"/>
              </a:rPr>
              <a:t>age </a:t>
            </a:r>
            <a:r>
              <a:rPr sz="1600" dirty="0">
                <a:solidFill>
                  <a:srgbClr val="0F243E"/>
                </a:solidFill>
                <a:latin typeface="Calibri"/>
                <a:cs typeface="Calibri"/>
              </a:rPr>
              <a:t>and</a:t>
            </a:r>
            <a:r>
              <a:rPr sz="1600" spc="-10" dirty="0">
                <a:solidFill>
                  <a:srgbClr val="0F243E"/>
                </a:solidFill>
                <a:latin typeface="Calibri"/>
                <a:cs typeface="Calibri"/>
              </a:rPr>
              <a:t> </a:t>
            </a:r>
            <a:r>
              <a:rPr sz="1600" spc="-15" dirty="0">
                <a:solidFill>
                  <a:srgbClr val="0F243E"/>
                </a:solidFill>
                <a:latin typeface="Calibri"/>
                <a:cs typeface="Calibri"/>
              </a:rPr>
              <a:t>days</a:t>
            </a:r>
            <a:r>
              <a:rPr sz="1600" spc="-10" dirty="0">
                <a:solidFill>
                  <a:srgbClr val="0F243E"/>
                </a:solidFill>
                <a:latin typeface="Calibri"/>
                <a:cs typeface="Calibri"/>
              </a:rPr>
              <a:t> are</a:t>
            </a:r>
            <a:r>
              <a:rPr sz="1600" spc="-5" dirty="0">
                <a:solidFill>
                  <a:srgbClr val="0F243E"/>
                </a:solidFill>
                <a:latin typeface="Calibri"/>
                <a:cs typeface="Calibri"/>
              </a:rPr>
              <a:t> kind</a:t>
            </a:r>
            <a:r>
              <a:rPr sz="1600" spc="-10" dirty="0">
                <a:solidFill>
                  <a:srgbClr val="0F243E"/>
                </a:solidFill>
                <a:latin typeface="Calibri"/>
                <a:cs typeface="Calibri"/>
              </a:rPr>
              <a:t> </a:t>
            </a:r>
            <a:r>
              <a:rPr sz="1600" spc="-5" dirty="0">
                <a:solidFill>
                  <a:srgbClr val="0F243E"/>
                </a:solidFill>
                <a:latin typeface="Calibri"/>
                <a:cs typeface="Calibri"/>
              </a:rPr>
              <a:t>of</a:t>
            </a:r>
            <a:r>
              <a:rPr sz="1600" spc="-10" dirty="0">
                <a:solidFill>
                  <a:srgbClr val="0F243E"/>
                </a:solidFill>
                <a:latin typeface="Calibri"/>
                <a:cs typeface="Calibri"/>
              </a:rPr>
              <a:t> </a:t>
            </a:r>
            <a:r>
              <a:rPr sz="1600" spc="-5" dirty="0">
                <a:solidFill>
                  <a:srgbClr val="0F243E"/>
                </a:solidFill>
                <a:latin typeface="Calibri"/>
                <a:cs typeface="Calibri"/>
              </a:rPr>
              <a:t>normally </a:t>
            </a:r>
            <a:r>
              <a:rPr sz="1600" spc="-10" dirty="0">
                <a:solidFill>
                  <a:srgbClr val="0F243E"/>
                </a:solidFill>
                <a:latin typeface="Calibri"/>
                <a:cs typeface="Calibri"/>
              </a:rPr>
              <a:t>distributed.</a:t>
            </a:r>
            <a:endParaRPr sz="1600">
              <a:latin typeface="Calibri"/>
              <a:cs typeface="Calibri"/>
            </a:endParaRPr>
          </a:p>
          <a:p>
            <a:pPr marL="83820" marR="5080" indent="-71120">
              <a:lnSpc>
                <a:spcPct val="100000"/>
              </a:lnSpc>
              <a:spcBef>
                <a:spcPts val="340"/>
              </a:spcBef>
              <a:buSzPct val="93750"/>
              <a:buFont typeface="Arial MT"/>
              <a:buChar char="•"/>
              <a:tabLst>
                <a:tab pos="85090" algn="l"/>
              </a:tabLst>
            </a:pPr>
            <a:r>
              <a:rPr sz="1600" spc="-5" dirty="0">
                <a:solidFill>
                  <a:srgbClr val="0F243E"/>
                </a:solidFill>
                <a:latin typeface="Calibri"/>
                <a:cs typeface="Calibri"/>
              </a:rPr>
              <a:t>Balance, </a:t>
            </a:r>
            <a:r>
              <a:rPr sz="1600" spc="-10" dirty="0">
                <a:solidFill>
                  <a:srgbClr val="0F243E"/>
                </a:solidFill>
                <a:latin typeface="Calibri"/>
                <a:cs typeface="Calibri"/>
              </a:rPr>
              <a:t>Duration,</a:t>
            </a:r>
            <a:r>
              <a:rPr sz="1600" spc="-5" dirty="0">
                <a:solidFill>
                  <a:srgbClr val="0F243E"/>
                </a:solidFill>
                <a:latin typeface="Calibri"/>
                <a:cs typeface="Calibri"/>
              </a:rPr>
              <a:t> Campaign, </a:t>
            </a:r>
            <a:r>
              <a:rPr sz="1600" spc="-15" dirty="0">
                <a:solidFill>
                  <a:srgbClr val="0F243E"/>
                </a:solidFill>
                <a:latin typeface="Calibri"/>
                <a:cs typeface="Calibri"/>
              </a:rPr>
              <a:t>pdays</a:t>
            </a:r>
            <a:r>
              <a:rPr sz="1600" spc="-5" dirty="0">
                <a:solidFill>
                  <a:srgbClr val="0F243E"/>
                </a:solidFill>
                <a:latin typeface="Calibri"/>
                <a:cs typeface="Calibri"/>
              </a:rPr>
              <a:t> </a:t>
            </a:r>
            <a:r>
              <a:rPr sz="1600" dirty="0">
                <a:solidFill>
                  <a:srgbClr val="0F243E"/>
                </a:solidFill>
                <a:latin typeface="Calibri"/>
                <a:cs typeface="Calibri"/>
              </a:rPr>
              <a:t>and</a:t>
            </a:r>
            <a:r>
              <a:rPr sz="1600" spc="-5" dirty="0">
                <a:solidFill>
                  <a:srgbClr val="0F243E"/>
                </a:solidFill>
                <a:latin typeface="Calibri"/>
                <a:cs typeface="Calibri"/>
              </a:rPr>
              <a:t> </a:t>
            </a:r>
            <a:r>
              <a:rPr sz="1600" spc="-10" dirty="0">
                <a:solidFill>
                  <a:srgbClr val="0F243E"/>
                </a:solidFill>
                <a:latin typeface="Calibri"/>
                <a:cs typeface="Calibri"/>
              </a:rPr>
              <a:t>previous</a:t>
            </a:r>
            <a:r>
              <a:rPr sz="1600" spc="-5" dirty="0">
                <a:solidFill>
                  <a:srgbClr val="0F243E"/>
                </a:solidFill>
                <a:latin typeface="Calibri"/>
                <a:cs typeface="Calibri"/>
              </a:rPr>
              <a:t> </a:t>
            </a:r>
            <a:r>
              <a:rPr sz="1600" spc="-10" dirty="0">
                <a:solidFill>
                  <a:srgbClr val="0F243E"/>
                </a:solidFill>
                <a:latin typeface="Calibri"/>
                <a:cs typeface="Calibri"/>
              </a:rPr>
              <a:t>are</a:t>
            </a:r>
            <a:r>
              <a:rPr sz="1600" spc="-5" dirty="0">
                <a:solidFill>
                  <a:srgbClr val="0F243E"/>
                </a:solidFill>
                <a:latin typeface="Calibri"/>
                <a:cs typeface="Calibri"/>
              </a:rPr>
              <a:t> </a:t>
            </a:r>
            <a:r>
              <a:rPr sz="1600" spc="-10" dirty="0">
                <a:solidFill>
                  <a:srgbClr val="0F243E"/>
                </a:solidFill>
                <a:latin typeface="Calibri"/>
                <a:cs typeface="Calibri"/>
              </a:rPr>
              <a:t>positively </a:t>
            </a:r>
            <a:r>
              <a:rPr sz="1600" spc="-350" dirty="0">
                <a:solidFill>
                  <a:srgbClr val="0F243E"/>
                </a:solidFill>
                <a:latin typeface="Calibri"/>
                <a:cs typeface="Calibri"/>
              </a:rPr>
              <a:t> </a:t>
            </a:r>
            <a:r>
              <a:rPr sz="1600" spc="-15" dirty="0">
                <a:solidFill>
                  <a:srgbClr val="0F243E"/>
                </a:solidFill>
                <a:latin typeface="Calibri"/>
                <a:cs typeface="Calibri"/>
              </a:rPr>
              <a:t>skewed.</a:t>
            </a:r>
            <a:endParaRPr sz="1600">
              <a:latin typeface="Calibri"/>
              <a:cs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428" y="764880"/>
            <a:ext cx="9042917" cy="4378617"/>
          </a:xfrm>
          <a:prstGeom prst="rect">
            <a:avLst/>
          </a:prstGeom>
        </p:spPr>
      </p:pic>
      <p:sp>
        <p:nvSpPr>
          <p:cNvPr id="3" name="object 3"/>
          <p:cNvSpPr txBox="1"/>
          <p:nvPr/>
        </p:nvSpPr>
        <p:spPr>
          <a:xfrm>
            <a:off x="3690617" y="3801541"/>
            <a:ext cx="5045075" cy="1000760"/>
          </a:xfrm>
          <a:prstGeom prst="rect">
            <a:avLst/>
          </a:prstGeom>
        </p:spPr>
        <p:txBody>
          <a:bodyPr vert="horz" wrap="square" lIns="0" tIns="12700" rIns="0" bIns="0" rtlCol="0">
            <a:spAutoFit/>
          </a:bodyPr>
          <a:lstStyle/>
          <a:p>
            <a:pPr marL="269240" marR="588010" indent="-256540">
              <a:lnSpc>
                <a:spcPct val="100000"/>
              </a:lnSpc>
              <a:spcBef>
                <a:spcPts val="100"/>
              </a:spcBef>
              <a:buFont typeface="Arial MT"/>
              <a:buChar char="•"/>
              <a:tabLst>
                <a:tab pos="268605" algn="l"/>
                <a:tab pos="269240" algn="l"/>
              </a:tabLst>
            </a:pPr>
            <a:r>
              <a:rPr sz="1600" spc="-10" dirty="0">
                <a:solidFill>
                  <a:srgbClr val="0F243E"/>
                </a:solidFill>
                <a:latin typeface="Calibri"/>
                <a:cs typeface="Calibri"/>
              </a:rPr>
              <a:t>Age</a:t>
            </a:r>
            <a:r>
              <a:rPr sz="1600" dirty="0">
                <a:solidFill>
                  <a:srgbClr val="0F243E"/>
                </a:solidFill>
                <a:latin typeface="Calibri"/>
                <a:cs typeface="Calibri"/>
              </a:rPr>
              <a:t> </a:t>
            </a:r>
            <a:r>
              <a:rPr sz="1600" spc="-10" dirty="0">
                <a:solidFill>
                  <a:srgbClr val="0F243E"/>
                </a:solidFill>
                <a:latin typeface="Calibri"/>
                <a:cs typeface="Calibri"/>
              </a:rPr>
              <a:t>distribution</a:t>
            </a:r>
            <a:r>
              <a:rPr sz="1600" dirty="0">
                <a:solidFill>
                  <a:srgbClr val="0F243E"/>
                </a:solidFill>
                <a:latin typeface="Calibri"/>
                <a:cs typeface="Calibri"/>
              </a:rPr>
              <a:t> </a:t>
            </a:r>
            <a:r>
              <a:rPr sz="1600" spc="-5" dirty="0">
                <a:solidFill>
                  <a:srgbClr val="0F243E"/>
                </a:solidFill>
                <a:latin typeface="Calibri"/>
                <a:cs typeface="Calibri"/>
              </a:rPr>
              <a:t>in</a:t>
            </a:r>
            <a:r>
              <a:rPr sz="1600" dirty="0">
                <a:solidFill>
                  <a:srgbClr val="0F243E"/>
                </a:solidFill>
                <a:latin typeface="Calibri"/>
                <a:cs typeface="Calibri"/>
              </a:rPr>
              <a:t> </a:t>
            </a:r>
            <a:r>
              <a:rPr sz="1600" spc="-10" dirty="0">
                <a:solidFill>
                  <a:srgbClr val="0F243E"/>
                </a:solidFill>
                <a:latin typeface="Calibri"/>
                <a:cs typeface="Calibri"/>
              </a:rPr>
              <a:t>dataset,</a:t>
            </a:r>
            <a:r>
              <a:rPr sz="1600" dirty="0">
                <a:solidFill>
                  <a:srgbClr val="0F243E"/>
                </a:solidFill>
                <a:latin typeface="Calibri"/>
                <a:cs typeface="Calibri"/>
              </a:rPr>
              <a:t> </a:t>
            </a:r>
            <a:r>
              <a:rPr sz="1600" spc="-10" dirty="0">
                <a:solidFill>
                  <a:srgbClr val="0F243E"/>
                </a:solidFill>
                <a:latin typeface="Calibri"/>
                <a:cs typeface="Calibri"/>
              </a:rPr>
              <a:t>shows</a:t>
            </a:r>
            <a:r>
              <a:rPr sz="1600" dirty="0">
                <a:solidFill>
                  <a:srgbClr val="0F243E"/>
                </a:solidFill>
                <a:latin typeface="Calibri"/>
                <a:cs typeface="Calibri"/>
              </a:rPr>
              <a:t> </a:t>
            </a:r>
            <a:r>
              <a:rPr sz="1600" spc="-10" dirty="0">
                <a:solidFill>
                  <a:srgbClr val="0F243E"/>
                </a:solidFill>
                <a:latin typeface="Calibri"/>
                <a:cs typeface="Calibri"/>
              </a:rPr>
              <a:t>that</a:t>
            </a:r>
            <a:r>
              <a:rPr sz="1600" dirty="0">
                <a:solidFill>
                  <a:srgbClr val="0F243E"/>
                </a:solidFill>
                <a:latin typeface="Calibri"/>
                <a:cs typeface="Calibri"/>
              </a:rPr>
              <a:t> </a:t>
            </a:r>
            <a:r>
              <a:rPr sz="1600" spc="-5" dirty="0">
                <a:solidFill>
                  <a:srgbClr val="0F243E"/>
                </a:solidFill>
                <a:latin typeface="Calibri"/>
                <a:cs typeface="Calibri"/>
              </a:rPr>
              <a:t>campaign</a:t>
            </a:r>
            <a:r>
              <a:rPr sz="1600" dirty="0">
                <a:solidFill>
                  <a:srgbClr val="0F243E"/>
                </a:solidFill>
                <a:latin typeface="Calibri"/>
                <a:cs typeface="Calibri"/>
              </a:rPr>
              <a:t> </a:t>
            </a:r>
            <a:r>
              <a:rPr sz="1600" spc="-5" dirty="0">
                <a:solidFill>
                  <a:srgbClr val="0F243E"/>
                </a:solidFill>
                <a:latin typeface="Calibri"/>
                <a:cs typeface="Calibri"/>
              </a:rPr>
              <a:t>is </a:t>
            </a:r>
            <a:r>
              <a:rPr sz="1600" spc="-345" dirty="0">
                <a:solidFill>
                  <a:srgbClr val="0F243E"/>
                </a:solidFill>
                <a:latin typeface="Calibri"/>
                <a:cs typeface="Calibri"/>
              </a:rPr>
              <a:t> </a:t>
            </a:r>
            <a:r>
              <a:rPr sz="1600" spc="-10" dirty="0">
                <a:solidFill>
                  <a:srgbClr val="0F243E"/>
                </a:solidFill>
                <a:latin typeface="Calibri"/>
                <a:cs typeface="Calibri"/>
              </a:rPr>
              <a:t>more</a:t>
            </a:r>
            <a:r>
              <a:rPr sz="1600" spc="10" dirty="0">
                <a:solidFill>
                  <a:srgbClr val="0F243E"/>
                </a:solidFill>
                <a:latin typeface="Calibri"/>
                <a:cs typeface="Calibri"/>
              </a:rPr>
              <a:t> </a:t>
            </a:r>
            <a:r>
              <a:rPr sz="1600" spc="-15" dirty="0">
                <a:solidFill>
                  <a:srgbClr val="0F243E"/>
                </a:solidFill>
                <a:latin typeface="Calibri"/>
                <a:cs typeface="Calibri"/>
              </a:rPr>
              <a:t>centered</a:t>
            </a:r>
            <a:r>
              <a:rPr sz="1600" spc="-10" dirty="0">
                <a:solidFill>
                  <a:srgbClr val="0F243E"/>
                </a:solidFill>
                <a:latin typeface="Calibri"/>
                <a:cs typeface="Calibri"/>
              </a:rPr>
              <a:t> to</a:t>
            </a:r>
            <a:r>
              <a:rPr sz="1600" spc="-5" dirty="0">
                <a:solidFill>
                  <a:srgbClr val="0F243E"/>
                </a:solidFill>
                <a:latin typeface="Calibri"/>
                <a:cs typeface="Calibri"/>
              </a:rPr>
              <a:t> 30-50 age</a:t>
            </a:r>
            <a:r>
              <a:rPr sz="1600" spc="-10" dirty="0">
                <a:solidFill>
                  <a:srgbClr val="0F243E"/>
                </a:solidFill>
                <a:latin typeface="Calibri"/>
                <a:cs typeface="Calibri"/>
              </a:rPr>
              <a:t> group.</a:t>
            </a:r>
            <a:endParaRPr sz="1600">
              <a:latin typeface="Calibri"/>
              <a:cs typeface="Calibri"/>
            </a:endParaRPr>
          </a:p>
          <a:p>
            <a:pPr marL="269240" marR="5080" indent="-256540">
              <a:lnSpc>
                <a:spcPct val="100000"/>
              </a:lnSpc>
              <a:buFont typeface="Arial MT"/>
              <a:buChar char="•"/>
              <a:tabLst>
                <a:tab pos="268605" algn="l"/>
                <a:tab pos="269240" algn="l"/>
              </a:tabLst>
            </a:pPr>
            <a:r>
              <a:rPr sz="1600" spc="-10" dirty="0">
                <a:solidFill>
                  <a:srgbClr val="0F243E"/>
                </a:solidFill>
                <a:latin typeface="Calibri"/>
                <a:cs typeface="Calibri"/>
              </a:rPr>
              <a:t>client shows</a:t>
            </a:r>
            <a:r>
              <a:rPr sz="1600" spc="-5" dirty="0">
                <a:solidFill>
                  <a:srgbClr val="0F243E"/>
                </a:solidFill>
                <a:latin typeface="Calibri"/>
                <a:cs typeface="Calibri"/>
              </a:rPr>
              <a:t> </a:t>
            </a:r>
            <a:r>
              <a:rPr sz="1600" spc="-15" dirty="0">
                <a:solidFill>
                  <a:srgbClr val="0F243E"/>
                </a:solidFill>
                <a:latin typeface="Calibri"/>
                <a:cs typeface="Calibri"/>
              </a:rPr>
              <a:t>interest</a:t>
            </a:r>
            <a:r>
              <a:rPr sz="1600" spc="-5" dirty="0">
                <a:solidFill>
                  <a:srgbClr val="0F243E"/>
                </a:solidFill>
                <a:latin typeface="Calibri"/>
                <a:cs typeface="Calibri"/>
              </a:rPr>
              <a:t> on </a:t>
            </a:r>
            <a:r>
              <a:rPr sz="1600" spc="-10" dirty="0">
                <a:solidFill>
                  <a:srgbClr val="0F243E"/>
                </a:solidFill>
                <a:latin typeface="Calibri"/>
                <a:cs typeface="Calibri"/>
              </a:rPr>
              <a:t>term </a:t>
            </a:r>
            <a:r>
              <a:rPr sz="1600" spc="-5" dirty="0">
                <a:solidFill>
                  <a:srgbClr val="0F243E"/>
                </a:solidFill>
                <a:latin typeface="Calibri"/>
                <a:cs typeface="Calibri"/>
              </a:rPr>
              <a:t>deposit, who had</a:t>
            </a:r>
            <a:r>
              <a:rPr sz="1600" spc="35" dirty="0">
                <a:solidFill>
                  <a:srgbClr val="0F243E"/>
                </a:solidFill>
                <a:latin typeface="Calibri"/>
                <a:cs typeface="Calibri"/>
              </a:rPr>
              <a:t> </a:t>
            </a:r>
            <a:r>
              <a:rPr sz="1600" spc="-5" dirty="0">
                <a:solidFill>
                  <a:srgbClr val="0F243E"/>
                </a:solidFill>
                <a:latin typeface="Calibri"/>
                <a:cs typeface="Calibri"/>
              </a:rPr>
              <a:t>discussion </a:t>
            </a:r>
            <a:r>
              <a:rPr sz="1600" spc="-350" dirty="0">
                <a:solidFill>
                  <a:srgbClr val="0F243E"/>
                </a:solidFill>
                <a:latin typeface="Calibri"/>
                <a:cs typeface="Calibri"/>
              </a:rPr>
              <a:t> </a:t>
            </a:r>
            <a:r>
              <a:rPr sz="1600" spc="-15" dirty="0">
                <a:solidFill>
                  <a:srgbClr val="0F243E"/>
                </a:solidFill>
                <a:latin typeface="Calibri"/>
                <a:cs typeface="Calibri"/>
              </a:rPr>
              <a:t>for</a:t>
            </a:r>
            <a:r>
              <a:rPr sz="1600" spc="-10" dirty="0">
                <a:solidFill>
                  <a:srgbClr val="0F243E"/>
                </a:solidFill>
                <a:latin typeface="Calibri"/>
                <a:cs typeface="Calibri"/>
              </a:rPr>
              <a:t> longer</a:t>
            </a:r>
            <a:r>
              <a:rPr sz="1600" spc="-5" dirty="0">
                <a:solidFill>
                  <a:srgbClr val="0F243E"/>
                </a:solidFill>
                <a:latin typeface="Calibri"/>
                <a:cs typeface="Calibri"/>
              </a:rPr>
              <a:t> </a:t>
            </a:r>
            <a:r>
              <a:rPr sz="1600" spc="-10" dirty="0">
                <a:solidFill>
                  <a:srgbClr val="0F243E"/>
                </a:solidFill>
                <a:latin typeface="Calibri"/>
                <a:cs typeface="Calibri"/>
              </a:rPr>
              <a:t>duration.</a:t>
            </a:r>
            <a:endParaRPr sz="1600">
              <a:latin typeface="Calibri"/>
              <a:cs typeface="Calibri"/>
            </a:endParaRPr>
          </a:p>
        </p:txBody>
      </p:sp>
      <p:sp>
        <p:nvSpPr>
          <p:cNvPr id="4" name="object 4"/>
          <p:cNvSpPr txBox="1">
            <a:spLocks noGrp="1"/>
          </p:cNvSpPr>
          <p:nvPr>
            <p:ph type="title"/>
          </p:nvPr>
        </p:nvSpPr>
        <p:spPr>
          <a:xfrm>
            <a:off x="1011424" y="131307"/>
            <a:ext cx="7115175"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CC0000"/>
                </a:solidFill>
              </a:rPr>
              <a:t>Relation</a:t>
            </a:r>
            <a:r>
              <a:rPr sz="2400" dirty="0">
                <a:solidFill>
                  <a:srgbClr val="CC0000"/>
                </a:solidFill>
              </a:rPr>
              <a:t> </a:t>
            </a:r>
            <a:r>
              <a:rPr sz="2400" spc="-10" dirty="0">
                <a:solidFill>
                  <a:srgbClr val="CC0000"/>
                </a:solidFill>
              </a:rPr>
              <a:t>between</a:t>
            </a:r>
            <a:r>
              <a:rPr sz="2400" dirty="0">
                <a:solidFill>
                  <a:srgbClr val="CC0000"/>
                </a:solidFill>
              </a:rPr>
              <a:t> </a:t>
            </a:r>
            <a:r>
              <a:rPr sz="2400" spc="-10" dirty="0">
                <a:solidFill>
                  <a:srgbClr val="CC0000"/>
                </a:solidFill>
              </a:rPr>
              <a:t>Numerical</a:t>
            </a:r>
            <a:r>
              <a:rPr sz="2400" spc="5" dirty="0">
                <a:solidFill>
                  <a:srgbClr val="CC0000"/>
                </a:solidFill>
              </a:rPr>
              <a:t> </a:t>
            </a:r>
            <a:r>
              <a:rPr sz="2400" spc="-20" dirty="0">
                <a:solidFill>
                  <a:srgbClr val="CC0000"/>
                </a:solidFill>
              </a:rPr>
              <a:t>feature</a:t>
            </a:r>
            <a:r>
              <a:rPr sz="2400" dirty="0">
                <a:solidFill>
                  <a:srgbClr val="CC0000"/>
                </a:solidFill>
              </a:rPr>
              <a:t> </a:t>
            </a:r>
            <a:r>
              <a:rPr sz="2400" spc="-5" dirty="0">
                <a:solidFill>
                  <a:srgbClr val="CC0000"/>
                </a:solidFill>
              </a:rPr>
              <a:t>and</a:t>
            </a:r>
            <a:r>
              <a:rPr sz="2400" dirty="0">
                <a:solidFill>
                  <a:srgbClr val="CC0000"/>
                </a:solidFill>
              </a:rPr>
              <a:t> </a:t>
            </a:r>
            <a:r>
              <a:rPr sz="2400" spc="-45" dirty="0">
                <a:solidFill>
                  <a:srgbClr val="CC0000"/>
                </a:solidFill>
              </a:rPr>
              <a:t>Target</a:t>
            </a:r>
            <a:r>
              <a:rPr sz="2400" spc="5" dirty="0">
                <a:solidFill>
                  <a:srgbClr val="CC0000"/>
                </a:solidFill>
              </a:rPr>
              <a:t> </a:t>
            </a:r>
            <a:r>
              <a:rPr sz="2400" spc="-25" dirty="0">
                <a:solidFill>
                  <a:srgbClr val="CC0000"/>
                </a:solidFill>
              </a:rPr>
              <a:t>Variable</a:t>
            </a:r>
            <a:endParaRPr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53" y="381301"/>
            <a:ext cx="2968625" cy="452120"/>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C00000"/>
                </a:solidFill>
                <a:latin typeface="Calibri"/>
                <a:cs typeface="Calibri"/>
              </a:rPr>
              <a:t>Feature</a:t>
            </a:r>
            <a:r>
              <a:rPr sz="2800" b="1" spc="-75" dirty="0">
                <a:solidFill>
                  <a:srgbClr val="C00000"/>
                </a:solidFill>
                <a:latin typeface="Calibri"/>
                <a:cs typeface="Calibri"/>
              </a:rPr>
              <a:t> </a:t>
            </a:r>
            <a:r>
              <a:rPr sz="2800" b="1" spc="-5" dirty="0">
                <a:solidFill>
                  <a:srgbClr val="C00000"/>
                </a:solidFill>
                <a:latin typeface="Calibri"/>
                <a:cs typeface="Calibri"/>
              </a:rPr>
              <a:t>Engineering</a:t>
            </a:r>
            <a:endParaRPr sz="2800">
              <a:latin typeface="Calibri"/>
              <a:cs typeface="Calibri"/>
            </a:endParaRPr>
          </a:p>
        </p:txBody>
      </p:sp>
      <p:sp>
        <p:nvSpPr>
          <p:cNvPr id="3" name="object 3"/>
          <p:cNvSpPr txBox="1"/>
          <p:nvPr/>
        </p:nvSpPr>
        <p:spPr>
          <a:xfrm>
            <a:off x="307340" y="929133"/>
            <a:ext cx="8255000"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solidFill>
                  <a:srgbClr val="124F5C"/>
                </a:solidFill>
                <a:latin typeface="Calibri"/>
                <a:cs typeface="Calibri"/>
              </a:rPr>
              <a:t>Feature </a:t>
            </a:r>
            <a:r>
              <a:rPr sz="1800" spc="-5" dirty="0">
                <a:solidFill>
                  <a:srgbClr val="124F5C"/>
                </a:solidFill>
                <a:latin typeface="Calibri"/>
                <a:cs typeface="Calibri"/>
              </a:rPr>
              <a:t>Engineering is </a:t>
            </a:r>
            <a:r>
              <a:rPr sz="1800" dirty="0">
                <a:solidFill>
                  <a:srgbClr val="124F5C"/>
                </a:solidFill>
                <a:latin typeface="Calibri"/>
                <a:cs typeface="Calibri"/>
              </a:rPr>
              <a:t>a </a:t>
            </a:r>
            <a:r>
              <a:rPr sz="1800" spc="-5" dirty="0">
                <a:solidFill>
                  <a:srgbClr val="124F5C"/>
                </a:solidFill>
                <a:latin typeface="Calibri"/>
                <a:cs typeface="Calibri"/>
              </a:rPr>
              <a:t>machine learning </a:t>
            </a:r>
            <a:r>
              <a:rPr sz="1800" spc="-10" dirty="0">
                <a:solidFill>
                  <a:srgbClr val="124F5C"/>
                </a:solidFill>
                <a:latin typeface="Calibri"/>
                <a:cs typeface="Calibri"/>
              </a:rPr>
              <a:t>technique that </a:t>
            </a:r>
            <a:r>
              <a:rPr sz="1800" spc="-15" dirty="0">
                <a:solidFill>
                  <a:srgbClr val="124F5C"/>
                </a:solidFill>
                <a:latin typeface="Calibri"/>
                <a:cs typeface="Calibri"/>
              </a:rPr>
              <a:t>leverages data </a:t>
            </a:r>
            <a:r>
              <a:rPr sz="1800" spc="-10" dirty="0">
                <a:solidFill>
                  <a:srgbClr val="124F5C"/>
                </a:solidFill>
                <a:latin typeface="Calibri"/>
                <a:cs typeface="Calibri"/>
              </a:rPr>
              <a:t>to </a:t>
            </a:r>
            <a:r>
              <a:rPr sz="1800" spc="-15" dirty="0">
                <a:solidFill>
                  <a:srgbClr val="124F5C"/>
                </a:solidFill>
                <a:latin typeface="Calibri"/>
                <a:cs typeface="Calibri"/>
              </a:rPr>
              <a:t>create </a:t>
            </a:r>
            <a:r>
              <a:rPr sz="1800" spc="-5" dirty="0">
                <a:solidFill>
                  <a:srgbClr val="124F5C"/>
                </a:solidFill>
                <a:latin typeface="Calibri"/>
                <a:cs typeface="Calibri"/>
              </a:rPr>
              <a:t>new </a:t>
            </a:r>
            <a:r>
              <a:rPr sz="1800" dirty="0">
                <a:solidFill>
                  <a:srgbClr val="124F5C"/>
                </a:solidFill>
                <a:latin typeface="Calibri"/>
                <a:cs typeface="Calibri"/>
              </a:rPr>
              <a:t> </a:t>
            </a:r>
            <a:r>
              <a:rPr sz="1800" spc="-5" dirty="0">
                <a:solidFill>
                  <a:srgbClr val="124F5C"/>
                </a:solidFill>
                <a:latin typeface="Calibri"/>
                <a:cs typeface="Calibri"/>
              </a:rPr>
              <a:t>variable</a:t>
            </a:r>
            <a:r>
              <a:rPr sz="1800" dirty="0">
                <a:solidFill>
                  <a:srgbClr val="124F5C"/>
                </a:solidFill>
                <a:latin typeface="Calibri"/>
                <a:cs typeface="Calibri"/>
              </a:rPr>
              <a:t> </a:t>
            </a:r>
            <a:r>
              <a:rPr sz="1800" spc="-10" dirty="0">
                <a:solidFill>
                  <a:srgbClr val="124F5C"/>
                </a:solidFill>
                <a:latin typeface="Calibri"/>
                <a:cs typeface="Calibri"/>
              </a:rPr>
              <a:t>that</a:t>
            </a:r>
            <a:r>
              <a:rPr sz="1800" spc="-5" dirty="0">
                <a:solidFill>
                  <a:srgbClr val="124F5C"/>
                </a:solidFill>
                <a:latin typeface="Calibri"/>
                <a:cs typeface="Calibri"/>
              </a:rPr>
              <a:t> </a:t>
            </a:r>
            <a:r>
              <a:rPr sz="1800" spc="-10" dirty="0">
                <a:solidFill>
                  <a:srgbClr val="124F5C"/>
                </a:solidFill>
                <a:latin typeface="Calibri"/>
                <a:cs typeface="Calibri"/>
              </a:rPr>
              <a:t>aren’t</a:t>
            </a:r>
            <a:r>
              <a:rPr sz="1800" spc="-5" dirty="0">
                <a:solidFill>
                  <a:srgbClr val="124F5C"/>
                </a:solidFill>
                <a:latin typeface="Calibri"/>
                <a:cs typeface="Calibri"/>
              </a:rPr>
              <a:t> in</a:t>
            </a:r>
            <a:r>
              <a:rPr sz="1800" dirty="0">
                <a:solidFill>
                  <a:srgbClr val="124F5C"/>
                </a:solidFill>
                <a:latin typeface="Calibri"/>
                <a:cs typeface="Calibri"/>
              </a:rPr>
              <a:t> </a:t>
            </a:r>
            <a:r>
              <a:rPr sz="1800" spc="-5" dirty="0">
                <a:solidFill>
                  <a:srgbClr val="124F5C"/>
                </a:solidFill>
                <a:latin typeface="Calibri"/>
                <a:cs typeface="Calibri"/>
              </a:rPr>
              <a:t>the </a:t>
            </a:r>
            <a:r>
              <a:rPr sz="1800" spc="-10" dirty="0">
                <a:solidFill>
                  <a:srgbClr val="124F5C"/>
                </a:solidFill>
                <a:latin typeface="Calibri"/>
                <a:cs typeface="Calibri"/>
              </a:rPr>
              <a:t>training</a:t>
            </a:r>
            <a:r>
              <a:rPr sz="1800" spc="-5" dirty="0">
                <a:solidFill>
                  <a:srgbClr val="124F5C"/>
                </a:solidFill>
                <a:latin typeface="Calibri"/>
                <a:cs typeface="Calibri"/>
              </a:rPr>
              <a:t> set </a:t>
            </a:r>
            <a:r>
              <a:rPr sz="1800" dirty="0">
                <a:solidFill>
                  <a:srgbClr val="124F5C"/>
                </a:solidFill>
                <a:latin typeface="Calibri"/>
                <a:cs typeface="Calibri"/>
              </a:rPr>
              <a:t>. </a:t>
            </a:r>
            <a:r>
              <a:rPr sz="1800" spc="-35" dirty="0">
                <a:solidFill>
                  <a:srgbClr val="124F5C"/>
                </a:solidFill>
                <a:latin typeface="Calibri"/>
                <a:cs typeface="Calibri"/>
              </a:rPr>
              <a:t>We</a:t>
            </a:r>
            <a:r>
              <a:rPr sz="1800" spc="-30" dirty="0">
                <a:solidFill>
                  <a:srgbClr val="124F5C"/>
                </a:solidFill>
                <a:latin typeface="Calibri"/>
                <a:cs typeface="Calibri"/>
              </a:rPr>
              <a:t> </a:t>
            </a:r>
            <a:r>
              <a:rPr sz="1800" spc="-10" dirty="0">
                <a:solidFill>
                  <a:srgbClr val="124F5C"/>
                </a:solidFill>
                <a:latin typeface="Calibri"/>
                <a:cs typeface="Calibri"/>
              </a:rPr>
              <a:t>produce</a:t>
            </a:r>
            <a:r>
              <a:rPr sz="1800" spc="-5" dirty="0">
                <a:solidFill>
                  <a:srgbClr val="124F5C"/>
                </a:solidFill>
                <a:latin typeface="Calibri"/>
                <a:cs typeface="Calibri"/>
              </a:rPr>
              <a:t> new</a:t>
            </a:r>
            <a:r>
              <a:rPr sz="1800" dirty="0">
                <a:solidFill>
                  <a:srgbClr val="124F5C"/>
                </a:solidFill>
                <a:latin typeface="Calibri"/>
                <a:cs typeface="Calibri"/>
              </a:rPr>
              <a:t> </a:t>
            </a:r>
            <a:r>
              <a:rPr sz="1800" spc="-15" dirty="0">
                <a:solidFill>
                  <a:srgbClr val="244060"/>
                </a:solidFill>
                <a:latin typeface="Calibri"/>
                <a:cs typeface="Calibri"/>
              </a:rPr>
              <a:t>features</a:t>
            </a:r>
            <a:r>
              <a:rPr sz="1800" spc="-10" dirty="0">
                <a:solidFill>
                  <a:srgbClr val="244060"/>
                </a:solidFill>
                <a:latin typeface="Calibri"/>
                <a:cs typeface="Calibri"/>
              </a:rPr>
              <a:t> </a:t>
            </a:r>
            <a:r>
              <a:rPr sz="1800" spc="-5" dirty="0">
                <a:solidFill>
                  <a:srgbClr val="124F5C"/>
                </a:solidFill>
                <a:latin typeface="Calibri"/>
                <a:cs typeface="Calibri"/>
              </a:rPr>
              <a:t>with the </a:t>
            </a:r>
            <a:r>
              <a:rPr sz="1800" spc="-10" dirty="0">
                <a:solidFill>
                  <a:srgbClr val="124F5C"/>
                </a:solidFill>
                <a:latin typeface="Calibri"/>
                <a:cs typeface="Calibri"/>
              </a:rPr>
              <a:t>goal</a:t>
            </a:r>
            <a:r>
              <a:rPr sz="1800" spc="-5" dirty="0">
                <a:solidFill>
                  <a:srgbClr val="124F5C"/>
                </a:solidFill>
                <a:latin typeface="Calibri"/>
                <a:cs typeface="Calibri"/>
              </a:rPr>
              <a:t> of </a:t>
            </a:r>
            <a:r>
              <a:rPr sz="1800" dirty="0">
                <a:solidFill>
                  <a:srgbClr val="124F5C"/>
                </a:solidFill>
                <a:latin typeface="Calibri"/>
                <a:cs typeface="Calibri"/>
              </a:rPr>
              <a:t> </a:t>
            </a:r>
            <a:r>
              <a:rPr sz="1800" spc="-5" dirty="0">
                <a:solidFill>
                  <a:srgbClr val="124F5C"/>
                </a:solidFill>
                <a:latin typeface="Calibri"/>
                <a:cs typeface="Calibri"/>
              </a:rPr>
              <a:t>simplifying </a:t>
            </a:r>
            <a:r>
              <a:rPr sz="1800" dirty="0">
                <a:solidFill>
                  <a:srgbClr val="124F5C"/>
                </a:solidFill>
                <a:latin typeface="Calibri"/>
                <a:cs typeface="Calibri"/>
              </a:rPr>
              <a:t>and</a:t>
            </a:r>
            <a:r>
              <a:rPr sz="1800" spc="-5" dirty="0">
                <a:solidFill>
                  <a:srgbClr val="124F5C"/>
                </a:solidFill>
                <a:latin typeface="Calibri"/>
                <a:cs typeface="Calibri"/>
              </a:rPr>
              <a:t> speeding</a:t>
            </a:r>
            <a:r>
              <a:rPr sz="1800" dirty="0">
                <a:solidFill>
                  <a:srgbClr val="124F5C"/>
                </a:solidFill>
                <a:latin typeface="Calibri"/>
                <a:cs typeface="Calibri"/>
              </a:rPr>
              <a:t> </a:t>
            </a:r>
            <a:r>
              <a:rPr sz="1800" spc="-5" dirty="0">
                <a:solidFill>
                  <a:srgbClr val="124F5C"/>
                </a:solidFill>
                <a:latin typeface="Calibri"/>
                <a:cs typeface="Calibri"/>
              </a:rPr>
              <a:t>up </a:t>
            </a:r>
            <a:r>
              <a:rPr sz="1800" spc="-15" dirty="0">
                <a:solidFill>
                  <a:srgbClr val="124F5C"/>
                </a:solidFill>
                <a:latin typeface="Calibri"/>
                <a:cs typeface="Calibri"/>
              </a:rPr>
              <a:t>data</a:t>
            </a:r>
            <a:r>
              <a:rPr sz="1800" spc="-5" dirty="0">
                <a:solidFill>
                  <a:srgbClr val="124F5C"/>
                </a:solidFill>
                <a:latin typeface="Calibri"/>
                <a:cs typeface="Calibri"/>
              </a:rPr>
              <a:t> </a:t>
            </a:r>
            <a:r>
              <a:rPr sz="1800" spc="-15" dirty="0">
                <a:solidFill>
                  <a:srgbClr val="124F5C"/>
                </a:solidFill>
                <a:latin typeface="Calibri"/>
                <a:cs typeface="Calibri"/>
              </a:rPr>
              <a:t>transformation</a:t>
            </a:r>
            <a:r>
              <a:rPr sz="1800" dirty="0">
                <a:solidFill>
                  <a:srgbClr val="124F5C"/>
                </a:solidFill>
                <a:latin typeface="Calibri"/>
                <a:cs typeface="Calibri"/>
              </a:rPr>
              <a:t> </a:t>
            </a:r>
            <a:r>
              <a:rPr sz="1800" spc="-5" dirty="0">
                <a:solidFill>
                  <a:srgbClr val="124F5C"/>
                </a:solidFill>
                <a:latin typeface="Calibri"/>
                <a:cs typeface="Calibri"/>
              </a:rPr>
              <a:t>while </a:t>
            </a:r>
            <a:r>
              <a:rPr sz="1800" dirty="0">
                <a:solidFill>
                  <a:srgbClr val="124F5C"/>
                </a:solidFill>
                <a:latin typeface="Calibri"/>
                <a:cs typeface="Calibri"/>
              </a:rPr>
              <a:t>also</a:t>
            </a:r>
            <a:r>
              <a:rPr sz="1800" spc="-5" dirty="0">
                <a:solidFill>
                  <a:srgbClr val="124F5C"/>
                </a:solidFill>
                <a:latin typeface="Calibri"/>
                <a:cs typeface="Calibri"/>
              </a:rPr>
              <a:t> enhancing</a:t>
            </a:r>
            <a:r>
              <a:rPr sz="1800" dirty="0">
                <a:solidFill>
                  <a:srgbClr val="124F5C"/>
                </a:solidFill>
                <a:latin typeface="Calibri"/>
                <a:cs typeface="Calibri"/>
              </a:rPr>
              <a:t> </a:t>
            </a:r>
            <a:r>
              <a:rPr sz="1800" spc="-5" dirty="0">
                <a:solidFill>
                  <a:srgbClr val="124F5C"/>
                </a:solidFill>
                <a:latin typeface="Calibri"/>
                <a:cs typeface="Calibri"/>
              </a:rPr>
              <a:t>model </a:t>
            </a:r>
            <a:r>
              <a:rPr sz="1800" spc="-20" dirty="0">
                <a:solidFill>
                  <a:srgbClr val="124F5C"/>
                </a:solidFill>
                <a:latin typeface="Calibri"/>
                <a:cs typeface="Calibri"/>
              </a:rPr>
              <a:t>accuracy.</a:t>
            </a:r>
            <a:endParaRPr sz="1800">
              <a:latin typeface="Calibri"/>
              <a:cs typeface="Calibri"/>
            </a:endParaRPr>
          </a:p>
        </p:txBody>
      </p:sp>
      <p:pic>
        <p:nvPicPr>
          <p:cNvPr id="4" name="object 4"/>
          <p:cNvPicPr/>
          <p:nvPr/>
        </p:nvPicPr>
        <p:blipFill>
          <a:blip r:embed="rId2" cstate="print"/>
          <a:stretch>
            <a:fillRect/>
          </a:stretch>
        </p:blipFill>
        <p:spPr>
          <a:xfrm>
            <a:off x="1421556" y="2119902"/>
            <a:ext cx="5472672" cy="266426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360" y="165258"/>
            <a:ext cx="4443730" cy="45212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CC0000"/>
                </a:solidFill>
              </a:rPr>
              <a:t>Encoding</a:t>
            </a:r>
            <a:r>
              <a:rPr spc="-30" dirty="0">
                <a:solidFill>
                  <a:srgbClr val="CC0000"/>
                </a:solidFill>
              </a:rPr>
              <a:t> </a:t>
            </a:r>
            <a:r>
              <a:rPr spc="-15" dirty="0">
                <a:solidFill>
                  <a:srgbClr val="CC0000"/>
                </a:solidFill>
              </a:rPr>
              <a:t>categorical</a:t>
            </a:r>
            <a:r>
              <a:rPr spc="-30" dirty="0">
                <a:solidFill>
                  <a:srgbClr val="CC0000"/>
                </a:solidFill>
              </a:rPr>
              <a:t> </a:t>
            </a:r>
            <a:r>
              <a:rPr spc="-10" dirty="0">
                <a:solidFill>
                  <a:srgbClr val="CC0000"/>
                </a:solidFill>
              </a:rPr>
              <a:t>variables</a:t>
            </a:r>
          </a:p>
        </p:txBody>
      </p:sp>
      <p:sp>
        <p:nvSpPr>
          <p:cNvPr id="3" name="object 3"/>
          <p:cNvSpPr txBox="1"/>
          <p:nvPr/>
        </p:nvSpPr>
        <p:spPr>
          <a:xfrm>
            <a:off x="284175" y="835183"/>
            <a:ext cx="8181340" cy="2453005"/>
          </a:xfrm>
          <a:prstGeom prst="rect">
            <a:avLst/>
          </a:prstGeom>
        </p:spPr>
        <p:txBody>
          <a:bodyPr vert="horz" wrap="square" lIns="0" tIns="12700" rIns="0" bIns="0" rtlCol="0">
            <a:spAutoFit/>
          </a:bodyPr>
          <a:lstStyle/>
          <a:p>
            <a:pPr marL="12700" marR="62865">
              <a:lnSpc>
                <a:spcPct val="100000"/>
              </a:lnSpc>
              <a:spcBef>
                <a:spcPts val="100"/>
              </a:spcBef>
            </a:pPr>
            <a:r>
              <a:rPr sz="1600" spc="-5" dirty="0">
                <a:solidFill>
                  <a:srgbClr val="0F243E"/>
                </a:solidFill>
                <a:latin typeface="Calibri"/>
                <a:cs typeface="Calibri"/>
              </a:rPr>
              <a:t>In simple</a:t>
            </a:r>
            <a:r>
              <a:rPr sz="1600" dirty="0">
                <a:solidFill>
                  <a:srgbClr val="0F243E"/>
                </a:solidFill>
                <a:latin typeface="Calibri"/>
                <a:cs typeface="Calibri"/>
              </a:rPr>
              <a:t> </a:t>
            </a:r>
            <a:r>
              <a:rPr sz="1600" spc="-15" dirty="0">
                <a:solidFill>
                  <a:srgbClr val="0F243E"/>
                </a:solidFill>
                <a:latin typeface="Calibri"/>
                <a:cs typeface="Calibri"/>
              </a:rPr>
              <a:t>words</a:t>
            </a:r>
            <a:r>
              <a:rPr sz="1600" spc="-5" dirty="0">
                <a:solidFill>
                  <a:srgbClr val="0F243E"/>
                </a:solidFill>
                <a:latin typeface="Calibri"/>
                <a:cs typeface="Calibri"/>
              </a:rPr>
              <a:t> </a:t>
            </a:r>
            <a:r>
              <a:rPr sz="1600" spc="-10" dirty="0">
                <a:solidFill>
                  <a:srgbClr val="0F243E"/>
                </a:solidFill>
                <a:latin typeface="Calibri"/>
                <a:cs typeface="Calibri"/>
              </a:rPr>
              <a:t>encoding</a:t>
            </a:r>
            <a:r>
              <a:rPr sz="1600" dirty="0">
                <a:solidFill>
                  <a:srgbClr val="0F243E"/>
                </a:solidFill>
                <a:latin typeface="Calibri"/>
                <a:cs typeface="Calibri"/>
              </a:rPr>
              <a:t> </a:t>
            </a:r>
            <a:r>
              <a:rPr sz="1600" spc="-5" dirty="0">
                <a:solidFill>
                  <a:srgbClr val="0F243E"/>
                </a:solidFill>
                <a:latin typeface="Calibri"/>
                <a:cs typeface="Calibri"/>
              </a:rPr>
              <a:t>means </a:t>
            </a:r>
            <a:r>
              <a:rPr sz="1600" spc="-10" dirty="0">
                <a:solidFill>
                  <a:srgbClr val="0F243E"/>
                </a:solidFill>
                <a:latin typeface="Calibri"/>
                <a:cs typeface="Calibri"/>
              </a:rPr>
              <a:t>converting</a:t>
            </a:r>
            <a:r>
              <a:rPr sz="1600" dirty="0">
                <a:solidFill>
                  <a:srgbClr val="0F243E"/>
                </a:solidFill>
                <a:latin typeface="Calibri"/>
                <a:cs typeface="Calibri"/>
              </a:rPr>
              <a:t> </a:t>
            </a:r>
            <a:r>
              <a:rPr sz="1600" spc="-15" dirty="0">
                <a:solidFill>
                  <a:srgbClr val="0F243E"/>
                </a:solidFill>
                <a:latin typeface="Calibri"/>
                <a:cs typeface="Calibri"/>
              </a:rPr>
              <a:t>data</a:t>
            </a:r>
            <a:r>
              <a:rPr sz="1600" spc="-5" dirty="0">
                <a:solidFill>
                  <a:srgbClr val="0F243E"/>
                </a:solidFill>
                <a:latin typeface="Calibri"/>
                <a:cs typeface="Calibri"/>
              </a:rPr>
              <a:t> </a:t>
            </a:r>
            <a:r>
              <a:rPr sz="1600" spc="-15" dirty="0">
                <a:solidFill>
                  <a:srgbClr val="0F243E"/>
                </a:solidFill>
                <a:latin typeface="Calibri"/>
                <a:cs typeface="Calibri"/>
              </a:rPr>
              <a:t>into</a:t>
            </a:r>
            <a:r>
              <a:rPr sz="1600" dirty="0">
                <a:solidFill>
                  <a:srgbClr val="0F243E"/>
                </a:solidFill>
                <a:latin typeface="Calibri"/>
                <a:cs typeface="Calibri"/>
              </a:rPr>
              <a:t> </a:t>
            </a:r>
            <a:r>
              <a:rPr sz="1600" spc="-10" dirty="0">
                <a:solidFill>
                  <a:srgbClr val="0F243E"/>
                </a:solidFill>
                <a:latin typeface="Calibri"/>
                <a:cs typeface="Calibri"/>
              </a:rPr>
              <a:t>required</a:t>
            </a:r>
            <a:r>
              <a:rPr sz="1600" spc="-5" dirty="0">
                <a:solidFill>
                  <a:srgbClr val="0F243E"/>
                </a:solidFill>
                <a:latin typeface="Calibri"/>
                <a:cs typeface="Calibri"/>
              </a:rPr>
              <a:t> </a:t>
            </a:r>
            <a:r>
              <a:rPr sz="1600" spc="-10" dirty="0">
                <a:solidFill>
                  <a:srgbClr val="0F243E"/>
                </a:solidFill>
                <a:latin typeface="Calibri"/>
                <a:cs typeface="Calibri"/>
              </a:rPr>
              <a:t>format.</a:t>
            </a:r>
            <a:r>
              <a:rPr sz="1600" dirty="0">
                <a:solidFill>
                  <a:srgbClr val="0F243E"/>
                </a:solidFill>
                <a:latin typeface="Calibri"/>
                <a:cs typeface="Calibri"/>
              </a:rPr>
              <a:t> </a:t>
            </a:r>
            <a:r>
              <a:rPr sz="1600" spc="-5" dirty="0">
                <a:solidFill>
                  <a:srgbClr val="0F243E"/>
                </a:solidFill>
                <a:latin typeface="Calibri"/>
                <a:cs typeface="Calibri"/>
              </a:rPr>
              <a:t>Since ML</a:t>
            </a:r>
            <a:r>
              <a:rPr sz="1600" dirty="0">
                <a:solidFill>
                  <a:srgbClr val="0F243E"/>
                </a:solidFill>
                <a:latin typeface="Calibri"/>
                <a:cs typeface="Calibri"/>
              </a:rPr>
              <a:t> </a:t>
            </a:r>
            <a:r>
              <a:rPr sz="1600" spc="-5" dirty="0">
                <a:solidFill>
                  <a:srgbClr val="0F243E"/>
                </a:solidFill>
                <a:latin typeface="Calibri"/>
                <a:cs typeface="Calibri"/>
              </a:rPr>
              <a:t>models</a:t>
            </a:r>
            <a:r>
              <a:rPr sz="1600" dirty="0">
                <a:solidFill>
                  <a:srgbClr val="0F243E"/>
                </a:solidFill>
                <a:latin typeface="Calibri"/>
                <a:cs typeface="Calibri"/>
              </a:rPr>
              <a:t> </a:t>
            </a:r>
            <a:r>
              <a:rPr sz="1600" spc="-20" dirty="0">
                <a:solidFill>
                  <a:srgbClr val="0F243E"/>
                </a:solidFill>
                <a:latin typeface="Calibri"/>
                <a:cs typeface="Calibri"/>
              </a:rPr>
              <a:t>takes</a:t>
            </a:r>
            <a:r>
              <a:rPr sz="1600" spc="-5" dirty="0">
                <a:solidFill>
                  <a:srgbClr val="0F243E"/>
                </a:solidFill>
                <a:latin typeface="Calibri"/>
                <a:cs typeface="Calibri"/>
              </a:rPr>
              <a:t> only </a:t>
            </a:r>
            <a:r>
              <a:rPr sz="1600" spc="-345" dirty="0">
                <a:solidFill>
                  <a:srgbClr val="0F243E"/>
                </a:solidFill>
                <a:latin typeface="Calibri"/>
                <a:cs typeface="Calibri"/>
              </a:rPr>
              <a:t> </a:t>
            </a:r>
            <a:r>
              <a:rPr sz="1600" spc="-5" dirty="0">
                <a:solidFill>
                  <a:srgbClr val="0F243E"/>
                </a:solidFill>
                <a:latin typeface="Calibri"/>
                <a:cs typeface="Calibri"/>
              </a:rPr>
              <a:t>numerical </a:t>
            </a:r>
            <a:r>
              <a:rPr sz="1600" spc="-15" dirty="0">
                <a:solidFill>
                  <a:srgbClr val="0F243E"/>
                </a:solidFill>
                <a:latin typeface="Calibri"/>
                <a:cs typeface="Calibri"/>
              </a:rPr>
              <a:t>data</a:t>
            </a:r>
            <a:r>
              <a:rPr sz="1600" spc="-5" dirty="0">
                <a:solidFill>
                  <a:srgbClr val="0F243E"/>
                </a:solidFill>
                <a:latin typeface="Calibri"/>
                <a:cs typeface="Calibri"/>
              </a:rPr>
              <a:t> </a:t>
            </a:r>
            <a:r>
              <a:rPr sz="1600" spc="-10" dirty="0">
                <a:solidFill>
                  <a:srgbClr val="0F243E"/>
                </a:solidFill>
                <a:latin typeface="Calibri"/>
                <a:cs typeface="Calibri"/>
              </a:rPr>
              <a:t>to</a:t>
            </a:r>
            <a:r>
              <a:rPr sz="1600" spc="15" dirty="0">
                <a:solidFill>
                  <a:srgbClr val="0F243E"/>
                </a:solidFill>
                <a:latin typeface="Calibri"/>
                <a:cs typeface="Calibri"/>
              </a:rPr>
              <a:t> </a:t>
            </a:r>
            <a:r>
              <a:rPr sz="1600" spc="-5" dirty="0">
                <a:solidFill>
                  <a:srgbClr val="0F243E"/>
                </a:solidFill>
                <a:latin typeface="Calibri"/>
                <a:cs typeface="Calibri"/>
              </a:rPr>
              <a:t>do </a:t>
            </a:r>
            <a:r>
              <a:rPr sz="1600" spc="-10" dirty="0">
                <a:solidFill>
                  <a:srgbClr val="0F243E"/>
                </a:solidFill>
                <a:latin typeface="Calibri"/>
                <a:cs typeface="Calibri"/>
              </a:rPr>
              <a:t>computation</a:t>
            </a:r>
            <a:r>
              <a:rPr sz="1600" spc="-5" dirty="0">
                <a:solidFill>
                  <a:srgbClr val="0F243E"/>
                </a:solidFill>
                <a:latin typeface="Calibri"/>
                <a:cs typeface="Calibri"/>
              </a:rPr>
              <a:t> </a:t>
            </a:r>
            <a:r>
              <a:rPr sz="1600" spc="-10" dirty="0">
                <a:solidFill>
                  <a:srgbClr val="0F243E"/>
                </a:solidFill>
                <a:latin typeface="Calibri"/>
                <a:cs typeface="Calibri"/>
              </a:rPr>
              <a:t>we</a:t>
            </a:r>
            <a:r>
              <a:rPr sz="1600" spc="-5" dirty="0">
                <a:solidFill>
                  <a:srgbClr val="0F243E"/>
                </a:solidFill>
                <a:latin typeface="Calibri"/>
                <a:cs typeface="Calibri"/>
              </a:rPr>
              <a:t> will </a:t>
            </a:r>
            <a:r>
              <a:rPr sz="1600" spc="-15" dirty="0">
                <a:solidFill>
                  <a:srgbClr val="0F243E"/>
                </a:solidFill>
                <a:latin typeface="Calibri"/>
                <a:cs typeface="Calibri"/>
              </a:rPr>
              <a:t>convert</a:t>
            </a:r>
            <a:r>
              <a:rPr sz="1600" spc="-5" dirty="0">
                <a:solidFill>
                  <a:srgbClr val="0F243E"/>
                </a:solidFill>
                <a:latin typeface="Calibri"/>
                <a:cs typeface="Calibri"/>
              </a:rPr>
              <a:t> </a:t>
            </a:r>
            <a:r>
              <a:rPr sz="1600" dirty="0">
                <a:solidFill>
                  <a:srgbClr val="0F243E"/>
                </a:solidFill>
                <a:latin typeface="Calibri"/>
                <a:cs typeface="Calibri"/>
              </a:rPr>
              <a:t>all</a:t>
            </a:r>
            <a:r>
              <a:rPr sz="1600" spc="-5" dirty="0">
                <a:solidFill>
                  <a:srgbClr val="0F243E"/>
                </a:solidFill>
                <a:latin typeface="Calibri"/>
                <a:cs typeface="Calibri"/>
              </a:rPr>
              <a:t> </a:t>
            </a:r>
            <a:r>
              <a:rPr sz="1600" spc="-10" dirty="0">
                <a:solidFill>
                  <a:srgbClr val="0F243E"/>
                </a:solidFill>
                <a:latin typeface="Calibri"/>
                <a:cs typeface="Calibri"/>
              </a:rPr>
              <a:t>cat</a:t>
            </a:r>
            <a:r>
              <a:rPr sz="1600" spc="-5" dirty="0">
                <a:solidFill>
                  <a:srgbClr val="0F243E"/>
                </a:solidFill>
                <a:latin typeface="Calibri"/>
                <a:cs typeface="Calibri"/>
              </a:rPr>
              <a:t> variable </a:t>
            </a:r>
            <a:r>
              <a:rPr sz="1600" spc="-15" dirty="0">
                <a:solidFill>
                  <a:srgbClr val="0F243E"/>
                </a:solidFill>
                <a:latin typeface="Calibri"/>
                <a:cs typeface="Calibri"/>
              </a:rPr>
              <a:t>into</a:t>
            </a:r>
            <a:r>
              <a:rPr sz="1600" spc="-5" dirty="0">
                <a:solidFill>
                  <a:srgbClr val="0F243E"/>
                </a:solidFill>
                <a:latin typeface="Calibri"/>
                <a:cs typeface="Calibri"/>
              </a:rPr>
              <a:t> numerical </a:t>
            </a:r>
            <a:r>
              <a:rPr sz="1600" spc="-10" dirty="0">
                <a:solidFill>
                  <a:srgbClr val="0F243E"/>
                </a:solidFill>
                <a:latin typeface="Calibri"/>
                <a:cs typeface="Calibri"/>
              </a:rPr>
              <a:t>data.</a:t>
            </a:r>
            <a:endParaRPr sz="1600">
              <a:latin typeface="Calibri"/>
              <a:cs typeface="Calibri"/>
            </a:endParaRPr>
          </a:p>
          <a:p>
            <a:pPr>
              <a:lnSpc>
                <a:spcPct val="100000"/>
              </a:lnSpc>
              <a:spcBef>
                <a:spcPts val="55"/>
              </a:spcBef>
            </a:pPr>
            <a:endParaRPr sz="1500">
              <a:latin typeface="Calibri"/>
              <a:cs typeface="Calibri"/>
            </a:endParaRPr>
          </a:p>
          <a:p>
            <a:pPr marL="12700">
              <a:lnSpc>
                <a:spcPct val="100000"/>
              </a:lnSpc>
            </a:pPr>
            <a:r>
              <a:rPr sz="1600" spc="-30" dirty="0">
                <a:solidFill>
                  <a:srgbClr val="0F243E"/>
                </a:solidFill>
                <a:latin typeface="Calibri"/>
                <a:cs typeface="Calibri"/>
              </a:rPr>
              <a:t>We</a:t>
            </a:r>
            <a:r>
              <a:rPr sz="1600" spc="-15" dirty="0">
                <a:solidFill>
                  <a:srgbClr val="0F243E"/>
                </a:solidFill>
                <a:latin typeface="Calibri"/>
                <a:cs typeface="Calibri"/>
              </a:rPr>
              <a:t> </a:t>
            </a:r>
            <a:r>
              <a:rPr sz="1600" spc="-5" dirty="0">
                <a:solidFill>
                  <a:srgbClr val="0F243E"/>
                </a:solidFill>
                <a:latin typeface="Calibri"/>
                <a:cs typeface="Calibri"/>
              </a:rPr>
              <a:t>used</a:t>
            </a:r>
            <a:r>
              <a:rPr sz="1600" spc="-15" dirty="0">
                <a:solidFill>
                  <a:srgbClr val="0F243E"/>
                </a:solidFill>
                <a:latin typeface="Calibri"/>
                <a:cs typeface="Calibri"/>
              </a:rPr>
              <a:t> </a:t>
            </a:r>
            <a:r>
              <a:rPr sz="1600" spc="-10" dirty="0">
                <a:solidFill>
                  <a:srgbClr val="0F243E"/>
                </a:solidFill>
                <a:latin typeface="Calibri"/>
                <a:cs typeface="Calibri"/>
              </a:rPr>
              <a:t>two </a:t>
            </a:r>
            <a:r>
              <a:rPr sz="1600" spc="-5" dirty="0">
                <a:solidFill>
                  <a:srgbClr val="0F243E"/>
                </a:solidFill>
                <a:latin typeface="Calibri"/>
                <a:cs typeface="Calibri"/>
              </a:rPr>
              <a:t>methods</a:t>
            </a:r>
            <a:r>
              <a:rPr sz="1600" spc="-15" dirty="0">
                <a:solidFill>
                  <a:srgbClr val="0F243E"/>
                </a:solidFill>
                <a:latin typeface="Calibri"/>
                <a:cs typeface="Calibri"/>
              </a:rPr>
              <a:t> </a:t>
            </a:r>
            <a:r>
              <a:rPr sz="1600" spc="-10" dirty="0">
                <a:solidFill>
                  <a:srgbClr val="0F243E"/>
                </a:solidFill>
                <a:latin typeface="Calibri"/>
                <a:cs typeface="Calibri"/>
              </a:rPr>
              <a:t>to encode</a:t>
            </a:r>
            <a:r>
              <a:rPr sz="1600" spc="-15" dirty="0">
                <a:solidFill>
                  <a:srgbClr val="0F243E"/>
                </a:solidFill>
                <a:latin typeface="Calibri"/>
                <a:cs typeface="Calibri"/>
              </a:rPr>
              <a:t> </a:t>
            </a:r>
            <a:r>
              <a:rPr sz="1600" spc="-10" dirty="0">
                <a:solidFill>
                  <a:srgbClr val="0F243E"/>
                </a:solidFill>
                <a:latin typeface="Calibri"/>
                <a:cs typeface="Calibri"/>
              </a:rPr>
              <a:t>data.</a:t>
            </a:r>
            <a:endParaRPr sz="1600">
              <a:latin typeface="Calibri"/>
              <a:cs typeface="Calibri"/>
            </a:endParaRPr>
          </a:p>
          <a:p>
            <a:pPr>
              <a:lnSpc>
                <a:spcPct val="100000"/>
              </a:lnSpc>
              <a:spcBef>
                <a:spcPts val="5"/>
              </a:spcBef>
            </a:pPr>
            <a:endParaRPr sz="1550">
              <a:latin typeface="Calibri"/>
              <a:cs typeface="Calibri"/>
            </a:endParaRPr>
          </a:p>
          <a:p>
            <a:pPr marL="12700">
              <a:lnSpc>
                <a:spcPct val="100000"/>
              </a:lnSpc>
            </a:pPr>
            <a:r>
              <a:rPr sz="1600" b="1" spc="-5" dirty="0">
                <a:solidFill>
                  <a:srgbClr val="0F243E"/>
                </a:solidFill>
                <a:latin typeface="Calibri"/>
                <a:cs typeface="Calibri"/>
              </a:rPr>
              <a:t>Label Encoding</a:t>
            </a:r>
            <a:r>
              <a:rPr sz="1600" spc="-5" dirty="0">
                <a:solidFill>
                  <a:srgbClr val="0F243E"/>
                </a:solidFill>
                <a:latin typeface="Calibri"/>
                <a:cs typeface="Calibri"/>
              </a:rPr>
              <a:t>: Label </a:t>
            </a:r>
            <a:r>
              <a:rPr sz="1600" spc="-10" dirty="0">
                <a:solidFill>
                  <a:srgbClr val="0F243E"/>
                </a:solidFill>
                <a:latin typeface="Calibri"/>
                <a:cs typeface="Calibri"/>
              </a:rPr>
              <a:t>Encoding</a:t>
            </a:r>
            <a:r>
              <a:rPr sz="1600" spc="-5" dirty="0">
                <a:solidFill>
                  <a:srgbClr val="0F243E"/>
                </a:solidFill>
                <a:latin typeface="Calibri"/>
                <a:cs typeface="Calibri"/>
              </a:rPr>
              <a:t> </a:t>
            </a:r>
            <a:r>
              <a:rPr sz="1600" spc="-20" dirty="0">
                <a:solidFill>
                  <a:srgbClr val="0F243E"/>
                </a:solidFill>
                <a:latin typeface="Calibri"/>
                <a:cs typeface="Calibri"/>
              </a:rPr>
              <a:t>refers</a:t>
            </a:r>
            <a:r>
              <a:rPr sz="1600" spc="-5" dirty="0">
                <a:solidFill>
                  <a:srgbClr val="0F243E"/>
                </a:solidFill>
                <a:latin typeface="Calibri"/>
                <a:cs typeface="Calibri"/>
              </a:rPr>
              <a:t> </a:t>
            </a:r>
            <a:r>
              <a:rPr sz="1600" spc="-10" dirty="0">
                <a:solidFill>
                  <a:srgbClr val="0F243E"/>
                </a:solidFill>
                <a:latin typeface="Calibri"/>
                <a:cs typeface="Calibri"/>
              </a:rPr>
              <a:t>to</a:t>
            </a:r>
            <a:r>
              <a:rPr sz="1600" spc="-5" dirty="0">
                <a:solidFill>
                  <a:srgbClr val="0F243E"/>
                </a:solidFill>
                <a:latin typeface="Calibri"/>
                <a:cs typeface="Calibri"/>
              </a:rPr>
              <a:t> </a:t>
            </a:r>
            <a:r>
              <a:rPr sz="1600" spc="-10" dirty="0">
                <a:solidFill>
                  <a:srgbClr val="0F243E"/>
                </a:solidFill>
                <a:latin typeface="Calibri"/>
                <a:cs typeface="Calibri"/>
              </a:rPr>
              <a:t>converting</a:t>
            </a:r>
            <a:r>
              <a:rPr sz="1600" spc="-5" dirty="0">
                <a:solidFill>
                  <a:srgbClr val="0F243E"/>
                </a:solidFill>
                <a:latin typeface="Calibri"/>
                <a:cs typeface="Calibri"/>
              </a:rPr>
              <a:t> labels </a:t>
            </a:r>
            <a:r>
              <a:rPr sz="1600" spc="-10" dirty="0">
                <a:solidFill>
                  <a:srgbClr val="0F243E"/>
                </a:solidFill>
                <a:latin typeface="Calibri"/>
                <a:cs typeface="Calibri"/>
              </a:rPr>
              <a:t>to</a:t>
            </a:r>
            <a:r>
              <a:rPr sz="1600" spc="-5" dirty="0">
                <a:solidFill>
                  <a:srgbClr val="0F243E"/>
                </a:solidFill>
                <a:latin typeface="Calibri"/>
                <a:cs typeface="Calibri"/>
              </a:rPr>
              <a:t> numeric </a:t>
            </a:r>
            <a:r>
              <a:rPr sz="1600" spc="-15" dirty="0">
                <a:solidFill>
                  <a:srgbClr val="0F243E"/>
                </a:solidFill>
                <a:latin typeface="Calibri"/>
                <a:cs typeface="Calibri"/>
              </a:rPr>
              <a:t>form.</a:t>
            </a:r>
            <a:endParaRPr sz="1600">
              <a:latin typeface="Calibri"/>
              <a:cs typeface="Calibri"/>
            </a:endParaRPr>
          </a:p>
          <a:p>
            <a:pPr>
              <a:lnSpc>
                <a:spcPct val="100000"/>
              </a:lnSpc>
              <a:spcBef>
                <a:spcPts val="60"/>
              </a:spcBef>
            </a:pPr>
            <a:endParaRPr sz="1500">
              <a:latin typeface="Calibri"/>
              <a:cs typeface="Calibri"/>
            </a:endParaRPr>
          </a:p>
          <a:p>
            <a:pPr marL="12700" marR="5080">
              <a:lnSpc>
                <a:spcPct val="100000"/>
              </a:lnSpc>
            </a:pPr>
            <a:r>
              <a:rPr sz="1600" b="1" spc="-5" dirty="0">
                <a:solidFill>
                  <a:srgbClr val="0F243E"/>
                </a:solidFill>
                <a:latin typeface="Calibri"/>
                <a:cs typeface="Calibri"/>
              </a:rPr>
              <a:t>One Hot Encoding</a:t>
            </a:r>
            <a:r>
              <a:rPr sz="1600" spc="-5" dirty="0">
                <a:solidFill>
                  <a:srgbClr val="0F243E"/>
                </a:solidFill>
                <a:latin typeface="Calibri"/>
                <a:cs typeface="Calibri"/>
              </a:rPr>
              <a:t>:</a:t>
            </a:r>
            <a:r>
              <a:rPr sz="1600" dirty="0">
                <a:solidFill>
                  <a:srgbClr val="0F243E"/>
                </a:solidFill>
                <a:latin typeface="Calibri"/>
                <a:cs typeface="Calibri"/>
              </a:rPr>
              <a:t> </a:t>
            </a:r>
            <a:r>
              <a:rPr sz="1600" spc="-5" dirty="0">
                <a:solidFill>
                  <a:srgbClr val="0F243E"/>
                </a:solidFill>
                <a:latin typeface="Calibri"/>
                <a:cs typeface="Calibri"/>
              </a:rPr>
              <a:t>It is </a:t>
            </a:r>
            <a:r>
              <a:rPr sz="1600" dirty="0">
                <a:solidFill>
                  <a:srgbClr val="0F243E"/>
                </a:solidFill>
                <a:latin typeface="Calibri"/>
                <a:cs typeface="Calibri"/>
              </a:rPr>
              <a:t>also </a:t>
            </a:r>
            <a:r>
              <a:rPr sz="1600" spc="-5" dirty="0">
                <a:solidFill>
                  <a:srgbClr val="0F243E"/>
                </a:solidFill>
                <a:latin typeface="Calibri"/>
                <a:cs typeface="Calibri"/>
              </a:rPr>
              <a:t>the </a:t>
            </a:r>
            <a:r>
              <a:rPr sz="1600" spc="-10" dirty="0">
                <a:solidFill>
                  <a:srgbClr val="0F243E"/>
                </a:solidFill>
                <a:latin typeface="Calibri"/>
                <a:cs typeface="Calibri"/>
              </a:rPr>
              <a:t>process</a:t>
            </a:r>
            <a:r>
              <a:rPr sz="1600" spc="-5" dirty="0">
                <a:solidFill>
                  <a:srgbClr val="0F243E"/>
                </a:solidFill>
                <a:latin typeface="Calibri"/>
                <a:cs typeface="Calibri"/>
              </a:rPr>
              <a:t> of</a:t>
            </a:r>
            <a:r>
              <a:rPr sz="1600" dirty="0">
                <a:solidFill>
                  <a:srgbClr val="0F243E"/>
                </a:solidFill>
                <a:latin typeface="Calibri"/>
                <a:cs typeface="Calibri"/>
              </a:rPr>
              <a:t> </a:t>
            </a:r>
            <a:r>
              <a:rPr sz="1600" spc="-10" dirty="0">
                <a:solidFill>
                  <a:srgbClr val="0F243E"/>
                </a:solidFill>
                <a:latin typeface="Calibri"/>
                <a:cs typeface="Calibri"/>
              </a:rPr>
              <a:t>converting</a:t>
            </a:r>
            <a:r>
              <a:rPr sz="1600" spc="-5" dirty="0">
                <a:solidFill>
                  <a:srgbClr val="0F243E"/>
                </a:solidFill>
                <a:latin typeface="Calibri"/>
                <a:cs typeface="Calibri"/>
              </a:rPr>
              <a:t> </a:t>
            </a:r>
            <a:r>
              <a:rPr sz="1600" spc="-10" dirty="0">
                <a:solidFill>
                  <a:srgbClr val="0F243E"/>
                </a:solidFill>
                <a:latin typeface="Calibri"/>
                <a:cs typeface="Calibri"/>
              </a:rPr>
              <a:t>categorical</a:t>
            </a:r>
            <a:r>
              <a:rPr sz="1600" spc="-5" dirty="0">
                <a:solidFill>
                  <a:srgbClr val="0F243E"/>
                </a:solidFill>
                <a:latin typeface="Calibri"/>
                <a:cs typeface="Calibri"/>
              </a:rPr>
              <a:t> </a:t>
            </a:r>
            <a:r>
              <a:rPr sz="1600" spc="-15" dirty="0">
                <a:solidFill>
                  <a:srgbClr val="0F243E"/>
                </a:solidFill>
                <a:latin typeface="Calibri"/>
                <a:cs typeface="Calibri"/>
              </a:rPr>
              <a:t>data</a:t>
            </a:r>
            <a:r>
              <a:rPr sz="1600" dirty="0">
                <a:solidFill>
                  <a:srgbClr val="0F243E"/>
                </a:solidFill>
                <a:latin typeface="Calibri"/>
                <a:cs typeface="Calibri"/>
              </a:rPr>
              <a:t> </a:t>
            </a:r>
            <a:r>
              <a:rPr sz="1600" spc="-15" dirty="0">
                <a:solidFill>
                  <a:srgbClr val="0F243E"/>
                </a:solidFill>
                <a:latin typeface="Calibri"/>
                <a:cs typeface="Calibri"/>
              </a:rPr>
              <a:t>into</a:t>
            </a:r>
            <a:r>
              <a:rPr sz="1600" spc="-5" dirty="0">
                <a:solidFill>
                  <a:srgbClr val="0F243E"/>
                </a:solidFill>
                <a:latin typeface="Calibri"/>
                <a:cs typeface="Calibri"/>
              </a:rPr>
              <a:t> numerical</a:t>
            </a:r>
            <a:r>
              <a:rPr sz="1600" dirty="0">
                <a:solidFill>
                  <a:srgbClr val="0F243E"/>
                </a:solidFill>
                <a:latin typeface="Calibri"/>
                <a:cs typeface="Calibri"/>
              </a:rPr>
              <a:t> </a:t>
            </a:r>
            <a:r>
              <a:rPr sz="1600" spc="-15" dirty="0">
                <a:solidFill>
                  <a:srgbClr val="0F243E"/>
                </a:solidFill>
                <a:latin typeface="Calibri"/>
                <a:cs typeface="Calibri"/>
              </a:rPr>
              <a:t>data</a:t>
            </a:r>
            <a:r>
              <a:rPr sz="1600" spc="-5" dirty="0">
                <a:solidFill>
                  <a:srgbClr val="0F243E"/>
                </a:solidFill>
                <a:latin typeface="Calibri"/>
                <a:cs typeface="Calibri"/>
              </a:rPr>
              <a:t> but </a:t>
            </a:r>
            <a:r>
              <a:rPr sz="1600" spc="-10" dirty="0">
                <a:solidFill>
                  <a:srgbClr val="0F243E"/>
                </a:solidFill>
                <a:latin typeface="Calibri"/>
                <a:cs typeface="Calibri"/>
              </a:rPr>
              <a:t>here </a:t>
            </a:r>
            <a:r>
              <a:rPr sz="1600" spc="-345" dirty="0">
                <a:solidFill>
                  <a:srgbClr val="0F243E"/>
                </a:solidFill>
                <a:latin typeface="Calibri"/>
                <a:cs typeface="Calibri"/>
              </a:rPr>
              <a:t> </a:t>
            </a:r>
            <a:r>
              <a:rPr sz="1600" spc="-10" dirty="0">
                <a:solidFill>
                  <a:srgbClr val="0F243E"/>
                </a:solidFill>
                <a:latin typeface="Calibri"/>
                <a:cs typeface="Calibri"/>
              </a:rPr>
              <a:t>we </a:t>
            </a:r>
            <a:r>
              <a:rPr sz="1600" spc="-5" dirty="0">
                <a:solidFill>
                  <a:srgbClr val="0F243E"/>
                </a:solidFill>
                <a:latin typeface="Calibri"/>
                <a:cs typeface="Calibri"/>
              </a:rPr>
              <a:t>don’t </a:t>
            </a:r>
            <a:r>
              <a:rPr sz="1600" spc="-10" dirty="0">
                <a:solidFill>
                  <a:srgbClr val="0F243E"/>
                </a:solidFill>
                <a:latin typeface="Calibri"/>
                <a:cs typeface="Calibri"/>
              </a:rPr>
              <a:t>give</a:t>
            </a:r>
            <a:endParaRPr sz="1600">
              <a:latin typeface="Calibri"/>
              <a:cs typeface="Calibri"/>
            </a:endParaRPr>
          </a:p>
          <a:p>
            <a:pPr marL="12700">
              <a:lnSpc>
                <a:spcPct val="100000"/>
              </a:lnSpc>
            </a:pPr>
            <a:r>
              <a:rPr sz="1600" spc="-5" dirty="0">
                <a:solidFill>
                  <a:srgbClr val="0F243E"/>
                </a:solidFill>
                <a:latin typeface="Calibri"/>
                <a:cs typeface="Calibri"/>
              </a:rPr>
              <a:t>labels </a:t>
            </a:r>
            <a:r>
              <a:rPr sz="1600" spc="-10" dirty="0">
                <a:solidFill>
                  <a:srgbClr val="0F243E"/>
                </a:solidFill>
                <a:latin typeface="Calibri"/>
                <a:cs typeface="Calibri"/>
              </a:rPr>
              <a:t>to</a:t>
            </a:r>
            <a:r>
              <a:rPr sz="1600" spc="-5" dirty="0">
                <a:solidFill>
                  <a:srgbClr val="0F243E"/>
                </a:solidFill>
                <a:latin typeface="Calibri"/>
                <a:cs typeface="Calibri"/>
              </a:rPr>
              <a:t> each</a:t>
            </a:r>
            <a:r>
              <a:rPr sz="1600" dirty="0">
                <a:solidFill>
                  <a:srgbClr val="0F243E"/>
                </a:solidFill>
                <a:latin typeface="Calibri"/>
                <a:cs typeface="Calibri"/>
              </a:rPr>
              <a:t> </a:t>
            </a:r>
            <a:r>
              <a:rPr sz="1600" spc="-10" dirty="0">
                <a:solidFill>
                  <a:srgbClr val="0F243E"/>
                </a:solidFill>
                <a:latin typeface="Calibri"/>
                <a:cs typeface="Calibri"/>
              </a:rPr>
              <a:t>category</a:t>
            </a:r>
            <a:r>
              <a:rPr sz="1600" spc="-5" dirty="0">
                <a:solidFill>
                  <a:srgbClr val="0F243E"/>
                </a:solidFill>
                <a:latin typeface="Calibri"/>
                <a:cs typeface="Calibri"/>
              </a:rPr>
              <a:t> </a:t>
            </a:r>
            <a:r>
              <a:rPr sz="1600" spc="-10" dirty="0">
                <a:solidFill>
                  <a:srgbClr val="0F243E"/>
                </a:solidFill>
                <a:latin typeface="Calibri"/>
                <a:cs typeface="Calibri"/>
              </a:rPr>
              <a:t>instead</a:t>
            </a:r>
            <a:r>
              <a:rPr sz="1600" dirty="0">
                <a:solidFill>
                  <a:srgbClr val="0F243E"/>
                </a:solidFill>
                <a:latin typeface="Calibri"/>
                <a:cs typeface="Calibri"/>
              </a:rPr>
              <a:t> </a:t>
            </a:r>
            <a:r>
              <a:rPr sz="1600" spc="-10" dirty="0">
                <a:solidFill>
                  <a:srgbClr val="0F243E"/>
                </a:solidFill>
                <a:latin typeface="Calibri"/>
                <a:cs typeface="Calibri"/>
              </a:rPr>
              <a:t>we</a:t>
            </a:r>
            <a:r>
              <a:rPr sz="1600" spc="-5" dirty="0">
                <a:solidFill>
                  <a:srgbClr val="0F243E"/>
                </a:solidFill>
                <a:latin typeface="Calibri"/>
                <a:cs typeface="Calibri"/>
              </a:rPr>
              <a:t> </a:t>
            </a:r>
            <a:r>
              <a:rPr sz="1600" spc="-15" dirty="0">
                <a:solidFill>
                  <a:srgbClr val="0F243E"/>
                </a:solidFill>
                <a:latin typeface="Calibri"/>
                <a:cs typeface="Calibri"/>
              </a:rPr>
              <a:t>create</a:t>
            </a:r>
            <a:r>
              <a:rPr sz="1600" dirty="0">
                <a:solidFill>
                  <a:srgbClr val="0F243E"/>
                </a:solidFill>
                <a:latin typeface="Calibri"/>
                <a:cs typeface="Calibri"/>
              </a:rPr>
              <a:t> </a:t>
            </a:r>
            <a:r>
              <a:rPr sz="1600" spc="-5" dirty="0">
                <a:solidFill>
                  <a:srgbClr val="0F243E"/>
                </a:solidFill>
                <a:latin typeface="Calibri"/>
                <a:cs typeface="Calibri"/>
              </a:rPr>
              <a:t>new </a:t>
            </a:r>
            <a:r>
              <a:rPr sz="1600" spc="-10" dirty="0">
                <a:solidFill>
                  <a:srgbClr val="0F243E"/>
                </a:solidFill>
                <a:latin typeface="Calibri"/>
                <a:cs typeface="Calibri"/>
              </a:rPr>
              <a:t>columns</a:t>
            </a:r>
            <a:r>
              <a:rPr sz="1600" dirty="0">
                <a:solidFill>
                  <a:srgbClr val="0F243E"/>
                </a:solidFill>
                <a:latin typeface="Calibri"/>
                <a:cs typeface="Calibri"/>
              </a:rPr>
              <a:t> </a:t>
            </a:r>
            <a:r>
              <a:rPr sz="1600" spc="-15" dirty="0">
                <a:solidFill>
                  <a:srgbClr val="0F243E"/>
                </a:solidFill>
                <a:latin typeface="Calibri"/>
                <a:cs typeface="Calibri"/>
              </a:rPr>
              <a:t>for</a:t>
            </a:r>
            <a:r>
              <a:rPr sz="1600" spc="-5" dirty="0">
                <a:solidFill>
                  <a:srgbClr val="0F243E"/>
                </a:solidFill>
                <a:latin typeface="Calibri"/>
                <a:cs typeface="Calibri"/>
              </a:rPr>
              <a:t> each</a:t>
            </a:r>
            <a:r>
              <a:rPr sz="1600" dirty="0">
                <a:solidFill>
                  <a:srgbClr val="0F243E"/>
                </a:solidFill>
                <a:latin typeface="Calibri"/>
                <a:cs typeface="Calibri"/>
              </a:rPr>
              <a:t> </a:t>
            </a:r>
            <a:r>
              <a:rPr sz="1600" spc="-10" dirty="0">
                <a:solidFill>
                  <a:srgbClr val="0F243E"/>
                </a:solidFill>
                <a:latin typeface="Calibri"/>
                <a:cs typeface="Calibri"/>
              </a:rPr>
              <a:t>category</a:t>
            </a:r>
            <a:r>
              <a:rPr sz="1600" spc="-5" dirty="0">
                <a:solidFill>
                  <a:srgbClr val="0F243E"/>
                </a:solidFill>
                <a:latin typeface="Calibri"/>
                <a:cs typeface="Calibri"/>
              </a:rPr>
              <a:t> </a:t>
            </a:r>
            <a:r>
              <a:rPr sz="1600" dirty="0">
                <a:solidFill>
                  <a:srgbClr val="0F243E"/>
                </a:solidFill>
                <a:latin typeface="Calibri"/>
                <a:cs typeface="Calibri"/>
              </a:rPr>
              <a:t>and </a:t>
            </a:r>
            <a:r>
              <a:rPr sz="1600" spc="-10" dirty="0">
                <a:solidFill>
                  <a:srgbClr val="0F243E"/>
                </a:solidFill>
                <a:latin typeface="Calibri"/>
                <a:cs typeface="Calibri"/>
              </a:rPr>
              <a:t>gives</a:t>
            </a:r>
            <a:r>
              <a:rPr sz="1600" spc="-5" dirty="0">
                <a:solidFill>
                  <a:srgbClr val="0F243E"/>
                </a:solidFill>
                <a:latin typeface="Calibri"/>
                <a:cs typeface="Calibri"/>
              </a:rPr>
              <a:t> binary</a:t>
            </a:r>
            <a:r>
              <a:rPr sz="1600" dirty="0">
                <a:solidFill>
                  <a:srgbClr val="0F243E"/>
                </a:solidFill>
                <a:latin typeface="Calibri"/>
                <a:cs typeface="Calibri"/>
              </a:rPr>
              <a:t> </a:t>
            </a:r>
            <a:r>
              <a:rPr sz="1600" spc="-5" dirty="0">
                <a:solidFill>
                  <a:srgbClr val="0F243E"/>
                </a:solidFill>
                <a:latin typeface="Calibri"/>
                <a:cs typeface="Calibri"/>
              </a:rPr>
              <a:t>values.</a:t>
            </a:r>
            <a:endParaRPr sz="1600">
              <a:latin typeface="Calibri"/>
              <a:cs typeface="Calibri"/>
            </a:endParaRPr>
          </a:p>
        </p:txBody>
      </p:sp>
      <p:pic>
        <p:nvPicPr>
          <p:cNvPr id="4" name="object 4"/>
          <p:cNvPicPr/>
          <p:nvPr/>
        </p:nvPicPr>
        <p:blipFill>
          <a:blip r:embed="rId2" cstate="print"/>
          <a:stretch>
            <a:fillRect/>
          </a:stretch>
        </p:blipFill>
        <p:spPr>
          <a:xfrm>
            <a:off x="1447800" y="3378708"/>
            <a:ext cx="5730239" cy="135635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5628" y="463375"/>
            <a:ext cx="1381760" cy="45212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CC0000"/>
                </a:solidFill>
              </a:rPr>
              <a:t>Sampling</a:t>
            </a:r>
          </a:p>
        </p:txBody>
      </p:sp>
      <p:sp>
        <p:nvSpPr>
          <p:cNvPr id="3" name="object 3"/>
          <p:cNvSpPr txBox="1"/>
          <p:nvPr/>
        </p:nvSpPr>
        <p:spPr>
          <a:xfrm>
            <a:off x="698508" y="1053731"/>
            <a:ext cx="7082155" cy="848360"/>
          </a:xfrm>
          <a:prstGeom prst="rect">
            <a:avLst/>
          </a:prstGeom>
        </p:spPr>
        <p:txBody>
          <a:bodyPr vert="horz" wrap="square" lIns="0" tIns="12700" rIns="0" bIns="0" rtlCol="0">
            <a:spAutoFit/>
          </a:bodyPr>
          <a:lstStyle/>
          <a:p>
            <a:pPr marL="265430" marR="439420" indent="-253365">
              <a:lnSpc>
                <a:spcPct val="100000"/>
              </a:lnSpc>
              <a:spcBef>
                <a:spcPts val="100"/>
              </a:spcBef>
              <a:buFont typeface="Arial MT"/>
              <a:buChar char="•"/>
              <a:tabLst>
                <a:tab pos="264795" algn="l"/>
                <a:tab pos="266065" algn="l"/>
              </a:tabLst>
            </a:pPr>
            <a:r>
              <a:rPr sz="1800" spc="-5" dirty="0">
                <a:solidFill>
                  <a:srgbClr val="244060"/>
                </a:solidFill>
                <a:latin typeface="Calibri"/>
                <a:cs typeface="Calibri"/>
              </a:rPr>
              <a:t>The </a:t>
            </a:r>
            <a:r>
              <a:rPr sz="1800" spc="-10" dirty="0">
                <a:solidFill>
                  <a:srgbClr val="244060"/>
                </a:solidFill>
                <a:latin typeface="Calibri"/>
                <a:cs typeface="Calibri"/>
              </a:rPr>
              <a:t>dataset was </a:t>
            </a:r>
            <a:r>
              <a:rPr sz="1800" spc="-5" dirty="0">
                <a:solidFill>
                  <a:srgbClr val="244060"/>
                </a:solidFill>
                <a:latin typeface="Calibri"/>
                <a:cs typeface="Calibri"/>
              </a:rPr>
              <a:t>highly imbalance so </a:t>
            </a:r>
            <a:r>
              <a:rPr sz="1800" spc="-10" dirty="0">
                <a:solidFill>
                  <a:srgbClr val="244060"/>
                </a:solidFill>
                <a:latin typeface="Calibri"/>
                <a:cs typeface="Calibri"/>
              </a:rPr>
              <a:t>to </a:t>
            </a:r>
            <a:r>
              <a:rPr sz="1800" spc="-5" dirty="0">
                <a:solidFill>
                  <a:srgbClr val="244060"/>
                </a:solidFill>
                <a:latin typeface="Calibri"/>
                <a:cs typeface="Calibri"/>
              </a:rPr>
              <a:t>balance the </a:t>
            </a:r>
            <a:r>
              <a:rPr sz="1800" spc="-10" dirty="0">
                <a:solidFill>
                  <a:srgbClr val="244060"/>
                </a:solidFill>
                <a:latin typeface="Calibri"/>
                <a:cs typeface="Calibri"/>
              </a:rPr>
              <a:t>dataset, we </a:t>
            </a:r>
            <a:r>
              <a:rPr sz="1800" spc="-5" dirty="0">
                <a:solidFill>
                  <a:srgbClr val="244060"/>
                </a:solidFill>
                <a:latin typeface="Calibri"/>
                <a:cs typeface="Calibri"/>
              </a:rPr>
              <a:t>used </a:t>
            </a:r>
            <a:r>
              <a:rPr sz="1800" spc="-395" dirty="0">
                <a:solidFill>
                  <a:srgbClr val="244060"/>
                </a:solidFill>
                <a:latin typeface="Calibri"/>
                <a:cs typeface="Calibri"/>
              </a:rPr>
              <a:t> </a:t>
            </a:r>
            <a:r>
              <a:rPr sz="1800" spc="-10" dirty="0">
                <a:solidFill>
                  <a:srgbClr val="244060"/>
                </a:solidFill>
                <a:latin typeface="Calibri"/>
                <a:cs typeface="Calibri"/>
              </a:rPr>
              <a:t>technique </a:t>
            </a:r>
            <a:r>
              <a:rPr sz="1800" spc="-5" dirty="0">
                <a:solidFill>
                  <a:srgbClr val="244060"/>
                </a:solidFill>
                <a:latin typeface="Calibri"/>
                <a:cs typeface="Calibri"/>
              </a:rPr>
              <a:t>called Random </a:t>
            </a:r>
            <a:r>
              <a:rPr sz="1800" spc="-10" dirty="0">
                <a:solidFill>
                  <a:srgbClr val="244060"/>
                </a:solidFill>
                <a:latin typeface="Calibri"/>
                <a:cs typeface="Calibri"/>
              </a:rPr>
              <a:t>over</a:t>
            </a:r>
            <a:r>
              <a:rPr sz="1800" spc="-5" dirty="0">
                <a:solidFill>
                  <a:srgbClr val="244060"/>
                </a:solidFill>
                <a:latin typeface="Calibri"/>
                <a:cs typeface="Calibri"/>
              </a:rPr>
              <a:t> </a:t>
            </a:r>
            <a:r>
              <a:rPr sz="1800" spc="-30" dirty="0">
                <a:solidFill>
                  <a:srgbClr val="244060"/>
                </a:solidFill>
                <a:latin typeface="Calibri"/>
                <a:cs typeface="Calibri"/>
              </a:rPr>
              <a:t>sampler.</a:t>
            </a:r>
            <a:endParaRPr sz="1800">
              <a:latin typeface="Calibri"/>
              <a:cs typeface="Calibri"/>
            </a:endParaRPr>
          </a:p>
          <a:p>
            <a:pPr marL="265430" indent="-253365">
              <a:lnSpc>
                <a:spcPct val="100000"/>
              </a:lnSpc>
              <a:buFont typeface="Arial MT"/>
              <a:buChar char="•"/>
              <a:tabLst>
                <a:tab pos="264795" algn="l"/>
                <a:tab pos="266065" algn="l"/>
              </a:tabLst>
            </a:pPr>
            <a:r>
              <a:rPr sz="1800" spc="-10" dirty="0">
                <a:solidFill>
                  <a:srgbClr val="244060"/>
                </a:solidFill>
                <a:latin typeface="Calibri"/>
                <a:cs typeface="Calibri"/>
              </a:rPr>
              <a:t>Oversampling can</a:t>
            </a:r>
            <a:r>
              <a:rPr sz="1800" spc="-5" dirty="0">
                <a:solidFill>
                  <a:srgbClr val="244060"/>
                </a:solidFill>
                <a:latin typeface="Calibri"/>
                <a:cs typeface="Calibri"/>
              </a:rPr>
              <a:t> be </a:t>
            </a:r>
            <a:r>
              <a:rPr sz="1800" spc="-10" dirty="0">
                <a:solidFill>
                  <a:srgbClr val="244060"/>
                </a:solidFill>
                <a:latin typeface="Calibri"/>
                <a:cs typeface="Calibri"/>
              </a:rPr>
              <a:t>defined</a:t>
            </a:r>
            <a:r>
              <a:rPr sz="1800" spc="-5" dirty="0">
                <a:solidFill>
                  <a:srgbClr val="244060"/>
                </a:solidFill>
                <a:latin typeface="Calibri"/>
                <a:cs typeface="Calibri"/>
              </a:rPr>
              <a:t> </a:t>
            </a:r>
            <a:r>
              <a:rPr sz="1800" dirty="0">
                <a:solidFill>
                  <a:srgbClr val="244060"/>
                </a:solidFill>
                <a:latin typeface="Calibri"/>
                <a:cs typeface="Calibri"/>
              </a:rPr>
              <a:t>as</a:t>
            </a:r>
            <a:r>
              <a:rPr sz="1800" spc="-5" dirty="0">
                <a:solidFill>
                  <a:srgbClr val="244060"/>
                </a:solidFill>
                <a:latin typeface="Calibri"/>
                <a:cs typeface="Calibri"/>
              </a:rPr>
              <a:t> </a:t>
            </a:r>
            <a:r>
              <a:rPr sz="1800" dirty="0">
                <a:solidFill>
                  <a:srgbClr val="244060"/>
                </a:solidFill>
                <a:latin typeface="Calibri"/>
                <a:cs typeface="Calibri"/>
              </a:rPr>
              <a:t>adding</a:t>
            </a:r>
            <a:r>
              <a:rPr sz="1800" spc="-5" dirty="0">
                <a:solidFill>
                  <a:srgbClr val="244060"/>
                </a:solidFill>
                <a:latin typeface="Calibri"/>
                <a:cs typeface="Calibri"/>
              </a:rPr>
              <a:t> </a:t>
            </a:r>
            <a:r>
              <a:rPr sz="1800" spc="-10" dirty="0">
                <a:solidFill>
                  <a:srgbClr val="244060"/>
                </a:solidFill>
                <a:latin typeface="Calibri"/>
                <a:cs typeface="Calibri"/>
              </a:rPr>
              <a:t>more</a:t>
            </a:r>
            <a:r>
              <a:rPr sz="1800" spc="-5" dirty="0">
                <a:solidFill>
                  <a:srgbClr val="244060"/>
                </a:solidFill>
                <a:latin typeface="Calibri"/>
                <a:cs typeface="Calibri"/>
              </a:rPr>
              <a:t> </a:t>
            </a:r>
            <a:r>
              <a:rPr sz="1800" spc="-10" dirty="0">
                <a:solidFill>
                  <a:srgbClr val="244060"/>
                </a:solidFill>
                <a:latin typeface="Calibri"/>
                <a:cs typeface="Calibri"/>
              </a:rPr>
              <a:t>copies</a:t>
            </a:r>
            <a:r>
              <a:rPr sz="1800" spc="-5" dirty="0">
                <a:solidFill>
                  <a:srgbClr val="244060"/>
                </a:solidFill>
                <a:latin typeface="Calibri"/>
                <a:cs typeface="Calibri"/>
              </a:rPr>
              <a:t> </a:t>
            </a:r>
            <a:r>
              <a:rPr sz="1800" spc="-10" dirty="0">
                <a:solidFill>
                  <a:srgbClr val="244060"/>
                </a:solidFill>
                <a:latin typeface="Calibri"/>
                <a:cs typeface="Calibri"/>
              </a:rPr>
              <a:t>to</a:t>
            </a:r>
            <a:r>
              <a:rPr sz="1800" spc="-5" dirty="0">
                <a:solidFill>
                  <a:srgbClr val="244060"/>
                </a:solidFill>
                <a:latin typeface="Calibri"/>
                <a:cs typeface="Calibri"/>
              </a:rPr>
              <a:t> the minority class.</a:t>
            </a:r>
            <a:endParaRPr sz="1800">
              <a:latin typeface="Calibri"/>
              <a:cs typeface="Calibri"/>
            </a:endParaRPr>
          </a:p>
        </p:txBody>
      </p:sp>
      <p:sp>
        <p:nvSpPr>
          <p:cNvPr id="4" name="object 4"/>
          <p:cNvSpPr txBox="1"/>
          <p:nvPr/>
        </p:nvSpPr>
        <p:spPr>
          <a:xfrm>
            <a:off x="664870" y="2039173"/>
            <a:ext cx="2252980" cy="452120"/>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C00000"/>
                </a:solidFill>
                <a:latin typeface="Calibri"/>
                <a:cs typeface="Calibri"/>
              </a:rPr>
              <a:t>Feature</a:t>
            </a:r>
            <a:r>
              <a:rPr sz="2800" b="1" spc="-60" dirty="0">
                <a:solidFill>
                  <a:srgbClr val="C00000"/>
                </a:solidFill>
                <a:latin typeface="Calibri"/>
                <a:cs typeface="Calibri"/>
              </a:rPr>
              <a:t> </a:t>
            </a:r>
            <a:r>
              <a:rPr sz="2800" b="1" spc="-10" dirty="0">
                <a:solidFill>
                  <a:srgbClr val="C00000"/>
                </a:solidFill>
                <a:latin typeface="Calibri"/>
                <a:cs typeface="Calibri"/>
              </a:rPr>
              <a:t>Scaling</a:t>
            </a:r>
            <a:endParaRPr sz="2800">
              <a:latin typeface="Calibri"/>
              <a:cs typeface="Calibri"/>
            </a:endParaRPr>
          </a:p>
        </p:txBody>
      </p:sp>
      <p:sp>
        <p:nvSpPr>
          <p:cNvPr id="5" name="object 5"/>
          <p:cNvSpPr txBox="1"/>
          <p:nvPr/>
        </p:nvSpPr>
        <p:spPr>
          <a:xfrm>
            <a:off x="757582" y="2629531"/>
            <a:ext cx="7805420" cy="1122680"/>
          </a:xfrm>
          <a:prstGeom prst="rect">
            <a:avLst/>
          </a:prstGeom>
        </p:spPr>
        <p:txBody>
          <a:bodyPr vert="horz" wrap="square" lIns="0" tIns="12700" rIns="0" bIns="0" rtlCol="0">
            <a:spAutoFit/>
          </a:bodyPr>
          <a:lstStyle/>
          <a:p>
            <a:pPr marL="278130" marR="5080" indent="-266065">
              <a:lnSpc>
                <a:spcPct val="100000"/>
              </a:lnSpc>
              <a:spcBef>
                <a:spcPts val="100"/>
              </a:spcBef>
              <a:buFont typeface="Arial MT"/>
              <a:buChar char="•"/>
              <a:tabLst>
                <a:tab pos="277495" algn="l"/>
                <a:tab pos="278765" algn="l"/>
              </a:tabLst>
            </a:pPr>
            <a:r>
              <a:rPr sz="1800" spc="-15" dirty="0">
                <a:solidFill>
                  <a:srgbClr val="0F243E"/>
                </a:solidFill>
                <a:latin typeface="Calibri"/>
                <a:cs typeface="Calibri"/>
              </a:rPr>
              <a:t>Feature</a:t>
            </a:r>
            <a:r>
              <a:rPr sz="1800" dirty="0">
                <a:solidFill>
                  <a:srgbClr val="0F243E"/>
                </a:solidFill>
                <a:latin typeface="Calibri"/>
                <a:cs typeface="Calibri"/>
              </a:rPr>
              <a:t> </a:t>
            </a:r>
            <a:r>
              <a:rPr sz="1800" spc="-5" dirty="0">
                <a:solidFill>
                  <a:srgbClr val="0F243E"/>
                </a:solidFill>
                <a:latin typeface="Calibri"/>
                <a:cs typeface="Calibri"/>
              </a:rPr>
              <a:t>Scaling</a:t>
            </a:r>
            <a:r>
              <a:rPr sz="1800" spc="5" dirty="0">
                <a:solidFill>
                  <a:srgbClr val="0F243E"/>
                </a:solidFill>
                <a:latin typeface="Calibri"/>
                <a:cs typeface="Calibri"/>
              </a:rPr>
              <a:t> </a:t>
            </a:r>
            <a:r>
              <a:rPr sz="1800" spc="-5" dirty="0">
                <a:solidFill>
                  <a:srgbClr val="0F243E"/>
                </a:solidFill>
                <a:latin typeface="Calibri"/>
                <a:cs typeface="Calibri"/>
              </a:rPr>
              <a:t>is</a:t>
            </a:r>
            <a:r>
              <a:rPr sz="1800" dirty="0">
                <a:solidFill>
                  <a:srgbClr val="0F243E"/>
                </a:solidFill>
                <a:latin typeface="Calibri"/>
                <a:cs typeface="Calibri"/>
              </a:rPr>
              <a:t> a</a:t>
            </a:r>
            <a:r>
              <a:rPr sz="1800" spc="5" dirty="0">
                <a:solidFill>
                  <a:srgbClr val="0F243E"/>
                </a:solidFill>
                <a:latin typeface="Calibri"/>
                <a:cs typeface="Calibri"/>
              </a:rPr>
              <a:t> </a:t>
            </a:r>
            <a:r>
              <a:rPr sz="1800" spc="-10" dirty="0">
                <a:solidFill>
                  <a:srgbClr val="0F243E"/>
                </a:solidFill>
                <a:latin typeface="Calibri"/>
                <a:cs typeface="Calibri"/>
              </a:rPr>
              <a:t>technique</a:t>
            </a:r>
            <a:r>
              <a:rPr sz="1800" dirty="0">
                <a:solidFill>
                  <a:srgbClr val="0F243E"/>
                </a:solidFill>
                <a:latin typeface="Calibri"/>
                <a:cs typeface="Calibri"/>
              </a:rPr>
              <a:t> </a:t>
            </a:r>
            <a:r>
              <a:rPr sz="1800" spc="-10" dirty="0">
                <a:solidFill>
                  <a:srgbClr val="0F243E"/>
                </a:solidFill>
                <a:latin typeface="Calibri"/>
                <a:cs typeface="Calibri"/>
              </a:rPr>
              <a:t>to</a:t>
            </a:r>
            <a:r>
              <a:rPr sz="1800" spc="5" dirty="0">
                <a:solidFill>
                  <a:srgbClr val="0F243E"/>
                </a:solidFill>
                <a:latin typeface="Calibri"/>
                <a:cs typeface="Calibri"/>
              </a:rPr>
              <a:t> </a:t>
            </a:r>
            <a:r>
              <a:rPr sz="1800" spc="-15" dirty="0">
                <a:solidFill>
                  <a:srgbClr val="0F243E"/>
                </a:solidFill>
                <a:latin typeface="Calibri"/>
                <a:cs typeface="Calibri"/>
              </a:rPr>
              <a:t>normalize/standardize</a:t>
            </a:r>
            <a:r>
              <a:rPr sz="1800" dirty="0">
                <a:solidFill>
                  <a:srgbClr val="0F243E"/>
                </a:solidFill>
                <a:latin typeface="Calibri"/>
                <a:cs typeface="Calibri"/>
              </a:rPr>
              <a:t> </a:t>
            </a:r>
            <a:r>
              <a:rPr sz="1800" spc="-5" dirty="0">
                <a:solidFill>
                  <a:srgbClr val="0F243E"/>
                </a:solidFill>
                <a:latin typeface="Calibri"/>
                <a:cs typeface="Calibri"/>
              </a:rPr>
              <a:t>the</a:t>
            </a:r>
            <a:r>
              <a:rPr sz="1800" spc="5" dirty="0">
                <a:solidFill>
                  <a:srgbClr val="0F243E"/>
                </a:solidFill>
                <a:latin typeface="Calibri"/>
                <a:cs typeface="Calibri"/>
              </a:rPr>
              <a:t> </a:t>
            </a:r>
            <a:r>
              <a:rPr sz="1800" spc="-10" dirty="0">
                <a:solidFill>
                  <a:srgbClr val="0F243E"/>
                </a:solidFill>
                <a:latin typeface="Calibri"/>
                <a:cs typeface="Calibri"/>
              </a:rPr>
              <a:t>independent</a:t>
            </a:r>
            <a:r>
              <a:rPr sz="1800" spc="5" dirty="0">
                <a:solidFill>
                  <a:srgbClr val="0F243E"/>
                </a:solidFill>
                <a:latin typeface="Calibri"/>
                <a:cs typeface="Calibri"/>
              </a:rPr>
              <a:t> </a:t>
            </a:r>
            <a:r>
              <a:rPr sz="1800" spc="-15" dirty="0">
                <a:solidFill>
                  <a:srgbClr val="0F243E"/>
                </a:solidFill>
                <a:latin typeface="Calibri"/>
                <a:cs typeface="Calibri"/>
              </a:rPr>
              <a:t>features </a:t>
            </a:r>
            <a:r>
              <a:rPr sz="1800" spc="-395" dirty="0">
                <a:solidFill>
                  <a:srgbClr val="0F243E"/>
                </a:solidFill>
                <a:latin typeface="Calibri"/>
                <a:cs typeface="Calibri"/>
              </a:rPr>
              <a:t> </a:t>
            </a:r>
            <a:r>
              <a:rPr sz="1800" spc="-10" dirty="0">
                <a:solidFill>
                  <a:srgbClr val="0F243E"/>
                </a:solidFill>
                <a:latin typeface="Calibri"/>
                <a:cs typeface="Calibri"/>
              </a:rPr>
              <a:t>present </a:t>
            </a:r>
            <a:r>
              <a:rPr sz="1800" spc="-5" dirty="0">
                <a:solidFill>
                  <a:srgbClr val="0F243E"/>
                </a:solidFill>
                <a:latin typeface="Calibri"/>
                <a:cs typeface="Calibri"/>
              </a:rPr>
              <a:t>in the </a:t>
            </a:r>
            <a:r>
              <a:rPr sz="1800" spc="-10" dirty="0">
                <a:solidFill>
                  <a:srgbClr val="0F243E"/>
                </a:solidFill>
                <a:latin typeface="Calibri"/>
                <a:cs typeface="Calibri"/>
              </a:rPr>
              <a:t>dataset</a:t>
            </a:r>
            <a:r>
              <a:rPr sz="1800" spc="-5" dirty="0">
                <a:solidFill>
                  <a:srgbClr val="0F243E"/>
                </a:solidFill>
                <a:latin typeface="Calibri"/>
                <a:cs typeface="Calibri"/>
              </a:rPr>
              <a:t> in </a:t>
            </a:r>
            <a:r>
              <a:rPr sz="1800" dirty="0">
                <a:solidFill>
                  <a:srgbClr val="0F243E"/>
                </a:solidFill>
                <a:latin typeface="Calibri"/>
                <a:cs typeface="Calibri"/>
              </a:rPr>
              <a:t>a</a:t>
            </a:r>
            <a:r>
              <a:rPr sz="1800" spc="-5" dirty="0">
                <a:solidFill>
                  <a:srgbClr val="0F243E"/>
                </a:solidFill>
                <a:latin typeface="Calibri"/>
                <a:cs typeface="Calibri"/>
              </a:rPr>
              <a:t> </a:t>
            </a:r>
            <a:r>
              <a:rPr sz="1800" spc="-15" dirty="0">
                <a:solidFill>
                  <a:srgbClr val="0F243E"/>
                </a:solidFill>
                <a:latin typeface="Calibri"/>
                <a:cs typeface="Calibri"/>
              </a:rPr>
              <a:t>fixed</a:t>
            </a:r>
            <a:r>
              <a:rPr sz="1800" spc="-5" dirty="0">
                <a:solidFill>
                  <a:srgbClr val="0F243E"/>
                </a:solidFill>
                <a:latin typeface="Calibri"/>
                <a:cs typeface="Calibri"/>
              </a:rPr>
              <a:t> </a:t>
            </a:r>
            <a:r>
              <a:rPr sz="1800" spc="-15" dirty="0">
                <a:solidFill>
                  <a:srgbClr val="0F243E"/>
                </a:solidFill>
                <a:latin typeface="Calibri"/>
                <a:cs typeface="Calibri"/>
              </a:rPr>
              <a:t>range.</a:t>
            </a:r>
            <a:endParaRPr sz="1800">
              <a:latin typeface="Calibri"/>
              <a:cs typeface="Calibri"/>
            </a:endParaRPr>
          </a:p>
          <a:p>
            <a:pPr marL="278130" marR="216535" indent="-266065">
              <a:lnSpc>
                <a:spcPct val="100000"/>
              </a:lnSpc>
              <a:buFont typeface="Arial MT"/>
              <a:buChar char="•"/>
              <a:tabLst>
                <a:tab pos="277495" algn="l"/>
                <a:tab pos="278765" algn="l"/>
              </a:tabLst>
            </a:pPr>
            <a:r>
              <a:rPr sz="1800" spc="-35" dirty="0">
                <a:solidFill>
                  <a:srgbClr val="0F243E"/>
                </a:solidFill>
                <a:latin typeface="Calibri"/>
                <a:cs typeface="Calibri"/>
              </a:rPr>
              <a:t>We</a:t>
            </a:r>
            <a:r>
              <a:rPr sz="1800" spc="-5" dirty="0">
                <a:solidFill>
                  <a:srgbClr val="0F243E"/>
                </a:solidFill>
                <a:latin typeface="Calibri"/>
                <a:cs typeface="Calibri"/>
              </a:rPr>
              <a:t> used</a:t>
            </a:r>
            <a:r>
              <a:rPr sz="1800" dirty="0">
                <a:solidFill>
                  <a:srgbClr val="0F243E"/>
                </a:solidFill>
                <a:latin typeface="Calibri"/>
                <a:cs typeface="Calibri"/>
              </a:rPr>
              <a:t> </a:t>
            </a:r>
            <a:r>
              <a:rPr sz="1800" spc="-10" dirty="0">
                <a:solidFill>
                  <a:srgbClr val="0F243E"/>
                </a:solidFill>
                <a:latin typeface="Calibri"/>
                <a:cs typeface="Calibri"/>
              </a:rPr>
              <a:t>MinMaxScaler</a:t>
            </a:r>
            <a:r>
              <a:rPr sz="1800" dirty="0">
                <a:solidFill>
                  <a:srgbClr val="0F243E"/>
                </a:solidFill>
                <a:latin typeface="Calibri"/>
                <a:cs typeface="Calibri"/>
              </a:rPr>
              <a:t> </a:t>
            </a:r>
            <a:r>
              <a:rPr sz="1800" spc="-10" dirty="0">
                <a:solidFill>
                  <a:srgbClr val="0F243E"/>
                </a:solidFill>
                <a:latin typeface="Calibri"/>
                <a:cs typeface="Calibri"/>
              </a:rPr>
              <a:t>to</a:t>
            </a:r>
            <a:r>
              <a:rPr sz="1800" spc="-5" dirty="0">
                <a:solidFill>
                  <a:srgbClr val="0F243E"/>
                </a:solidFill>
                <a:latin typeface="Calibri"/>
                <a:cs typeface="Calibri"/>
              </a:rPr>
              <a:t> scale</a:t>
            </a:r>
            <a:r>
              <a:rPr sz="1800" dirty="0">
                <a:solidFill>
                  <a:srgbClr val="0F243E"/>
                </a:solidFill>
                <a:latin typeface="Calibri"/>
                <a:cs typeface="Calibri"/>
              </a:rPr>
              <a:t> </a:t>
            </a:r>
            <a:r>
              <a:rPr sz="1800" spc="-20" dirty="0">
                <a:solidFill>
                  <a:srgbClr val="0F243E"/>
                </a:solidFill>
                <a:latin typeface="Calibri"/>
                <a:cs typeface="Calibri"/>
              </a:rPr>
              <a:t>feature</a:t>
            </a:r>
            <a:r>
              <a:rPr sz="1800" dirty="0">
                <a:solidFill>
                  <a:srgbClr val="0F243E"/>
                </a:solidFill>
                <a:latin typeface="Calibri"/>
                <a:cs typeface="Calibri"/>
              </a:rPr>
              <a:t> </a:t>
            </a:r>
            <a:r>
              <a:rPr sz="1800" spc="-5" dirty="0">
                <a:solidFill>
                  <a:srgbClr val="0F243E"/>
                </a:solidFill>
                <a:latin typeface="Calibri"/>
                <a:cs typeface="Calibri"/>
              </a:rPr>
              <a:t>,it basically</a:t>
            </a:r>
            <a:r>
              <a:rPr sz="1800" dirty="0">
                <a:solidFill>
                  <a:srgbClr val="0F243E"/>
                </a:solidFill>
                <a:latin typeface="Calibri"/>
                <a:cs typeface="Calibri"/>
              </a:rPr>
              <a:t> </a:t>
            </a:r>
            <a:r>
              <a:rPr sz="1800" spc="-20" dirty="0">
                <a:solidFill>
                  <a:srgbClr val="0F243E"/>
                </a:solidFill>
                <a:latin typeface="Calibri"/>
                <a:cs typeface="Calibri"/>
              </a:rPr>
              <a:t>takes</a:t>
            </a:r>
            <a:r>
              <a:rPr sz="1800" dirty="0">
                <a:solidFill>
                  <a:srgbClr val="0F243E"/>
                </a:solidFill>
                <a:latin typeface="Calibri"/>
                <a:cs typeface="Calibri"/>
              </a:rPr>
              <a:t> </a:t>
            </a:r>
            <a:r>
              <a:rPr sz="1800" spc="-5" dirty="0">
                <a:solidFill>
                  <a:srgbClr val="0F243E"/>
                </a:solidFill>
                <a:latin typeface="Calibri"/>
                <a:cs typeface="Calibri"/>
              </a:rPr>
              <a:t>min </a:t>
            </a:r>
            <a:r>
              <a:rPr sz="1800" dirty="0">
                <a:solidFill>
                  <a:srgbClr val="0F243E"/>
                </a:solidFill>
                <a:latin typeface="Calibri"/>
                <a:cs typeface="Calibri"/>
              </a:rPr>
              <a:t>and </a:t>
            </a:r>
            <a:r>
              <a:rPr sz="1800" spc="-10" dirty="0">
                <a:solidFill>
                  <a:srgbClr val="0F243E"/>
                </a:solidFill>
                <a:latin typeface="Calibri"/>
                <a:cs typeface="Calibri"/>
              </a:rPr>
              <a:t>max</a:t>
            </a:r>
            <a:r>
              <a:rPr sz="1800" dirty="0">
                <a:solidFill>
                  <a:srgbClr val="0F243E"/>
                </a:solidFill>
                <a:latin typeface="Calibri"/>
                <a:cs typeface="Calibri"/>
              </a:rPr>
              <a:t> </a:t>
            </a:r>
            <a:r>
              <a:rPr sz="1800" spc="-10" dirty="0">
                <a:solidFill>
                  <a:srgbClr val="0F243E"/>
                </a:solidFill>
                <a:latin typeface="Calibri"/>
                <a:cs typeface="Calibri"/>
              </a:rPr>
              <a:t>value</a:t>
            </a:r>
            <a:r>
              <a:rPr sz="1800" spc="-5" dirty="0">
                <a:solidFill>
                  <a:srgbClr val="0F243E"/>
                </a:solidFill>
                <a:latin typeface="Calibri"/>
                <a:cs typeface="Calibri"/>
              </a:rPr>
              <a:t> of </a:t>
            </a:r>
            <a:r>
              <a:rPr sz="1800" spc="-390" dirty="0">
                <a:solidFill>
                  <a:srgbClr val="0F243E"/>
                </a:solidFill>
                <a:latin typeface="Calibri"/>
                <a:cs typeface="Calibri"/>
              </a:rPr>
              <a:t> </a:t>
            </a:r>
            <a:r>
              <a:rPr sz="1800" spc="-10" dirty="0">
                <a:solidFill>
                  <a:srgbClr val="0F243E"/>
                </a:solidFill>
                <a:latin typeface="Calibri"/>
                <a:cs typeface="Calibri"/>
              </a:rPr>
              <a:t>column</a:t>
            </a:r>
            <a:r>
              <a:rPr sz="1800" spc="-5" dirty="0">
                <a:solidFill>
                  <a:srgbClr val="0F243E"/>
                </a:solidFill>
                <a:latin typeface="Calibri"/>
                <a:cs typeface="Calibri"/>
              </a:rPr>
              <a:t> </a:t>
            </a:r>
            <a:r>
              <a:rPr sz="1800" dirty="0">
                <a:solidFill>
                  <a:srgbClr val="0F243E"/>
                </a:solidFill>
                <a:latin typeface="Calibri"/>
                <a:cs typeface="Calibri"/>
              </a:rPr>
              <a:t>and</a:t>
            </a:r>
            <a:r>
              <a:rPr sz="1800" spc="-5" dirty="0">
                <a:solidFill>
                  <a:srgbClr val="0F243E"/>
                </a:solidFill>
                <a:latin typeface="Calibri"/>
                <a:cs typeface="Calibri"/>
              </a:rPr>
              <a:t> scale </a:t>
            </a:r>
            <a:r>
              <a:rPr sz="1800" spc="-20" dirty="0">
                <a:solidFill>
                  <a:srgbClr val="0F243E"/>
                </a:solidFill>
                <a:latin typeface="Calibri"/>
                <a:cs typeface="Calibri"/>
              </a:rPr>
              <a:t>feature</a:t>
            </a:r>
            <a:r>
              <a:rPr sz="1800" spc="-5" dirty="0">
                <a:solidFill>
                  <a:srgbClr val="0F243E"/>
                </a:solidFill>
                <a:latin typeface="Calibri"/>
                <a:cs typeface="Calibri"/>
              </a:rPr>
              <a:t> </a:t>
            </a:r>
            <a:r>
              <a:rPr sz="1800" spc="-10" dirty="0">
                <a:solidFill>
                  <a:srgbClr val="0F243E"/>
                </a:solidFill>
                <a:latin typeface="Calibri"/>
                <a:cs typeface="Calibri"/>
              </a:rPr>
              <a:t>according</a:t>
            </a:r>
            <a:r>
              <a:rPr sz="1800" spc="-5" dirty="0">
                <a:solidFill>
                  <a:srgbClr val="0F243E"/>
                </a:solidFill>
                <a:latin typeface="Calibri"/>
                <a:cs typeface="Calibri"/>
              </a:rPr>
              <a:t> </a:t>
            </a:r>
            <a:r>
              <a:rPr sz="1800" spc="-10" dirty="0">
                <a:solidFill>
                  <a:srgbClr val="0F243E"/>
                </a:solidFill>
                <a:latin typeface="Calibri"/>
                <a:cs typeface="Calibri"/>
              </a:rPr>
              <a:t>to</a:t>
            </a:r>
            <a:r>
              <a:rPr sz="1800" spc="-5" dirty="0">
                <a:solidFill>
                  <a:srgbClr val="0F243E"/>
                </a:solidFill>
                <a:latin typeface="Calibri"/>
                <a:cs typeface="Calibri"/>
              </a:rPr>
              <a:t> </a:t>
            </a:r>
            <a:r>
              <a:rPr sz="1800" spc="-10" dirty="0">
                <a:solidFill>
                  <a:srgbClr val="0F243E"/>
                </a:solidFill>
                <a:latin typeface="Calibri"/>
                <a:cs typeface="Calibri"/>
              </a:rPr>
              <a:t>that</a:t>
            </a:r>
            <a:r>
              <a:rPr sz="1800" spc="-5" dirty="0">
                <a:solidFill>
                  <a:srgbClr val="0F243E"/>
                </a:solidFill>
                <a:latin typeface="Calibri"/>
                <a:cs typeface="Calibri"/>
              </a:rPr>
              <a:t> in </a:t>
            </a:r>
            <a:r>
              <a:rPr sz="1800" spc="-15" dirty="0">
                <a:solidFill>
                  <a:srgbClr val="0F243E"/>
                </a:solidFill>
                <a:latin typeface="Calibri"/>
                <a:cs typeface="Calibri"/>
              </a:rPr>
              <a:t>range</a:t>
            </a:r>
            <a:r>
              <a:rPr sz="1800" spc="-5" dirty="0">
                <a:solidFill>
                  <a:srgbClr val="0F243E"/>
                </a:solidFill>
                <a:latin typeface="Calibri"/>
                <a:cs typeface="Calibri"/>
              </a:rPr>
              <a:t> of</a:t>
            </a:r>
            <a:r>
              <a:rPr sz="1800" dirty="0">
                <a:solidFill>
                  <a:srgbClr val="0F243E"/>
                </a:solidFill>
                <a:latin typeface="Calibri"/>
                <a:cs typeface="Calibri"/>
              </a:rPr>
              <a:t> 0</a:t>
            </a:r>
            <a:r>
              <a:rPr sz="1800" spc="-5" dirty="0">
                <a:solidFill>
                  <a:srgbClr val="0F243E"/>
                </a:solidFill>
                <a:latin typeface="Calibri"/>
                <a:cs typeface="Calibri"/>
              </a:rPr>
              <a:t> </a:t>
            </a:r>
            <a:r>
              <a:rPr sz="1800" spc="-10" dirty="0">
                <a:solidFill>
                  <a:srgbClr val="0F243E"/>
                </a:solidFill>
                <a:latin typeface="Calibri"/>
                <a:cs typeface="Calibri"/>
              </a:rPr>
              <a:t>to</a:t>
            </a:r>
            <a:r>
              <a:rPr sz="1800" spc="-5" dirty="0">
                <a:solidFill>
                  <a:srgbClr val="0F243E"/>
                </a:solidFill>
                <a:latin typeface="Calibri"/>
                <a:cs typeface="Calibri"/>
              </a:rPr>
              <a:t> </a:t>
            </a:r>
            <a:r>
              <a:rPr sz="1800" dirty="0">
                <a:solidFill>
                  <a:srgbClr val="0F243E"/>
                </a:solidFill>
                <a:latin typeface="Calibri"/>
                <a:cs typeface="Calibri"/>
              </a:rPr>
              <a:t>1</a:t>
            </a:r>
            <a:endParaRPr sz="1800">
              <a:latin typeface="Calibri"/>
              <a:cs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691" y="398143"/>
            <a:ext cx="2240915" cy="45212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CC0000"/>
                </a:solidFill>
              </a:rPr>
              <a:t>Model</a:t>
            </a:r>
            <a:r>
              <a:rPr spc="-85" dirty="0">
                <a:solidFill>
                  <a:srgbClr val="CC0000"/>
                </a:solidFill>
              </a:rPr>
              <a:t> </a:t>
            </a:r>
            <a:r>
              <a:rPr spc="-30" dirty="0">
                <a:solidFill>
                  <a:srgbClr val="CC0000"/>
                </a:solidFill>
              </a:rPr>
              <a:t>Training</a:t>
            </a:r>
          </a:p>
        </p:txBody>
      </p:sp>
      <p:pic>
        <p:nvPicPr>
          <p:cNvPr id="3" name="object 3"/>
          <p:cNvPicPr/>
          <p:nvPr/>
        </p:nvPicPr>
        <p:blipFill>
          <a:blip r:embed="rId2" cstate="print"/>
          <a:stretch>
            <a:fillRect/>
          </a:stretch>
        </p:blipFill>
        <p:spPr>
          <a:xfrm>
            <a:off x="5023180" y="1018032"/>
            <a:ext cx="3354245" cy="3460902"/>
          </a:xfrm>
          <a:prstGeom prst="rect">
            <a:avLst/>
          </a:prstGeom>
        </p:spPr>
      </p:pic>
      <p:sp>
        <p:nvSpPr>
          <p:cNvPr id="4" name="object 4"/>
          <p:cNvSpPr txBox="1"/>
          <p:nvPr/>
        </p:nvSpPr>
        <p:spPr>
          <a:xfrm>
            <a:off x="383550" y="1449130"/>
            <a:ext cx="4525645" cy="1945639"/>
          </a:xfrm>
          <a:prstGeom prst="rect">
            <a:avLst/>
          </a:prstGeom>
        </p:spPr>
        <p:txBody>
          <a:bodyPr vert="horz" wrap="square" lIns="0" tIns="12700" rIns="0" bIns="0" rtlCol="0">
            <a:spAutoFit/>
          </a:bodyPr>
          <a:lstStyle/>
          <a:p>
            <a:pPr marL="12700" marR="31750">
              <a:lnSpc>
                <a:spcPct val="100000"/>
              </a:lnSpc>
              <a:spcBef>
                <a:spcPts val="100"/>
              </a:spcBef>
            </a:pPr>
            <a:r>
              <a:rPr sz="1800" spc="-5" dirty="0">
                <a:solidFill>
                  <a:srgbClr val="0F243E"/>
                </a:solidFill>
                <a:latin typeface="Calibri"/>
                <a:cs typeface="Calibri"/>
              </a:rPr>
              <a:t>Model</a:t>
            </a:r>
            <a:r>
              <a:rPr sz="1800" spc="-10" dirty="0">
                <a:solidFill>
                  <a:srgbClr val="0F243E"/>
                </a:solidFill>
                <a:latin typeface="Calibri"/>
                <a:cs typeface="Calibri"/>
              </a:rPr>
              <a:t> training</a:t>
            </a:r>
            <a:r>
              <a:rPr sz="1800" spc="-5" dirty="0">
                <a:solidFill>
                  <a:srgbClr val="0F243E"/>
                </a:solidFill>
                <a:latin typeface="Calibri"/>
                <a:cs typeface="Calibri"/>
              </a:rPr>
              <a:t> is the </a:t>
            </a:r>
            <a:r>
              <a:rPr sz="1800" spc="-10" dirty="0">
                <a:solidFill>
                  <a:srgbClr val="0F243E"/>
                </a:solidFill>
                <a:latin typeface="Calibri"/>
                <a:cs typeface="Calibri"/>
              </a:rPr>
              <a:t>process</a:t>
            </a:r>
            <a:r>
              <a:rPr sz="1800" spc="-5" dirty="0">
                <a:solidFill>
                  <a:srgbClr val="0F243E"/>
                </a:solidFill>
                <a:latin typeface="Calibri"/>
                <a:cs typeface="Calibri"/>
              </a:rPr>
              <a:t> of </a:t>
            </a:r>
            <a:r>
              <a:rPr sz="1800" spc="-10" dirty="0">
                <a:solidFill>
                  <a:srgbClr val="0F243E"/>
                </a:solidFill>
                <a:latin typeface="Calibri"/>
                <a:cs typeface="Calibri"/>
              </a:rPr>
              <a:t>fitting</a:t>
            </a:r>
            <a:r>
              <a:rPr sz="1800" spc="-5" dirty="0">
                <a:solidFill>
                  <a:srgbClr val="0F243E"/>
                </a:solidFill>
                <a:latin typeface="Calibri"/>
                <a:cs typeface="Calibri"/>
              </a:rPr>
              <a:t> </a:t>
            </a:r>
            <a:r>
              <a:rPr sz="1800" dirty="0">
                <a:solidFill>
                  <a:srgbClr val="0F243E"/>
                </a:solidFill>
                <a:latin typeface="Calibri"/>
                <a:cs typeface="Calibri"/>
              </a:rPr>
              <a:t>a</a:t>
            </a:r>
            <a:r>
              <a:rPr sz="1800" spc="-5" dirty="0">
                <a:solidFill>
                  <a:srgbClr val="0F243E"/>
                </a:solidFill>
                <a:latin typeface="Calibri"/>
                <a:cs typeface="Calibri"/>
              </a:rPr>
              <a:t> </a:t>
            </a:r>
            <a:r>
              <a:rPr sz="1800" spc="-15" dirty="0">
                <a:solidFill>
                  <a:srgbClr val="0F243E"/>
                </a:solidFill>
                <a:latin typeface="Calibri"/>
                <a:cs typeface="Calibri"/>
              </a:rPr>
              <a:t>data </a:t>
            </a:r>
            <a:r>
              <a:rPr sz="1800" spc="-10" dirty="0">
                <a:solidFill>
                  <a:srgbClr val="0F243E"/>
                </a:solidFill>
                <a:latin typeface="Calibri"/>
                <a:cs typeface="Calibri"/>
              </a:rPr>
              <a:t> </a:t>
            </a:r>
            <a:r>
              <a:rPr sz="1800" spc="-15" dirty="0">
                <a:solidFill>
                  <a:srgbClr val="0F243E"/>
                </a:solidFill>
                <a:latin typeface="Calibri"/>
                <a:cs typeface="Calibri"/>
              </a:rPr>
              <a:t>into </a:t>
            </a:r>
            <a:r>
              <a:rPr sz="1800" spc="-5" dirty="0">
                <a:solidFill>
                  <a:srgbClr val="0F243E"/>
                </a:solidFill>
                <a:latin typeface="Calibri"/>
                <a:cs typeface="Calibri"/>
              </a:rPr>
              <a:t>machine learning model </a:t>
            </a:r>
            <a:r>
              <a:rPr sz="1800" spc="-10" dirty="0">
                <a:solidFill>
                  <a:srgbClr val="0F243E"/>
                </a:solidFill>
                <a:latin typeface="Calibri"/>
                <a:cs typeface="Calibri"/>
              </a:rPr>
              <a:t>from </a:t>
            </a:r>
            <a:r>
              <a:rPr sz="1800" spc="-5" dirty="0">
                <a:solidFill>
                  <a:srgbClr val="0F243E"/>
                </a:solidFill>
                <a:latin typeface="Calibri"/>
                <a:cs typeface="Calibri"/>
              </a:rPr>
              <a:t>which</a:t>
            </a:r>
            <a:r>
              <a:rPr sz="1800" dirty="0">
                <a:solidFill>
                  <a:srgbClr val="0F243E"/>
                </a:solidFill>
                <a:latin typeface="Calibri"/>
                <a:cs typeface="Calibri"/>
              </a:rPr>
              <a:t> </a:t>
            </a:r>
            <a:r>
              <a:rPr sz="1800" spc="-5" dirty="0">
                <a:solidFill>
                  <a:srgbClr val="0F243E"/>
                </a:solidFill>
                <a:latin typeface="Calibri"/>
                <a:cs typeface="Calibri"/>
              </a:rPr>
              <a:t>model </a:t>
            </a:r>
            <a:r>
              <a:rPr sz="1800" spc="-395" dirty="0">
                <a:solidFill>
                  <a:srgbClr val="0F243E"/>
                </a:solidFill>
                <a:latin typeface="Calibri"/>
                <a:cs typeface="Calibri"/>
              </a:rPr>
              <a:t> </a:t>
            </a:r>
            <a:r>
              <a:rPr sz="1800" spc="-5" dirty="0">
                <a:solidFill>
                  <a:srgbClr val="0F243E"/>
                </a:solidFill>
                <a:latin typeface="Calibri"/>
                <a:cs typeface="Calibri"/>
              </a:rPr>
              <a:t>learns</a:t>
            </a:r>
            <a:r>
              <a:rPr sz="1800" spc="-10" dirty="0">
                <a:solidFill>
                  <a:srgbClr val="0F243E"/>
                </a:solidFill>
                <a:latin typeface="Calibri"/>
                <a:cs typeface="Calibri"/>
              </a:rPr>
              <a:t> </a:t>
            </a:r>
            <a:r>
              <a:rPr sz="1800" spc="-5" dirty="0">
                <a:solidFill>
                  <a:srgbClr val="0F243E"/>
                </a:solidFill>
                <a:latin typeface="Calibri"/>
                <a:cs typeface="Calibri"/>
              </a:rPr>
              <a:t>the </a:t>
            </a:r>
            <a:r>
              <a:rPr sz="1800" spc="-15" dirty="0">
                <a:solidFill>
                  <a:srgbClr val="0F243E"/>
                </a:solidFill>
                <a:latin typeface="Calibri"/>
                <a:cs typeface="Calibri"/>
              </a:rPr>
              <a:t>patterns</a:t>
            </a:r>
            <a:r>
              <a:rPr sz="1800" spc="-5" dirty="0">
                <a:solidFill>
                  <a:srgbClr val="0F243E"/>
                </a:solidFill>
                <a:latin typeface="Calibri"/>
                <a:cs typeface="Calibri"/>
              </a:rPr>
              <a:t> in </a:t>
            </a:r>
            <a:r>
              <a:rPr sz="1800" spc="-15" dirty="0">
                <a:solidFill>
                  <a:srgbClr val="0F243E"/>
                </a:solidFill>
                <a:latin typeface="Calibri"/>
                <a:cs typeface="Calibri"/>
              </a:rPr>
              <a:t>data</a:t>
            </a:r>
            <a:r>
              <a:rPr sz="1800" spc="-10" dirty="0">
                <a:solidFill>
                  <a:srgbClr val="0F243E"/>
                </a:solidFill>
                <a:latin typeface="Calibri"/>
                <a:cs typeface="Calibri"/>
              </a:rPr>
              <a:t> to</a:t>
            </a:r>
            <a:r>
              <a:rPr sz="1800" spc="-5" dirty="0">
                <a:solidFill>
                  <a:srgbClr val="0F243E"/>
                </a:solidFill>
                <a:latin typeface="Calibri"/>
                <a:cs typeface="Calibri"/>
              </a:rPr>
              <a:t> </a:t>
            </a:r>
            <a:r>
              <a:rPr sz="1800" spc="-10" dirty="0">
                <a:solidFill>
                  <a:srgbClr val="0F243E"/>
                </a:solidFill>
                <a:latin typeface="Calibri"/>
                <a:cs typeface="Calibri"/>
              </a:rPr>
              <a:t>predict</a:t>
            </a:r>
            <a:r>
              <a:rPr sz="1800" spc="10" dirty="0">
                <a:solidFill>
                  <a:srgbClr val="0F243E"/>
                </a:solidFill>
                <a:latin typeface="Calibri"/>
                <a:cs typeface="Calibri"/>
              </a:rPr>
              <a:t> </a:t>
            </a:r>
            <a:r>
              <a:rPr sz="1800" spc="-5" dirty="0">
                <a:solidFill>
                  <a:srgbClr val="0F243E"/>
                </a:solidFill>
                <a:latin typeface="Calibri"/>
                <a:cs typeface="Calibri"/>
              </a:rPr>
              <a:t>the </a:t>
            </a:r>
            <a:r>
              <a:rPr sz="1800" dirty="0">
                <a:solidFill>
                  <a:srgbClr val="0F243E"/>
                </a:solidFill>
                <a:latin typeface="Calibri"/>
                <a:cs typeface="Calibri"/>
              </a:rPr>
              <a:t> </a:t>
            </a:r>
            <a:r>
              <a:rPr sz="1800" spc="-10" dirty="0">
                <a:solidFill>
                  <a:srgbClr val="0F243E"/>
                </a:solidFill>
                <a:latin typeface="Calibri"/>
                <a:cs typeface="Calibri"/>
              </a:rPr>
              <a:t>dependent </a:t>
            </a:r>
            <a:r>
              <a:rPr sz="1800" spc="-5" dirty="0">
                <a:solidFill>
                  <a:srgbClr val="0F243E"/>
                </a:solidFill>
                <a:latin typeface="Calibri"/>
                <a:cs typeface="Calibri"/>
              </a:rPr>
              <a:t>variable. Model do it so by</a:t>
            </a:r>
            <a:r>
              <a:rPr sz="1800" dirty="0">
                <a:solidFill>
                  <a:srgbClr val="0F243E"/>
                </a:solidFill>
                <a:latin typeface="Calibri"/>
                <a:cs typeface="Calibri"/>
              </a:rPr>
              <a:t> assigning </a:t>
            </a:r>
            <a:r>
              <a:rPr sz="1800" spc="-395" dirty="0">
                <a:solidFill>
                  <a:srgbClr val="0F243E"/>
                </a:solidFill>
                <a:latin typeface="Calibri"/>
                <a:cs typeface="Calibri"/>
              </a:rPr>
              <a:t> </a:t>
            </a:r>
            <a:r>
              <a:rPr sz="1800" dirty="0">
                <a:solidFill>
                  <a:srgbClr val="0F243E"/>
                </a:solidFill>
                <a:latin typeface="Calibri"/>
                <a:cs typeface="Calibri"/>
              </a:rPr>
              <a:t>a</a:t>
            </a:r>
            <a:r>
              <a:rPr sz="1800" spc="-10" dirty="0">
                <a:solidFill>
                  <a:srgbClr val="0F243E"/>
                </a:solidFill>
                <a:latin typeface="Calibri"/>
                <a:cs typeface="Calibri"/>
              </a:rPr>
              <a:t> weight</a:t>
            </a:r>
            <a:r>
              <a:rPr sz="1800" spc="-5" dirty="0">
                <a:solidFill>
                  <a:srgbClr val="0F243E"/>
                </a:solidFill>
                <a:latin typeface="Calibri"/>
                <a:cs typeface="Calibri"/>
              </a:rPr>
              <a:t> </a:t>
            </a:r>
            <a:r>
              <a:rPr sz="1800" spc="-10" dirty="0">
                <a:solidFill>
                  <a:srgbClr val="0F243E"/>
                </a:solidFill>
                <a:latin typeface="Calibri"/>
                <a:cs typeface="Calibri"/>
              </a:rPr>
              <a:t>to</a:t>
            </a:r>
            <a:r>
              <a:rPr sz="1800" spc="-5" dirty="0">
                <a:solidFill>
                  <a:srgbClr val="0F243E"/>
                </a:solidFill>
                <a:latin typeface="Calibri"/>
                <a:cs typeface="Calibri"/>
              </a:rPr>
              <a:t> each</a:t>
            </a:r>
            <a:r>
              <a:rPr sz="1800" spc="-10" dirty="0">
                <a:solidFill>
                  <a:srgbClr val="0F243E"/>
                </a:solidFill>
                <a:latin typeface="Calibri"/>
                <a:cs typeface="Calibri"/>
              </a:rPr>
              <a:t> </a:t>
            </a:r>
            <a:r>
              <a:rPr sz="1800" spc="-5" dirty="0">
                <a:solidFill>
                  <a:srgbClr val="0F243E"/>
                </a:solidFill>
                <a:latin typeface="Calibri"/>
                <a:cs typeface="Calibri"/>
              </a:rPr>
              <a:t>variable.</a:t>
            </a:r>
            <a:endParaRPr sz="1800">
              <a:latin typeface="Calibri"/>
              <a:cs typeface="Calibri"/>
            </a:endParaRPr>
          </a:p>
          <a:p>
            <a:pPr marL="12700" marR="5080">
              <a:lnSpc>
                <a:spcPct val="100000"/>
              </a:lnSpc>
            </a:pPr>
            <a:r>
              <a:rPr sz="1800" spc="-10" dirty="0">
                <a:solidFill>
                  <a:srgbClr val="0F243E"/>
                </a:solidFill>
                <a:latin typeface="Calibri"/>
                <a:cs typeface="Calibri"/>
              </a:rPr>
              <a:t>After </a:t>
            </a:r>
            <a:r>
              <a:rPr sz="1800" spc="-5" dirty="0">
                <a:solidFill>
                  <a:srgbClr val="0F243E"/>
                </a:solidFill>
                <a:latin typeface="Calibri"/>
                <a:cs typeface="Calibri"/>
              </a:rPr>
              <a:t>our model</a:t>
            </a:r>
            <a:r>
              <a:rPr sz="1800" spc="-10" dirty="0">
                <a:solidFill>
                  <a:srgbClr val="0F243E"/>
                </a:solidFill>
                <a:latin typeface="Calibri"/>
                <a:cs typeface="Calibri"/>
              </a:rPr>
              <a:t> </a:t>
            </a:r>
            <a:r>
              <a:rPr sz="1800" spc="-5" dirty="0">
                <a:solidFill>
                  <a:srgbClr val="0F243E"/>
                </a:solidFill>
                <a:latin typeface="Calibri"/>
                <a:cs typeface="Calibri"/>
              </a:rPr>
              <a:t>is </a:t>
            </a:r>
            <a:r>
              <a:rPr sz="1800" spc="-10" dirty="0">
                <a:solidFill>
                  <a:srgbClr val="0F243E"/>
                </a:solidFill>
                <a:latin typeface="Calibri"/>
                <a:cs typeface="Calibri"/>
              </a:rPr>
              <a:t>trained we</a:t>
            </a:r>
            <a:r>
              <a:rPr sz="1800" spc="-5" dirty="0">
                <a:solidFill>
                  <a:srgbClr val="0F243E"/>
                </a:solidFill>
                <a:latin typeface="Calibri"/>
                <a:cs typeface="Calibri"/>
              </a:rPr>
              <a:t> </a:t>
            </a:r>
            <a:r>
              <a:rPr sz="1800" spc="-15" dirty="0">
                <a:solidFill>
                  <a:srgbClr val="0F243E"/>
                </a:solidFill>
                <a:latin typeface="Calibri"/>
                <a:cs typeface="Calibri"/>
              </a:rPr>
              <a:t>test</a:t>
            </a:r>
            <a:r>
              <a:rPr sz="1800" spc="-10" dirty="0">
                <a:solidFill>
                  <a:srgbClr val="0F243E"/>
                </a:solidFill>
                <a:latin typeface="Calibri"/>
                <a:cs typeface="Calibri"/>
              </a:rPr>
              <a:t> </a:t>
            </a:r>
            <a:r>
              <a:rPr sz="1800" spc="-5" dirty="0">
                <a:solidFill>
                  <a:srgbClr val="0F243E"/>
                </a:solidFill>
                <a:latin typeface="Calibri"/>
                <a:cs typeface="Calibri"/>
              </a:rPr>
              <a:t>our model</a:t>
            </a:r>
            <a:r>
              <a:rPr sz="1800" dirty="0">
                <a:solidFill>
                  <a:srgbClr val="0F243E"/>
                </a:solidFill>
                <a:latin typeface="Calibri"/>
                <a:cs typeface="Calibri"/>
              </a:rPr>
              <a:t> </a:t>
            </a:r>
            <a:r>
              <a:rPr sz="1800" spc="-5" dirty="0">
                <a:solidFill>
                  <a:srgbClr val="0F243E"/>
                </a:solidFill>
                <a:latin typeface="Calibri"/>
                <a:cs typeface="Calibri"/>
              </a:rPr>
              <a:t>on </a:t>
            </a:r>
            <a:r>
              <a:rPr sz="1800" spc="-395" dirty="0">
                <a:solidFill>
                  <a:srgbClr val="0F243E"/>
                </a:solidFill>
                <a:latin typeface="Calibri"/>
                <a:cs typeface="Calibri"/>
              </a:rPr>
              <a:t> </a:t>
            </a:r>
            <a:r>
              <a:rPr sz="1800" spc="-15" dirty="0">
                <a:solidFill>
                  <a:srgbClr val="0F243E"/>
                </a:solidFill>
                <a:latin typeface="Calibri"/>
                <a:cs typeface="Calibri"/>
              </a:rPr>
              <a:t>test</a:t>
            </a:r>
            <a:r>
              <a:rPr sz="1800" spc="-10" dirty="0">
                <a:solidFill>
                  <a:srgbClr val="0F243E"/>
                </a:solidFill>
                <a:latin typeface="Calibri"/>
                <a:cs typeface="Calibri"/>
              </a:rPr>
              <a:t> </a:t>
            </a:r>
            <a:r>
              <a:rPr sz="1800" spc="-15" dirty="0">
                <a:solidFill>
                  <a:srgbClr val="0F243E"/>
                </a:solidFill>
                <a:latin typeface="Calibri"/>
                <a:cs typeface="Calibri"/>
              </a:rPr>
              <a:t>data</a:t>
            </a:r>
            <a:r>
              <a:rPr sz="1800" spc="-10" dirty="0">
                <a:solidFill>
                  <a:srgbClr val="0F243E"/>
                </a:solidFill>
                <a:latin typeface="Calibri"/>
                <a:cs typeface="Calibri"/>
              </a:rPr>
              <a:t> to </a:t>
            </a:r>
            <a:r>
              <a:rPr sz="1800" spc="-5" dirty="0">
                <a:solidFill>
                  <a:srgbClr val="0F243E"/>
                </a:solidFill>
                <a:latin typeface="Calibri"/>
                <a:cs typeface="Calibri"/>
              </a:rPr>
              <a:t>check</a:t>
            </a:r>
            <a:r>
              <a:rPr sz="1800" spc="-10" dirty="0">
                <a:solidFill>
                  <a:srgbClr val="0F243E"/>
                </a:solidFill>
                <a:latin typeface="Calibri"/>
                <a:cs typeface="Calibri"/>
              </a:rPr>
              <a:t> </a:t>
            </a:r>
            <a:r>
              <a:rPr sz="1800" spc="-5" dirty="0">
                <a:solidFill>
                  <a:srgbClr val="0F243E"/>
                </a:solidFill>
                <a:latin typeface="Calibri"/>
                <a:cs typeface="Calibri"/>
              </a:rPr>
              <a:t>how</a:t>
            </a:r>
            <a:r>
              <a:rPr sz="1800" spc="-10" dirty="0">
                <a:solidFill>
                  <a:srgbClr val="0F243E"/>
                </a:solidFill>
                <a:latin typeface="Calibri"/>
                <a:cs typeface="Calibri"/>
              </a:rPr>
              <a:t> </a:t>
            </a:r>
            <a:r>
              <a:rPr sz="1800" spc="-5" dirty="0">
                <a:solidFill>
                  <a:srgbClr val="0F243E"/>
                </a:solidFill>
                <a:latin typeface="Calibri"/>
                <a:cs typeface="Calibri"/>
              </a:rPr>
              <a:t>our</a:t>
            </a:r>
            <a:r>
              <a:rPr sz="1800" spc="-10" dirty="0">
                <a:solidFill>
                  <a:srgbClr val="0F243E"/>
                </a:solidFill>
                <a:latin typeface="Calibri"/>
                <a:cs typeface="Calibri"/>
              </a:rPr>
              <a:t> </a:t>
            </a:r>
            <a:r>
              <a:rPr sz="1800" spc="-5" dirty="0">
                <a:solidFill>
                  <a:srgbClr val="0F243E"/>
                </a:solidFill>
                <a:latin typeface="Calibri"/>
                <a:cs typeface="Calibri"/>
              </a:rPr>
              <a:t>model is</a:t>
            </a:r>
            <a:r>
              <a:rPr sz="1800" spc="390" dirty="0">
                <a:solidFill>
                  <a:srgbClr val="0F243E"/>
                </a:solidFill>
                <a:latin typeface="Calibri"/>
                <a:cs typeface="Calibri"/>
              </a:rPr>
              <a:t> </a:t>
            </a:r>
            <a:r>
              <a:rPr sz="1800" spc="-10" dirty="0">
                <a:solidFill>
                  <a:srgbClr val="0F243E"/>
                </a:solidFill>
                <a:latin typeface="Calibri"/>
                <a:cs typeface="Calibri"/>
              </a:rPr>
              <a:t>performing.</a:t>
            </a:r>
            <a:endParaRPr sz="1800">
              <a:latin typeface="Calibri"/>
              <a:cs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Model</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92075" algn="just">
              <a:lnSpc>
                <a:spcPts val="3240"/>
              </a:lnSpc>
              <a:spcBef>
                <a:spcPts val="100"/>
              </a:spcBef>
            </a:pPr>
            <a:r>
              <a:rPr sz="4200" b="1" spc="-2054" baseline="-10912" dirty="0">
                <a:solidFill>
                  <a:srgbClr val="C00000"/>
                </a:solidFill>
                <a:latin typeface="Calibri"/>
                <a:cs typeface="Calibri"/>
              </a:rPr>
              <a:t>E</a:t>
            </a:r>
            <a:r>
              <a:rPr sz="1600" spc="-5" dirty="0"/>
              <a:t>C</a:t>
            </a:r>
            <a:r>
              <a:rPr sz="1600" spc="-400" dirty="0"/>
              <a:t>h</a:t>
            </a:r>
            <a:r>
              <a:rPr sz="4200" b="1" spc="-1395" baseline="-10912" dirty="0">
                <a:solidFill>
                  <a:srgbClr val="C00000"/>
                </a:solidFill>
                <a:latin typeface="Calibri"/>
                <a:cs typeface="Calibri"/>
              </a:rPr>
              <a:t>v</a:t>
            </a:r>
            <a:r>
              <a:rPr sz="1600" spc="-5" dirty="0"/>
              <a:t>o</a:t>
            </a:r>
            <a:r>
              <a:rPr sz="1600" spc="-805" dirty="0"/>
              <a:t>o</a:t>
            </a:r>
            <a:r>
              <a:rPr sz="4200" b="1" spc="-877" baseline="-10912" dirty="0">
                <a:solidFill>
                  <a:srgbClr val="C00000"/>
                </a:solidFill>
                <a:latin typeface="Calibri"/>
                <a:cs typeface="Calibri"/>
              </a:rPr>
              <a:t>a</a:t>
            </a:r>
            <a:r>
              <a:rPr sz="1600" spc="-50" dirty="0"/>
              <a:t>s</a:t>
            </a:r>
            <a:r>
              <a:rPr sz="4200" b="1" spc="-967" baseline="-10912" dirty="0">
                <a:solidFill>
                  <a:srgbClr val="C00000"/>
                </a:solidFill>
                <a:latin typeface="Calibri"/>
                <a:cs typeface="Calibri"/>
              </a:rPr>
              <a:t>l</a:t>
            </a:r>
            <a:r>
              <a:rPr sz="1600" spc="-155" dirty="0"/>
              <a:t>e</a:t>
            </a:r>
            <a:r>
              <a:rPr sz="4200" b="1" spc="-1485" baseline="-10912" dirty="0">
                <a:solidFill>
                  <a:srgbClr val="C00000"/>
                </a:solidFill>
                <a:latin typeface="Calibri"/>
                <a:cs typeface="Calibri"/>
              </a:rPr>
              <a:t>u</a:t>
            </a:r>
            <a:r>
              <a:rPr sz="1600" spc="-5" dirty="0"/>
              <a:t>t</a:t>
            </a:r>
            <a:r>
              <a:rPr sz="1600" spc="-390" dirty="0"/>
              <a:t>h</a:t>
            </a:r>
            <a:r>
              <a:rPr sz="4200" b="1" spc="-1500" baseline="-10912" dirty="0">
                <a:solidFill>
                  <a:srgbClr val="C00000"/>
                </a:solidFill>
                <a:latin typeface="Calibri"/>
                <a:cs typeface="Calibri"/>
              </a:rPr>
              <a:t>a</a:t>
            </a:r>
            <a:r>
              <a:rPr sz="1600" dirty="0"/>
              <a:t>e</a:t>
            </a:r>
            <a:r>
              <a:rPr sz="1600" spc="-190" dirty="0"/>
              <a:t> </a:t>
            </a:r>
            <a:r>
              <a:rPr sz="4200" b="1" spc="-1185" baseline="-10912" dirty="0">
                <a:solidFill>
                  <a:srgbClr val="C00000"/>
                </a:solidFill>
                <a:latin typeface="Calibri"/>
                <a:cs typeface="Calibri"/>
              </a:rPr>
              <a:t>t</a:t>
            </a:r>
            <a:r>
              <a:rPr sz="1600" spc="-15" dirty="0"/>
              <a:t>e</a:t>
            </a:r>
            <a:r>
              <a:rPr sz="4200" b="1" spc="-1027" baseline="-10912" dirty="0">
                <a:solidFill>
                  <a:srgbClr val="C00000"/>
                </a:solidFill>
                <a:latin typeface="Calibri"/>
                <a:cs typeface="Calibri"/>
              </a:rPr>
              <a:t>i</a:t>
            </a:r>
            <a:r>
              <a:rPr sz="1600" spc="-45" dirty="0"/>
              <a:t>v</a:t>
            </a:r>
            <a:r>
              <a:rPr sz="4200" b="1" spc="-2235" baseline="-10912" dirty="0">
                <a:solidFill>
                  <a:srgbClr val="C00000"/>
                </a:solidFill>
                <a:latin typeface="Calibri"/>
                <a:cs typeface="Calibri"/>
              </a:rPr>
              <a:t>o</a:t>
            </a:r>
            <a:r>
              <a:rPr sz="1600" dirty="0"/>
              <a:t>al</a:t>
            </a:r>
            <a:r>
              <a:rPr sz="1600" spc="-490" dirty="0"/>
              <a:t>u</a:t>
            </a:r>
            <a:r>
              <a:rPr sz="4200" b="1" spc="-1522" baseline="-10912" dirty="0">
                <a:solidFill>
                  <a:srgbClr val="C00000"/>
                </a:solidFill>
                <a:latin typeface="Calibri"/>
                <a:cs typeface="Calibri"/>
              </a:rPr>
              <a:t>n</a:t>
            </a:r>
            <a:r>
              <a:rPr sz="1600" spc="-15" dirty="0"/>
              <a:t>a</a:t>
            </a:r>
            <a:r>
              <a:rPr sz="1600" spc="-5" dirty="0"/>
              <a:t>tio</a:t>
            </a:r>
            <a:r>
              <a:rPr sz="1600" dirty="0"/>
              <a:t>n</a:t>
            </a:r>
            <a:r>
              <a:rPr sz="1600" spc="-5" dirty="0"/>
              <a:t> m</a:t>
            </a:r>
            <a:r>
              <a:rPr sz="1600" spc="-10" dirty="0"/>
              <a:t>e</a:t>
            </a:r>
            <a:r>
              <a:rPr sz="1600" spc="-5" dirty="0"/>
              <a:t>tri</a:t>
            </a:r>
            <a:r>
              <a:rPr sz="1600" dirty="0"/>
              <a:t>c</a:t>
            </a:r>
            <a:r>
              <a:rPr sz="1600" spc="-5" dirty="0"/>
              <a:t> wisel</a:t>
            </a:r>
            <a:r>
              <a:rPr sz="1600" spc="-110" dirty="0"/>
              <a:t>y</a:t>
            </a:r>
            <a:r>
              <a:rPr sz="1600" dirty="0"/>
              <a:t>.</a:t>
            </a:r>
            <a:endParaRPr sz="1600">
              <a:latin typeface="Calibri"/>
              <a:cs typeface="Calibri"/>
            </a:endParaRPr>
          </a:p>
          <a:p>
            <a:pPr marL="92075" algn="just">
              <a:lnSpc>
                <a:spcPts val="1800"/>
              </a:lnSpc>
            </a:pPr>
            <a:r>
              <a:rPr spc="-10" dirty="0"/>
              <a:t>Accuracy</a:t>
            </a:r>
            <a:r>
              <a:rPr spc="-5" dirty="0"/>
              <a:t> is not</a:t>
            </a:r>
            <a:r>
              <a:rPr dirty="0"/>
              <a:t> </a:t>
            </a:r>
            <a:r>
              <a:rPr spc="-5" dirty="0"/>
              <a:t>the </a:t>
            </a:r>
            <a:r>
              <a:rPr spc="-10" dirty="0"/>
              <a:t>best</a:t>
            </a:r>
            <a:r>
              <a:rPr spc="-5" dirty="0"/>
              <a:t> metric</a:t>
            </a:r>
            <a:r>
              <a:rPr dirty="0"/>
              <a:t> </a:t>
            </a:r>
            <a:r>
              <a:rPr spc="-10" dirty="0"/>
              <a:t>to</a:t>
            </a:r>
            <a:r>
              <a:rPr spc="-5" dirty="0"/>
              <a:t> use when</a:t>
            </a:r>
            <a:r>
              <a:rPr dirty="0"/>
              <a:t> </a:t>
            </a:r>
            <a:r>
              <a:rPr spc="-10" dirty="0"/>
              <a:t>evaluating</a:t>
            </a:r>
            <a:r>
              <a:rPr spc="-5" dirty="0"/>
              <a:t> imbalanced </a:t>
            </a:r>
            <a:r>
              <a:rPr spc="-10" dirty="0"/>
              <a:t>datasets</a:t>
            </a:r>
            <a:r>
              <a:rPr dirty="0"/>
              <a:t> as</a:t>
            </a:r>
            <a:r>
              <a:rPr spc="-5" dirty="0"/>
              <a:t> it can</a:t>
            </a:r>
            <a:r>
              <a:rPr dirty="0"/>
              <a:t> </a:t>
            </a:r>
            <a:r>
              <a:rPr spc="-5" dirty="0"/>
              <a:t>be misleading.</a:t>
            </a:r>
          </a:p>
          <a:p>
            <a:pPr marL="92075" algn="just">
              <a:lnSpc>
                <a:spcPct val="100000"/>
              </a:lnSpc>
            </a:pPr>
            <a:r>
              <a:rPr spc="-5" dirty="0"/>
              <a:t>Metrics</a:t>
            </a:r>
            <a:r>
              <a:rPr spc="-10" dirty="0"/>
              <a:t> that </a:t>
            </a:r>
            <a:r>
              <a:rPr spc="-5" dirty="0"/>
              <a:t>can </a:t>
            </a:r>
            <a:r>
              <a:rPr spc="-10" dirty="0"/>
              <a:t>provide </a:t>
            </a:r>
            <a:r>
              <a:rPr spc="-15" dirty="0"/>
              <a:t>better</a:t>
            </a:r>
            <a:r>
              <a:rPr spc="-10" dirty="0"/>
              <a:t> insight</a:t>
            </a:r>
            <a:r>
              <a:rPr spc="-5" dirty="0"/>
              <a:t> </a:t>
            </a:r>
            <a:r>
              <a:rPr spc="-10" dirty="0"/>
              <a:t>are:</a:t>
            </a:r>
          </a:p>
          <a:p>
            <a:pPr marL="155575" indent="-68580" algn="just">
              <a:lnSpc>
                <a:spcPct val="100000"/>
              </a:lnSpc>
              <a:buSzPct val="87500"/>
              <a:buFont typeface="Arial"/>
              <a:buChar char="•"/>
              <a:tabLst>
                <a:tab pos="156210" algn="l"/>
              </a:tabLst>
            </a:pPr>
            <a:r>
              <a:rPr b="1" spc="-5" dirty="0">
                <a:latin typeface="Calibri"/>
                <a:cs typeface="Calibri"/>
              </a:rPr>
              <a:t>Confusion Matrix</a:t>
            </a:r>
            <a:r>
              <a:rPr spc="-5" dirty="0"/>
              <a:t>:</a:t>
            </a:r>
            <a:r>
              <a:rPr dirty="0"/>
              <a:t> a</a:t>
            </a:r>
            <a:r>
              <a:rPr spc="-5" dirty="0"/>
              <a:t> table</a:t>
            </a:r>
            <a:r>
              <a:rPr dirty="0"/>
              <a:t> </a:t>
            </a:r>
            <a:r>
              <a:rPr spc="-5" dirty="0"/>
              <a:t>showing </a:t>
            </a:r>
            <a:r>
              <a:rPr spc="-10" dirty="0"/>
              <a:t>correct</a:t>
            </a:r>
            <a:r>
              <a:rPr dirty="0"/>
              <a:t> </a:t>
            </a:r>
            <a:r>
              <a:rPr spc="-10" dirty="0"/>
              <a:t>predictions</a:t>
            </a:r>
            <a:r>
              <a:rPr spc="-5" dirty="0"/>
              <a:t> </a:t>
            </a:r>
            <a:r>
              <a:rPr dirty="0"/>
              <a:t>and </a:t>
            </a:r>
            <a:r>
              <a:rPr spc="-5" dirty="0"/>
              <a:t>types</a:t>
            </a:r>
            <a:r>
              <a:rPr dirty="0"/>
              <a:t> </a:t>
            </a:r>
            <a:r>
              <a:rPr spc="-5" dirty="0"/>
              <a:t>of </a:t>
            </a:r>
            <a:r>
              <a:rPr spc="-10" dirty="0"/>
              <a:t>incorrect</a:t>
            </a:r>
            <a:r>
              <a:rPr dirty="0"/>
              <a:t> </a:t>
            </a:r>
            <a:r>
              <a:rPr spc="-10" dirty="0"/>
              <a:t>predictions.</a:t>
            </a:r>
          </a:p>
          <a:p>
            <a:pPr marL="92075" marR="335915" indent="-67310" algn="just">
              <a:lnSpc>
                <a:spcPct val="100000"/>
              </a:lnSpc>
              <a:buSzPct val="87500"/>
              <a:buFont typeface="Arial"/>
              <a:buChar char="•"/>
              <a:tabLst>
                <a:tab pos="93345" algn="l"/>
              </a:tabLst>
            </a:pPr>
            <a:r>
              <a:rPr b="1" spc="-10" dirty="0">
                <a:latin typeface="Calibri"/>
                <a:cs typeface="Calibri"/>
              </a:rPr>
              <a:t>Precision</a:t>
            </a:r>
            <a:r>
              <a:rPr spc="-10" dirty="0"/>
              <a:t>: </a:t>
            </a:r>
            <a:r>
              <a:rPr spc="-5" dirty="0"/>
              <a:t>the number of true </a:t>
            </a:r>
            <a:r>
              <a:rPr spc="-10" dirty="0"/>
              <a:t>positives </a:t>
            </a:r>
            <a:r>
              <a:rPr spc="-5" dirty="0"/>
              <a:t>divided by </a:t>
            </a:r>
            <a:r>
              <a:rPr dirty="0"/>
              <a:t>all </a:t>
            </a:r>
            <a:r>
              <a:rPr spc="-10" dirty="0"/>
              <a:t>positive predictions. Precision </a:t>
            </a:r>
            <a:r>
              <a:rPr spc="-5" dirty="0"/>
              <a:t>is </a:t>
            </a:r>
            <a:r>
              <a:rPr dirty="0"/>
              <a:t>also </a:t>
            </a:r>
            <a:r>
              <a:rPr spc="-5" dirty="0"/>
              <a:t>called </a:t>
            </a:r>
            <a:r>
              <a:rPr dirty="0"/>
              <a:t> </a:t>
            </a:r>
            <a:r>
              <a:rPr spc="-10" dirty="0"/>
              <a:t>Positive Predictive </a:t>
            </a:r>
            <a:r>
              <a:rPr spc="-15" dirty="0"/>
              <a:t>Value. </a:t>
            </a:r>
            <a:r>
              <a:rPr spc="-5" dirty="0"/>
              <a:t>It is </a:t>
            </a:r>
            <a:r>
              <a:rPr dirty="0"/>
              <a:t>a </a:t>
            </a:r>
            <a:r>
              <a:rPr spc="-10" dirty="0"/>
              <a:t>measure </a:t>
            </a:r>
            <a:r>
              <a:rPr spc="-5" dirty="0"/>
              <a:t>of </a:t>
            </a:r>
            <a:r>
              <a:rPr dirty="0"/>
              <a:t>a </a:t>
            </a:r>
            <a:r>
              <a:rPr spc="-10" dirty="0"/>
              <a:t>classifier’s exactness. </a:t>
            </a:r>
            <a:r>
              <a:rPr spc="-5" dirty="0"/>
              <a:t>Low </a:t>
            </a:r>
            <a:r>
              <a:rPr spc="-10" dirty="0"/>
              <a:t>precision indicates </a:t>
            </a:r>
            <a:r>
              <a:rPr dirty="0"/>
              <a:t>a </a:t>
            </a:r>
            <a:r>
              <a:rPr spc="-5" dirty="0"/>
              <a:t>high </a:t>
            </a:r>
            <a:r>
              <a:rPr dirty="0"/>
              <a:t> </a:t>
            </a:r>
            <a:r>
              <a:rPr spc="-5" dirty="0"/>
              <a:t>number</a:t>
            </a:r>
            <a:r>
              <a:rPr spc="-10" dirty="0"/>
              <a:t> </a:t>
            </a:r>
            <a:r>
              <a:rPr spc="-5" dirty="0"/>
              <a:t>of </a:t>
            </a:r>
            <a:r>
              <a:rPr spc="-10" dirty="0"/>
              <a:t>false</a:t>
            </a:r>
            <a:r>
              <a:rPr spc="-5" dirty="0"/>
              <a:t> </a:t>
            </a:r>
            <a:r>
              <a:rPr spc="-10" dirty="0"/>
              <a:t>positives.</a:t>
            </a:r>
          </a:p>
          <a:p>
            <a:pPr marL="92075" marR="37465" indent="-67310">
              <a:lnSpc>
                <a:spcPct val="100000"/>
              </a:lnSpc>
              <a:buSzPct val="87500"/>
              <a:buFont typeface="Arial"/>
              <a:buChar char="•"/>
              <a:tabLst>
                <a:tab pos="93345" algn="l"/>
              </a:tabLst>
            </a:pPr>
            <a:r>
              <a:rPr b="1" spc="-10" dirty="0">
                <a:latin typeface="Calibri"/>
                <a:cs typeface="Calibri"/>
              </a:rPr>
              <a:t>Recall</a:t>
            </a:r>
            <a:r>
              <a:rPr spc="-10" dirty="0"/>
              <a:t>:</a:t>
            </a:r>
            <a:r>
              <a:rPr spc="-5" dirty="0"/>
              <a:t> the</a:t>
            </a:r>
            <a:r>
              <a:rPr dirty="0"/>
              <a:t> </a:t>
            </a:r>
            <a:r>
              <a:rPr spc="-5" dirty="0"/>
              <a:t>number of</a:t>
            </a:r>
            <a:r>
              <a:rPr dirty="0"/>
              <a:t> </a:t>
            </a:r>
            <a:r>
              <a:rPr spc="-5" dirty="0"/>
              <a:t>true</a:t>
            </a:r>
            <a:r>
              <a:rPr dirty="0"/>
              <a:t> </a:t>
            </a:r>
            <a:r>
              <a:rPr spc="-10" dirty="0"/>
              <a:t>positives</a:t>
            </a:r>
            <a:r>
              <a:rPr spc="-5" dirty="0"/>
              <a:t> divided</a:t>
            </a:r>
            <a:r>
              <a:rPr dirty="0"/>
              <a:t> </a:t>
            </a:r>
            <a:r>
              <a:rPr spc="-5" dirty="0"/>
              <a:t>by</a:t>
            </a:r>
            <a:r>
              <a:rPr dirty="0"/>
              <a:t> </a:t>
            </a:r>
            <a:r>
              <a:rPr spc="-5" dirty="0"/>
              <a:t>the number</a:t>
            </a:r>
            <a:r>
              <a:rPr dirty="0"/>
              <a:t> </a:t>
            </a:r>
            <a:r>
              <a:rPr spc="-5" dirty="0"/>
              <a:t>of </a:t>
            </a:r>
            <a:r>
              <a:rPr spc="-10" dirty="0"/>
              <a:t>positive</a:t>
            </a:r>
            <a:r>
              <a:rPr dirty="0"/>
              <a:t> </a:t>
            </a:r>
            <a:r>
              <a:rPr spc="-5" dirty="0"/>
              <a:t>values</a:t>
            </a:r>
            <a:r>
              <a:rPr dirty="0"/>
              <a:t> </a:t>
            </a:r>
            <a:r>
              <a:rPr spc="-5" dirty="0"/>
              <a:t>in the</a:t>
            </a:r>
            <a:r>
              <a:rPr dirty="0"/>
              <a:t> </a:t>
            </a:r>
            <a:r>
              <a:rPr spc="-15" dirty="0"/>
              <a:t>test</a:t>
            </a:r>
            <a:r>
              <a:rPr dirty="0"/>
              <a:t> </a:t>
            </a:r>
            <a:r>
              <a:rPr spc="-10" dirty="0"/>
              <a:t>data.</a:t>
            </a:r>
            <a:r>
              <a:rPr spc="-5" dirty="0"/>
              <a:t> The </a:t>
            </a:r>
            <a:r>
              <a:rPr dirty="0"/>
              <a:t> </a:t>
            </a:r>
            <a:r>
              <a:rPr spc="-10" dirty="0"/>
              <a:t>recall</a:t>
            </a:r>
            <a:r>
              <a:rPr spc="-5" dirty="0"/>
              <a:t> is</a:t>
            </a:r>
            <a:r>
              <a:rPr dirty="0"/>
              <a:t> also </a:t>
            </a:r>
            <a:r>
              <a:rPr spc="-5" dirty="0"/>
              <a:t>called</a:t>
            </a:r>
            <a:r>
              <a:rPr dirty="0"/>
              <a:t> </a:t>
            </a:r>
            <a:r>
              <a:rPr spc="-5" dirty="0"/>
              <a:t>Sensitivity</a:t>
            </a:r>
            <a:r>
              <a:rPr dirty="0"/>
              <a:t> </a:t>
            </a:r>
            <a:r>
              <a:rPr spc="-5" dirty="0"/>
              <a:t>or</a:t>
            </a:r>
            <a:r>
              <a:rPr dirty="0"/>
              <a:t> </a:t>
            </a:r>
            <a:r>
              <a:rPr spc="-5" dirty="0"/>
              <a:t>the </a:t>
            </a:r>
            <a:r>
              <a:rPr spc="-30" dirty="0"/>
              <a:t>True</a:t>
            </a:r>
            <a:r>
              <a:rPr dirty="0"/>
              <a:t> </a:t>
            </a:r>
            <a:r>
              <a:rPr spc="-10" dirty="0"/>
              <a:t>Positive</a:t>
            </a:r>
            <a:r>
              <a:rPr dirty="0"/>
              <a:t> </a:t>
            </a:r>
            <a:r>
              <a:rPr spc="-10" dirty="0"/>
              <a:t>Rate.</a:t>
            </a:r>
            <a:r>
              <a:rPr dirty="0"/>
              <a:t> </a:t>
            </a:r>
            <a:r>
              <a:rPr spc="-5" dirty="0"/>
              <a:t>It</a:t>
            </a:r>
            <a:r>
              <a:rPr dirty="0"/>
              <a:t> </a:t>
            </a:r>
            <a:r>
              <a:rPr spc="-5" dirty="0"/>
              <a:t>is</a:t>
            </a:r>
            <a:r>
              <a:rPr dirty="0"/>
              <a:t> a</a:t>
            </a:r>
            <a:r>
              <a:rPr spc="-5" dirty="0"/>
              <a:t> </a:t>
            </a:r>
            <a:r>
              <a:rPr spc="-10" dirty="0"/>
              <a:t>measure</a:t>
            </a:r>
            <a:r>
              <a:rPr dirty="0"/>
              <a:t> </a:t>
            </a:r>
            <a:r>
              <a:rPr spc="-5" dirty="0"/>
              <a:t>of</a:t>
            </a:r>
            <a:r>
              <a:rPr dirty="0"/>
              <a:t> a </a:t>
            </a:r>
            <a:r>
              <a:rPr spc="-10" dirty="0"/>
              <a:t>classifier’s</a:t>
            </a:r>
            <a:r>
              <a:rPr dirty="0"/>
              <a:t> </a:t>
            </a:r>
            <a:r>
              <a:rPr spc="-10" dirty="0"/>
              <a:t>completeness. </a:t>
            </a:r>
            <a:r>
              <a:rPr spc="-350" dirty="0"/>
              <a:t> </a:t>
            </a:r>
            <a:r>
              <a:rPr spc="-5" dirty="0"/>
              <a:t>Low</a:t>
            </a:r>
            <a:r>
              <a:rPr spc="-10" dirty="0"/>
              <a:t> recall</a:t>
            </a:r>
            <a:r>
              <a:rPr spc="-5" dirty="0"/>
              <a:t> </a:t>
            </a:r>
            <a:r>
              <a:rPr spc="-10" dirty="0"/>
              <a:t>indicates</a:t>
            </a:r>
            <a:r>
              <a:rPr spc="-5" dirty="0"/>
              <a:t> </a:t>
            </a:r>
            <a:r>
              <a:rPr dirty="0"/>
              <a:t>a</a:t>
            </a:r>
            <a:r>
              <a:rPr spc="-5" dirty="0"/>
              <a:t> high number of </a:t>
            </a:r>
            <a:r>
              <a:rPr spc="-10" dirty="0"/>
              <a:t>false</a:t>
            </a:r>
            <a:r>
              <a:rPr spc="-5" dirty="0"/>
              <a:t> </a:t>
            </a:r>
            <a:r>
              <a:rPr spc="-10" dirty="0"/>
              <a:t>negatives.</a:t>
            </a:r>
          </a:p>
          <a:p>
            <a:pPr marL="155575" lvl="1" indent="-68580">
              <a:lnSpc>
                <a:spcPct val="100000"/>
              </a:lnSpc>
              <a:buSzPct val="87500"/>
              <a:buFont typeface="Arial"/>
              <a:buChar char="•"/>
              <a:tabLst>
                <a:tab pos="156210" algn="l"/>
              </a:tabLst>
            </a:pPr>
            <a:r>
              <a:rPr sz="1600" b="1" spc="-5" dirty="0">
                <a:solidFill>
                  <a:srgbClr val="0F243E"/>
                </a:solidFill>
                <a:latin typeface="Calibri"/>
                <a:cs typeface="Calibri"/>
              </a:rPr>
              <a:t>F1 </a:t>
            </a:r>
            <a:r>
              <a:rPr sz="1600" b="1" spc="-10" dirty="0">
                <a:solidFill>
                  <a:srgbClr val="0F243E"/>
                </a:solidFill>
                <a:latin typeface="Calibri"/>
                <a:cs typeface="Calibri"/>
              </a:rPr>
              <a:t>Score</a:t>
            </a:r>
            <a:r>
              <a:rPr sz="1600" spc="-10" dirty="0">
                <a:solidFill>
                  <a:srgbClr val="0F243E"/>
                </a:solidFill>
                <a:latin typeface="Calibri"/>
                <a:cs typeface="Calibri"/>
              </a:rPr>
              <a:t>:</a:t>
            </a:r>
            <a:r>
              <a:rPr sz="1600" spc="-5" dirty="0">
                <a:solidFill>
                  <a:srgbClr val="0F243E"/>
                </a:solidFill>
                <a:latin typeface="Calibri"/>
                <a:cs typeface="Calibri"/>
              </a:rPr>
              <a:t> the </a:t>
            </a:r>
            <a:r>
              <a:rPr sz="1600" spc="-10" dirty="0">
                <a:solidFill>
                  <a:srgbClr val="0F243E"/>
                </a:solidFill>
                <a:latin typeface="Calibri"/>
                <a:cs typeface="Calibri"/>
              </a:rPr>
              <a:t>weighted</a:t>
            </a:r>
            <a:r>
              <a:rPr sz="1600" spc="-5" dirty="0">
                <a:solidFill>
                  <a:srgbClr val="0F243E"/>
                </a:solidFill>
                <a:latin typeface="Calibri"/>
                <a:cs typeface="Calibri"/>
              </a:rPr>
              <a:t> </a:t>
            </a:r>
            <a:r>
              <a:rPr sz="1600" spc="-15" dirty="0">
                <a:solidFill>
                  <a:srgbClr val="0F243E"/>
                </a:solidFill>
                <a:latin typeface="Calibri"/>
                <a:cs typeface="Calibri"/>
              </a:rPr>
              <a:t>average</a:t>
            </a:r>
            <a:r>
              <a:rPr sz="1600" spc="-5" dirty="0">
                <a:solidFill>
                  <a:srgbClr val="0F243E"/>
                </a:solidFill>
                <a:latin typeface="Calibri"/>
                <a:cs typeface="Calibri"/>
              </a:rPr>
              <a:t> of </a:t>
            </a:r>
            <a:r>
              <a:rPr sz="1600" spc="-10" dirty="0">
                <a:solidFill>
                  <a:srgbClr val="0F243E"/>
                </a:solidFill>
                <a:latin typeface="Calibri"/>
                <a:cs typeface="Calibri"/>
              </a:rPr>
              <a:t>precision</a:t>
            </a:r>
            <a:r>
              <a:rPr sz="1600" spc="-5" dirty="0">
                <a:solidFill>
                  <a:srgbClr val="0F243E"/>
                </a:solidFill>
                <a:latin typeface="Calibri"/>
                <a:cs typeface="Calibri"/>
              </a:rPr>
              <a:t> </a:t>
            </a:r>
            <a:r>
              <a:rPr sz="1600" dirty="0">
                <a:solidFill>
                  <a:srgbClr val="0F243E"/>
                </a:solidFill>
                <a:latin typeface="Calibri"/>
                <a:cs typeface="Calibri"/>
              </a:rPr>
              <a:t>and</a:t>
            </a:r>
            <a:r>
              <a:rPr sz="1600" spc="-5" dirty="0">
                <a:solidFill>
                  <a:srgbClr val="0F243E"/>
                </a:solidFill>
                <a:latin typeface="Calibri"/>
                <a:cs typeface="Calibri"/>
              </a:rPr>
              <a:t> </a:t>
            </a:r>
            <a:r>
              <a:rPr sz="1600" spc="-10" dirty="0">
                <a:solidFill>
                  <a:srgbClr val="0F243E"/>
                </a:solidFill>
                <a:latin typeface="Calibri"/>
                <a:cs typeface="Calibri"/>
              </a:rPr>
              <a:t>recall.</a:t>
            </a:r>
            <a:endParaRPr sz="1600">
              <a:latin typeface="Calibri"/>
              <a:cs typeface="Calibri"/>
            </a:endParaRPr>
          </a:p>
          <a:p>
            <a:pPr marL="92075" marR="17780" lvl="1" indent="-4445">
              <a:lnSpc>
                <a:spcPct val="100000"/>
              </a:lnSpc>
              <a:buSzPct val="87500"/>
              <a:buFont typeface="Arial"/>
              <a:buChar char="•"/>
              <a:tabLst>
                <a:tab pos="156210" algn="l"/>
              </a:tabLst>
            </a:pPr>
            <a:r>
              <a:rPr sz="1600" b="1" spc="-10" dirty="0">
                <a:solidFill>
                  <a:srgbClr val="0F243E"/>
                </a:solidFill>
                <a:latin typeface="Calibri"/>
                <a:cs typeface="Calibri"/>
              </a:rPr>
              <a:t>Area</a:t>
            </a:r>
            <a:r>
              <a:rPr sz="1600" b="1" dirty="0">
                <a:solidFill>
                  <a:srgbClr val="0F243E"/>
                </a:solidFill>
                <a:latin typeface="Calibri"/>
                <a:cs typeface="Calibri"/>
              </a:rPr>
              <a:t> </a:t>
            </a:r>
            <a:r>
              <a:rPr sz="1600" b="1" spc="-5" dirty="0">
                <a:solidFill>
                  <a:srgbClr val="0F243E"/>
                </a:solidFill>
                <a:latin typeface="Calibri"/>
                <a:cs typeface="Calibri"/>
              </a:rPr>
              <a:t>Under</a:t>
            </a:r>
            <a:r>
              <a:rPr sz="1600" b="1" dirty="0">
                <a:solidFill>
                  <a:srgbClr val="0F243E"/>
                </a:solidFill>
                <a:latin typeface="Calibri"/>
                <a:cs typeface="Calibri"/>
              </a:rPr>
              <a:t> </a:t>
            </a:r>
            <a:r>
              <a:rPr sz="1600" b="1" spc="-10" dirty="0">
                <a:solidFill>
                  <a:srgbClr val="0F243E"/>
                </a:solidFill>
                <a:latin typeface="Calibri"/>
                <a:cs typeface="Calibri"/>
              </a:rPr>
              <a:t>ROC</a:t>
            </a:r>
            <a:r>
              <a:rPr sz="1600" b="1" dirty="0">
                <a:solidFill>
                  <a:srgbClr val="0F243E"/>
                </a:solidFill>
                <a:latin typeface="Calibri"/>
                <a:cs typeface="Calibri"/>
              </a:rPr>
              <a:t> </a:t>
            </a:r>
            <a:r>
              <a:rPr sz="1600" b="1" spc="-5" dirty="0">
                <a:solidFill>
                  <a:srgbClr val="0F243E"/>
                </a:solidFill>
                <a:latin typeface="Calibri"/>
                <a:cs typeface="Calibri"/>
              </a:rPr>
              <a:t>Curve</a:t>
            </a:r>
            <a:r>
              <a:rPr sz="1600" b="1" dirty="0">
                <a:solidFill>
                  <a:srgbClr val="0F243E"/>
                </a:solidFill>
                <a:latin typeface="Calibri"/>
                <a:cs typeface="Calibri"/>
              </a:rPr>
              <a:t> </a:t>
            </a:r>
            <a:r>
              <a:rPr sz="1600" b="1" spc="-10" dirty="0">
                <a:solidFill>
                  <a:srgbClr val="0F243E"/>
                </a:solidFill>
                <a:latin typeface="Calibri"/>
                <a:cs typeface="Calibri"/>
              </a:rPr>
              <a:t>(AUC-ROC)</a:t>
            </a:r>
            <a:r>
              <a:rPr sz="1600" spc="-10" dirty="0">
                <a:solidFill>
                  <a:srgbClr val="0F243E"/>
                </a:solidFill>
                <a:latin typeface="Calibri"/>
                <a:cs typeface="Calibri"/>
              </a:rPr>
              <a:t>:</a:t>
            </a:r>
            <a:r>
              <a:rPr sz="1600" dirty="0">
                <a:solidFill>
                  <a:srgbClr val="0F243E"/>
                </a:solidFill>
                <a:latin typeface="Calibri"/>
                <a:cs typeface="Calibri"/>
              </a:rPr>
              <a:t> </a:t>
            </a:r>
            <a:r>
              <a:rPr sz="1600" spc="-10" dirty="0">
                <a:solidFill>
                  <a:srgbClr val="0F243E"/>
                </a:solidFill>
                <a:latin typeface="Calibri"/>
                <a:cs typeface="Calibri"/>
              </a:rPr>
              <a:t>AUC-ROC</a:t>
            </a:r>
            <a:r>
              <a:rPr sz="1600" dirty="0">
                <a:solidFill>
                  <a:srgbClr val="0F243E"/>
                </a:solidFill>
                <a:latin typeface="Calibri"/>
                <a:cs typeface="Calibri"/>
              </a:rPr>
              <a:t> </a:t>
            </a:r>
            <a:r>
              <a:rPr sz="1600" spc="-10" dirty="0">
                <a:solidFill>
                  <a:srgbClr val="0F243E"/>
                </a:solidFill>
                <a:latin typeface="Calibri"/>
                <a:cs typeface="Calibri"/>
              </a:rPr>
              <a:t>represents</a:t>
            </a:r>
            <a:r>
              <a:rPr sz="1600" dirty="0">
                <a:solidFill>
                  <a:srgbClr val="0F243E"/>
                </a:solidFill>
                <a:latin typeface="Calibri"/>
                <a:cs typeface="Calibri"/>
              </a:rPr>
              <a:t> </a:t>
            </a:r>
            <a:r>
              <a:rPr sz="1600" spc="-5" dirty="0">
                <a:solidFill>
                  <a:srgbClr val="0F243E"/>
                </a:solidFill>
                <a:latin typeface="Calibri"/>
                <a:cs typeface="Calibri"/>
              </a:rPr>
              <a:t>the</a:t>
            </a:r>
            <a:r>
              <a:rPr sz="1600" dirty="0">
                <a:solidFill>
                  <a:srgbClr val="0F243E"/>
                </a:solidFill>
                <a:latin typeface="Calibri"/>
                <a:cs typeface="Calibri"/>
              </a:rPr>
              <a:t> </a:t>
            </a:r>
            <a:r>
              <a:rPr sz="1600" spc="-10" dirty="0">
                <a:solidFill>
                  <a:srgbClr val="0F243E"/>
                </a:solidFill>
                <a:latin typeface="Calibri"/>
                <a:cs typeface="Calibri"/>
              </a:rPr>
              <a:t>likelihood</a:t>
            </a:r>
            <a:r>
              <a:rPr sz="1600" dirty="0">
                <a:solidFill>
                  <a:srgbClr val="0F243E"/>
                </a:solidFill>
                <a:latin typeface="Calibri"/>
                <a:cs typeface="Calibri"/>
              </a:rPr>
              <a:t> </a:t>
            </a:r>
            <a:r>
              <a:rPr sz="1600" spc="-5" dirty="0">
                <a:solidFill>
                  <a:srgbClr val="0F243E"/>
                </a:solidFill>
                <a:latin typeface="Calibri"/>
                <a:cs typeface="Calibri"/>
              </a:rPr>
              <a:t>of</a:t>
            </a:r>
            <a:r>
              <a:rPr sz="1600" dirty="0">
                <a:solidFill>
                  <a:srgbClr val="0F243E"/>
                </a:solidFill>
                <a:latin typeface="Calibri"/>
                <a:cs typeface="Calibri"/>
              </a:rPr>
              <a:t> </a:t>
            </a:r>
            <a:r>
              <a:rPr sz="1600" spc="-10" dirty="0">
                <a:solidFill>
                  <a:srgbClr val="0F243E"/>
                </a:solidFill>
                <a:latin typeface="Calibri"/>
                <a:cs typeface="Calibri"/>
              </a:rPr>
              <a:t>your</a:t>
            </a:r>
            <a:r>
              <a:rPr sz="1600" dirty="0">
                <a:solidFill>
                  <a:srgbClr val="0F243E"/>
                </a:solidFill>
                <a:latin typeface="Calibri"/>
                <a:cs typeface="Calibri"/>
              </a:rPr>
              <a:t> </a:t>
            </a:r>
            <a:r>
              <a:rPr sz="1600" spc="-5" dirty="0">
                <a:solidFill>
                  <a:srgbClr val="0F243E"/>
                </a:solidFill>
                <a:latin typeface="Calibri"/>
                <a:cs typeface="Calibri"/>
              </a:rPr>
              <a:t>model</a:t>
            </a:r>
            <a:r>
              <a:rPr sz="1600" dirty="0">
                <a:solidFill>
                  <a:srgbClr val="0F243E"/>
                </a:solidFill>
                <a:latin typeface="Calibri"/>
                <a:cs typeface="Calibri"/>
              </a:rPr>
              <a:t> </a:t>
            </a:r>
            <a:r>
              <a:rPr sz="1600" spc="-10" dirty="0">
                <a:solidFill>
                  <a:srgbClr val="0F243E"/>
                </a:solidFill>
                <a:latin typeface="Calibri"/>
                <a:cs typeface="Calibri"/>
              </a:rPr>
              <a:t>distinguishing </a:t>
            </a:r>
            <a:r>
              <a:rPr sz="1600" spc="-350" dirty="0">
                <a:solidFill>
                  <a:srgbClr val="0F243E"/>
                </a:solidFill>
                <a:latin typeface="Calibri"/>
                <a:cs typeface="Calibri"/>
              </a:rPr>
              <a:t> </a:t>
            </a:r>
            <a:r>
              <a:rPr sz="1600" spc="-10" dirty="0">
                <a:solidFill>
                  <a:srgbClr val="0F243E"/>
                </a:solidFill>
                <a:latin typeface="Calibri"/>
                <a:cs typeface="Calibri"/>
              </a:rPr>
              <a:t>observations</a:t>
            </a:r>
            <a:r>
              <a:rPr sz="1600" spc="-5" dirty="0">
                <a:solidFill>
                  <a:srgbClr val="0F243E"/>
                </a:solidFill>
                <a:latin typeface="Calibri"/>
                <a:cs typeface="Calibri"/>
              </a:rPr>
              <a:t> </a:t>
            </a:r>
            <a:r>
              <a:rPr sz="1600" spc="-10" dirty="0">
                <a:solidFill>
                  <a:srgbClr val="0F243E"/>
                </a:solidFill>
                <a:latin typeface="Calibri"/>
                <a:cs typeface="Calibri"/>
              </a:rPr>
              <a:t>from</a:t>
            </a:r>
            <a:r>
              <a:rPr sz="1600" spc="-5" dirty="0">
                <a:solidFill>
                  <a:srgbClr val="0F243E"/>
                </a:solidFill>
                <a:latin typeface="Calibri"/>
                <a:cs typeface="Calibri"/>
              </a:rPr>
              <a:t> </a:t>
            </a:r>
            <a:r>
              <a:rPr sz="1600" spc="-10" dirty="0">
                <a:solidFill>
                  <a:srgbClr val="0F243E"/>
                </a:solidFill>
                <a:latin typeface="Calibri"/>
                <a:cs typeface="Calibri"/>
              </a:rPr>
              <a:t>two</a:t>
            </a:r>
            <a:r>
              <a:rPr sz="1600" spc="-5" dirty="0">
                <a:solidFill>
                  <a:srgbClr val="0F243E"/>
                </a:solidFill>
                <a:latin typeface="Calibri"/>
                <a:cs typeface="Calibri"/>
              </a:rPr>
              <a:t> classes.</a:t>
            </a:r>
            <a:r>
              <a:rPr sz="1600" dirty="0">
                <a:solidFill>
                  <a:srgbClr val="0F243E"/>
                </a:solidFill>
                <a:latin typeface="Calibri"/>
                <a:cs typeface="Calibri"/>
              </a:rPr>
              <a:t> </a:t>
            </a:r>
            <a:r>
              <a:rPr sz="1600" spc="-5" dirty="0">
                <a:solidFill>
                  <a:srgbClr val="0F243E"/>
                </a:solidFill>
                <a:latin typeface="Calibri"/>
                <a:cs typeface="Calibri"/>
              </a:rPr>
              <a:t>In other </a:t>
            </a:r>
            <a:r>
              <a:rPr sz="1600" spc="-10" dirty="0">
                <a:solidFill>
                  <a:srgbClr val="0F243E"/>
                </a:solidFill>
                <a:latin typeface="Calibri"/>
                <a:cs typeface="Calibri"/>
              </a:rPr>
              <a:t>words,</a:t>
            </a:r>
            <a:r>
              <a:rPr sz="1600" spc="-5" dirty="0">
                <a:solidFill>
                  <a:srgbClr val="0F243E"/>
                </a:solidFill>
                <a:latin typeface="Calibri"/>
                <a:cs typeface="Calibri"/>
              </a:rPr>
              <a:t> if</a:t>
            </a:r>
            <a:r>
              <a:rPr sz="1600" dirty="0">
                <a:solidFill>
                  <a:srgbClr val="0F243E"/>
                </a:solidFill>
                <a:latin typeface="Calibri"/>
                <a:cs typeface="Calibri"/>
              </a:rPr>
              <a:t> </a:t>
            </a:r>
            <a:r>
              <a:rPr sz="1600" spc="-10" dirty="0">
                <a:solidFill>
                  <a:srgbClr val="0F243E"/>
                </a:solidFill>
                <a:latin typeface="Calibri"/>
                <a:cs typeface="Calibri"/>
              </a:rPr>
              <a:t>you</a:t>
            </a:r>
            <a:r>
              <a:rPr sz="1600" spc="-5" dirty="0">
                <a:solidFill>
                  <a:srgbClr val="0F243E"/>
                </a:solidFill>
                <a:latin typeface="Calibri"/>
                <a:cs typeface="Calibri"/>
              </a:rPr>
              <a:t> randomly select</a:t>
            </a:r>
            <a:r>
              <a:rPr sz="1600" dirty="0">
                <a:solidFill>
                  <a:srgbClr val="0F243E"/>
                </a:solidFill>
                <a:latin typeface="Calibri"/>
                <a:cs typeface="Calibri"/>
              </a:rPr>
              <a:t> </a:t>
            </a:r>
            <a:r>
              <a:rPr sz="1600" spc="-5" dirty="0">
                <a:solidFill>
                  <a:srgbClr val="0F243E"/>
                </a:solidFill>
                <a:latin typeface="Calibri"/>
                <a:cs typeface="Calibri"/>
              </a:rPr>
              <a:t>one </a:t>
            </a:r>
            <a:r>
              <a:rPr sz="1600" spc="-10" dirty="0">
                <a:solidFill>
                  <a:srgbClr val="0F243E"/>
                </a:solidFill>
                <a:latin typeface="Calibri"/>
                <a:cs typeface="Calibri"/>
              </a:rPr>
              <a:t>observation</a:t>
            </a:r>
            <a:r>
              <a:rPr sz="1600" spc="-5" dirty="0">
                <a:solidFill>
                  <a:srgbClr val="0F243E"/>
                </a:solidFill>
                <a:latin typeface="Calibri"/>
                <a:cs typeface="Calibri"/>
              </a:rPr>
              <a:t> </a:t>
            </a:r>
            <a:r>
              <a:rPr sz="1600" spc="-10" dirty="0">
                <a:solidFill>
                  <a:srgbClr val="0F243E"/>
                </a:solidFill>
                <a:latin typeface="Calibri"/>
                <a:cs typeface="Calibri"/>
              </a:rPr>
              <a:t>from</a:t>
            </a:r>
            <a:r>
              <a:rPr sz="1600" spc="-5" dirty="0">
                <a:solidFill>
                  <a:srgbClr val="0F243E"/>
                </a:solidFill>
                <a:latin typeface="Calibri"/>
                <a:cs typeface="Calibri"/>
              </a:rPr>
              <a:t> each </a:t>
            </a:r>
            <a:r>
              <a:rPr sz="1600" dirty="0">
                <a:solidFill>
                  <a:srgbClr val="0F243E"/>
                </a:solidFill>
                <a:latin typeface="Calibri"/>
                <a:cs typeface="Calibri"/>
              </a:rPr>
              <a:t> </a:t>
            </a:r>
            <a:r>
              <a:rPr sz="1600" spc="-5" dirty="0">
                <a:solidFill>
                  <a:srgbClr val="0F243E"/>
                </a:solidFill>
                <a:latin typeface="Calibri"/>
                <a:cs typeface="Calibri"/>
              </a:rPr>
              <a:t>class, </a:t>
            </a:r>
            <a:r>
              <a:rPr sz="1600" spc="-15" dirty="0">
                <a:solidFill>
                  <a:srgbClr val="0F243E"/>
                </a:solidFill>
                <a:latin typeface="Calibri"/>
                <a:cs typeface="Calibri"/>
              </a:rPr>
              <a:t>what’s</a:t>
            </a:r>
            <a:r>
              <a:rPr sz="1600" spc="-5" dirty="0">
                <a:solidFill>
                  <a:srgbClr val="0F243E"/>
                </a:solidFill>
                <a:latin typeface="Calibri"/>
                <a:cs typeface="Calibri"/>
              </a:rPr>
              <a:t> the </a:t>
            </a:r>
            <a:r>
              <a:rPr sz="1600" spc="-10" dirty="0">
                <a:solidFill>
                  <a:srgbClr val="0F243E"/>
                </a:solidFill>
                <a:latin typeface="Calibri"/>
                <a:cs typeface="Calibri"/>
              </a:rPr>
              <a:t>probability</a:t>
            </a:r>
            <a:r>
              <a:rPr sz="1600" spc="-5" dirty="0">
                <a:solidFill>
                  <a:srgbClr val="0F243E"/>
                </a:solidFill>
                <a:latin typeface="Calibri"/>
                <a:cs typeface="Calibri"/>
              </a:rPr>
              <a:t> </a:t>
            </a:r>
            <a:r>
              <a:rPr sz="1600" spc="-10" dirty="0">
                <a:solidFill>
                  <a:srgbClr val="0F243E"/>
                </a:solidFill>
                <a:latin typeface="Calibri"/>
                <a:cs typeface="Calibri"/>
              </a:rPr>
              <a:t>that</a:t>
            </a:r>
            <a:r>
              <a:rPr sz="1600" spc="-5" dirty="0">
                <a:solidFill>
                  <a:srgbClr val="0F243E"/>
                </a:solidFill>
                <a:latin typeface="Calibri"/>
                <a:cs typeface="Calibri"/>
              </a:rPr>
              <a:t> </a:t>
            </a:r>
            <a:r>
              <a:rPr sz="1600" spc="-10" dirty="0">
                <a:solidFill>
                  <a:srgbClr val="0F243E"/>
                </a:solidFill>
                <a:latin typeface="Calibri"/>
                <a:cs typeface="Calibri"/>
              </a:rPr>
              <a:t>your</a:t>
            </a:r>
            <a:r>
              <a:rPr sz="1600" spc="-5" dirty="0">
                <a:solidFill>
                  <a:srgbClr val="0F243E"/>
                </a:solidFill>
                <a:latin typeface="Calibri"/>
                <a:cs typeface="Calibri"/>
              </a:rPr>
              <a:t> model</a:t>
            </a:r>
            <a:r>
              <a:rPr sz="1600" dirty="0">
                <a:solidFill>
                  <a:srgbClr val="0F243E"/>
                </a:solidFill>
                <a:latin typeface="Calibri"/>
                <a:cs typeface="Calibri"/>
              </a:rPr>
              <a:t> </a:t>
            </a:r>
            <a:r>
              <a:rPr sz="1600" spc="-5" dirty="0">
                <a:solidFill>
                  <a:srgbClr val="0F243E"/>
                </a:solidFill>
                <a:latin typeface="Calibri"/>
                <a:cs typeface="Calibri"/>
              </a:rPr>
              <a:t>will be </a:t>
            </a:r>
            <a:r>
              <a:rPr sz="1600" dirty="0">
                <a:solidFill>
                  <a:srgbClr val="0F243E"/>
                </a:solidFill>
                <a:latin typeface="Calibri"/>
                <a:cs typeface="Calibri"/>
              </a:rPr>
              <a:t>able</a:t>
            </a:r>
            <a:r>
              <a:rPr sz="1600" spc="-5" dirty="0">
                <a:solidFill>
                  <a:srgbClr val="0F243E"/>
                </a:solidFill>
                <a:latin typeface="Calibri"/>
                <a:cs typeface="Calibri"/>
              </a:rPr>
              <a:t> </a:t>
            </a:r>
            <a:r>
              <a:rPr sz="1600" spc="-10" dirty="0">
                <a:solidFill>
                  <a:srgbClr val="0F243E"/>
                </a:solidFill>
                <a:latin typeface="Calibri"/>
                <a:cs typeface="Calibri"/>
              </a:rPr>
              <a:t>to</a:t>
            </a:r>
            <a:r>
              <a:rPr sz="1600" spc="-5" dirty="0">
                <a:solidFill>
                  <a:srgbClr val="0F243E"/>
                </a:solidFill>
                <a:latin typeface="Calibri"/>
                <a:cs typeface="Calibri"/>
              </a:rPr>
              <a:t> </a:t>
            </a:r>
            <a:r>
              <a:rPr sz="1600" spc="-10" dirty="0">
                <a:solidFill>
                  <a:srgbClr val="0F243E"/>
                </a:solidFill>
                <a:latin typeface="Calibri"/>
                <a:cs typeface="Calibri"/>
              </a:rPr>
              <a:t>“rank”</a:t>
            </a:r>
            <a:r>
              <a:rPr sz="1600" spc="-5" dirty="0">
                <a:solidFill>
                  <a:srgbClr val="0F243E"/>
                </a:solidFill>
                <a:latin typeface="Calibri"/>
                <a:cs typeface="Calibri"/>
              </a:rPr>
              <a:t> them </a:t>
            </a:r>
            <a:r>
              <a:rPr sz="1600" spc="-10" dirty="0">
                <a:solidFill>
                  <a:srgbClr val="0F243E"/>
                </a:solidFill>
                <a:latin typeface="Calibri"/>
                <a:cs typeface="Calibri"/>
              </a:rPr>
              <a:t>correctly?</a:t>
            </a:r>
            <a:endParaRPr sz="1600">
              <a:latin typeface="Calibri"/>
              <a:cs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4410" y="661905"/>
            <a:ext cx="3329406" cy="1868453"/>
          </a:xfrm>
          <a:prstGeom prst="rect">
            <a:avLst/>
          </a:prstGeom>
        </p:spPr>
      </p:pic>
      <p:pic>
        <p:nvPicPr>
          <p:cNvPr id="3" name="object 3"/>
          <p:cNvPicPr/>
          <p:nvPr/>
        </p:nvPicPr>
        <p:blipFill>
          <a:blip r:embed="rId3" cstate="print"/>
          <a:stretch>
            <a:fillRect/>
          </a:stretch>
        </p:blipFill>
        <p:spPr>
          <a:xfrm>
            <a:off x="4260561" y="818794"/>
            <a:ext cx="2760583" cy="1948669"/>
          </a:xfrm>
          <a:prstGeom prst="rect">
            <a:avLst/>
          </a:prstGeom>
        </p:spPr>
      </p:pic>
      <p:pic>
        <p:nvPicPr>
          <p:cNvPr id="4" name="object 4"/>
          <p:cNvPicPr/>
          <p:nvPr/>
        </p:nvPicPr>
        <p:blipFill>
          <a:blip r:embed="rId4" cstate="print"/>
          <a:stretch>
            <a:fillRect/>
          </a:stretch>
        </p:blipFill>
        <p:spPr>
          <a:xfrm>
            <a:off x="449630" y="2854974"/>
            <a:ext cx="4561889" cy="1929141"/>
          </a:xfrm>
          <a:prstGeom prst="rect">
            <a:avLst/>
          </a:prstGeom>
        </p:spPr>
      </p:pic>
      <p:pic>
        <p:nvPicPr>
          <p:cNvPr id="5" name="object 5"/>
          <p:cNvPicPr/>
          <p:nvPr/>
        </p:nvPicPr>
        <p:blipFill>
          <a:blip r:embed="rId5" cstate="print"/>
          <a:stretch>
            <a:fillRect/>
          </a:stretch>
        </p:blipFill>
        <p:spPr>
          <a:xfrm>
            <a:off x="5575763" y="3566174"/>
            <a:ext cx="3078261" cy="307304"/>
          </a:xfrm>
          <a:prstGeom prst="rect">
            <a:avLst/>
          </a:prstGeom>
        </p:spPr>
      </p:pic>
      <p:sp>
        <p:nvSpPr>
          <p:cNvPr id="6" name="object 6"/>
          <p:cNvSpPr txBox="1">
            <a:spLocks noGrp="1"/>
          </p:cNvSpPr>
          <p:nvPr>
            <p:ph type="title"/>
          </p:nvPr>
        </p:nvSpPr>
        <p:spPr>
          <a:xfrm>
            <a:off x="2973710" y="190856"/>
            <a:ext cx="3188970" cy="513080"/>
          </a:xfrm>
          <a:prstGeom prst="rect">
            <a:avLst/>
          </a:prstGeom>
        </p:spPr>
        <p:txBody>
          <a:bodyPr vert="horz" wrap="square" lIns="0" tIns="12700" rIns="0" bIns="0" rtlCol="0">
            <a:spAutoFit/>
          </a:bodyPr>
          <a:lstStyle/>
          <a:p>
            <a:pPr marL="12700">
              <a:lnSpc>
                <a:spcPct val="100000"/>
              </a:lnSpc>
              <a:spcBef>
                <a:spcPts val="100"/>
              </a:spcBef>
            </a:pPr>
            <a:r>
              <a:rPr sz="3200" spc="-10" dirty="0"/>
              <a:t>Logistic</a:t>
            </a:r>
            <a:r>
              <a:rPr sz="3200" spc="-65" dirty="0"/>
              <a:t> </a:t>
            </a:r>
            <a:r>
              <a:rPr sz="3200" spc="-15" dirty="0"/>
              <a:t>Regression</a:t>
            </a:r>
            <a:endParaRPr sz="32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6232" y="297382"/>
            <a:ext cx="3883025" cy="513080"/>
          </a:xfrm>
          <a:prstGeom prst="rect">
            <a:avLst/>
          </a:prstGeom>
        </p:spPr>
        <p:txBody>
          <a:bodyPr vert="horz" wrap="square" lIns="0" tIns="12700" rIns="0" bIns="0" rtlCol="0">
            <a:spAutoFit/>
          </a:bodyPr>
          <a:lstStyle/>
          <a:p>
            <a:pPr marL="12700">
              <a:lnSpc>
                <a:spcPct val="100000"/>
              </a:lnSpc>
              <a:spcBef>
                <a:spcPts val="100"/>
              </a:spcBef>
            </a:pPr>
            <a:r>
              <a:rPr sz="3200" spc="-5" dirty="0"/>
              <a:t>Decision</a:t>
            </a:r>
            <a:r>
              <a:rPr sz="3200" spc="-45" dirty="0"/>
              <a:t> </a:t>
            </a:r>
            <a:r>
              <a:rPr sz="3200" spc="-55" dirty="0"/>
              <a:t>Tree</a:t>
            </a:r>
            <a:r>
              <a:rPr sz="3200" spc="-25" dirty="0"/>
              <a:t> </a:t>
            </a:r>
            <a:r>
              <a:rPr sz="3200" spc="-5" dirty="0"/>
              <a:t>Classifier</a:t>
            </a:r>
            <a:endParaRPr sz="3200"/>
          </a:p>
        </p:txBody>
      </p:sp>
      <p:pic>
        <p:nvPicPr>
          <p:cNvPr id="3" name="object 3"/>
          <p:cNvPicPr/>
          <p:nvPr/>
        </p:nvPicPr>
        <p:blipFill>
          <a:blip r:embed="rId2" cstate="print"/>
          <a:stretch>
            <a:fillRect/>
          </a:stretch>
        </p:blipFill>
        <p:spPr>
          <a:xfrm>
            <a:off x="613335" y="831173"/>
            <a:ext cx="3583456" cy="2013172"/>
          </a:xfrm>
          <a:prstGeom prst="rect">
            <a:avLst/>
          </a:prstGeom>
        </p:spPr>
      </p:pic>
      <p:grpSp>
        <p:nvGrpSpPr>
          <p:cNvPr id="4" name="object 4"/>
          <p:cNvGrpSpPr/>
          <p:nvPr/>
        </p:nvGrpSpPr>
        <p:grpSpPr>
          <a:xfrm>
            <a:off x="315250" y="988084"/>
            <a:ext cx="8196580" cy="4043679"/>
            <a:chOff x="315250" y="988084"/>
            <a:chExt cx="8196580" cy="4043679"/>
          </a:xfrm>
        </p:grpSpPr>
        <p:pic>
          <p:nvPicPr>
            <p:cNvPr id="5" name="object 5"/>
            <p:cNvPicPr/>
            <p:nvPr/>
          </p:nvPicPr>
          <p:blipFill>
            <a:blip r:embed="rId3" cstate="print"/>
            <a:stretch>
              <a:fillRect/>
            </a:stretch>
          </p:blipFill>
          <p:spPr>
            <a:xfrm>
              <a:off x="4986386" y="988084"/>
              <a:ext cx="2824163" cy="2210440"/>
            </a:xfrm>
            <a:prstGeom prst="rect">
              <a:avLst/>
            </a:prstGeom>
          </p:spPr>
        </p:pic>
        <p:pic>
          <p:nvPicPr>
            <p:cNvPr id="6" name="object 6"/>
            <p:cNvPicPr/>
            <p:nvPr/>
          </p:nvPicPr>
          <p:blipFill>
            <a:blip r:embed="rId4" cstate="print"/>
            <a:stretch>
              <a:fillRect/>
            </a:stretch>
          </p:blipFill>
          <p:spPr>
            <a:xfrm>
              <a:off x="315250" y="2907200"/>
              <a:ext cx="5017449" cy="2124474"/>
            </a:xfrm>
            <a:prstGeom prst="rect">
              <a:avLst/>
            </a:prstGeom>
          </p:spPr>
        </p:pic>
        <p:pic>
          <p:nvPicPr>
            <p:cNvPr id="7" name="object 7"/>
            <p:cNvPicPr/>
            <p:nvPr/>
          </p:nvPicPr>
          <p:blipFill>
            <a:blip r:embed="rId5" cstate="print"/>
            <a:stretch>
              <a:fillRect/>
            </a:stretch>
          </p:blipFill>
          <p:spPr>
            <a:xfrm>
              <a:off x="5432248" y="3789302"/>
              <a:ext cx="3079199" cy="350149"/>
            </a:xfrm>
            <a:prstGeom prst="rect">
              <a:avLst/>
            </a:prstGeom>
          </p:spPr>
        </p:pic>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8404" y="297382"/>
            <a:ext cx="4176395" cy="513080"/>
          </a:xfrm>
          <a:prstGeom prst="rect">
            <a:avLst/>
          </a:prstGeom>
        </p:spPr>
        <p:txBody>
          <a:bodyPr vert="horz" wrap="square" lIns="0" tIns="12700" rIns="0" bIns="0" rtlCol="0">
            <a:spAutoFit/>
          </a:bodyPr>
          <a:lstStyle/>
          <a:p>
            <a:pPr marL="12700">
              <a:lnSpc>
                <a:spcPct val="100000"/>
              </a:lnSpc>
              <a:spcBef>
                <a:spcPts val="100"/>
              </a:spcBef>
            </a:pPr>
            <a:r>
              <a:rPr sz="3200" spc="-10" dirty="0"/>
              <a:t>Random</a:t>
            </a:r>
            <a:r>
              <a:rPr sz="3200" spc="-45" dirty="0"/>
              <a:t> </a:t>
            </a:r>
            <a:r>
              <a:rPr sz="3200" spc="-25" dirty="0"/>
              <a:t>Forest</a:t>
            </a:r>
            <a:r>
              <a:rPr sz="3200" spc="-40" dirty="0"/>
              <a:t> </a:t>
            </a:r>
            <a:r>
              <a:rPr sz="3200" spc="-5" dirty="0"/>
              <a:t>Classifier</a:t>
            </a:r>
            <a:endParaRPr sz="3200"/>
          </a:p>
        </p:txBody>
      </p:sp>
      <p:pic>
        <p:nvPicPr>
          <p:cNvPr id="3" name="object 3"/>
          <p:cNvPicPr/>
          <p:nvPr/>
        </p:nvPicPr>
        <p:blipFill>
          <a:blip r:embed="rId2" cstate="print"/>
          <a:stretch>
            <a:fillRect/>
          </a:stretch>
        </p:blipFill>
        <p:spPr>
          <a:xfrm>
            <a:off x="4841531" y="1020108"/>
            <a:ext cx="2667431" cy="1803158"/>
          </a:xfrm>
          <a:prstGeom prst="rect">
            <a:avLst/>
          </a:prstGeom>
        </p:spPr>
      </p:pic>
      <p:pic>
        <p:nvPicPr>
          <p:cNvPr id="4" name="object 4"/>
          <p:cNvPicPr/>
          <p:nvPr/>
        </p:nvPicPr>
        <p:blipFill>
          <a:blip r:embed="rId3" cstate="print"/>
          <a:stretch>
            <a:fillRect/>
          </a:stretch>
        </p:blipFill>
        <p:spPr>
          <a:xfrm>
            <a:off x="937247" y="831179"/>
            <a:ext cx="3583456" cy="2011740"/>
          </a:xfrm>
          <a:prstGeom prst="rect">
            <a:avLst/>
          </a:prstGeom>
        </p:spPr>
      </p:pic>
      <p:pic>
        <p:nvPicPr>
          <p:cNvPr id="5" name="object 5"/>
          <p:cNvPicPr/>
          <p:nvPr/>
        </p:nvPicPr>
        <p:blipFill>
          <a:blip r:embed="rId4" cstate="print"/>
          <a:stretch>
            <a:fillRect/>
          </a:stretch>
        </p:blipFill>
        <p:spPr>
          <a:xfrm>
            <a:off x="167026" y="3056275"/>
            <a:ext cx="5137024" cy="1923849"/>
          </a:xfrm>
          <a:prstGeom prst="rect">
            <a:avLst/>
          </a:prstGeom>
        </p:spPr>
      </p:pic>
      <p:pic>
        <p:nvPicPr>
          <p:cNvPr id="6" name="object 6"/>
          <p:cNvPicPr/>
          <p:nvPr/>
        </p:nvPicPr>
        <p:blipFill>
          <a:blip r:embed="rId5" cstate="print"/>
          <a:stretch>
            <a:fillRect/>
          </a:stretch>
        </p:blipFill>
        <p:spPr>
          <a:xfrm>
            <a:off x="5456326" y="3752029"/>
            <a:ext cx="3297499" cy="37497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2442" y="1535461"/>
            <a:ext cx="3359785" cy="3053080"/>
          </a:xfrm>
          <a:prstGeom prst="rect">
            <a:avLst/>
          </a:prstGeom>
        </p:spPr>
        <p:txBody>
          <a:bodyPr vert="horz" wrap="square" lIns="0" tIns="27305" rIns="0" bIns="0" rtlCol="0">
            <a:spAutoFit/>
          </a:bodyPr>
          <a:lstStyle/>
          <a:p>
            <a:pPr marL="421640" indent="-409575">
              <a:lnSpc>
                <a:spcPct val="100000"/>
              </a:lnSpc>
              <a:spcBef>
                <a:spcPts val="215"/>
              </a:spcBef>
              <a:buSzPct val="105263"/>
              <a:buFont typeface="Arial"/>
              <a:buChar char="●"/>
              <a:tabLst>
                <a:tab pos="421640" algn="l"/>
                <a:tab pos="422275" algn="l"/>
              </a:tabLst>
            </a:pPr>
            <a:r>
              <a:rPr sz="1900" b="1" spc="-10" dirty="0">
                <a:solidFill>
                  <a:srgbClr val="0F243E"/>
                </a:solidFill>
                <a:latin typeface="Calibri"/>
                <a:cs typeface="Calibri"/>
              </a:rPr>
              <a:t>Problem</a:t>
            </a:r>
            <a:r>
              <a:rPr sz="1900" b="1" spc="-30" dirty="0">
                <a:solidFill>
                  <a:srgbClr val="0F243E"/>
                </a:solidFill>
                <a:latin typeface="Calibri"/>
                <a:cs typeface="Calibri"/>
              </a:rPr>
              <a:t> </a:t>
            </a:r>
            <a:r>
              <a:rPr sz="1900" b="1" spc="-15" dirty="0">
                <a:solidFill>
                  <a:srgbClr val="0F243E"/>
                </a:solidFill>
                <a:latin typeface="Calibri"/>
                <a:cs typeface="Calibri"/>
              </a:rPr>
              <a:t>Statement</a:t>
            </a:r>
            <a:endParaRPr sz="1900">
              <a:latin typeface="Calibri"/>
              <a:cs typeface="Calibri"/>
            </a:endParaRPr>
          </a:p>
          <a:p>
            <a:pPr marL="421640" indent="-409575">
              <a:lnSpc>
                <a:spcPct val="100000"/>
              </a:lnSpc>
              <a:spcBef>
                <a:spcPts val="225"/>
              </a:spcBef>
              <a:buSzPct val="105263"/>
              <a:buFont typeface="Arial"/>
              <a:buChar char="●"/>
              <a:tabLst>
                <a:tab pos="421640" algn="l"/>
                <a:tab pos="422275" algn="l"/>
              </a:tabLst>
            </a:pPr>
            <a:r>
              <a:rPr sz="1900" b="1" spc="-15" dirty="0">
                <a:solidFill>
                  <a:srgbClr val="0F243E"/>
                </a:solidFill>
                <a:latin typeface="Calibri"/>
                <a:cs typeface="Calibri"/>
              </a:rPr>
              <a:t>Data</a:t>
            </a:r>
            <a:r>
              <a:rPr sz="1900" b="1" spc="-35" dirty="0">
                <a:solidFill>
                  <a:srgbClr val="0F243E"/>
                </a:solidFill>
                <a:latin typeface="Calibri"/>
                <a:cs typeface="Calibri"/>
              </a:rPr>
              <a:t> </a:t>
            </a:r>
            <a:r>
              <a:rPr sz="1900" b="1" spc="-5" dirty="0">
                <a:solidFill>
                  <a:srgbClr val="0F243E"/>
                </a:solidFill>
                <a:latin typeface="Calibri"/>
                <a:cs typeface="Calibri"/>
              </a:rPr>
              <a:t>Summary</a:t>
            </a:r>
            <a:endParaRPr sz="1900">
              <a:latin typeface="Calibri"/>
              <a:cs typeface="Calibri"/>
            </a:endParaRPr>
          </a:p>
          <a:p>
            <a:pPr marL="421640" indent="-400685">
              <a:lnSpc>
                <a:spcPct val="100000"/>
              </a:lnSpc>
              <a:spcBef>
                <a:spcPts val="25"/>
              </a:spcBef>
              <a:buFont typeface="Arial"/>
              <a:buChar char="●"/>
              <a:tabLst>
                <a:tab pos="421640" algn="l"/>
                <a:tab pos="422275" algn="l"/>
              </a:tabLst>
            </a:pPr>
            <a:r>
              <a:rPr sz="1900" b="1" spc="-10" dirty="0">
                <a:solidFill>
                  <a:srgbClr val="0F243E"/>
                </a:solidFill>
                <a:latin typeface="Calibri"/>
                <a:cs typeface="Calibri"/>
              </a:rPr>
              <a:t>Exploratory</a:t>
            </a:r>
            <a:r>
              <a:rPr sz="1900" b="1" spc="-25" dirty="0">
                <a:solidFill>
                  <a:srgbClr val="0F243E"/>
                </a:solidFill>
                <a:latin typeface="Calibri"/>
                <a:cs typeface="Calibri"/>
              </a:rPr>
              <a:t> </a:t>
            </a:r>
            <a:r>
              <a:rPr sz="1900" b="1" spc="-15" dirty="0">
                <a:solidFill>
                  <a:srgbClr val="0F243E"/>
                </a:solidFill>
                <a:latin typeface="Calibri"/>
                <a:cs typeface="Calibri"/>
              </a:rPr>
              <a:t>Data</a:t>
            </a:r>
            <a:r>
              <a:rPr sz="1900" b="1" spc="-20" dirty="0">
                <a:solidFill>
                  <a:srgbClr val="0F243E"/>
                </a:solidFill>
                <a:latin typeface="Calibri"/>
                <a:cs typeface="Calibri"/>
              </a:rPr>
              <a:t> </a:t>
            </a:r>
            <a:r>
              <a:rPr sz="1900" b="1" spc="-10" dirty="0">
                <a:solidFill>
                  <a:srgbClr val="0F243E"/>
                </a:solidFill>
                <a:latin typeface="Calibri"/>
                <a:cs typeface="Calibri"/>
              </a:rPr>
              <a:t>Analysis</a:t>
            </a:r>
            <a:endParaRPr sz="1900">
              <a:latin typeface="Calibri"/>
              <a:cs typeface="Calibri"/>
            </a:endParaRPr>
          </a:p>
          <a:p>
            <a:pPr marL="421640" indent="-400685">
              <a:lnSpc>
                <a:spcPct val="100000"/>
              </a:lnSpc>
              <a:spcBef>
                <a:spcPts val="5"/>
              </a:spcBef>
              <a:buFont typeface="Arial"/>
              <a:buChar char="●"/>
              <a:tabLst>
                <a:tab pos="421640" algn="l"/>
                <a:tab pos="422275" algn="l"/>
              </a:tabLst>
            </a:pPr>
            <a:r>
              <a:rPr sz="1900" b="1" spc="-15" dirty="0">
                <a:solidFill>
                  <a:srgbClr val="0F243E"/>
                </a:solidFill>
                <a:latin typeface="Calibri"/>
                <a:cs typeface="Calibri"/>
              </a:rPr>
              <a:t>Feature</a:t>
            </a:r>
            <a:r>
              <a:rPr sz="1900" b="1" spc="-40" dirty="0">
                <a:solidFill>
                  <a:srgbClr val="0F243E"/>
                </a:solidFill>
                <a:latin typeface="Calibri"/>
                <a:cs typeface="Calibri"/>
              </a:rPr>
              <a:t> </a:t>
            </a:r>
            <a:r>
              <a:rPr sz="1900" b="1" spc="-5" dirty="0">
                <a:solidFill>
                  <a:srgbClr val="0F243E"/>
                </a:solidFill>
                <a:latin typeface="Calibri"/>
                <a:cs typeface="Calibri"/>
              </a:rPr>
              <a:t>Engineering</a:t>
            </a:r>
            <a:endParaRPr sz="1900">
              <a:latin typeface="Calibri"/>
              <a:cs typeface="Calibri"/>
            </a:endParaRPr>
          </a:p>
          <a:p>
            <a:pPr marL="421640" indent="-400685">
              <a:lnSpc>
                <a:spcPct val="100000"/>
              </a:lnSpc>
              <a:buFont typeface="Arial"/>
              <a:buChar char="●"/>
              <a:tabLst>
                <a:tab pos="421640" algn="l"/>
                <a:tab pos="422275" algn="l"/>
              </a:tabLst>
            </a:pPr>
            <a:r>
              <a:rPr sz="1900" b="1" spc="-5" dirty="0">
                <a:solidFill>
                  <a:srgbClr val="0F243E"/>
                </a:solidFill>
                <a:latin typeface="Calibri"/>
                <a:cs typeface="Calibri"/>
              </a:rPr>
              <a:t>Encoding</a:t>
            </a:r>
            <a:r>
              <a:rPr sz="1900" b="1" spc="-25" dirty="0">
                <a:solidFill>
                  <a:srgbClr val="0F243E"/>
                </a:solidFill>
                <a:latin typeface="Calibri"/>
                <a:cs typeface="Calibri"/>
              </a:rPr>
              <a:t> </a:t>
            </a:r>
            <a:r>
              <a:rPr sz="1900" b="1" spc="-15" dirty="0">
                <a:solidFill>
                  <a:srgbClr val="0F243E"/>
                </a:solidFill>
                <a:latin typeface="Calibri"/>
                <a:cs typeface="Calibri"/>
              </a:rPr>
              <a:t>categorical</a:t>
            </a:r>
            <a:r>
              <a:rPr sz="1900" b="1" dirty="0">
                <a:solidFill>
                  <a:srgbClr val="0F243E"/>
                </a:solidFill>
                <a:latin typeface="Calibri"/>
                <a:cs typeface="Calibri"/>
              </a:rPr>
              <a:t> </a:t>
            </a:r>
            <a:r>
              <a:rPr sz="1900" b="1" spc="-15" dirty="0">
                <a:solidFill>
                  <a:srgbClr val="0F243E"/>
                </a:solidFill>
                <a:latin typeface="Calibri"/>
                <a:cs typeface="Calibri"/>
              </a:rPr>
              <a:t>features</a:t>
            </a:r>
            <a:endParaRPr sz="1900">
              <a:latin typeface="Calibri"/>
              <a:cs typeface="Calibri"/>
            </a:endParaRPr>
          </a:p>
          <a:p>
            <a:pPr marL="421640" indent="-400685">
              <a:lnSpc>
                <a:spcPct val="100000"/>
              </a:lnSpc>
              <a:buFont typeface="Arial"/>
              <a:buChar char="●"/>
              <a:tabLst>
                <a:tab pos="421640" algn="l"/>
                <a:tab pos="422275" algn="l"/>
              </a:tabLst>
            </a:pPr>
            <a:r>
              <a:rPr sz="1900" b="1" spc="-5" dirty="0">
                <a:solidFill>
                  <a:srgbClr val="0F243E"/>
                </a:solidFill>
                <a:latin typeface="Calibri"/>
                <a:cs typeface="Calibri"/>
              </a:rPr>
              <a:t>Sampling</a:t>
            </a:r>
            <a:r>
              <a:rPr sz="1900" b="1" spc="-20" dirty="0">
                <a:solidFill>
                  <a:srgbClr val="0F243E"/>
                </a:solidFill>
                <a:latin typeface="Calibri"/>
                <a:cs typeface="Calibri"/>
              </a:rPr>
              <a:t> </a:t>
            </a:r>
            <a:r>
              <a:rPr sz="1900" b="1" spc="-5" dirty="0">
                <a:solidFill>
                  <a:srgbClr val="0F243E"/>
                </a:solidFill>
                <a:latin typeface="Calibri"/>
                <a:cs typeface="Calibri"/>
              </a:rPr>
              <a:t>and</a:t>
            </a:r>
            <a:r>
              <a:rPr sz="1900" b="1" spc="-15" dirty="0">
                <a:solidFill>
                  <a:srgbClr val="0F243E"/>
                </a:solidFill>
                <a:latin typeface="Calibri"/>
                <a:cs typeface="Calibri"/>
              </a:rPr>
              <a:t> feature</a:t>
            </a:r>
            <a:r>
              <a:rPr sz="1900" b="1" spc="-20" dirty="0">
                <a:solidFill>
                  <a:srgbClr val="0F243E"/>
                </a:solidFill>
                <a:latin typeface="Calibri"/>
                <a:cs typeface="Calibri"/>
              </a:rPr>
              <a:t> </a:t>
            </a:r>
            <a:r>
              <a:rPr sz="1900" b="1" spc="-10" dirty="0">
                <a:solidFill>
                  <a:srgbClr val="0F243E"/>
                </a:solidFill>
                <a:latin typeface="Calibri"/>
                <a:cs typeface="Calibri"/>
              </a:rPr>
              <a:t>scaling</a:t>
            </a:r>
            <a:endParaRPr sz="1900">
              <a:latin typeface="Calibri"/>
              <a:cs typeface="Calibri"/>
            </a:endParaRPr>
          </a:p>
          <a:p>
            <a:pPr marL="421640" indent="-409575">
              <a:lnSpc>
                <a:spcPct val="100000"/>
              </a:lnSpc>
              <a:spcBef>
                <a:spcPts val="190"/>
              </a:spcBef>
              <a:buSzPct val="105263"/>
              <a:buFont typeface="Arial"/>
              <a:buChar char="●"/>
              <a:tabLst>
                <a:tab pos="421640" algn="l"/>
                <a:tab pos="422275" algn="l"/>
              </a:tabLst>
            </a:pPr>
            <a:r>
              <a:rPr sz="1900" b="1" spc="-5" dirty="0">
                <a:solidFill>
                  <a:srgbClr val="0F243E"/>
                </a:solidFill>
                <a:latin typeface="Calibri"/>
                <a:cs typeface="Calibri"/>
              </a:rPr>
              <a:t>Model</a:t>
            </a:r>
            <a:r>
              <a:rPr sz="1900" b="1" spc="-35" dirty="0">
                <a:solidFill>
                  <a:srgbClr val="0F243E"/>
                </a:solidFill>
                <a:latin typeface="Calibri"/>
                <a:cs typeface="Calibri"/>
              </a:rPr>
              <a:t> </a:t>
            </a:r>
            <a:r>
              <a:rPr sz="1900" b="1" spc="-25" dirty="0">
                <a:solidFill>
                  <a:srgbClr val="0F243E"/>
                </a:solidFill>
                <a:latin typeface="Calibri"/>
                <a:cs typeface="Calibri"/>
              </a:rPr>
              <a:t>Training</a:t>
            </a:r>
            <a:endParaRPr sz="1900">
              <a:latin typeface="Calibri"/>
              <a:cs typeface="Calibri"/>
            </a:endParaRPr>
          </a:p>
          <a:p>
            <a:pPr marL="421640" indent="-409575">
              <a:lnSpc>
                <a:spcPct val="100000"/>
              </a:lnSpc>
              <a:spcBef>
                <a:spcPts val="220"/>
              </a:spcBef>
              <a:buSzPct val="105263"/>
              <a:buFont typeface="Arial"/>
              <a:buChar char="●"/>
              <a:tabLst>
                <a:tab pos="421640" algn="l"/>
                <a:tab pos="422275" algn="l"/>
              </a:tabLst>
            </a:pPr>
            <a:r>
              <a:rPr sz="1900" b="1" spc="-5" dirty="0">
                <a:solidFill>
                  <a:srgbClr val="0F243E"/>
                </a:solidFill>
                <a:latin typeface="Calibri"/>
                <a:cs typeface="Calibri"/>
              </a:rPr>
              <a:t>Model</a:t>
            </a:r>
            <a:r>
              <a:rPr sz="1900" b="1" spc="-35" dirty="0">
                <a:solidFill>
                  <a:srgbClr val="0F243E"/>
                </a:solidFill>
                <a:latin typeface="Calibri"/>
                <a:cs typeface="Calibri"/>
              </a:rPr>
              <a:t> </a:t>
            </a:r>
            <a:r>
              <a:rPr sz="1900" b="1" spc="-10" dirty="0">
                <a:solidFill>
                  <a:srgbClr val="0F243E"/>
                </a:solidFill>
                <a:latin typeface="Calibri"/>
                <a:cs typeface="Calibri"/>
              </a:rPr>
              <a:t>performance</a:t>
            </a:r>
            <a:endParaRPr sz="1900">
              <a:latin typeface="Calibri"/>
              <a:cs typeface="Calibri"/>
            </a:endParaRPr>
          </a:p>
          <a:p>
            <a:pPr marL="421640" indent="-409575">
              <a:lnSpc>
                <a:spcPct val="100000"/>
              </a:lnSpc>
              <a:spcBef>
                <a:spcPts val="229"/>
              </a:spcBef>
              <a:buSzPct val="105263"/>
              <a:buFont typeface="Arial"/>
              <a:buChar char="●"/>
              <a:tabLst>
                <a:tab pos="421640" algn="l"/>
                <a:tab pos="422275" algn="l"/>
              </a:tabLst>
            </a:pPr>
            <a:r>
              <a:rPr sz="1900" b="1" spc="-10" dirty="0">
                <a:solidFill>
                  <a:srgbClr val="0F243E"/>
                </a:solidFill>
                <a:latin typeface="Calibri"/>
                <a:cs typeface="Calibri"/>
              </a:rPr>
              <a:t>Challenges</a:t>
            </a:r>
            <a:endParaRPr sz="1900">
              <a:latin typeface="Calibri"/>
              <a:cs typeface="Calibri"/>
            </a:endParaRPr>
          </a:p>
          <a:p>
            <a:pPr marL="421640" indent="-400685">
              <a:lnSpc>
                <a:spcPct val="100000"/>
              </a:lnSpc>
              <a:spcBef>
                <a:spcPts val="25"/>
              </a:spcBef>
              <a:buFont typeface="Arial"/>
              <a:buChar char="●"/>
              <a:tabLst>
                <a:tab pos="421640" algn="l"/>
                <a:tab pos="422275" algn="l"/>
              </a:tabLst>
            </a:pPr>
            <a:r>
              <a:rPr sz="1900" b="1" spc="-5" dirty="0">
                <a:solidFill>
                  <a:srgbClr val="0F243E"/>
                </a:solidFill>
                <a:latin typeface="Calibri"/>
                <a:cs typeface="Calibri"/>
              </a:rPr>
              <a:t>Conclusion</a:t>
            </a:r>
            <a:endParaRPr sz="1900">
              <a:latin typeface="Calibri"/>
              <a:cs typeface="Calibri"/>
            </a:endParaRPr>
          </a:p>
        </p:txBody>
      </p:sp>
      <p:sp>
        <p:nvSpPr>
          <p:cNvPr id="3" name="object 3"/>
          <p:cNvSpPr txBox="1">
            <a:spLocks noGrp="1"/>
          </p:cNvSpPr>
          <p:nvPr>
            <p:ph type="title"/>
          </p:nvPr>
        </p:nvSpPr>
        <p:spPr>
          <a:xfrm>
            <a:off x="384150" y="272276"/>
            <a:ext cx="1342390" cy="45212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CC0000"/>
                </a:solidFill>
              </a:rPr>
              <a:t>Contents</a:t>
            </a:r>
          </a:p>
        </p:txBody>
      </p:sp>
      <p:grpSp>
        <p:nvGrpSpPr>
          <p:cNvPr id="4" name="object 4"/>
          <p:cNvGrpSpPr/>
          <p:nvPr/>
        </p:nvGrpSpPr>
        <p:grpSpPr>
          <a:xfrm>
            <a:off x="3959352" y="589787"/>
            <a:ext cx="5181600" cy="4389120"/>
            <a:chOff x="3959352" y="589787"/>
            <a:chExt cx="5181600" cy="4389120"/>
          </a:xfrm>
        </p:grpSpPr>
        <p:pic>
          <p:nvPicPr>
            <p:cNvPr id="5" name="object 5"/>
            <p:cNvPicPr/>
            <p:nvPr/>
          </p:nvPicPr>
          <p:blipFill>
            <a:blip r:embed="rId2" cstate="print"/>
            <a:stretch>
              <a:fillRect/>
            </a:stretch>
          </p:blipFill>
          <p:spPr>
            <a:xfrm>
              <a:off x="4867655" y="899159"/>
              <a:ext cx="3689604" cy="3689603"/>
            </a:xfrm>
            <a:prstGeom prst="rect">
              <a:avLst/>
            </a:prstGeom>
          </p:spPr>
        </p:pic>
        <p:pic>
          <p:nvPicPr>
            <p:cNvPr id="6" name="object 6"/>
            <p:cNvPicPr/>
            <p:nvPr/>
          </p:nvPicPr>
          <p:blipFill>
            <a:blip r:embed="rId3" cstate="print"/>
            <a:stretch>
              <a:fillRect/>
            </a:stretch>
          </p:blipFill>
          <p:spPr>
            <a:xfrm>
              <a:off x="3959352" y="589787"/>
              <a:ext cx="5181600" cy="4389119"/>
            </a:xfrm>
            <a:prstGeom prst="rect">
              <a:avLst/>
            </a:prstGeom>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6570" y="268096"/>
            <a:ext cx="3063875" cy="513080"/>
          </a:xfrm>
          <a:prstGeom prst="rect">
            <a:avLst/>
          </a:prstGeom>
        </p:spPr>
        <p:txBody>
          <a:bodyPr vert="horz" wrap="square" lIns="0" tIns="12700" rIns="0" bIns="0" rtlCol="0">
            <a:spAutoFit/>
          </a:bodyPr>
          <a:lstStyle/>
          <a:p>
            <a:pPr marL="12700">
              <a:lnSpc>
                <a:spcPct val="100000"/>
              </a:lnSpc>
              <a:spcBef>
                <a:spcPts val="100"/>
              </a:spcBef>
            </a:pPr>
            <a:r>
              <a:rPr sz="3200" spc="-30" dirty="0"/>
              <a:t>XGBoost</a:t>
            </a:r>
            <a:r>
              <a:rPr sz="3200" spc="-65" dirty="0"/>
              <a:t> </a:t>
            </a:r>
            <a:r>
              <a:rPr sz="3200" spc="-5" dirty="0"/>
              <a:t>Classifier</a:t>
            </a:r>
            <a:endParaRPr sz="3200"/>
          </a:p>
        </p:txBody>
      </p:sp>
      <p:pic>
        <p:nvPicPr>
          <p:cNvPr id="3" name="object 3"/>
          <p:cNvPicPr/>
          <p:nvPr/>
        </p:nvPicPr>
        <p:blipFill>
          <a:blip r:embed="rId2" cstate="print"/>
          <a:stretch>
            <a:fillRect/>
          </a:stretch>
        </p:blipFill>
        <p:spPr>
          <a:xfrm>
            <a:off x="844824" y="734100"/>
            <a:ext cx="3704750" cy="2080074"/>
          </a:xfrm>
          <a:prstGeom prst="rect">
            <a:avLst/>
          </a:prstGeom>
        </p:spPr>
      </p:pic>
      <p:pic>
        <p:nvPicPr>
          <p:cNvPr id="4" name="object 4"/>
          <p:cNvPicPr/>
          <p:nvPr/>
        </p:nvPicPr>
        <p:blipFill>
          <a:blip r:embed="rId3" cstate="print"/>
          <a:stretch>
            <a:fillRect/>
          </a:stretch>
        </p:blipFill>
        <p:spPr>
          <a:xfrm>
            <a:off x="5832375" y="875760"/>
            <a:ext cx="2575756" cy="2015530"/>
          </a:xfrm>
          <a:prstGeom prst="rect">
            <a:avLst/>
          </a:prstGeom>
        </p:spPr>
      </p:pic>
      <p:pic>
        <p:nvPicPr>
          <p:cNvPr id="5" name="object 5"/>
          <p:cNvPicPr/>
          <p:nvPr/>
        </p:nvPicPr>
        <p:blipFill>
          <a:blip r:embed="rId4" cstate="print"/>
          <a:stretch>
            <a:fillRect/>
          </a:stretch>
        </p:blipFill>
        <p:spPr>
          <a:xfrm>
            <a:off x="410000" y="3153150"/>
            <a:ext cx="5143500" cy="1704599"/>
          </a:xfrm>
          <a:prstGeom prst="rect">
            <a:avLst/>
          </a:prstGeom>
        </p:spPr>
      </p:pic>
      <p:pic>
        <p:nvPicPr>
          <p:cNvPr id="6" name="object 6"/>
          <p:cNvPicPr/>
          <p:nvPr/>
        </p:nvPicPr>
        <p:blipFill>
          <a:blip r:embed="rId5" cstate="print"/>
          <a:stretch>
            <a:fillRect/>
          </a:stretch>
        </p:blipFill>
        <p:spPr>
          <a:xfrm>
            <a:off x="5752250" y="3750150"/>
            <a:ext cx="2935999" cy="33497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4456" y="268096"/>
            <a:ext cx="3350895" cy="513080"/>
          </a:xfrm>
          <a:prstGeom prst="rect">
            <a:avLst/>
          </a:prstGeom>
        </p:spPr>
        <p:txBody>
          <a:bodyPr vert="horz" wrap="square" lIns="0" tIns="12700" rIns="0" bIns="0" rtlCol="0">
            <a:spAutoFit/>
          </a:bodyPr>
          <a:lstStyle/>
          <a:p>
            <a:pPr marL="12700">
              <a:lnSpc>
                <a:spcPct val="100000"/>
              </a:lnSpc>
              <a:spcBef>
                <a:spcPts val="100"/>
              </a:spcBef>
            </a:pPr>
            <a:r>
              <a:rPr sz="3200" spc="-20" dirty="0"/>
              <a:t>Feature</a:t>
            </a:r>
            <a:r>
              <a:rPr sz="3200" spc="-65" dirty="0"/>
              <a:t> </a:t>
            </a:r>
            <a:r>
              <a:rPr sz="3200" spc="-10" dirty="0"/>
              <a:t>Importance</a:t>
            </a:r>
            <a:endParaRPr sz="3200"/>
          </a:p>
        </p:txBody>
      </p:sp>
      <p:pic>
        <p:nvPicPr>
          <p:cNvPr id="3" name="object 3"/>
          <p:cNvPicPr/>
          <p:nvPr/>
        </p:nvPicPr>
        <p:blipFill>
          <a:blip r:embed="rId2" cstate="print"/>
          <a:stretch>
            <a:fillRect/>
          </a:stretch>
        </p:blipFill>
        <p:spPr>
          <a:xfrm>
            <a:off x="1295487" y="1038739"/>
            <a:ext cx="6616205" cy="375791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06933"/>
            <a:ext cx="1609725" cy="452120"/>
          </a:xfrm>
          <a:prstGeom prst="rect">
            <a:avLst/>
          </a:prstGeom>
        </p:spPr>
        <p:txBody>
          <a:bodyPr vert="horz" wrap="square" lIns="0" tIns="12700" rIns="0" bIns="0" rtlCol="0">
            <a:spAutoFit/>
          </a:bodyPr>
          <a:lstStyle/>
          <a:p>
            <a:pPr marL="12700">
              <a:lnSpc>
                <a:spcPct val="100000"/>
              </a:lnSpc>
              <a:spcBef>
                <a:spcPts val="100"/>
              </a:spcBef>
            </a:pPr>
            <a:r>
              <a:rPr spc="-10" dirty="0"/>
              <a:t>Challenges</a:t>
            </a:r>
          </a:p>
        </p:txBody>
      </p:sp>
      <p:sp>
        <p:nvSpPr>
          <p:cNvPr id="3" name="object 3"/>
          <p:cNvSpPr txBox="1"/>
          <p:nvPr/>
        </p:nvSpPr>
        <p:spPr>
          <a:xfrm>
            <a:off x="649614" y="1132154"/>
            <a:ext cx="6893559" cy="1550035"/>
          </a:xfrm>
          <a:prstGeom prst="rect">
            <a:avLst/>
          </a:prstGeom>
        </p:spPr>
        <p:txBody>
          <a:bodyPr vert="horz" wrap="square" lIns="0" tIns="12700" rIns="0" bIns="0" rtlCol="0">
            <a:spAutoFit/>
          </a:bodyPr>
          <a:lstStyle/>
          <a:p>
            <a:pPr marL="260985" indent="-248920">
              <a:lnSpc>
                <a:spcPct val="100000"/>
              </a:lnSpc>
              <a:spcBef>
                <a:spcPts val="100"/>
              </a:spcBef>
              <a:buFont typeface="Arial MT"/>
              <a:buChar char="•"/>
              <a:tabLst>
                <a:tab pos="260985" algn="l"/>
                <a:tab pos="261620" algn="l"/>
              </a:tabLst>
            </a:pPr>
            <a:r>
              <a:rPr sz="2000" spc="-15" dirty="0">
                <a:solidFill>
                  <a:srgbClr val="0F243E"/>
                </a:solidFill>
                <a:latin typeface="Calibri"/>
                <a:cs typeface="Calibri"/>
              </a:rPr>
              <a:t>Feature</a:t>
            </a:r>
            <a:r>
              <a:rPr sz="2000" spc="-45" dirty="0">
                <a:solidFill>
                  <a:srgbClr val="0F243E"/>
                </a:solidFill>
                <a:latin typeface="Calibri"/>
                <a:cs typeface="Calibri"/>
              </a:rPr>
              <a:t> </a:t>
            </a:r>
            <a:r>
              <a:rPr sz="2000" spc="-5" dirty="0">
                <a:solidFill>
                  <a:srgbClr val="0F243E"/>
                </a:solidFill>
                <a:latin typeface="Calibri"/>
                <a:cs typeface="Calibri"/>
              </a:rPr>
              <a:t>Engineering.</a:t>
            </a:r>
            <a:endParaRPr sz="2000">
              <a:latin typeface="Calibri"/>
              <a:cs typeface="Calibri"/>
            </a:endParaRPr>
          </a:p>
          <a:p>
            <a:pPr marL="260985" indent="-248920">
              <a:lnSpc>
                <a:spcPct val="100000"/>
              </a:lnSpc>
              <a:spcBef>
                <a:spcPts val="5"/>
              </a:spcBef>
              <a:buFont typeface="Arial MT"/>
              <a:buChar char="•"/>
              <a:tabLst>
                <a:tab pos="260985" algn="l"/>
                <a:tab pos="261620" algn="l"/>
              </a:tabLst>
            </a:pPr>
            <a:r>
              <a:rPr sz="2000" spc="-5" dirty="0">
                <a:solidFill>
                  <a:srgbClr val="0F243E"/>
                </a:solidFill>
                <a:latin typeface="Calibri"/>
                <a:cs typeface="Calibri"/>
              </a:rPr>
              <a:t>Handling</a:t>
            </a:r>
            <a:r>
              <a:rPr sz="2000" spc="-35" dirty="0">
                <a:solidFill>
                  <a:srgbClr val="0F243E"/>
                </a:solidFill>
                <a:latin typeface="Calibri"/>
                <a:cs typeface="Calibri"/>
              </a:rPr>
              <a:t> </a:t>
            </a:r>
            <a:r>
              <a:rPr sz="2000" spc="-5" dirty="0">
                <a:solidFill>
                  <a:srgbClr val="0F243E"/>
                </a:solidFill>
                <a:latin typeface="Calibri"/>
                <a:cs typeface="Calibri"/>
              </a:rPr>
              <a:t>Class</a:t>
            </a:r>
            <a:r>
              <a:rPr sz="2000" spc="-30" dirty="0">
                <a:solidFill>
                  <a:srgbClr val="0F243E"/>
                </a:solidFill>
                <a:latin typeface="Calibri"/>
                <a:cs typeface="Calibri"/>
              </a:rPr>
              <a:t> </a:t>
            </a:r>
            <a:r>
              <a:rPr sz="2000" spc="-5" dirty="0">
                <a:solidFill>
                  <a:srgbClr val="0F243E"/>
                </a:solidFill>
                <a:latin typeface="Calibri"/>
                <a:cs typeface="Calibri"/>
              </a:rPr>
              <a:t>Imbalance.</a:t>
            </a:r>
            <a:endParaRPr sz="2000">
              <a:latin typeface="Calibri"/>
              <a:cs typeface="Calibri"/>
            </a:endParaRPr>
          </a:p>
          <a:p>
            <a:pPr marL="260985" indent="-248920">
              <a:lnSpc>
                <a:spcPct val="100000"/>
              </a:lnSpc>
              <a:buFont typeface="Arial MT"/>
              <a:buChar char="•"/>
              <a:tabLst>
                <a:tab pos="260985" algn="l"/>
                <a:tab pos="261620" algn="l"/>
              </a:tabLst>
            </a:pPr>
            <a:r>
              <a:rPr sz="2000" spc="-5" dirty="0">
                <a:solidFill>
                  <a:srgbClr val="0F243E"/>
                </a:solidFill>
                <a:latin typeface="Calibri"/>
                <a:cs typeface="Calibri"/>
              </a:rPr>
              <a:t>Selecting</a:t>
            </a:r>
            <a:r>
              <a:rPr sz="2000" spc="-20" dirty="0">
                <a:solidFill>
                  <a:srgbClr val="0F243E"/>
                </a:solidFill>
                <a:latin typeface="Calibri"/>
                <a:cs typeface="Calibri"/>
              </a:rPr>
              <a:t> feature </a:t>
            </a:r>
            <a:r>
              <a:rPr sz="2000" spc="-10" dirty="0">
                <a:solidFill>
                  <a:srgbClr val="0F243E"/>
                </a:solidFill>
                <a:latin typeface="Calibri"/>
                <a:cs typeface="Calibri"/>
              </a:rPr>
              <a:t>to</a:t>
            </a:r>
            <a:r>
              <a:rPr sz="2000" spc="-15" dirty="0">
                <a:solidFill>
                  <a:srgbClr val="0F243E"/>
                </a:solidFill>
                <a:latin typeface="Calibri"/>
                <a:cs typeface="Calibri"/>
              </a:rPr>
              <a:t> </a:t>
            </a:r>
            <a:r>
              <a:rPr sz="2000" spc="-10" dirty="0">
                <a:solidFill>
                  <a:srgbClr val="0F243E"/>
                </a:solidFill>
                <a:latin typeface="Calibri"/>
                <a:cs typeface="Calibri"/>
              </a:rPr>
              <a:t>train</a:t>
            </a:r>
            <a:r>
              <a:rPr sz="2000" spc="-20" dirty="0">
                <a:solidFill>
                  <a:srgbClr val="0F243E"/>
                </a:solidFill>
                <a:latin typeface="Calibri"/>
                <a:cs typeface="Calibri"/>
              </a:rPr>
              <a:t> </a:t>
            </a:r>
            <a:r>
              <a:rPr sz="2000" spc="-5" dirty="0">
                <a:solidFill>
                  <a:srgbClr val="0F243E"/>
                </a:solidFill>
                <a:latin typeface="Calibri"/>
                <a:cs typeface="Calibri"/>
              </a:rPr>
              <a:t>model.</a:t>
            </a:r>
            <a:endParaRPr sz="2000">
              <a:latin typeface="Calibri"/>
              <a:cs typeface="Calibri"/>
            </a:endParaRPr>
          </a:p>
          <a:p>
            <a:pPr marL="260985" marR="5080" indent="-248920">
              <a:lnSpc>
                <a:spcPct val="100000"/>
              </a:lnSpc>
              <a:buFont typeface="Arial MT"/>
              <a:buChar char="•"/>
              <a:tabLst>
                <a:tab pos="260985" algn="l"/>
                <a:tab pos="261620" algn="l"/>
              </a:tabLst>
            </a:pPr>
            <a:r>
              <a:rPr sz="2000" spc="-5" dirty="0">
                <a:solidFill>
                  <a:srgbClr val="0F243E"/>
                </a:solidFill>
                <a:latin typeface="Calibri"/>
                <a:cs typeface="Calibri"/>
              </a:rPr>
              <a:t>Model training,</a:t>
            </a:r>
            <a:r>
              <a:rPr sz="2000" dirty="0">
                <a:solidFill>
                  <a:srgbClr val="0F243E"/>
                </a:solidFill>
                <a:latin typeface="Calibri"/>
                <a:cs typeface="Calibri"/>
              </a:rPr>
              <a:t> </a:t>
            </a:r>
            <a:r>
              <a:rPr sz="2000" spc="-15" dirty="0">
                <a:solidFill>
                  <a:srgbClr val="0F243E"/>
                </a:solidFill>
                <a:latin typeface="Calibri"/>
                <a:cs typeface="Calibri"/>
              </a:rPr>
              <a:t>hyperparameter</a:t>
            </a:r>
            <a:r>
              <a:rPr sz="2000" dirty="0">
                <a:solidFill>
                  <a:srgbClr val="0F243E"/>
                </a:solidFill>
                <a:latin typeface="Calibri"/>
                <a:cs typeface="Calibri"/>
              </a:rPr>
              <a:t> </a:t>
            </a:r>
            <a:r>
              <a:rPr sz="2000" spc="-5" dirty="0">
                <a:solidFill>
                  <a:srgbClr val="0F243E"/>
                </a:solidFill>
                <a:latin typeface="Calibri"/>
                <a:cs typeface="Calibri"/>
              </a:rPr>
              <a:t>tuning</a:t>
            </a:r>
            <a:r>
              <a:rPr sz="2000" dirty="0">
                <a:solidFill>
                  <a:srgbClr val="0F243E"/>
                </a:solidFill>
                <a:latin typeface="Calibri"/>
                <a:cs typeface="Calibri"/>
              </a:rPr>
              <a:t> and</a:t>
            </a:r>
            <a:r>
              <a:rPr sz="2000" spc="-5" dirty="0">
                <a:solidFill>
                  <a:srgbClr val="0F243E"/>
                </a:solidFill>
                <a:latin typeface="Calibri"/>
                <a:cs typeface="Calibri"/>
              </a:rPr>
              <a:t> </a:t>
            </a:r>
            <a:r>
              <a:rPr sz="2000" spc="-10" dirty="0">
                <a:solidFill>
                  <a:srgbClr val="0F243E"/>
                </a:solidFill>
                <a:latin typeface="Calibri"/>
                <a:cs typeface="Calibri"/>
              </a:rPr>
              <a:t>improving</a:t>
            </a:r>
            <a:r>
              <a:rPr sz="2000" dirty="0">
                <a:solidFill>
                  <a:srgbClr val="0F243E"/>
                </a:solidFill>
                <a:latin typeface="Calibri"/>
                <a:cs typeface="Calibri"/>
              </a:rPr>
              <a:t> </a:t>
            </a:r>
            <a:r>
              <a:rPr sz="2000" spc="-15" dirty="0">
                <a:solidFill>
                  <a:srgbClr val="0F243E"/>
                </a:solidFill>
                <a:latin typeface="Calibri"/>
                <a:cs typeface="Calibri"/>
              </a:rPr>
              <a:t>corrected </a:t>
            </a:r>
            <a:r>
              <a:rPr sz="2000" spc="-434" dirty="0">
                <a:solidFill>
                  <a:srgbClr val="0F243E"/>
                </a:solidFill>
                <a:latin typeface="Calibri"/>
                <a:cs typeface="Calibri"/>
              </a:rPr>
              <a:t> </a:t>
            </a:r>
            <a:r>
              <a:rPr sz="2000" spc="-5" dirty="0">
                <a:solidFill>
                  <a:srgbClr val="0F243E"/>
                </a:solidFill>
                <a:latin typeface="Calibri"/>
                <a:cs typeface="Calibri"/>
              </a:rPr>
              <a:t>of</a:t>
            </a:r>
            <a:r>
              <a:rPr sz="2000" spc="-10" dirty="0">
                <a:solidFill>
                  <a:srgbClr val="0F243E"/>
                </a:solidFill>
                <a:latin typeface="Calibri"/>
                <a:cs typeface="Calibri"/>
              </a:rPr>
              <a:t> prediction</a:t>
            </a:r>
            <a:r>
              <a:rPr sz="2000" spc="-5" dirty="0">
                <a:solidFill>
                  <a:srgbClr val="0F243E"/>
                </a:solidFill>
                <a:latin typeface="Calibri"/>
                <a:cs typeface="Calibri"/>
              </a:rPr>
              <a:t> </a:t>
            </a:r>
            <a:r>
              <a:rPr sz="2000" spc="-20" dirty="0">
                <a:solidFill>
                  <a:srgbClr val="0F243E"/>
                </a:solidFill>
                <a:latin typeface="Calibri"/>
                <a:cs typeface="Calibri"/>
              </a:rPr>
              <a:t>for</a:t>
            </a:r>
            <a:r>
              <a:rPr sz="2000" spc="-5" dirty="0">
                <a:solidFill>
                  <a:srgbClr val="0F243E"/>
                </a:solidFill>
                <a:latin typeface="Calibri"/>
                <a:cs typeface="Calibri"/>
              </a:rPr>
              <a:t> both </a:t>
            </a:r>
            <a:r>
              <a:rPr sz="2000" spc="-25" dirty="0">
                <a:solidFill>
                  <a:srgbClr val="0F243E"/>
                </a:solidFill>
                <a:latin typeface="Calibri"/>
                <a:cs typeface="Calibri"/>
              </a:rPr>
              <a:t>category.</a:t>
            </a:r>
            <a:endParaRPr sz="2000">
              <a:latin typeface="Calibri"/>
              <a:cs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350" y="304925"/>
            <a:ext cx="2192020" cy="45212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CC0000"/>
                </a:solidFill>
                <a:latin typeface="Verdana"/>
                <a:cs typeface="Verdana"/>
              </a:rPr>
              <a:t>Conclusion</a:t>
            </a:r>
          </a:p>
        </p:txBody>
      </p:sp>
      <p:sp>
        <p:nvSpPr>
          <p:cNvPr id="3" name="object 3"/>
          <p:cNvSpPr txBox="1"/>
          <p:nvPr/>
        </p:nvSpPr>
        <p:spPr>
          <a:xfrm>
            <a:off x="321896" y="988136"/>
            <a:ext cx="7863205" cy="1671955"/>
          </a:xfrm>
          <a:prstGeom prst="rect">
            <a:avLst/>
          </a:prstGeom>
        </p:spPr>
        <p:txBody>
          <a:bodyPr vert="horz" wrap="square" lIns="0" tIns="12700" rIns="0" bIns="0" rtlCol="0">
            <a:spAutoFit/>
          </a:bodyPr>
          <a:lstStyle/>
          <a:p>
            <a:pPr marL="276860" marR="62230" indent="-276860">
              <a:lnSpc>
                <a:spcPct val="100000"/>
              </a:lnSpc>
              <a:spcBef>
                <a:spcPts val="100"/>
              </a:spcBef>
              <a:buFont typeface="Arial MT"/>
              <a:buChar char="•"/>
              <a:tabLst>
                <a:tab pos="276860" algn="l"/>
                <a:tab pos="278130" algn="l"/>
              </a:tabLst>
            </a:pPr>
            <a:r>
              <a:rPr sz="1800" spc="-15" dirty="0">
                <a:solidFill>
                  <a:srgbClr val="0F243E"/>
                </a:solidFill>
                <a:latin typeface="Calibri"/>
                <a:cs typeface="Calibri"/>
              </a:rPr>
              <a:t>First</a:t>
            </a:r>
            <a:r>
              <a:rPr sz="1800" spc="-5" dirty="0">
                <a:solidFill>
                  <a:srgbClr val="0F243E"/>
                </a:solidFill>
                <a:latin typeface="Calibri"/>
                <a:cs typeface="Calibri"/>
              </a:rPr>
              <a:t> </a:t>
            </a:r>
            <a:r>
              <a:rPr sz="1800" spc="-10" dirty="0">
                <a:solidFill>
                  <a:srgbClr val="0F243E"/>
                </a:solidFill>
                <a:latin typeface="Calibri"/>
                <a:cs typeface="Calibri"/>
              </a:rPr>
              <a:t>we</a:t>
            </a:r>
            <a:r>
              <a:rPr sz="1800" spc="-5" dirty="0">
                <a:solidFill>
                  <a:srgbClr val="0F243E"/>
                </a:solidFill>
                <a:latin typeface="Calibri"/>
                <a:cs typeface="Calibri"/>
              </a:rPr>
              <a:t> </a:t>
            </a:r>
            <a:r>
              <a:rPr sz="1800" spc="-10" dirty="0">
                <a:solidFill>
                  <a:srgbClr val="0F243E"/>
                </a:solidFill>
                <a:latin typeface="Calibri"/>
                <a:cs typeface="Calibri"/>
              </a:rPr>
              <a:t>trained</a:t>
            </a:r>
            <a:r>
              <a:rPr sz="1800" spc="-5" dirty="0">
                <a:solidFill>
                  <a:srgbClr val="0F243E"/>
                </a:solidFill>
                <a:latin typeface="Calibri"/>
                <a:cs typeface="Calibri"/>
              </a:rPr>
              <a:t> our model </a:t>
            </a:r>
            <a:r>
              <a:rPr sz="1800" spc="-20" dirty="0">
                <a:solidFill>
                  <a:srgbClr val="0F243E"/>
                </a:solidFill>
                <a:latin typeface="Calibri"/>
                <a:cs typeface="Calibri"/>
              </a:rPr>
              <a:t>before</a:t>
            </a:r>
            <a:r>
              <a:rPr sz="1800" spc="-5" dirty="0">
                <a:solidFill>
                  <a:srgbClr val="0F243E"/>
                </a:solidFill>
                <a:latin typeface="Calibri"/>
                <a:cs typeface="Calibri"/>
              </a:rPr>
              <a:t> handling class imbalance our model </a:t>
            </a:r>
            <a:r>
              <a:rPr sz="1800" spc="-10" dirty="0">
                <a:solidFill>
                  <a:srgbClr val="0F243E"/>
                </a:solidFill>
                <a:latin typeface="Calibri"/>
                <a:cs typeface="Calibri"/>
              </a:rPr>
              <a:t>performed </a:t>
            </a:r>
            <a:r>
              <a:rPr sz="1800" spc="-390" dirty="0">
                <a:solidFill>
                  <a:srgbClr val="0F243E"/>
                </a:solidFill>
                <a:latin typeface="Calibri"/>
                <a:cs typeface="Calibri"/>
              </a:rPr>
              <a:t> </a:t>
            </a:r>
            <a:r>
              <a:rPr sz="1800" spc="-5" dirty="0">
                <a:solidFill>
                  <a:srgbClr val="0F243E"/>
                </a:solidFill>
                <a:latin typeface="Calibri"/>
                <a:cs typeface="Calibri"/>
              </a:rPr>
              <a:t>very</a:t>
            </a:r>
            <a:r>
              <a:rPr sz="1800" spc="-10" dirty="0">
                <a:solidFill>
                  <a:srgbClr val="0F243E"/>
                </a:solidFill>
                <a:latin typeface="Calibri"/>
                <a:cs typeface="Calibri"/>
              </a:rPr>
              <a:t> good</a:t>
            </a:r>
            <a:r>
              <a:rPr sz="1800" spc="-5" dirty="0">
                <a:solidFill>
                  <a:srgbClr val="0F243E"/>
                </a:solidFill>
                <a:latin typeface="Calibri"/>
                <a:cs typeface="Calibri"/>
              </a:rPr>
              <a:t> on </a:t>
            </a:r>
            <a:r>
              <a:rPr sz="1800" dirty="0">
                <a:solidFill>
                  <a:srgbClr val="0F243E"/>
                </a:solidFill>
                <a:latin typeface="Calibri"/>
                <a:cs typeface="Calibri"/>
              </a:rPr>
              <a:t>0</a:t>
            </a:r>
            <a:r>
              <a:rPr sz="1800" spc="-5" dirty="0">
                <a:solidFill>
                  <a:srgbClr val="0F243E"/>
                </a:solidFill>
                <a:latin typeface="Calibri"/>
                <a:cs typeface="Calibri"/>
              </a:rPr>
              <a:t> </a:t>
            </a:r>
            <a:r>
              <a:rPr sz="1800" spc="-10" dirty="0">
                <a:solidFill>
                  <a:srgbClr val="0F243E"/>
                </a:solidFill>
                <a:latin typeface="Calibri"/>
                <a:cs typeface="Calibri"/>
              </a:rPr>
              <a:t>category </a:t>
            </a:r>
            <a:r>
              <a:rPr sz="1800" dirty="0">
                <a:solidFill>
                  <a:srgbClr val="0F243E"/>
                </a:solidFill>
                <a:latin typeface="Calibri"/>
                <a:cs typeface="Calibri"/>
              </a:rPr>
              <a:t>and</a:t>
            </a:r>
            <a:r>
              <a:rPr sz="1800" spc="-5" dirty="0">
                <a:solidFill>
                  <a:srgbClr val="0F243E"/>
                </a:solidFill>
                <a:latin typeface="Calibri"/>
                <a:cs typeface="Calibri"/>
              </a:rPr>
              <a:t> very poor </a:t>
            </a:r>
            <a:r>
              <a:rPr sz="1800" spc="-15" dirty="0">
                <a:solidFill>
                  <a:srgbClr val="0F243E"/>
                </a:solidFill>
                <a:latin typeface="Calibri"/>
                <a:cs typeface="Calibri"/>
              </a:rPr>
              <a:t>for</a:t>
            </a:r>
            <a:r>
              <a:rPr sz="1800" spc="-10" dirty="0">
                <a:solidFill>
                  <a:srgbClr val="0F243E"/>
                </a:solidFill>
                <a:latin typeface="Calibri"/>
                <a:cs typeface="Calibri"/>
              </a:rPr>
              <a:t> category</a:t>
            </a:r>
            <a:r>
              <a:rPr sz="1800" spc="-5" dirty="0">
                <a:solidFill>
                  <a:srgbClr val="0F243E"/>
                </a:solidFill>
                <a:latin typeface="Calibri"/>
                <a:cs typeface="Calibri"/>
              </a:rPr>
              <a:t> 1.</a:t>
            </a:r>
            <a:endParaRPr sz="1800">
              <a:latin typeface="Calibri"/>
              <a:cs typeface="Calibri"/>
            </a:endParaRPr>
          </a:p>
          <a:p>
            <a:pPr marL="277495" marR="5080" indent="-265430">
              <a:lnSpc>
                <a:spcPct val="100000"/>
              </a:lnSpc>
              <a:spcBef>
                <a:spcPts val="5"/>
              </a:spcBef>
              <a:buFont typeface="Arial MT"/>
              <a:buChar char="•"/>
              <a:tabLst>
                <a:tab pos="276860" algn="l"/>
                <a:tab pos="278130" algn="l"/>
              </a:tabLst>
            </a:pPr>
            <a:r>
              <a:rPr sz="1800" spc="-10" dirty="0">
                <a:solidFill>
                  <a:srgbClr val="0F243E"/>
                </a:solidFill>
                <a:latin typeface="Calibri"/>
                <a:cs typeface="Calibri"/>
              </a:rPr>
              <a:t>After</a:t>
            </a:r>
            <a:r>
              <a:rPr sz="1800" spc="-5" dirty="0">
                <a:solidFill>
                  <a:srgbClr val="0F243E"/>
                </a:solidFill>
                <a:latin typeface="Calibri"/>
                <a:cs typeface="Calibri"/>
              </a:rPr>
              <a:t> solving class imbalance</a:t>
            </a:r>
            <a:r>
              <a:rPr sz="1800" dirty="0">
                <a:solidFill>
                  <a:srgbClr val="0F243E"/>
                </a:solidFill>
                <a:latin typeface="Calibri"/>
                <a:cs typeface="Calibri"/>
              </a:rPr>
              <a:t> </a:t>
            </a:r>
            <a:r>
              <a:rPr sz="1800" spc="-10" dirty="0">
                <a:solidFill>
                  <a:srgbClr val="0F243E"/>
                </a:solidFill>
                <a:latin typeface="Calibri"/>
                <a:cs typeface="Calibri"/>
              </a:rPr>
              <a:t>we</a:t>
            </a:r>
            <a:r>
              <a:rPr sz="1800" spc="-5" dirty="0">
                <a:solidFill>
                  <a:srgbClr val="0F243E"/>
                </a:solidFill>
                <a:latin typeface="Calibri"/>
                <a:cs typeface="Calibri"/>
              </a:rPr>
              <a:t> </a:t>
            </a:r>
            <a:r>
              <a:rPr sz="1800" spc="-10" dirty="0">
                <a:solidFill>
                  <a:srgbClr val="0F243E"/>
                </a:solidFill>
                <a:latin typeface="Calibri"/>
                <a:cs typeface="Calibri"/>
              </a:rPr>
              <a:t>trained</a:t>
            </a:r>
            <a:r>
              <a:rPr sz="1800" spc="-5" dirty="0">
                <a:solidFill>
                  <a:srgbClr val="0F243E"/>
                </a:solidFill>
                <a:latin typeface="Calibri"/>
                <a:cs typeface="Calibri"/>
              </a:rPr>
              <a:t> </a:t>
            </a:r>
            <a:r>
              <a:rPr sz="1800" dirty="0">
                <a:solidFill>
                  <a:srgbClr val="0F243E"/>
                </a:solidFill>
                <a:latin typeface="Calibri"/>
                <a:cs typeface="Calibri"/>
              </a:rPr>
              <a:t>and</a:t>
            </a:r>
            <a:r>
              <a:rPr sz="1800" spc="-5" dirty="0">
                <a:solidFill>
                  <a:srgbClr val="0F243E"/>
                </a:solidFill>
                <a:latin typeface="Calibri"/>
                <a:cs typeface="Calibri"/>
              </a:rPr>
              <a:t> </a:t>
            </a:r>
            <a:r>
              <a:rPr sz="1800" spc="-10" dirty="0">
                <a:solidFill>
                  <a:srgbClr val="0F243E"/>
                </a:solidFill>
                <a:latin typeface="Calibri"/>
                <a:cs typeface="Calibri"/>
              </a:rPr>
              <a:t>compared</a:t>
            </a:r>
            <a:r>
              <a:rPr sz="1800" dirty="0">
                <a:solidFill>
                  <a:srgbClr val="0F243E"/>
                </a:solidFill>
                <a:latin typeface="Calibri"/>
                <a:cs typeface="Calibri"/>
              </a:rPr>
              <a:t> </a:t>
            </a:r>
            <a:r>
              <a:rPr sz="1800" spc="-10" dirty="0">
                <a:solidFill>
                  <a:srgbClr val="0F243E"/>
                </a:solidFill>
                <a:latin typeface="Calibri"/>
                <a:cs typeface="Calibri"/>
              </a:rPr>
              <a:t>performances</a:t>
            </a:r>
            <a:r>
              <a:rPr sz="1800" spc="-5" dirty="0">
                <a:solidFill>
                  <a:srgbClr val="0F243E"/>
                </a:solidFill>
                <a:latin typeface="Calibri"/>
                <a:cs typeface="Calibri"/>
              </a:rPr>
              <a:t> of </a:t>
            </a:r>
            <a:r>
              <a:rPr sz="1800" spc="-10" dirty="0">
                <a:solidFill>
                  <a:srgbClr val="0F243E"/>
                </a:solidFill>
                <a:latin typeface="Calibri"/>
                <a:cs typeface="Calibri"/>
              </a:rPr>
              <a:t>logistic </a:t>
            </a:r>
            <a:r>
              <a:rPr sz="1800" spc="-5" dirty="0">
                <a:solidFill>
                  <a:srgbClr val="0F243E"/>
                </a:solidFill>
                <a:latin typeface="Calibri"/>
                <a:cs typeface="Calibri"/>
              </a:rPr>
              <a:t> </a:t>
            </a:r>
            <a:r>
              <a:rPr sz="1800" spc="-10" dirty="0">
                <a:solidFill>
                  <a:srgbClr val="0F243E"/>
                </a:solidFill>
                <a:latin typeface="Calibri"/>
                <a:cs typeface="Calibri"/>
              </a:rPr>
              <a:t>regression,</a:t>
            </a:r>
            <a:r>
              <a:rPr sz="1800" dirty="0">
                <a:solidFill>
                  <a:srgbClr val="0F243E"/>
                </a:solidFill>
                <a:latin typeface="Calibri"/>
                <a:cs typeface="Calibri"/>
              </a:rPr>
              <a:t> </a:t>
            </a:r>
            <a:r>
              <a:rPr sz="1800" spc="-5" dirty="0">
                <a:solidFill>
                  <a:srgbClr val="0F243E"/>
                </a:solidFill>
                <a:latin typeface="Calibri"/>
                <a:cs typeface="Calibri"/>
              </a:rPr>
              <a:t>Decision</a:t>
            </a:r>
            <a:r>
              <a:rPr sz="1800" dirty="0">
                <a:solidFill>
                  <a:srgbClr val="0F243E"/>
                </a:solidFill>
                <a:latin typeface="Calibri"/>
                <a:cs typeface="Calibri"/>
              </a:rPr>
              <a:t> </a:t>
            </a:r>
            <a:r>
              <a:rPr sz="1800" spc="-40" dirty="0">
                <a:solidFill>
                  <a:srgbClr val="0F243E"/>
                </a:solidFill>
                <a:latin typeface="Calibri"/>
                <a:cs typeface="Calibri"/>
              </a:rPr>
              <a:t>Tree</a:t>
            </a:r>
            <a:r>
              <a:rPr sz="1800" dirty="0">
                <a:solidFill>
                  <a:srgbClr val="0F243E"/>
                </a:solidFill>
                <a:latin typeface="Calibri"/>
                <a:cs typeface="Calibri"/>
              </a:rPr>
              <a:t> </a:t>
            </a:r>
            <a:r>
              <a:rPr sz="1800" spc="-20" dirty="0">
                <a:solidFill>
                  <a:srgbClr val="0F243E"/>
                </a:solidFill>
                <a:latin typeface="Calibri"/>
                <a:cs typeface="Calibri"/>
              </a:rPr>
              <a:t>classifier,</a:t>
            </a:r>
            <a:r>
              <a:rPr sz="1800" dirty="0">
                <a:solidFill>
                  <a:srgbClr val="0F243E"/>
                </a:solidFill>
                <a:latin typeface="Calibri"/>
                <a:cs typeface="Calibri"/>
              </a:rPr>
              <a:t> </a:t>
            </a:r>
            <a:r>
              <a:rPr sz="1800" spc="-5" dirty="0">
                <a:solidFill>
                  <a:srgbClr val="0F243E"/>
                </a:solidFill>
                <a:latin typeface="Calibri"/>
                <a:cs typeface="Calibri"/>
              </a:rPr>
              <a:t>Random</a:t>
            </a:r>
            <a:r>
              <a:rPr sz="1800" dirty="0">
                <a:solidFill>
                  <a:srgbClr val="0F243E"/>
                </a:solidFill>
                <a:latin typeface="Calibri"/>
                <a:cs typeface="Calibri"/>
              </a:rPr>
              <a:t> </a:t>
            </a:r>
            <a:r>
              <a:rPr sz="1800" spc="-20" dirty="0">
                <a:solidFill>
                  <a:srgbClr val="0F243E"/>
                </a:solidFill>
                <a:latin typeface="Calibri"/>
                <a:cs typeface="Calibri"/>
              </a:rPr>
              <a:t>forest</a:t>
            </a:r>
            <a:r>
              <a:rPr sz="1800" dirty="0">
                <a:solidFill>
                  <a:srgbClr val="0F243E"/>
                </a:solidFill>
                <a:latin typeface="Calibri"/>
                <a:cs typeface="Calibri"/>
              </a:rPr>
              <a:t> </a:t>
            </a:r>
            <a:r>
              <a:rPr sz="1800" spc="-5" dirty="0">
                <a:solidFill>
                  <a:srgbClr val="0F243E"/>
                </a:solidFill>
                <a:latin typeface="Calibri"/>
                <a:cs typeface="Calibri"/>
              </a:rPr>
              <a:t>classifier</a:t>
            </a:r>
            <a:r>
              <a:rPr sz="1800" dirty="0">
                <a:solidFill>
                  <a:srgbClr val="0F243E"/>
                </a:solidFill>
                <a:latin typeface="Calibri"/>
                <a:cs typeface="Calibri"/>
              </a:rPr>
              <a:t> and </a:t>
            </a:r>
            <a:r>
              <a:rPr sz="1800" spc="-10" dirty="0">
                <a:solidFill>
                  <a:srgbClr val="0F243E"/>
                </a:solidFill>
                <a:latin typeface="Calibri"/>
                <a:cs typeface="Calibri"/>
              </a:rPr>
              <a:t>Xgboost</a:t>
            </a:r>
            <a:r>
              <a:rPr sz="1800" spc="110" dirty="0">
                <a:solidFill>
                  <a:srgbClr val="0F243E"/>
                </a:solidFill>
                <a:latin typeface="Calibri"/>
                <a:cs typeface="Calibri"/>
              </a:rPr>
              <a:t> </a:t>
            </a:r>
            <a:r>
              <a:rPr sz="1800" spc="-25" dirty="0">
                <a:solidFill>
                  <a:srgbClr val="0F243E"/>
                </a:solidFill>
                <a:latin typeface="Calibri"/>
                <a:cs typeface="Calibri"/>
              </a:rPr>
              <a:t>classifier.</a:t>
            </a:r>
            <a:endParaRPr sz="1800">
              <a:latin typeface="Calibri"/>
              <a:cs typeface="Calibri"/>
            </a:endParaRPr>
          </a:p>
          <a:p>
            <a:pPr marL="277495" indent="-254000">
              <a:lnSpc>
                <a:spcPct val="100000"/>
              </a:lnSpc>
              <a:buFont typeface="Arial MT"/>
              <a:buChar char="•"/>
              <a:tabLst>
                <a:tab pos="276860" algn="l"/>
                <a:tab pos="278130" algn="l"/>
              </a:tabLst>
            </a:pPr>
            <a:r>
              <a:rPr sz="1800" spc="-10" dirty="0">
                <a:solidFill>
                  <a:srgbClr val="0F243E"/>
                </a:solidFill>
                <a:latin typeface="Calibri"/>
                <a:cs typeface="Calibri"/>
              </a:rPr>
              <a:t>After </a:t>
            </a:r>
            <a:r>
              <a:rPr sz="1800" spc="-5" dirty="0">
                <a:solidFill>
                  <a:srgbClr val="0F243E"/>
                </a:solidFill>
                <a:latin typeface="Calibri"/>
                <a:cs typeface="Calibri"/>
              </a:rPr>
              <a:t>tuning </a:t>
            </a:r>
            <a:r>
              <a:rPr sz="1800" spc="-10" dirty="0">
                <a:solidFill>
                  <a:srgbClr val="0F243E"/>
                </a:solidFill>
                <a:latin typeface="Calibri"/>
                <a:cs typeface="Calibri"/>
              </a:rPr>
              <a:t>hyperparameter Xgboost</a:t>
            </a:r>
            <a:r>
              <a:rPr sz="1800" spc="-5" dirty="0">
                <a:solidFill>
                  <a:srgbClr val="0F243E"/>
                </a:solidFill>
                <a:latin typeface="Calibri"/>
                <a:cs typeface="Calibri"/>
              </a:rPr>
              <a:t> model</a:t>
            </a:r>
            <a:r>
              <a:rPr sz="1800" spc="-10" dirty="0">
                <a:solidFill>
                  <a:srgbClr val="0F243E"/>
                </a:solidFill>
                <a:latin typeface="Calibri"/>
                <a:cs typeface="Calibri"/>
              </a:rPr>
              <a:t> gives</a:t>
            </a:r>
            <a:r>
              <a:rPr sz="1800" spc="-5" dirty="0">
                <a:solidFill>
                  <a:srgbClr val="0F243E"/>
                </a:solidFill>
                <a:latin typeface="Calibri"/>
                <a:cs typeface="Calibri"/>
              </a:rPr>
              <a:t> </a:t>
            </a:r>
            <a:r>
              <a:rPr sz="1800" spc="-10" dirty="0">
                <a:solidFill>
                  <a:srgbClr val="0F243E"/>
                </a:solidFill>
                <a:latin typeface="Calibri"/>
                <a:cs typeface="Calibri"/>
              </a:rPr>
              <a:t>best performance</a:t>
            </a:r>
            <a:endParaRPr sz="1800">
              <a:latin typeface="Calibri"/>
              <a:cs typeface="Calibri"/>
            </a:endParaRPr>
          </a:p>
          <a:p>
            <a:pPr marL="277495">
              <a:lnSpc>
                <a:spcPct val="100000"/>
              </a:lnSpc>
            </a:pPr>
            <a:r>
              <a:rPr sz="1800" spc="-5" dirty="0">
                <a:solidFill>
                  <a:srgbClr val="0F243E"/>
                </a:solidFill>
                <a:latin typeface="Calibri"/>
                <a:cs typeface="Calibri"/>
              </a:rPr>
              <a:t>TP</a:t>
            </a:r>
            <a:r>
              <a:rPr sz="1800" spc="-10" dirty="0">
                <a:solidFill>
                  <a:srgbClr val="0F243E"/>
                </a:solidFill>
                <a:latin typeface="Calibri"/>
                <a:cs typeface="Calibri"/>
              </a:rPr>
              <a:t> </a:t>
            </a:r>
            <a:r>
              <a:rPr sz="1800" dirty="0">
                <a:solidFill>
                  <a:srgbClr val="0F243E"/>
                </a:solidFill>
                <a:latin typeface="Calibri"/>
                <a:cs typeface="Calibri"/>
              </a:rPr>
              <a:t>=</a:t>
            </a:r>
            <a:r>
              <a:rPr sz="1800" spc="-10" dirty="0">
                <a:solidFill>
                  <a:srgbClr val="0F243E"/>
                </a:solidFill>
                <a:latin typeface="Calibri"/>
                <a:cs typeface="Calibri"/>
              </a:rPr>
              <a:t> </a:t>
            </a:r>
            <a:r>
              <a:rPr sz="1800" spc="-5" dirty="0">
                <a:solidFill>
                  <a:srgbClr val="0F243E"/>
                </a:solidFill>
                <a:latin typeface="Calibri"/>
                <a:cs typeface="Calibri"/>
              </a:rPr>
              <a:t>7199, FP=781,</a:t>
            </a:r>
            <a:r>
              <a:rPr sz="1800" spc="-10" dirty="0">
                <a:solidFill>
                  <a:srgbClr val="0F243E"/>
                </a:solidFill>
                <a:latin typeface="Calibri"/>
                <a:cs typeface="Calibri"/>
              </a:rPr>
              <a:t> </a:t>
            </a:r>
            <a:r>
              <a:rPr sz="1800" spc="-5" dirty="0">
                <a:solidFill>
                  <a:srgbClr val="0F243E"/>
                </a:solidFill>
                <a:latin typeface="Calibri"/>
                <a:cs typeface="Calibri"/>
              </a:rPr>
              <a:t>TN</a:t>
            </a:r>
            <a:r>
              <a:rPr sz="1800" spc="-10" dirty="0">
                <a:solidFill>
                  <a:srgbClr val="0F243E"/>
                </a:solidFill>
                <a:latin typeface="Calibri"/>
                <a:cs typeface="Calibri"/>
              </a:rPr>
              <a:t> </a:t>
            </a:r>
            <a:r>
              <a:rPr sz="1800" dirty="0">
                <a:solidFill>
                  <a:srgbClr val="0F243E"/>
                </a:solidFill>
                <a:latin typeface="Calibri"/>
                <a:cs typeface="Calibri"/>
              </a:rPr>
              <a:t>=</a:t>
            </a:r>
            <a:r>
              <a:rPr sz="1800" spc="-5" dirty="0">
                <a:solidFill>
                  <a:srgbClr val="0F243E"/>
                </a:solidFill>
                <a:latin typeface="Calibri"/>
                <a:cs typeface="Calibri"/>
              </a:rPr>
              <a:t> 786</a:t>
            </a:r>
            <a:r>
              <a:rPr sz="1800" spc="-10" dirty="0">
                <a:solidFill>
                  <a:srgbClr val="0F243E"/>
                </a:solidFill>
                <a:latin typeface="Calibri"/>
                <a:cs typeface="Calibri"/>
              </a:rPr>
              <a:t> </a:t>
            </a:r>
            <a:r>
              <a:rPr sz="1800" dirty="0">
                <a:solidFill>
                  <a:srgbClr val="0F243E"/>
                </a:solidFill>
                <a:latin typeface="Calibri"/>
                <a:cs typeface="Calibri"/>
              </a:rPr>
              <a:t>and</a:t>
            </a:r>
            <a:r>
              <a:rPr sz="1800" spc="-10" dirty="0">
                <a:solidFill>
                  <a:srgbClr val="0F243E"/>
                </a:solidFill>
                <a:latin typeface="Calibri"/>
                <a:cs typeface="Calibri"/>
              </a:rPr>
              <a:t> </a:t>
            </a:r>
            <a:r>
              <a:rPr sz="1800" spc="-5" dirty="0">
                <a:solidFill>
                  <a:srgbClr val="0F243E"/>
                </a:solidFill>
                <a:latin typeface="Calibri"/>
                <a:cs typeface="Calibri"/>
              </a:rPr>
              <a:t>FN=277) </a:t>
            </a:r>
            <a:r>
              <a:rPr sz="1800" dirty="0">
                <a:solidFill>
                  <a:srgbClr val="0F243E"/>
                </a:solidFill>
                <a:latin typeface="Calibri"/>
                <a:cs typeface="Calibri"/>
              </a:rPr>
              <a:t>and</a:t>
            </a:r>
            <a:r>
              <a:rPr sz="1800" spc="-10" dirty="0">
                <a:solidFill>
                  <a:srgbClr val="0F243E"/>
                </a:solidFill>
                <a:latin typeface="Calibri"/>
                <a:cs typeface="Calibri"/>
              </a:rPr>
              <a:t> we got</a:t>
            </a:r>
            <a:r>
              <a:rPr sz="1800" spc="-5" dirty="0">
                <a:solidFill>
                  <a:srgbClr val="0F243E"/>
                </a:solidFill>
                <a:latin typeface="Calibri"/>
                <a:cs typeface="Calibri"/>
              </a:rPr>
              <a:t> </a:t>
            </a:r>
            <a:r>
              <a:rPr sz="1800" dirty="0">
                <a:solidFill>
                  <a:srgbClr val="0F243E"/>
                </a:solidFill>
                <a:latin typeface="Calibri"/>
                <a:cs typeface="Calibri"/>
              </a:rPr>
              <a:t>auc</a:t>
            </a:r>
            <a:r>
              <a:rPr sz="1800" spc="-10" dirty="0">
                <a:solidFill>
                  <a:srgbClr val="0F243E"/>
                </a:solidFill>
                <a:latin typeface="Calibri"/>
                <a:cs typeface="Calibri"/>
              </a:rPr>
              <a:t> score </a:t>
            </a:r>
            <a:r>
              <a:rPr sz="1800" spc="-5" dirty="0">
                <a:solidFill>
                  <a:srgbClr val="0F243E"/>
                </a:solidFill>
                <a:latin typeface="Calibri"/>
                <a:cs typeface="Calibri"/>
              </a:rPr>
              <a:t>of 0.9210.</a:t>
            </a:r>
            <a:endParaRPr sz="1800">
              <a:latin typeface="Calibri"/>
              <a:cs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551" y="2005084"/>
            <a:ext cx="3930650" cy="817880"/>
          </a:xfrm>
          <a:prstGeom prst="rect">
            <a:avLst/>
          </a:prstGeom>
        </p:spPr>
        <p:txBody>
          <a:bodyPr vert="horz" wrap="square" lIns="0" tIns="12700" rIns="0" bIns="0" rtlCol="0">
            <a:spAutoFit/>
          </a:bodyPr>
          <a:lstStyle/>
          <a:p>
            <a:pPr marL="12700">
              <a:lnSpc>
                <a:spcPct val="100000"/>
              </a:lnSpc>
              <a:spcBef>
                <a:spcPts val="100"/>
              </a:spcBef>
            </a:pPr>
            <a:r>
              <a:rPr sz="5200" spc="-10" dirty="0">
                <a:solidFill>
                  <a:srgbClr val="CC0000"/>
                </a:solidFill>
                <a:latin typeface="Verdana"/>
                <a:cs typeface="Verdana"/>
              </a:rPr>
              <a:t>Thank</a:t>
            </a:r>
            <a:r>
              <a:rPr sz="5200" spc="-100" dirty="0">
                <a:solidFill>
                  <a:srgbClr val="CC0000"/>
                </a:solidFill>
                <a:latin typeface="Verdana"/>
                <a:cs typeface="Verdana"/>
              </a:rPr>
              <a:t> </a:t>
            </a:r>
            <a:r>
              <a:rPr sz="5200" spc="-5" dirty="0">
                <a:solidFill>
                  <a:srgbClr val="CC0000"/>
                </a:solidFill>
                <a:latin typeface="Verdana"/>
                <a:cs typeface="Verdana"/>
              </a:rPr>
              <a:t>You</a:t>
            </a:r>
            <a:endParaRPr sz="5200">
              <a:latin typeface="Verdana"/>
              <a:cs typeface="Verdan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150" y="463375"/>
            <a:ext cx="2889250" cy="45212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CC0000"/>
                </a:solidFill>
              </a:rPr>
              <a:t>Problem</a:t>
            </a:r>
            <a:r>
              <a:rPr spc="-55" dirty="0">
                <a:solidFill>
                  <a:srgbClr val="CC0000"/>
                </a:solidFill>
              </a:rPr>
              <a:t> </a:t>
            </a:r>
            <a:r>
              <a:rPr spc="-20" dirty="0">
                <a:solidFill>
                  <a:srgbClr val="CC0000"/>
                </a:solidFill>
              </a:rPr>
              <a:t>Statement</a:t>
            </a:r>
          </a:p>
        </p:txBody>
      </p:sp>
      <p:sp>
        <p:nvSpPr>
          <p:cNvPr id="3" name="object 3"/>
          <p:cNvSpPr txBox="1"/>
          <p:nvPr/>
        </p:nvSpPr>
        <p:spPr>
          <a:xfrm>
            <a:off x="388111" y="1303156"/>
            <a:ext cx="5039360" cy="2007235"/>
          </a:xfrm>
          <a:prstGeom prst="rect">
            <a:avLst/>
          </a:prstGeom>
        </p:spPr>
        <p:txBody>
          <a:bodyPr vert="horz" wrap="square" lIns="0" tIns="12700" rIns="0" bIns="0" rtlCol="0">
            <a:spAutoFit/>
          </a:bodyPr>
          <a:lstStyle/>
          <a:p>
            <a:pPr marL="12700" marR="5080">
              <a:lnSpc>
                <a:spcPct val="116100"/>
              </a:lnSpc>
              <a:spcBef>
                <a:spcPts val="100"/>
              </a:spcBef>
            </a:pPr>
            <a:r>
              <a:rPr sz="1600" spc="-5" dirty="0">
                <a:solidFill>
                  <a:srgbClr val="0F243E"/>
                </a:solidFill>
                <a:latin typeface="Calibri"/>
                <a:cs typeface="Calibri"/>
              </a:rPr>
              <a:t>The </a:t>
            </a:r>
            <a:r>
              <a:rPr sz="1600" spc="-15" dirty="0">
                <a:solidFill>
                  <a:srgbClr val="0F243E"/>
                </a:solidFill>
                <a:latin typeface="Calibri"/>
                <a:cs typeface="Calibri"/>
              </a:rPr>
              <a:t>data</a:t>
            </a:r>
            <a:r>
              <a:rPr sz="1600" dirty="0">
                <a:solidFill>
                  <a:srgbClr val="0F243E"/>
                </a:solidFill>
                <a:latin typeface="Calibri"/>
                <a:cs typeface="Calibri"/>
              </a:rPr>
              <a:t> </a:t>
            </a:r>
            <a:r>
              <a:rPr sz="1600" spc="-5" dirty="0">
                <a:solidFill>
                  <a:srgbClr val="0F243E"/>
                </a:solidFill>
                <a:latin typeface="Calibri"/>
                <a:cs typeface="Calibri"/>
              </a:rPr>
              <a:t>is</a:t>
            </a:r>
            <a:r>
              <a:rPr sz="1600" dirty="0">
                <a:solidFill>
                  <a:srgbClr val="0F243E"/>
                </a:solidFill>
                <a:latin typeface="Calibri"/>
                <a:cs typeface="Calibri"/>
              </a:rPr>
              <a:t> </a:t>
            </a:r>
            <a:r>
              <a:rPr sz="1600" spc="-15" dirty="0">
                <a:solidFill>
                  <a:srgbClr val="0F243E"/>
                </a:solidFill>
                <a:latin typeface="Calibri"/>
                <a:cs typeface="Calibri"/>
              </a:rPr>
              <a:t>related</a:t>
            </a:r>
            <a:r>
              <a:rPr sz="1600" spc="-5" dirty="0">
                <a:solidFill>
                  <a:srgbClr val="0F243E"/>
                </a:solidFill>
                <a:latin typeface="Calibri"/>
                <a:cs typeface="Calibri"/>
              </a:rPr>
              <a:t> with</a:t>
            </a:r>
            <a:r>
              <a:rPr sz="1600" dirty="0">
                <a:solidFill>
                  <a:srgbClr val="0F243E"/>
                </a:solidFill>
                <a:latin typeface="Calibri"/>
                <a:cs typeface="Calibri"/>
              </a:rPr>
              <a:t> </a:t>
            </a:r>
            <a:r>
              <a:rPr sz="1600" spc="-10" dirty="0">
                <a:solidFill>
                  <a:srgbClr val="0F243E"/>
                </a:solidFill>
                <a:latin typeface="Calibri"/>
                <a:cs typeface="Calibri"/>
              </a:rPr>
              <a:t>direct</a:t>
            </a:r>
            <a:r>
              <a:rPr sz="1600" dirty="0">
                <a:solidFill>
                  <a:srgbClr val="0F243E"/>
                </a:solidFill>
                <a:latin typeface="Calibri"/>
                <a:cs typeface="Calibri"/>
              </a:rPr>
              <a:t> </a:t>
            </a:r>
            <a:r>
              <a:rPr sz="1600" spc="-15" dirty="0">
                <a:solidFill>
                  <a:srgbClr val="0F243E"/>
                </a:solidFill>
                <a:latin typeface="Calibri"/>
                <a:cs typeface="Calibri"/>
              </a:rPr>
              <a:t>marketing</a:t>
            </a:r>
            <a:r>
              <a:rPr sz="1600" spc="-5" dirty="0">
                <a:solidFill>
                  <a:srgbClr val="0F243E"/>
                </a:solidFill>
                <a:latin typeface="Calibri"/>
                <a:cs typeface="Calibri"/>
              </a:rPr>
              <a:t> campaigns</a:t>
            </a:r>
            <a:r>
              <a:rPr sz="1600" dirty="0">
                <a:solidFill>
                  <a:srgbClr val="0F243E"/>
                </a:solidFill>
                <a:latin typeface="Calibri"/>
                <a:cs typeface="Calibri"/>
              </a:rPr>
              <a:t> </a:t>
            </a:r>
            <a:r>
              <a:rPr sz="1600" spc="-5" dirty="0">
                <a:solidFill>
                  <a:srgbClr val="0F243E"/>
                </a:solidFill>
                <a:latin typeface="Calibri"/>
                <a:cs typeface="Calibri"/>
              </a:rPr>
              <a:t>(phone </a:t>
            </a:r>
            <a:r>
              <a:rPr sz="1600" dirty="0">
                <a:solidFill>
                  <a:srgbClr val="0F243E"/>
                </a:solidFill>
                <a:latin typeface="Calibri"/>
                <a:cs typeface="Calibri"/>
              </a:rPr>
              <a:t> </a:t>
            </a:r>
            <a:r>
              <a:rPr sz="1600" spc="-5" dirty="0">
                <a:solidFill>
                  <a:srgbClr val="0F243E"/>
                </a:solidFill>
                <a:latin typeface="Calibri"/>
                <a:cs typeface="Calibri"/>
              </a:rPr>
              <a:t>calls) of</a:t>
            </a:r>
            <a:r>
              <a:rPr sz="1600" dirty="0">
                <a:solidFill>
                  <a:srgbClr val="0F243E"/>
                </a:solidFill>
                <a:latin typeface="Calibri"/>
                <a:cs typeface="Calibri"/>
              </a:rPr>
              <a:t> a</a:t>
            </a:r>
            <a:r>
              <a:rPr sz="1600" spc="-5" dirty="0">
                <a:solidFill>
                  <a:srgbClr val="0F243E"/>
                </a:solidFill>
                <a:latin typeface="Calibri"/>
                <a:cs typeface="Calibri"/>
              </a:rPr>
              <a:t> </a:t>
            </a:r>
            <a:r>
              <a:rPr sz="1600" spc="-10" dirty="0">
                <a:solidFill>
                  <a:srgbClr val="0F243E"/>
                </a:solidFill>
                <a:latin typeface="Calibri"/>
                <a:cs typeface="Calibri"/>
              </a:rPr>
              <a:t>Portuguese</a:t>
            </a:r>
            <a:r>
              <a:rPr sz="1600" dirty="0">
                <a:solidFill>
                  <a:srgbClr val="0F243E"/>
                </a:solidFill>
                <a:latin typeface="Calibri"/>
                <a:cs typeface="Calibri"/>
              </a:rPr>
              <a:t> </a:t>
            </a:r>
            <a:r>
              <a:rPr sz="1600" spc="-5" dirty="0">
                <a:solidFill>
                  <a:srgbClr val="0F243E"/>
                </a:solidFill>
                <a:latin typeface="Calibri"/>
                <a:cs typeface="Calibri"/>
              </a:rPr>
              <a:t>banking </a:t>
            </a:r>
            <a:r>
              <a:rPr sz="1600" spc="-10" dirty="0">
                <a:solidFill>
                  <a:srgbClr val="0F243E"/>
                </a:solidFill>
                <a:latin typeface="Calibri"/>
                <a:cs typeface="Calibri"/>
              </a:rPr>
              <a:t>institution.</a:t>
            </a:r>
            <a:r>
              <a:rPr sz="1600" dirty="0">
                <a:solidFill>
                  <a:srgbClr val="0F243E"/>
                </a:solidFill>
                <a:latin typeface="Calibri"/>
                <a:cs typeface="Calibri"/>
              </a:rPr>
              <a:t> </a:t>
            </a:r>
            <a:r>
              <a:rPr sz="1600" spc="-5" dirty="0">
                <a:solidFill>
                  <a:srgbClr val="0F243E"/>
                </a:solidFill>
                <a:latin typeface="Calibri"/>
                <a:cs typeface="Calibri"/>
              </a:rPr>
              <a:t>The </a:t>
            </a:r>
            <a:r>
              <a:rPr sz="1600" spc="-15" dirty="0">
                <a:solidFill>
                  <a:srgbClr val="0F243E"/>
                </a:solidFill>
                <a:latin typeface="Calibri"/>
                <a:cs typeface="Calibri"/>
              </a:rPr>
              <a:t>marketing </a:t>
            </a:r>
            <a:r>
              <a:rPr sz="1600" spc="-10" dirty="0">
                <a:solidFill>
                  <a:srgbClr val="0F243E"/>
                </a:solidFill>
                <a:latin typeface="Calibri"/>
                <a:cs typeface="Calibri"/>
              </a:rPr>
              <a:t> </a:t>
            </a:r>
            <a:r>
              <a:rPr sz="1600" spc="-5" dirty="0">
                <a:solidFill>
                  <a:srgbClr val="0F243E"/>
                </a:solidFill>
                <a:latin typeface="Calibri"/>
                <a:cs typeface="Calibri"/>
              </a:rPr>
              <a:t>campaigns </a:t>
            </a:r>
            <a:r>
              <a:rPr sz="1600" spc="-15" dirty="0">
                <a:solidFill>
                  <a:srgbClr val="0F243E"/>
                </a:solidFill>
                <a:latin typeface="Calibri"/>
                <a:cs typeface="Calibri"/>
              </a:rPr>
              <a:t>were</a:t>
            </a:r>
            <a:r>
              <a:rPr sz="1600" spc="-5" dirty="0">
                <a:solidFill>
                  <a:srgbClr val="0F243E"/>
                </a:solidFill>
                <a:latin typeface="Calibri"/>
                <a:cs typeface="Calibri"/>
              </a:rPr>
              <a:t> based on phone calls. </a:t>
            </a:r>
            <a:r>
              <a:rPr sz="1600" spc="-10" dirty="0">
                <a:solidFill>
                  <a:srgbClr val="0F243E"/>
                </a:solidFill>
                <a:latin typeface="Calibri"/>
                <a:cs typeface="Calibri"/>
              </a:rPr>
              <a:t>Often,</a:t>
            </a:r>
            <a:r>
              <a:rPr sz="1600" spc="-5" dirty="0">
                <a:solidFill>
                  <a:srgbClr val="0F243E"/>
                </a:solidFill>
                <a:latin typeface="Calibri"/>
                <a:cs typeface="Calibri"/>
              </a:rPr>
              <a:t> </a:t>
            </a:r>
            <a:r>
              <a:rPr sz="1600" spc="-10" dirty="0">
                <a:solidFill>
                  <a:srgbClr val="0F243E"/>
                </a:solidFill>
                <a:latin typeface="Calibri"/>
                <a:cs typeface="Calibri"/>
              </a:rPr>
              <a:t>more</a:t>
            </a:r>
            <a:r>
              <a:rPr sz="1600" spc="-5" dirty="0">
                <a:solidFill>
                  <a:srgbClr val="0F243E"/>
                </a:solidFill>
                <a:latin typeface="Calibri"/>
                <a:cs typeface="Calibri"/>
              </a:rPr>
              <a:t> than one </a:t>
            </a:r>
            <a:r>
              <a:rPr sz="1600" spc="-345" dirty="0">
                <a:solidFill>
                  <a:srgbClr val="0F243E"/>
                </a:solidFill>
                <a:latin typeface="Calibri"/>
                <a:cs typeface="Calibri"/>
              </a:rPr>
              <a:t> </a:t>
            </a:r>
            <a:r>
              <a:rPr sz="1600" spc="-10" dirty="0">
                <a:solidFill>
                  <a:srgbClr val="0F243E"/>
                </a:solidFill>
                <a:latin typeface="Calibri"/>
                <a:cs typeface="Calibri"/>
              </a:rPr>
              <a:t>contact to</a:t>
            </a:r>
            <a:r>
              <a:rPr sz="1600" spc="-5" dirty="0">
                <a:solidFill>
                  <a:srgbClr val="0F243E"/>
                </a:solidFill>
                <a:latin typeface="Calibri"/>
                <a:cs typeface="Calibri"/>
              </a:rPr>
              <a:t> the</a:t>
            </a:r>
            <a:r>
              <a:rPr sz="1600" spc="-10" dirty="0">
                <a:solidFill>
                  <a:srgbClr val="0F243E"/>
                </a:solidFill>
                <a:latin typeface="Calibri"/>
                <a:cs typeface="Calibri"/>
              </a:rPr>
              <a:t> </a:t>
            </a:r>
            <a:r>
              <a:rPr sz="1600" spc="-5" dirty="0">
                <a:solidFill>
                  <a:srgbClr val="0F243E"/>
                </a:solidFill>
                <a:latin typeface="Calibri"/>
                <a:cs typeface="Calibri"/>
              </a:rPr>
              <a:t>same </a:t>
            </a:r>
            <a:r>
              <a:rPr sz="1600" spc="-10" dirty="0">
                <a:solidFill>
                  <a:srgbClr val="0F243E"/>
                </a:solidFill>
                <a:latin typeface="Calibri"/>
                <a:cs typeface="Calibri"/>
              </a:rPr>
              <a:t>client</a:t>
            </a:r>
            <a:r>
              <a:rPr sz="1600" spc="-5" dirty="0">
                <a:solidFill>
                  <a:srgbClr val="0F243E"/>
                </a:solidFill>
                <a:latin typeface="Calibri"/>
                <a:cs typeface="Calibri"/>
              </a:rPr>
              <a:t> </a:t>
            </a:r>
            <a:r>
              <a:rPr sz="1600" spc="-10" dirty="0">
                <a:solidFill>
                  <a:srgbClr val="0F243E"/>
                </a:solidFill>
                <a:latin typeface="Calibri"/>
                <a:cs typeface="Calibri"/>
              </a:rPr>
              <a:t>was required,</a:t>
            </a:r>
            <a:r>
              <a:rPr sz="1600" spc="-5" dirty="0">
                <a:solidFill>
                  <a:srgbClr val="0F243E"/>
                </a:solidFill>
                <a:latin typeface="Calibri"/>
                <a:cs typeface="Calibri"/>
              </a:rPr>
              <a:t> in</a:t>
            </a:r>
            <a:r>
              <a:rPr sz="1600" spc="-10" dirty="0">
                <a:solidFill>
                  <a:srgbClr val="0F243E"/>
                </a:solidFill>
                <a:latin typeface="Calibri"/>
                <a:cs typeface="Calibri"/>
              </a:rPr>
              <a:t> order</a:t>
            </a:r>
            <a:r>
              <a:rPr sz="1600" spc="-5" dirty="0">
                <a:solidFill>
                  <a:srgbClr val="0F243E"/>
                </a:solidFill>
                <a:latin typeface="Calibri"/>
                <a:cs typeface="Calibri"/>
              </a:rPr>
              <a:t> </a:t>
            </a:r>
            <a:r>
              <a:rPr sz="1600" spc="-10" dirty="0">
                <a:solidFill>
                  <a:srgbClr val="0F243E"/>
                </a:solidFill>
                <a:latin typeface="Calibri"/>
                <a:cs typeface="Calibri"/>
              </a:rPr>
              <a:t>to</a:t>
            </a:r>
            <a:r>
              <a:rPr sz="1600" spc="-5" dirty="0">
                <a:solidFill>
                  <a:srgbClr val="0F243E"/>
                </a:solidFill>
                <a:latin typeface="Calibri"/>
                <a:cs typeface="Calibri"/>
              </a:rPr>
              <a:t> </a:t>
            </a:r>
            <a:r>
              <a:rPr sz="1600" dirty="0">
                <a:solidFill>
                  <a:srgbClr val="0F243E"/>
                </a:solidFill>
                <a:latin typeface="Calibri"/>
                <a:cs typeface="Calibri"/>
              </a:rPr>
              <a:t>access</a:t>
            </a:r>
            <a:r>
              <a:rPr sz="1600" spc="-10" dirty="0">
                <a:solidFill>
                  <a:srgbClr val="0F243E"/>
                </a:solidFill>
                <a:latin typeface="Calibri"/>
                <a:cs typeface="Calibri"/>
              </a:rPr>
              <a:t> </a:t>
            </a:r>
            <a:r>
              <a:rPr sz="1600" spc="-5" dirty="0">
                <a:solidFill>
                  <a:srgbClr val="0F243E"/>
                </a:solidFill>
                <a:latin typeface="Calibri"/>
                <a:cs typeface="Calibri"/>
              </a:rPr>
              <a:t>if </a:t>
            </a:r>
            <a:r>
              <a:rPr sz="1600" dirty="0">
                <a:solidFill>
                  <a:srgbClr val="0F243E"/>
                </a:solidFill>
                <a:latin typeface="Calibri"/>
                <a:cs typeface="Calibri"/>
              </a:rPr>
              <a:t> </a:t>
            </a:r>
            <a:r>
              <a:rPr sz="1600" spc="-5" dirty="0">
                <a:solidFill>
                  <a:srgbClr val="0F243E"/>
                </a:solidFill>
                <a:latin typeface="Calibri"/>
                <a:cs typeface="Calibri"/>
              </a:rPr>
              <a:t>the</a:t>
            </a:r>
            <a:r>
              <a:rPr sz="1600" spc="-10" dirty="0">
                <a:solidFill>
                  <a:srgbClr val="0F243E"/>
                </a:solidFill>
                <a:latin typeface="Calibri"/>
                <a:cs typeface="Calibri"/>
              </a:rPr>
              <a:t> product</a:t>
            </a:r>
            <a:r>
              <a:rPr sz="1600" spc="-5" dirty="0">
                <a:solidFill>
                  <a:srgbClr val="0F243E"/>
                </a:solidFill>
                <a:latin typeface="Calibri"/>
                <a:cs typeface="Calibri"/>
              </a:rPr>
              <a:t> (bank </a:t>
            </a:r>
            <a:r>
              <a:rPr sz="1600" spc="-10" dirty="0">
                <a:solidFill>
                  <a:srgbClr val="0F243E"/>
                </a:solidFill>
                <a:latin typeface="Calibri"/>
                <a:cs typeface="Calibri"/>
              </a:rPr>
              <a:t>term</a:t>
            </a:r>
            <a:r>
              <a:rPr sz="1600" spc="-5" dirty="0">
                <a:solidFill>
                  <a:srgbClr val="0F243E"/>
                </a:solidFill>
                <a:latin typeface="Calibri"/>
                <a:cs typeface="Calibri"/>
              </a:rPr>
              <a:t> deposit) </a:t>
            </a:r>
            <a:r>
              <a:rPr sz="1600" spc="-10" dirty="0">
                <a:solidFill>
                  <a:srgbClr val="0F243E"/>
                </a:solidFill>
                <a:latin typeface="Calibri"/>
                <a:cs typeface="Calibri"/>
              </a:rPr>
              <a:t>would</a:t>
            </a:r>
            <a:r>
              <a:rPr sz="1600" spc="-5" dirty="0">
                <a:solidFill>
                  <a:srgbClr val="0F243E"/>
                </a:solidFill>
                <a:latin typeface="Calibri"/>
                <a:cs typeface="Calibri"/>
              </a:rPr>
              <a:t> be </a:t>
            </a:r>
            <a:r>
              <a:rPr sz="1600" spc="-10" dirty="0">
                <a:solidFill>
                  <a:srgbClr val="0F243E"/>
                </a:solidFill>
                <a:latin typeface="Calibri"/>
                <a:cs typeface="Calibri"/>
              </a:rPr>
              <a:t>('yes')</a:t>
            </a:r>
            <a:r>
              <a:rPr sz="1600" spc="-5" dirty="0">
                <a:solidFill>
                  <a:srgbClr val="0F243E"/>
                </a:solidFill>
                <a:latin typeface="Calibri"/>
                <a:cs typeface="Calibri"/>
              </a:rPr>
              <a:t> or not</a:t>
            </a:r>
            <a:r>
              <a:rPr sz="1600" spc="45" dirty="0">
                <a:solidFill>
                  <a:srgbClr val="0F243E"/>
                </a:solidFill>
                <a:latin typeface="Calibri"/>
                <a:cs typeface="Calibri"/>
              </a:rPr>
              <a:t> </a:t>
            </a:r>
            <a:r>
              <a:rPr sz="1600" spc="-5" dirty="0">
                <a:solidFill>
                  <a:srgbClr val="0F243E"/>
                </a:solidFill>
                <a:latin typeface="Calibri"/>
                <a:cs typeface="Calibri"/>
              </a:rPr>
              <a:t>('no') </a:t>
            </a:r>
            <a:r>
              <a:rPr sz="1600" spc="-350" dirty="0">
                <a:solidFill>
                  <a:srgbClr val="0F243E"/>
                </a:solidFill>
                <a:latin typeface="Calibri"/>
                <a:cs typeface="Calibri"/>
              </a:rPr>
              <a:t> </a:t>
            </a:r>
            <a:r>
              <a:rPr sz="1600" spc="-5" dirty="0">
                <a:solidFill>
                  <a:srgbClr val="0F243E"/>
                </a:solidFill>
                <a:latin typeface="Calibri"/>
                <a:cs typeface="Calibri"/>
              </a:rPr>
              <a:t>subscribed. The </a:t>
            </a:r>
            <a:r>
              <a:rPr sz="1600" spc="-10" dirty="0">
                <a:solidFill>
                  <a:srgbClr val="0F243E"/>
                </a:solidFill>
                <a:latin typeface="Calibri"/>
                <a:cs typeface="Calibri"/>
              </a:rPr>
              <a:t>classification</a:t>
            </a:r>
            <a:r>
              <a:rPr sz="1600" dirty="0">
                <a:solidFill>
                  <a:srgbClr val="0F243E"/>
                </a:solidFill>
                <a:latin typeface="Calibri"/>
                <a:cs typeface="Calibri"/>
              </a:rPr>
              <a:t> </a:t>
            </a:r>
            <a:r>
              <a:rPr sz="1600" spc="-10" dirty="0">
                <a:solidFill>
                  <a:srgbClr val="0F243E"/>
                </a:solidFill>
                <a:latin typeface="Calibri"/>
                <a:cs typeface="Calibri"/>
              </a:rPr>
              <a:t>goal</a:t>
            </a:r>
            <a:r>
              <a:rPr sz="1600" spc="-5" dirty="0">
                <a:solidFill>
                  <a:srgbClr val="0F243E"/>
                </a:solidFill>
                <a:latin typeface="Calibri"/>
                <a:cs typeface="Calibri"/>
              </a:rPr>
              <a:t> is</a:t>
            </a:r>
            <a:r>
              <a:rPr sz="1600" dirty="0">
                <a:solidFill>
                  <a:srgbClr val="0F243E"/>
                </a:solidFill>
                <a:latin typeface="Calibri"/>
                <a:cs typeface="Calibri"/>
              </a:rPr>
              <a:t> </a:t>
            </a:r>
            <a:r>
              <a:rPr sz="1600" spc="-10" dirty="0">
                <a:solidFill>
                  <a:srgbClr val="0F243E"/>
                </a:solidFill>
                <a:latin typeface="Calibri"/>
                <a:cs typeface="Calibri"/>
              </a:rPr>
              <a:t>to</a:t>
            </a:r>
            <a:r>
              <a:rPr sz="1600" spc="-5" dirty="0">
                <a:solidFill>
                  <a:srgbClr val="0F243E"/>
                </a:solidFill>
                <a:latin typeface="Calibri"/>
                <a:cs typeface="Calibri"/>
              </a:rPr>
              <a:t> </a:t>
            </a:r>
            <a:r>
              <a:rPr sz="1600" spc="-10" dirty="0">
                <a:solidFill>
                  <a:srgbClr val="0F243E"/>
                </a:solidFill>
                <a:latin typeface="Calibri"/>
                <a:cs typeface="Calibri"/>
              </a:rPr>
              <a:t>predict</a:t>
            </a:r>
            <a:r>
              <a:rPr sz="1600" spc="-5" dirty="0">
                <a:solidFill>
                  <a:srgbClr val="0F243E"/>
                </a:solidFill>
                <a:latin typeface="Calibri"/>
                <a:cs typeface="Calibri"/>
              </a:rPr>
              <a:t> if</a:t>
            </a:r>
            <a:r>
              <a:rPr sz="1600" dirty="0">
                <a:solidFill>
                  <a:srgbClr val="0F243E"/>
                </a:solidFill>
                <a:latin typeface="Calibri"/>
                <a:cs typeface="Calibri"/>
              </a:rPr>
              <a:t> </a:t>
            </a:r>
            <a:r>
              <a:rPr sz="1600" spc="-5" dirty="0">
                <a:solidFill>
                  <a:srgbClr val="0F243E"/>
                </a:solidFill>
                <a:latin typeface="Calibri"/>
                <a:cs typeface="Calibri"/>
              </a:rPr>
              <a:t>the </a:t>
            </a:r>
            <a:r>
              <a:rPr sz="1600" spc="-10" dirty="0">
                <a:solidFill>
                  <a:srgbClr val="0F243E"/>
                </a:solidFill>
                <a:latin typeface="Calibri"/>
                <a:cs typeface="Calibri"/>
              </a:rPr>
              <a:t>client </a:t>
            </a:r>
            <a:r>
              <a:rPr sz="1600" spc="-5" dirty="0">
                <a:solidFill>
                  <a:srgbClr val="0F243E"/>
                </a:solidFill>
                <a:latin typeface="Calibri"/>
                <a:cs typeface="Calibri"/>
              </a:rPr>
              <a:t> will</a:t>
            </a:r>
            <a:r>
              <a:rPr sz="1600" spc="-10" dirty="0">
                <a:solidFill>
                  <a:srgbClr val="0F243E"/>
                </a:solidFill>
                <a:latin typeface="Calibri"/>
                <a:cs typeface="Calibri"/>
              </a:rPr>
              <a:t> </a:t>
            </a:r>
            <a:r>
              <a:rPr sz="1600" spc="-5" dirty="0">
                <a:solidFill>
                  <a:srgbClr val="0F243E"/>
                </a:solidFill>
                <a:latin typeface="Calibri"/>
                <a:cs typeface="Calibri"/>
              </a:rPr>
              <a:t>subscribe </a:t>
            </a:r>
            <a:r>
              <a:rPr sz="1600" dirty="0">
                <a:solidFill>
                  <a:srgbClr val="0F243E"/>
                </a:solidFill>
                <a:latin typeface="Calibri"/>
                <a:cs typeface="Calibri"/>
              </a:rPr>
              <a:t>a</a:t>
            </a:r>
            <a:r>
              <a:rPr sz="1600" spc="-5" dirty="0">
                <a:solidFill>
                  <a:srgbClr val="0F243E"/>
                </a:solidFill>
                <a:latin typeface="Calibri"/>
                <a:cs typeface="Calibri"/>
              </a:rPr>
              <a:t> </a:t>
            </a:r>
            <a:r>
              <a:rPr sz="1600" spc="-10" dirty="0">
                <a:solidFill>
                  <a:srgbClr val="0F243E"/>
                </a:solidFill>
                <a:latin typeface="Calibri"/>
                <a:cs typeface="Calibri"/>
              </a:rPr>
              <a:t>term </a:t>
            </a:r>
            <a:r>
              <a:rPr sz="1600" spc="-5" dirty="0">
                <a:solidFill>
                  <a:srgbClr val="0F243E"/>
                </a:solidFill>
                <a:latin typeface="Calibri"/>
                <a:cs typeface="Calibri"/>
              </a:rPr>
              <a:t>deposit (variable y).</a:t>
            </a:r>
            <a:endParaRPr sz="1600">
              <a:latin typeface="Calibri"/>
              <a:cs typeface="Calibri"/>
            </a:endParaRPr>
          </a:p>
        </p:txBody>
      </p:sp>
      <p:grpSp>
        <p:nvGrpSpPr>
          <p:cNvPr id="4" name="object 4"/>
          <p:cNvGrpSpPr/>
          <p:nvPr/>
        </p:nvGrpSpPr>
        <p:grpSpPr>
          <a:xfrm>
            <a:off x="5486400" y="896111"/>
            <a:ext cx="3657600" cy="3816350"/>
            <a:chOff x="5486400" y="896111"/>
            <a:chExt cx="3657600" cy="3816350"/>
          </a:xfrm>
        </p:grpSpPr>
        <p:pic>
          <p:nvPicPr>
            <p:cNvPr id="5" name="object 5"/>
            <p:cNvPicPr/>
            <p:nvPr/>
          </p:nvPicPr>
          <p:blipFill>
            <a:blip r:embed="rId2" cstate="print"/>
            <a:stretch>
              <a:fillRect/>
            </a:stretch>
          </p:blipFill>
          <p:spPr>
            <a:xfrm>
              <a:off x="5943600" y="1478279"/>
              <a:ext cx="3200399" cy="2581655"/>
            </a:xfrm>
            <a:prstGeom prst="rect">
              <a:avLst/>
            </a:prstGeom>
          </p:spPr>
        </p:pic>
        <p:pic>
          <p:nvPicPr>
            <p:cNvPr id="6" name="object 6"/>
            <p:cNvPicPr/>
            <p:nvPr/>
          </p:nvPicPr>
          <p:blipFill>
            <a:blip r:embed="rId3" cstate="print"/>
            <a:stretch>
              <a:fillRect/>
            </a:stretch>
          </p:blipFill>
          <p:spPr>
            <a:xfrm>
              <a:off x="5486400" y="896111"/>
              <a:ext cx="3657599" cy="3816095"/>
            </a:xfrm>
            <a:prstGeom prst="rect">
              <a:avLst/>
            </a:prstGeom>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707" y="190875"/>
            <a:ext cx="2981960" cy="45212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CC0000"/>
                </a:solidFill>
                <a:latin typeface="Verdana"/>
                <a:cs typeface="Verdana"/>
              </a:rPr>
              <a:t>Data</a:t>
            </a:r>
            <a:r>
              <a:rPr spc="-90" dirty="0">
                <a:solidFill>
                  <a:srgbClr val="CC0000"/>
                </a:solidFill>
                <a:latin typeface="Verdana"/>
                <a:cs typeface="Verdana"/>
              </a:rPr>
              <a:t> </a:t>
            </a:r>
            <a:r>
              <a:rPr spc="-5" dirty="0">
                <a:solidFill>
                  <a:srgbClr val="CC0000"/>
                </a:solidFill>
                <a:latin typeface="Verdana"/>
                <a:cs typeface="Verdana"/>
              </a:rPr>
              <a:t>Summary</a:t>
            </a:r>
          </a:p>
        </p:txBody>
      </p:sp>
      <p:sp>
        <p:nvSpPr>
          <p:cNvPr id="3" name="object 3"/>
          <p:cNvSpPr txBox="1"/>
          <p:nvPr/>
        </p:nvSpPr>
        <p:spPr>
          <a:xfrm>
            <a:off x="457579" y="678662"/>
            <a:ext cx="6508115" cy="4049395"/>
          </a:xfrm>
          <a:prstGeom prst="rect">
            <a:avLst/>
          </a:prstGeom>
        </p:spPr>
        <p:txBody>
          <a:bodyPr vert="horz" wrap="square" lIns="0" tIns="50800" rIns="0" bIns="0" rtlCol="0">
            <a:spAutoFit/>
          </a:bodyPr>
          <a:lstStyle/>
          <a:p>
            <a:pPr marL="278130" indent="-266065">
              <a:lnSpc>
                <a:spcPct val="100000"/>
              </a:lnSpc>
              <a:spcBef>
                <a:spcPts val="400"/>
              </a:spcBef>
              <a:buFont typeface="Times New Roman"/>
              <a:buChar char="▪"/>
              <a:tabLst>
                <a:tab pos="278130" algn="l"/>
                <a:tab pos="278765" algn="l"/>
              </a:tabLst>
            </a:pPr>
            <a:r>
              <a:rPr sz="1400" spc="-5" dirty="0">
                <a:solidFill>
                  <a:srgbClr val="0F243E"/>
                </a:solidFill>
                <a:latin typeface="Verdana"/>
                <a:cs typeface="Verdana"/>
              </a:rPr>
              <a:t>Marital</a:t>
            </a:r>
            <a:r>
              <a:rPr sz="1400" spc="-20" dirty="0">
                <a:solidFill>
                  <a:srgbClr val="0F243E"/>
                </a:solidFill>
                <a:latin typeface="Verdana"/>
                <a:cs typeface="Verdana"/>
              </a:rPr>
              <a:t> </a:t>
            </a:r>
            <a:r>
              <a:rPr sz="1400" dirty="0">
                <a:solidFill>
                  <a:srgbClr val="0F243E"/>
                </a:solidFill>
                <a:latin typeface="Verdana"/>
                <a:cs typeface="Verdana"/>
              </a:rPr>
              <a:t>-</a:t>
            </a:r>
            <a:r>
              <a:rPr sz="1400" spc="-15" dirty="0">
                <a:solidFill>
                  <a:srgbClr val="0F243E"/>
                </a:solidFill>
                <a:latin typeface="Verdana"/>
                <a:cs typeface="Verdana"/>
              </a:rPr>
              <a:t> </a:t>
            </a:r>
            <a:r>
              <a:rPr sz="1400" spc="-5" dirty="0">
                <a:solidFill>
                  <a:srgbClr val="0F243E"/>
                </a:solidFill>
                <a:latin typeface="Verdana"/>
                <a:cs typeface="Verdana"/>
              </a:rPr>
              <a:t>(Married</a:t>
            </a:r>
            <a:r>
              <a:rPr sz="1400" spc="-20" dirty="0">
                <a:solidFill>
                  <a:srgbClr val="0F243E"/>
                </a:solidFill>
                <a:latin typeface="Verdana"/>
                <a:cs typeface="Verdana"/>
              </a:rPr>
              <a:t> </a:t>
            </a:r>
            <a:r>
              <a:rPr sz="1400" dirty="0">
                <a:solidFill>
                  <a:srgbClr val="0F243E"/>
                </a:solidFill>
                <a:latin typeface="Verdana"/>
                <a:cs typeface="Verdana"/>
              </a:rPr>
              <a:t>,</a:t>
            </a:r>
            <a:r>
              <a:rPr sz="1400" spc="-15" dirty="0">
                <a:solidFill>
                  <a:srgbClr val="0F243E"/>
                </a:solidFill>
                <a:latin typeface="Verdana"/>
                <a:cs typeface="Verdana"/>
              </a:rPr>
              <a:t> </a:t>
            </a:r>
            <a:r>
              <a:rPr sz="1400" spc="-5" dirty="0">
                <a:solidFill>
                  <a:srgbClr val="0F243E"/>
                </a:solidFill>
                <a:latin typeface="Verdana"/>
                <a:cs typeface="Verdana"/>
              </a:rPr>
              <a:t>Single</a:t>
            </a:r>
            <a:r>
              <a:rPr sz="1400" spc="-20" dirty="0">
                <a:solidFill>
                  <a:srgbClr val="0F243E"/>
                </a:solidFill>
                <a:latin typeface="Verdana"/>
                <a:cs typeface="Verdana"/>
              </a:rPr>
              <a:t> </a:t>
            </a:r>
            <a:r>
              <a:rPr sz="1400" dirty="0">
                <a:solidFill>
                  <a:srgbClr val="0F243E"/>
                </a:solidFill>
                <a:latin typeface="Verdana"/>
                <a:cs typeface="Verdana"/>
              </a:rPr>
              <a:t>,</a:t>
            </a:r>
            <a:r>
              <a:rPr sz="1400" spc="-15" dirty="0">
                <a:solidFill>
                  <a:srgbClr val="0F243E"/>
                </a:solidFill>
                <a:latin typeface="Verdana"/>
                <a:cs typeface="Verdana"/>
              </a:rPr>
              <a:t> </a:t>
            </a:r>
            <a:r>
              <a:rPr sz="1400" spc="-5" dirty="0">
                <a:solidFill>
                  <a:srgbClr val="0F243E"/>
                </a:solidFill>
                <a:latin typeface="Verdana"/>
                <a:cs typeface="Verdana"/>
              </a:rPr>
              <a:t>Divorced)</a:t>
            </a:r>
            <a:endParaRPr sz="1400">
              <a:latin typeface="Verdana"/>
              <a:cs typeface="Verdana"/>
            </a:endParaRPr>
          </a:p>
          <a:p>
            <a:pPr marL="278130" indent="-266065">
              <a:lnSpc>
                <a:spcPct val="100000"/>
              </a:lnSpc>
              <a:spcBef>
                <a:spcPts val="300"/>
              </a:spcBef>
              <a:buFont typeface="Times New Roman"/>
              <a:buChar char="▪"/>
              <a:tabLst>
                <a:tab pos="278130" algn="l"/>
                <a:tab pos="278765" algn="l"/>
              </a:tabLst>
            </a:pPr>
            <a:r>
              <a:rPr sz="1400" spc="-5" dirty="0">
                <a:solidFill>
                  <a:srgbClr val="0F243E"/>
                </a:solidFill>
                <a:latin typeface="Verdana"/>
                <a:cs typeface="Verdana"/>
              </a:rPr>
              <a:t>Job-(Management,BlueCollar,retired</a:t>
            </a:r>
            <a:r>
              <a:rPr sz="1400" spc="-55" dirty="0">
                <a:solidFill>
                  <a:srgbClr val="0F243E"/>
                </a:solidFill>
                <a:latin typeface="Verdana"/>
                <a:cs typeface="Verdana"/>
              </a:rPr>
              <a:t> </a:t>
            </a:r>
            <a:r>
              <a:rPr sz="1400" spc="-5" dirty="0">
                <a:solidFill>
                  <a:srgbClr val="0F243E"/>
                </a:solidFill>
                <a:latin typeface="Verdana"/>
                <a:cs typeface="Verdana"/>
              </a:rPr>
              <a:t>etc)</a:t>
            </a:r>
            <a:endParaRPr sz="1400">
              <a:latin typeface="Verdana"/>
              <a:cs typeface="Verdana"/>
            </a:endParaRPr>
          </a:p>
          <a:p>
            <a:pPr marL="278130" indent="-266065">
              <a:lnSpc>
                <a:spcPct val="100000"/>
              </a:lnSpc>
              <a:spcBef>
                <a:spcPts val="300"/>
              </a:spcBef>
              <a:buFont typeface="Times New Roman"/>
              <a:buChar char="▪"/>
              <a:tabLst>
                <a:tab pos="278130" algn="l"/>
                <a:tab pos="278765" algn="l"/>
              </a:tabLst>
            </a:pPr>
            <a:r>
              <a:rPr sz="1400" spc="-5" dirty="0">
                <a:solidFill>
                  <a:srgbClr val="0F243E"/>
                </a:solidFill>
                <a:latin typeface="Verdana"/>
                <a:cs typeface="Verdana"/>
              </a:rPr>
              <a:t>Contact</a:t>
            </a:r>
            <a:r>
              <a:rPr sz="1400" spc="-100" dirty="0">
                <a:solidFill>
                  <a:srgbClr val="0F243E"/>
                </a:solidFill>
                <a:latin typeface="Verdana"/>
                <a:cs typeface="Verdana"/>
              </a:rPr>
              <a:t> </a:t>
            </a:r>
            <a:r>
              <a:rPr sz="1400" spc="-5" dirty="0">
                <a:solidFill>
                  <a:srgbClr val="0F243E"/>
                </a:solidFill>
                <a:latin typeface="Verdana"/>
                <a:cs typeface="Verdana"/>
              </a:rPr>
              <a:t>-(Telephone,Cellular,Unknown)</a:t>
            </a:r>
            <a:endParaRPr sz="1400">
              <a:latin typeface="Verdana"/>
              <a:cs typeface="Verdana"/>
            </a:endParaRPr>
          </a:p>
          <a:p>
            <a:pPr marL="278130" indent="-266065">
              <a:lnSpc>
                <a:spcPct val="100000"/>
              </a:lnSpc>
              <a:spcBef>
                <a:spcPts val="300"/>
              </a:spcBef>
              <a:buFont typeface="Times New Roman"/>
              <a:buChar char="▪"/>
              <a:tabLst>
                <a:tab pos="278130" algn="l"/>
                <a:tab pos="278765" algn="l"/>
              </a:tabLst>
            </a:pPr>
            <a:r>
              <a:rPr sz="1400" spc="-5" dirty="0">
                <a:solidFill>
                  <a:srgbClr val="0F243E"/>
                </a:solidFill>
                <a:latin typeface="Verdana"/>
                <a:cs typeface="Verdana"/>
              </a:rPr>
              <a:t>Education</a:t>
            </a:r>
            <a:r>
              <a:rPr sz="1400" spc="-100" dirty="0">
                <a:solidFill>
                  <a:srgbClr val="0F243E"/>
                </a:solidFill>
                <a:latin typeface="Verdana"/>
                <a:cs typeface="Verdana"/>
              </a:rPr>
              <a:t> </a:t>
            </a:r>
            <a:r>
              <a:rPr sz="1400" spc="-5" dirty="0">
                <a:solidFill>
                  <a:srgbClr val="0F243E"/>
                </a:solidFill>
                <a:latin typeface="Verdana"/>
                <a:cs typeface="Verdana"/>
              </a:rPr>
              <a:t>(Primary,Secondary,Tertiary)</a:t>
            </a:r>
            <a:endParaRPr sz="1400">
              <a:latin typeface="Verdana"/>
              <a:cs typeface="Verdana"/>
            </a:endParaRPr>
          </a:p>
          <a:p>
            <a:pPr marL="278130" indent="-266065">
              <a:lnSpc>
                <a:spcPct val="100000"/>
              </a:lnSpc>
              <a:spcBef>
                <a:spcPts val="300"/>
              </a:spcBef>
              <a:buFont typeface="Times New Roman"/>
              <a:buChar char="▪"/>
              <a:tabLst>
                <a:tab pos="278130" algn="l"/>
                <a:tab pos="278765" algn="l"/>
              </a:tabLst>
            </a:pPr>
            <a:r>
              <a:rPr sz="1400" spc="-5" dirty="0">
                <a:solidFill>
                  <a:srgbClr val="0F243E"/>
                </a:solidFill>
                <a:latin typeface="Verdana"/>
                <a:cs typeface="Verdana"/>
              </a:rPr>
              <a:t>Month-(Jan,Feb,Mar,Apr,May</a:t>
            </a:r>
            <a:r>
              <a:rPr sz="1400" spc="-55" dirty="0">
                <a:solidFill>
                  <a:srgbClr val="0F243E"/>
                </a:solidFill>
                <a:latin typeface="Verdana"/>
                <a:cs typeface="Verdana"/>
              </a:rPr>
              <a:t> </a:t>
            </a:r>
            <a:r>
              <a:rPr sz="1400" spc="-5" dirty="0">
                <a:solidFill>
                  <a:srgbClr val="0F243E"/>
                </a:solidFill>
                <a:latin typeface="Verdana"/>
                <a:cs typeface="Verdana"/>
              </a:rPr>
              <a:t>etc)</a:t>
            </a:r>
            <a:endParaRPr sz="1400">
              <a:latin typeface="Verdana"/>
              <a:cs typeface="Verdana"/>
            </a:endParaRPr>
          </a:p>
          <a:p>
            <a:pPr marL="278130" indent="-266065">
              <a:lnSpc>
                <a:spcPct val="100000"/>
              </a:lnSpc>
              <a:spcBef>
                <a:spcPts val="300"/>
              </a:spcBef>
              <a:buFont typeface="Times New Roman"/>
              <a:buChar char="▪"/>
              <a:tabLst>
                <a:tab pos="278130" algn="l"/>
                <a:tab pos="278765" algn="l"/>
              </a:tabLst>
            </a:pPr>
            <a:r>
              <a:rPr sz="1400" spc="-5" dirty="0">
                <a:solidFill>
                  <a:srgbClr val="0F243E"/>
                </a:solidFill>
                <a:latin typeface="Verdana"/>
                <a:cs typeface="Verdana"/>
              </a:rPr>
              <a:t>Poutcome</a:t>
            </a:r>
            <a:r>
              <a:rPr sz="1400" spc="-15" dirty="0">
                <a:solidFill>
                  <a:srgbClr val="0F243E"/>
                </a:solidFill>
                <a:latin typeface="Verdana"/>
                <a:cs typeface="Verdana"/>
              </a:rPr>
              <a:t> </a:t>
            </a:r>
            <a:r>
              <a:rPr sz="1400" spc="-5" dirty="0">
                <a:solidFill>
                  <a:srgbClr val="0F243E"/>
                </a:solidFill>
                <a:latin typeface="Verdana"/>
                <a:cs typeface="Verdana"/>
              </a:rPr>
              <a:t>-(Success,</a:t>
            </a:r>
            <a:r>
              <a:rPr sz="1400" spc="-15" dirty="0">
                <a:solidFill>
                  <a:srgbClr val="0F243E"/>
                </a:solidFill>
                <a:latin typeface="Verdana"/>
                <a:cs typeface="Verdana"/>
              </a:rPr>
              <a:t> </a:t>
            </a:r>
            <a:r>
              <a:rPr sz="1400" spc="-5" dirty="0">
                <a:solidFill>
                  <a:srgbClr val="0F243E"/>
                </a:solidFill>
                <a:latin typeface="Verdana"/>
                <a:cs typeface="Verdana"/>
              </a:rPr>
              <a:t>Failure,</a:t>
            </a:r>
            <a:r>
              <a:rPr sz="1400" spc="-10" dirty="0">
                <a:solidFill>
                  <a:srgbClr val="0F243E"/>
                </a:solidFill>
                <a:latin typeface="Verdana"/>
                <a:cs typeface="Verdana"/>
              </a:rPr>
              <a:t> </a:t>
            </a:r>
            <a:r>
              <a:rPr sz="1400" spc="-5" dirty="0">
                <a:solidFill>
                  <a:srgbClr val="0F243E"/>
                </a:solidFill>
                <a:latin typeface="Verdana"/>
                <a:cs typeface="Verdana"/>
              </a:rPr>
              <a:t>Other,</a:t>
            </a:r>
            <a:r>
              <a:rPr sz="1400" spc="-15" dirty="0">
                <a:solidFill>
                  <a:srgbClr val="0F243E"/>
                </a:solidFill>
                <a:latin typeface="Verdana"/>
                <a:cs typeface="Verdana"/>
              </a:rPr>
              <a:t> </a:t>
            </a:r>
            <a:r>
              <a:rPr sz="1400" spc="-5" dirty="0">
                <a:solidFill>
                  <a:srgbClr val="0F243E"/>
                </a:solidFill>
                <a:latin typeface="Verdana"/>
                <a:cs typeface="Verdana"/>
              </a:rPr>
              <a:t>Unknown</a:t>
            </a:r>
            <a:r>
              <a:rPr sz="1400" spc="-15" dirty="0">
                <a:solidFill>
                  <a:srgbClr val="0F243E"/>
                </a:solidFill>
                <a:latin typeface="Verdana"/>
                <a:cs typeface="Verdana"/>
              </a:rPr>
              <a:t> </a:t>
            </a:r>
            <a:r>
              <a:rPr sz="1400" spc="-5" dirty="0">
                <a:solidFill>
                  <a:srgbClr val="0F243E"/>
                </a:solidFill>
                <a:latin typeface="Verdana"/>
                <a:cs typeface="Verdana"/>
              </a:rPr>
              <a:t>of</a:t>
            </a:r>
            <a:r>
              <a:rPr sz="1400" spc="-10" dirty="0">
                <a:solidFill>
                  <a:srgbClr val="0F243E"/>
                </a:solidFill>
                <a:latin typeface="Verdana"/>
                <a:cs typeface="Verdana"/>
              </a:rPr>
              <a:t> </a:t>
            </a:r>
            <a:r>
              <a:rPr sz="1400" spc="-5" dirty="0">
                <a:solidFill>
                  <a:srgbClr val="0F243E"/>
                </a:solidFill>
                <a:latin typeface="Verdana"/>
                <a:cs typeface="Verdana"/>
              </a:rPr>
              <a:t>previous</a:t>
            </a:r>
            <a:r>
              <a:rPr sz="1400" spc="-15" dirty="0">
                <a:solidFill>
                  <a:srgbClr val="0F243E"/>
                </a:solidFill>
                <a:latin typeface="Verdana"/>
                <a:cs typeface="Verdana"/>
              </a:rPr>
              <a:t> </a:t>
            </a:r>
            <a:r>
              <a:rPr sz="1400" spc="-5" dirty="0">
                <a:solidFill>
                  <a:srgbClr val="0F243E"/>
                </a:solidFill>
                <a:latin typeface="Verdana"/>
                <a:cs typeface="Verdana"/>
              </a:rPr>
              <a:t>campaign)</a:t>
            </a:r>
            <a:endParaRPr sz="1400">
              <a:latin typeface="Verdana"/>
              <a:cs typeface="Verdana"/>
            </a:endParaRPr>
          </a:p>
          <a:p>
            <a:pPr marL="278130" indent="-266065">
              <a:lnSpc>
                <a:spcPct val="100000"/>
              </a:lnSpc>
              <a:spcBef>
                <a:spcPts val="300"/>
              </a:spcBef>
              <a:buFont typeface="Times New Roman"/>
              <a:buChar char="▪"/>
              <a:tabLst>
                <a:tab pos="278130" algn="l"/>
                <a:tab pos="278765" algn="l"/>
              </a:tabLst>
            </a:pPr>
            <a:r>
              <a:rPr sz="1400" spc="-5" dirty="0">
                <a:solidFill>
                  <a:srgbClr val="0F243E"/>
                </a:solidFill>
                <a:latin typeface="Verdana"/>
                <a:cs typeface="Verdana"/>
              </a:rPr>
              <a:t>Housing</a:t>
            </a:r>
            <a:r>
              <a:rPr sz="1400" spc="-55" dirty="0">
                <a:solidFill>
                  <a:srgbClr val="0F243E"/>
                </a:solidFill>
                <a:latin typeface="Verdana"/>
                <a:cs typeface="Verdana"/>
              </a:rPr>
              <a:t> </a:t>
            </a:r>
            <a:r>
              <a:rPr sz="1400" spc="-5" dirty="0">
                <a:solidFill>
                  <a:srgbClr val="0F243E"/>
                </a:solidFill>
                <a:latin typeface="Verdana"/>
                <a:cs typeface="Verdana"/>
              </a:rPr>
              <a:t>-(Yes/No)</a:t>
            </a:r>
            <a:endParaRPr sz="1400">
              <a:latin typeface="Verdana"/>
              <a:cs typeface="Verdana"/>
            </a:endParaRPr>
          </a:p>
          <a:p>
            <a:pPr marL="278130" indent="-266065">
              <a:lnSpc>
                <a:spcPct val="100000"/>
              </a:lnSpc>
              <a:spcBef>
                <a:spcPts val="305"/>
              </a:spcBef>
              <a:buFont typeface="Times New Roman"/>
              <a:buChar char="▪"/>
              <a:tabLst>
                <a:tab pos="278130" algn="l"/>
                <a:tab pos="278765" algn="l"/>
              </a:tabLst>
            </a:pPr>
            <a:r>
              <a:rPr sz="1400" spc="-5" dirty="0">
                <a:solidFill>
                  <a:srgbClr val="0F243E"/>
                </a:solidFill>
                <a:latin typeface="Verdana"/>
                <a:cs typeface="Verdana"/>
              </a:rPr>
              <a:t>Loan</a:t>
            </a:r>
            <a:r>
              <a:rPr sz="1400" spc="-55" dirty="0">
                <a:solidFill>
                  <a:srgbClr val="0F243E"/>
                </a:solidFill>
                <a:latin typeface="Verdana"/>
                <a:cs typeface="Verdana"/>
              </a:rPr>
              <a:t> </a:t>
            </a:r>
            <a:r>
              <a:rPr sz="1400" spc="-5" dirty="0">
                <a:solidFill>
                  <a:srgbClr val="0F243E"/>
                </a:solidFill>
                <a:latin typeface="Verdana"/>
                <a:cs typeface="Verdana"/>
              </a:rPr>
              <a:t>-(Yes/No)</a:t>
            </a:r>
            <a:endParaRPr sz="1400">
              <a:latin typeface="Verdana"/>
              <a:cs typeface="Verdana"/>
            </a:endParaRPr>
          </a:p>
          <a:p>
            <a:pPr marL="278130" indent="-266065">
              <a:lnSpc>
                <a:spcPct val="100000"/>
              </a:lnSpc>
              <a:spcBef>
                <a:spcPts val="300"/>
              </a:spcBef>
              <a:buFont typeface="Times New Roman"/>
              <a:buChar char="▪"/>
              <a:tabLst>
                <a:tab pos="278130" algn="l"/>
                <a:tab pos="278765" algn="l"/>
              </a:tabLst>
            </a:pPr>
            <a:r>
              <a:rPr sz="1400" spc="-5" dirty="0">
                <a:solidFill>
                  <a:srgbClr val="0F243E"/>
                </a:solidFill>
                <a:latin typeface="Verdana"/>
                <a:cs typeface="Verdana"/>
              </a:rPr>
              <a:t>Default</a:t>
            </a:r>
            <a:r>
              <a:rPr sz="1400" spc="-55" dirty="0">
                <a:solidFill>
                  <a:srgbClr val="0F243E"/>
                </a:solidFill>
                <a:latin typeface="Verdana"/>
                <a:cs typeface="Verdana"/>
              </a:rPr>
              <a:t> </a:t>
            </a:r>
            <a:r>
              <a:rPr sz="1400" spc="-5" dirty="0">
                <a:solidFill>
                  <a:srgbClr val="0F243E"/>
                </a:solidFill>
                <a:latin typeface="Verdana"/>
                <a:cs typeface="Verdana"/>
              </a:rPr>
              <a:t>-(Yes/No)</a:t>
            </a:r>
            <a:endParaRPr sz="1400">
              <a:latin typeface="Verdana"/>
              <a:cs typeface="Verdana"/>
            </a:endParaRPr>
          </a:p>
          <a:p>
            <a:pPr marL="278130" indent="-266065">
              <a:lnSpc>
                <a:spcPct val="100000"/>
              </a:lnSpc>
              <a:spcBef>
                <a:spcPts val="300"/>
              </a:spcBef>
              <a:buFont typeface="Times New Roman"/>
              <a:buChar char="▪"/>
              <a:tabLst>
                <a:tab pos="278130" algn="l"/>
                <a:tab pos="278765" algn="l"/>
              </a:tabLst>
            </a:pPr>
            <a:r>
              <a:rPr sz="1400" spc="-5" dirty="0">
                <a:solidFill>
                  <a:srgbClr val="0F243E"/>
                </a:solidFill>
                <a:latin typeface="Verdana"/>
                <a:cs typeface="Verdana"/>
              </a:rPr>
              <a:t>Age</a:t>
            </a:r>
            <a:endParaRPr sz="1400">
              <a:latin typeface="Verdana"/>
              <a:cs typeface="Verdana"/>
            </a:endParaRPr>
          </a:p>
          <a:p>
            <a:pPr marL="278130" indent="-266065">
              <a:lnSpc>
                <a:spcPct val="100000"/>
              </a:lnSpc>
              <a:spcBef>
                <a:spcPts val="300"/>
              </a:spcBef>
              <a:buFont typeface="Times New Roman"/>
              <a:buChar char="▪"/>
              <a:tabLst>
                <a:tab pos="278130" algn="l"/>
                <a:tab pos="278765" algn="l"/>
              </a:tabLst>
            </a:pPr>
            <a:r>
              <a:rPr sz="1400" spc="-5" dirty="0">
                <a:solidFill>
                  <a:srgbClr val="0F243E"/>
                </a:solidFill>
                <a:latin typeface="Verdana"/>
                <a:cs typeface="Verdana"/>
              </a:rPr>
              <a:t>Balance</a:t>
            </a:r>
            <a:endParaRPr sz="1400">
              <a:latin typeface="Verdana"/>
              <a:cs typeface="Verdana"/>
            </a:endParaRPr>
          </a:p>
          <a:p>
            <a:pPr marL="278130" indent="-266065">
              <a:lnSpc>
                <a:spcPct val="100000"/>
              </a:lnSpc>
              <a:spcBef>
                <a:spcPts val="300"/>
              </a:spcBef>
              <a:buFont typeface="Times New Roman"/>
              <a:buChar char="▪"/>
              <a:tabLst>
                <a:tab pos="278130" algn="l"/>
                <a:tab pos="278765" algn="l"/>
              </a:tabLst>
            </a:pPr>
            <a:r>
              <a:rPr sz="1400" spc="-5" dirty="0">
                <a:solidFill>
                  <a:srgbClr val="0F243E"/>
                </a:solidFill>
                <a:latin typeface="Verdana"/>
                <a:cs typeface="Verdana"/>
              </a:rPr>
              <a:t>Day</a:t>
            </a:r>
            <a:endParaRPr sz="1400">
              <a:latin typeface="Verdana"/>
              <a:cs typeface="Verdana"/>
            </a:endParaRPr>
          </a:p>
          <a:p>
            <a:pPr marL="278130" indent="-266065">
              <a:lnSpc>
                <a:spcPct val="100000"/>
              </a:lnSpc>
              <a:spcBef>
                <a:spcPts val="300"/>
              </a:spcBef>
              <a:buFont typeface="Times New Roman"/>
              <a:buChar char="▪"/>
              <a:tabLst>
                <a:tab pos="278130" algn="l"/>
                <a:tab pos="278765" algn="l"/>
              </a:tabLst>
            </a:pPr>
            <a:r>
              <a:rPr sz="1400" spc="-5" dirty="0">
                <a:solidFill>
                  <a:srgbClr val="0F243E"/>
                </a:solidFill>
                <a:latin typeface="Verdana"/>
                <a:cs typeface="Verdana"/>
              </a:rPr>
              <a:t>Duration</a:t>
            </a:r>
            <a:endParaRPr sz="1400">
              <a:latin typeface="Verdana"/>
              <a:cs typeface="Verdana"/>
            </a:endParaRPr>
          </a:p>
          <a:p>
            <a:pPr marL="278130" indent="-266065">
              <a:lnSpc>
                <a:spcPct val="100000"/>
              </a:lnSpc>
              <a:spcBef>
                <a:spcPts val="300"/>
              </a:spcBef>
              <a:buFont typeface="Times New Roman"/>
              <a:buChar char="▪"/>
              <a:tabLst>
                <a:tab pos="278130" algn="l"/>
                <a:tab pos="278765" algn="l"/>
              </a:tabLst>
            </a:pPr>
            <a:r>
              <a:rPr sz="1400" spc="-5" dirty="0">
                <a:solidFill>
                  <a:srgbClr val="0F243E"/>
                </a:solidFill>
                <a:latin typeface="Verdana"/>
                <a:cs typeface="Verdana"/>
              </a:rPr>
              <a:t>Campaign</a:t>
            </a:r>
            <a:r>
              <a:rPr sz="1400" spc="-20" dirty="0">
                <a:solidFill>
                  <a:srgbClr val="0F243E"/>
                </a:solidFill>
                <a:latin typeface="Verdana"/>
                <a:cs typeface="Verdana"/>
              </a:rPr>
              <a:t> </a:t>
            </a:r>
            <a:r>
              <a:rPr sz="1400" spc="-5" dirty="0">
                <a:solidFill>
                  <a:srgbClr val="0F243E"/>
                </a:solidFill>
                <a:latin typeface="Verdana"/>
                <a:cs typeface="Verdana"/>
              </a:rPr>
              <a:t>(Number</a:t>
            </a:r>
            <a:r>
              <a:rPr sz="1400" spc="-15" dirty="0">
                <a:solidFill>
                  <a:srgbClr val="0F243E"/>
                </a:solidFill>
                <a:latin typeface="Verdana"/>
                <a:cs typeface="Verdana"/>
              </a:rPr>
              <a:t> </a:t>
            </a:r>
            <a:r>
              <a:rPr sz="1400" spc="-5" dirty="0">
                <a:solidFill>
                  <a:srgbClr val="0F243E"/>
                </a:solidFill>
                <a:latin typeface="Verdana"/>
                <a:cs typeface="Verdana"/>
              </a:rPr>
              <a:t>of</a:t>
            </a:r>
            <a:r>
              <a:rPr sz="1400" spc="-15" dirty="0">
                <a:solidFill>
                  <a:srgbClr val="0F243E"/>
                </a:solidFill>
                <a:latin typeface="Verdana"/>
                <a:cs typeface="Verdana"/>
              </a:rPr>
              <a:t> </a:t>
            </a:r>
            <a:r>
              <a:rPr sz="1400" spc="-5" dirty="0">
                <a:solidFill>
                  <a:srgbClr val="0F243E"/>
                </a:solidFill>
                <a:latin typeface="Verdana"/>
                <a:cs typeface="Verdana"/>
              </a:rPr>
              <a:t>contact</a:t>
            </a:r>
            <a:r>
              <a:rPr sz="1400" spc="-15" dirty="0">
                <a:solidFill>
                  <a:srgbClr val="0F243E"/>
                </a:solidFill>
                <a:latin typeface="Verdana"/>
                <a:cs typeface="Verdana"/>
              </a:rPr>
              <a:t> </a:t>
            </a:r>
            <a:r>
              <a:rPr sz="1400" spc="-5" dirty="0">
                <a:solidFill>
                  <a:srgbClr val="0F243E"/>
                </a:solidFill>
                <a:latin typeface="Verdana"/>
                <a:cs typeface="Verdana"/>
              </a:rPr>
              <a:t>performed</a:t>
            </a:r>
            <a:r>
              <a:rPr sz="1400" spc="-15" dirty="0">
                <a:solidFill>
                  <a:srgbClr val="0F243E"/>
                </a:solidFill>
                <a:latin typeface="Verdana"/>
                <a:cs typeface="Verdana"/>
              </a:rPr>
              <a:t> </a:t>
            </a:r>
            <a:r>
              <a:rPr sz="1400" spc="-5" dirty="0">
                <a:solidFill>
                  <a:srgbClr val="0F243E"/>
                </a:solidFill>
                <a:latin typeface="Verdana"/>
                <a:cs typeface="Verdana"/>
              </a:rPr>
              <a:t>during</a:t>
            </a:r>
            <a:r>
              <a:rPr sz="1400" spc="-15" dirty="0">
                <a:solidFill>
                  <a:srgbClr val="0F243E"/>
                </a:solidFill>
                <a:latin typeface="Verdana"/>
                <a:cs typeface="Verdana"/>
              </a:rPr>
              <a:t> </a:t>
            </a:r>
            <a:r>
              <a:rPr sz="1400" spc="-5" dirty="0">
                <a:solidFill>
                  <a:srgbClr val="0F243E"/>
                </a:solidFill>
                <a:latin typeface="Verdana"/>
                <a:cs typeface="Verdana"/>
              </a:rPr>
              <a:t>campaign)</a:t>
            </a:r>
            <a:endParaRPr sz="1400">
              <a:latin typeface="Verdana"/>
              <a:cs typeface="Verdana"/>
            </a:endParaRPr>
          </a:p>
          <a:p>
            <a:pPr marL="278130" indent="-266065">
              <a:lnSpc>
                <a:spcPct val="100000"/>
              </a:lnSpc>
              <a:spcBef>
                <a:spcPts val="300"/>
              </a:spcBef>
              <a:buFont typeface="Times New Roman"/>
              <a:buChar char="▪"/>
              <a:tabLst>
                <a:tab pos="278130" algn="l"/>
                <a:tab pos="278765" algn="l"/>
              </a:tabLst>
            </a:pPr>
            <a:r>
              <a:rPr sz="1400" spc="-5" dirty="0">
                <a:solidFill>
                  <a:srgbClr val="0F243E"/>
                </a:solidFill>
                <a:latin typeface="Verdana"/>
                <a:cs typeface="Verdana"/>
              </a:rPr>
              <a:t>Pdays</a:t>
            </a:r>
            <a:r>
              <a:rPr sz="1400" spc="-10" dirty="0">
                <a:solidFill>
                  <a:srgbClr val="0F243E"/>
                </a:solidFill>
                <a:latin typeface="Verdana"/>
                <a:cs typeface="Verdana"/>
              </a:rPr>
              <a:t> </a:t>
            </a:r>
            <a:r>
              <a:rPr sz="1400" spc="-5" dirty="0">
                <a:solidFill>
                  <a:srgbClr val="0F243E"/>
                </a:solidFill>
                <a:latin typeface="Verdana"/>
                <a:cs typeface="Verdana"/>
              </a:rPr>
              <a:t>(Number</a:t>
            </a:r>
            <a:r>
              <a:rPr sz="1400" spc="-10" dirty="0">
                <a:solidFill>
                  <a:srgbClr val="0F243E"/>
                </a:solidFill>
                <a:latin typeface="Verdana"/>
                <a:cs typeface="Verdana"/>
              </a:rPr>
              <a:t> </a:t>
            </a:r>
            <a:r>
              <a:rPr sz="1400" spc="-5" dirty="0">
                <a:solidFill>
                  <a:srgbClr val="0F243E"/>
                </a:solidFill>
                <a:latin typeface="Verdana"/>
                <a:cs typeface="Verdana"/>
              </a:rPr>
              <a:t>of</a:t>
            </a:r>
            <a:r>
              <a:rPr sz="1400" spc="-10" dirty="0">
                <a:solidFill>
                  <a:srgbClr val="0F243E"/>
                </a:solidFill>
                <a:latin typeface="Verdana"/>
                <a:cs typeface="Verdana"/>
              </a:rPr>
              <a:t> </a:t>
            </a:r>
            <a:r>
              <a:rPr sz="1400" spc="-5" dirty="0">
                <a:solidFill>
                  <a:srgbClr val="0F243E"/>
                </a:solidFill>
                <a:latin typeface="Verdana"/>
                <a:cs typeface="Verdana"/>
              </a:rPr>
              <a:t>days</a:t>
            </a:r>
            <a:r>
              <a:rPr sz="1400" spc="-10" dirty="0">
                <a:solidFill>
                  <a:srgbClr val="0F243E"/>
                </a:solidFill>
                <a:latin typeface="Verdana"/>
                <a:cs typeface="Verdana"/>
              </a:rPr>
              <a:t> </a:t>
            </a:r>
            <a:r>
              <a:rPr sz="1400" spc="-5" dirty="0">
                <a:solidFill>
                  <a:srgbClr val="0F243E"/>
                </a:solidFill>
                <a:latin typeface="Verdana"/>
                <a:cs typeface="Verdana"/>
              </a:rPr>
              <a:t>passed by</a:t>
            </a:r>
            <a:r>
              <a:rPr sz="1400" spc="-10" dirty="0">
                <a:solidFill>
                  <a:srgbClr val="0F243E"/>
                </a:solidFill>
                <a:latin typeface="Verdana"/>
                <a:cs typeface="Verdana"/>
              </a:rPr>
              <a:t> </a:t>
            </a:r>
            <a:r>
              <a:rPr sz="1400" spc="-5" dirty="0">
                <a:solidFill>
                  <a:srgbClr val="0F243E"/>
                </a:solidFill>
                <a:latin typeface="Verdana"/>
                <a:cs typeface="Verdana"/>
              </a:rPr>
              <a:t>after</a:t>
            </a:r>
            <a:r>
              <a:rPr sz="1400" spc="-10" dirty="0">
                <a:solidFill>
                  <a:srgbClr val="0F243E"/>
                </a:solidFill>
                <a:latin typeface="Verdana"/>
                <a:cs typeface="Verdana"/>
              </a:rPr>
              <a:t> </a:t>
            </a:r>
            <a:r>
              <a:rPr sz="1400" spc="-5" dirty="0">
                <a:solidFill>
                  <a:srgbClr val="0F243E"/>
                </a:solidFill>
                <a:latin typeface="Verdana"/>
                <a:cs typeface="Verdana"/>
              </a:rPr>
              <a:t>the</a:t>
            </a:r>
            <a:r>
              <a:rPr sz="1400" spc="-10" dirty="0">
                <a:solidFill>
                  <a:srgbClr val="0F243E"/>
                </a:solidFill>
                <a:latin typeface="Verdana"/>
                <a:cs typeface="Verdana"/>
              </a:rPr>
              <a:t> </a:t>
            </a:r>
            <a:r>
              <a:rPr sz="1400" spc="-5" dirty="0">
                <a:solidFill>
                  <a:srgbClr val="0F243E"/>
                </a:solidFill>
                <a:latin typeface="Verdana"/>
                <a:cs typeface="Verdana"/>
              </a:rPr>
              <a:t>client was</a:t>
            </a:r>
            <a:r>
              <a:rPr sz="1400" spc="-10" dirty="0">
                <a:solidFill>
                  <a:srgbClr val="0F243E"/>
                </a:solidFill>
                <a:latin typeface="Verdana"/>
                <a:cs typeface="Verdana"/>
              </a:rPr>
              <a:t> </a:t>
            </a:r>
            <a:r>
              <a:rPr sz="1400" spc="-5" dirty="0">
                <a:solidFill>
                  <a:srgbClr val="0F243E"/>
                </a:solidFill>
                <a:latin typeface="Verdana"/>
                <a:cs typeface="Verdana"/>
              </a:rPr>
              <a:t>last</a:t>
            </a:r>
            <a:r>
              <a:rPr sz="1400" spc="-10" dirty="0">
                <a:solidFill>
                  <a:srgbClr val="0F243E"/>
                </a:solidFill>
                <a:latin typeface="Verdana"/>
                <a:cs typeface="Verdana"/>
              </a:rPr>
              <a:t> </a:t>
            </a:r>
            <a:r>
              <a:rPr sz="1400" spc="-5" dirty="0">
                <a:solidFill>
                  <a:srgbClr val="0F243E"/>
                </a:solidFill>
                <a:latin typeface="Verdana"/>
                <a:cs typeface="Verdana"/>
              </a:rPr>
              <a:t>contacted)</a:t>
            </a:r>
            <a:endParaRPr sz="1400">
              <a:latin typeface="Verdana"/>
              <a:cs typeface="Verdana"/>
            </a:endParaRPr>
          </a:p>
          <a:p>
            <a:pPr marL="278130" indent="-266065">
              <a:lnSpc>
                <a:spcPct val="100000"/>
              </a:lnSpc>
              <a:spcBef>
                <a:spcPts val="300"/>
              </a:spcBef>
              <a:buFont typeface="Times New Roman"/>
              <a:buChar char="▪"/>
              <a:tabLst>
                <a:tab pos="278130" algn="l"/>
                <a:tab pos="278765" algn="l"/>
              </a:tabLst>
            </a:pPr>
            <a:r>
              <a:rPr sz="1400" spc="-5" dirty="0">
                <a:solidFill>
                  <a:srgbClr val="0F243E"/>
                </a:solidFill>
                <a:latin typeface="Verdana"/>
                <a:cs typeface="Verdana"/>
              </a:rPr>
              <a:t>Previous</a:t>
            </a:r>
            <a:r>
              <a:rPr sz="1400" spc="-15" dirty="0">
                <a:solidFill>
                  <a:srgbClr val="0F243E"/>
                </a:solidFill>
                <a:latin typeface="Verdana"/>
                <a:cs typeface="Verdana"/>
              </a:rPr>
              <a:t> </a:t>
            </a:r>
            <a:r>
              <a:rPr sz="1400" spc="-5" dirty="0">
                <a:solidFill>
                  <a:srgbClr val="0F243E"/>
                </a:solidFill>
                <a:latin typeface="Verdana"/>
                <a:cs typeface="Verdana"/>
              </a:rPr>
              <a:t>(Number</a:t>
            </a:r>
            <a:r>
              <a:rPr sz="1400" spc="-15" dirty="0">
                <a:solidFill>
                  <a:srgbClr val="0F243E"/>
                </a:solidFill>
                <a:latin typeface="Verdana"/>
                <a:cs typeface="Verdana"/>
              </a:rPr>
              <a:t> </a:t>
            </a:r>
            <a:r>
              <a:rPr sz="1400" spc="-5" dirty="0">
                <a:solidFill>
                  <a:srgbClr val="0F243E"/>
                </a:solidFill>
                <a:latin typeface="Verdana"/>
                <a:cs typeface="Verdana"/>
              </a:rPr>
              <a:t>of</a:t>
            </a:r>
            <a:r>
              <a:rPr sz="1400" spc="-10" dirty="0">
                <a:solidFill>
                  <a:srgbClr val="0F243E"/>
                </a:solidFill>
                <a:latin typeface="Verdana"/>
                <a:cs typeface="Verdana"/>
              </a:rPr>
              <a:t> </a:t>
            </a:r>
            <a:r>
              <a:rPr sz="1400" spc="-5" dirty="0">
                <a:solidFill>
                  <a:srgbClr val="0F243E"/>
                </a:solidFill>
                <a:latin typeface="Verdana"/>
                <a:cs typeface="Verdana"/>
              </a:rPr>
              <a:t>contact</a:t>
            </a:r>
            <a:r>
              <a:rPr sz="1400" spc="-15" dirty="0">
                <a:solidFill>
                  <a:srgbClr val="0F243E"/>
                </a:solidFill>
                <a:latin typeface="Verdana"/>
                <a:cs typeface="Verdana"/>
              </a:rPr>
              <a:t> </a:t>
            </a:r>
            <a:r>
              <a:rPr sz="1400" spc="-5" dirty="0">
                <a:solidFill>
                  <a:srgbClr val="0F243E"/>
                </a:solidFill>
                <a:latin typeface="Verdana"/>
                <a:cs typeface="Verdana"/>
              </a:rPr>
              <a:t>performed</a:t>
            </a:r>
            <a:r>
              <a:rPr sz="1400" spc="-15" dirty="0">
                <a:solidFill>
                  <a:srgbClr val="0F243E"/>
                </a:solidFill>
                <a:latin typeface="Verdana"/>
                <a:cs typeface="Verdana"/>
              </a:rPr>
              <a:t> </a:t>
            </a:r>
            <a:r>
              <a:rPr sz="1400" spc="-5" dirty="0">
                <a:solidFill>
                  <a:srgbClr val="0F243E"/>
                </a:solidFill>
                <a:latin typeface="Verdana"/>
                <a:cs typeface="Verdana"/>
              </a:rPr>
              <a:t>before</a:t>
            </a:r>
            <a:r>
              <a:rPr sz="1400" spc="-10" dirty="0">
                <a:solidFill>
                  <a:srgbClr val="0F243E"/>
                </a:solidFill>
                <a:latin typeface="Verdana"/>
                <a:cs typeface="Verdana"/>
              </a:rPr>
              <a:t> </a:t>
            </a:r>
            <a:r>
              <a:rPr sz="1400" spc="-5" dirty="0">
                <a:solidFill>
                  <a:srgbClr val="0F243E"/>
                </a:solidFill>
                <a:latin typeface="Verdana"/>
                <a:cs typeface="Verdana"/>
              </a:rPr>
              <a:t>this</a:t>
            </a:r>
            <a:r>
              <a:rPr sz="1400" spc="-15" dirty="0">
                <a:solidFill>
                  <a:srgbClr val="0F243E"/>
                </a:solidFill>
                <a:latin typeface="Verdana"/>
                <a:cs typeface="Verdana"/>
              </a:rPr>
              <a:t> </a:t>
            </a:r>
            <a:r>
              <a:rPr sz="1400" spc="-5" dirty="0">
                <a:solidFill>
                  <a:srgbClr val="0F243E"/>
                </a:solidFill>
                <a:latin typeface="Verdana"/>
                <a:cs typeface="Verdana"/>
              </a:rPr>
              <a:t>campaign)</a:t>
            </a:r>
            <a:endParaRPr sz="1400">
              <a:latin typeface="Verdana"/>
              <a:cs typeface="Verdan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4272" y="119826"/>
            <a:ext cx="3783329" cy="452120"/>
          </a:xfrm>
          <a:prstGeom prst="rect">
            <a:avLst/>
          </a:prstGeom>
        </p:spPr>
        <p:txBody>
          <a:bodyPr vert="horz" wrap="square" lIns="0" tIns="12700" rIns="0" bIns="0" rtlCol="0">
            <a:spAutoFit/>
          </a:bodyPr>
          <a:lstStyle/>
          <a:p>
            <a:pPr marL="12700">
              <a:lnSpc>
                <a:spcPct val="100000"/>
              </a:lnSpc>
              <a:spcBef>
                <a:spcPts val="100"/>
              </a:spcBef>
            </a:pPr>
            <a:r>
              <a:rPr spc="-15" dirty="0">
                <a:solidFill>
                  <a:srgbClr val="CC0000"/>
                </a:solidFill>
              </a:rPr>
              <a:t>Exploratory</a:t>
            </a:r>
            <a:r>
              <a:rPr spc="-25" dirty="0">
                <a:solidFill>
                  <a:srgbClr val="CC0000"/>
                </a:solidFill>
              </a:rPr>
              <a:t> </a:t>
            </a:r>
            <a:r>
              <a:rPr spc="-20" dirty="0">
                <a:solidFill>
                  <a:srgbClr val="CC0000"/>
                </a:solidFill>
              </a:rPr>
              <a:t>Data</a:t>
            </a:r>
            <a:r>
              <a:rPr spc="-25" dirty="0">
                <a:solidFill>
                  <a:srgbClr val="CC0000"/>
                </a:solidFill>
              </a:rPr>
              <a:t> </a:t>
            </a:r>
            <a:r>
              <a:rPr spc="-10" dirty="0">
                <a:solidFill>
                  <a:srgbClr val="CC0000"/>
                </a:solidFill>
              </a:rPr>
              <a:t>Analysis</a:t>
            </a:r>
          </a:p>
        </p:txBody>
      </p:sp>
      <p:sp>
        <p:nvSpPr>
          <p:cNvPr id="3" name="object 3"/>
          <p:cNvSpPr txBox="1"/>
          <p:nvPr/>
        </p:nvSpPr>
        <p:spPr>
          <a:xfrm>
            <a:off x="5793590" y="1614804"/>
            <a:ext cx="2592070" cy="2459990"/>
          </a:xfrm>
          <a:prstGeom prst="rect">
            <a:avLst/>
          </a:prstGeom>
        </p:spPr>
        <p:txBody>
          <a:bodyPr vert="horz" wrap="square" lIns="0" tIns="12700" rIns="0" bIns="0" rtlCol="0">
            <a:spAutoFit/>
          </a:bodyPr>
          <a:lstStyle/>
          <a:p>
            <a:pPr marL="278765" marR="5080" indent="-266700">
              <a:lnSpc>
                <a:spcPct val="100000"/>
              </a:lnSpc>
              <a:spcBef>
                <a:spcPts val="100"/>
              </a:spcBef>
              <a:buFont typeface="Arial MT"/>
              <a:buChar char="•"/>
              <a:tabLst>
                <a:tab pos="278130" algn="l"/>
                <a:tab pos="279400" algn="l"/>
                <a:tab pos="1794510" algn="l"/>
              </a:tabLst>
            </a:pPr>
            <a:r>
              <a:rPr sz="1800" spc="-5" dirty="0">
                <a:solidFill>
                  <a:srgbClr val="0F243E"/>
                </a:solidFill>
                <a:latin typeface="Calibri"/>
                <a:cs typeface="Calibri"/>
              </a:rPr>
              <a:t>The </a:t>
            </a:r>
            <a:r>
              <a:rPr sz="1800" spc="-15" dirty="0">
                <a:solidFill>
                  <a:srgbClr val="0F243E"/>
                </a:solidFill>
                <a:latin typeface="Calibri"/>
                <a:cs typeface="Calibri"/>
              </a:rPr>
              <a:t>target </a:t>
            </a:r>
            <a:r>
              <a:rPr sz="1800" spc="-5" dirty="0">
                <a:solidFill>
                  <a:srgbClr val="0F243E"/>
                </a:solidFill>
                <a:latin typeface="Calibri"/>
                <a:cs typeface="Calibri"/>
              </a:rPr>
              <a:t>variable </a:t>
            </a:r>
            <a:r>
              <a:rPr sz="1800" spc="15" dirty="0">
                <a:solidFill>
                  <a:srgbClr val="0F243E"/>
                </a:solidFill>
                <a:latin typeface="Calibri"/>
                <a:cs typeface="Calibri"/>
              </a:rPr>
              <a:t>‘y’ </a:t>
            </a:r>
            <a:r>
              <a:rPr sz="1800" spc="20" dirty="0">
                <a:solidFill>
                  <a:srgbClr val="0F243E"/>
                </a:solidFill>
                <a:latin typeface="Calibri"/>
                <a:cs typeface="Calibri"/>
              </a:rPr>
              <a:t> </a:t>
            </a:r>
            <a:r>
              <a:rPr sz="1800" spc="-10" dirty="0">
                <a:solidFill>
                  <a:srgbClr val="0F243E"/>
                </a:solidFill>
                <a:latin typeface="Calibri"/>
                <a:cs typeface="Calibri"/>
              </a:rPr>
              <a:t>tells </a:t>
            </a:r>
            <a:r>
              <a:rPr sz="1800" spc="-5" dirty="0">
                <a:solidFill>
                  <a:srgbClr val="0F243E"/>
                </a:solidFill>
                <a:latin typeface="Calibri"/>
                <a:cs typeface="Calibri"/>
              </a:rPr>
              <a:t>us the </a:t>
            </a:r>
            <a:r>
              <a:rPr sz="1800" spc="-10" dirty="0">
                <a:solidFill>
                  <a:srgbClr val="0F243E"/>
                </a:solidFill>
                <a:latin typeface="Calibri"/>
                <a:cs typeface="Calibri"/>
              </a:rPr>
              <a:t>outcome </a:t>
            </a:r>
            <a:r>
              <a:rPr sz="1800" spc="-5" dirty="0">
                <a:solidFill>
                  <a:srgbClr val="0F243E"/>
                </a:solidFill>
                <a:latin typeface="Calibri"/>
                <a:cs typeface="Calibri"/>
              </a:rPr>
              <a:t>of </a:t>
            </a:r>
            <a:r>
              <a:rPr sz="1800" dirty="0">
                <a:solidFill>
                  <a:srgbClr val="0F243E"/>
                </a:solidFill>
                <a:latin typeface="Calibri"/>
                <a:cs typeface="Calibri"/>
              </a:rPr>
              <a:t> </a:t>
            </a:r>
            <a:r>
              <a:rPr sz="1800" spc="-5" dirty="0">
                <a:solidFill>
                  <a:srgbClr val="0F243E"/>
                </a:solidFill>
                <a:latin typeface="Calibri"/>
                <a:cs typeface="Calibri"/>
              </a:rPr>
              <a:t>th</a:t>
            </a:r>
            <a:r>
              <a:rPr sz="1800" dirty="0">
                <a:solidFill>
                  <a:srgbClr val="0F243E"/>
                </a:solidFill>
                <a:latin typeface="Calibri"/>
                <a:cs typeface="Calibri"/>
              </a:rPr>
              <a:t>e</a:t>
            </a:r>
            <a:r>
              <a:rPr sz="1800" spc="-5" dirty="0">
                <a:solidFill>
                  <a:srgbClr val="0F243E"/>
                </a:solidFill>
                <a:latin typeface="Calibri"/>
                <a:cs typeface="Calibri"/>
              </a:rPr>
              <a:t> </a:t>
            </a:r>
            <a:r>
              <a:rPr sz="1800" spc="-20" dirty="0">
                <a:solidFill>
                  <a:srgbClr val="0F243E"/>
                </a:solidFill>
                <a:latin typeface="Calibri"/>
                <a:cs typeface="Calibri"/>
              </a:rPr>
              <a:t>c</a:t>
            </a:r>
            <a:r>
              <a:rPr sz="1800" dirty="0">
                <a:solidFill>
                  <a:srgbClr val="0F243E"/>
                </a:solidFill>
                <a:latin typeface="Calibri"/>
                <a:cs typeface="Calibri"/>
              </a:rPr>
              <a:t>ampaign	</a:t>
            </a:r>
            <a:r>
              <a:rPr sz="1800" spc="-5" dirty="0">
                <a:solidFill>
                  <a:srgbClr val="0F243E"/>
                </a:solidFill>
                <a:latin typeface="Calibri"/>
                <a:cs typeface="Calibri"/>
              </a:rPr>
              <a:t>wh</a:t>
            </a:r>
            <a:r>
              <a:rPr sz="1800" spc="-15" dirty="0">
                <a:solidFill>
                  <a:srgbClr val="0F243E"/>
                </a:solidFill>
                <a:latin typeface="Calibri"/>
                <a:cs typeface="Calibri"/>
              </a:rPr>
              <a:t>e</a:t>
            </a:r>
            <a:r>
              <a:rPr sz="1800" spc="-5" dirty="0">
                <a:solidFill>
                  <a:srgbClr val="0F243E"/>
                </a:solidFill>
                <a:latin typeface="Calibri"/>
                <a:cs typeface="Calibri"/>
              </a:rPr>
              <a:t>ther  </a:t>
            </a:r>
            <a:r>
              <a:rPr sz="1800" spc="-10" dirty="0">
                <a:solidFill>
                  <a:srgbClr val="0F243E"/>
                </a:solidFill>
                <a:latin typeface="Calibri"/>
                <a:cs typeface="Calibri"/>
              </a:rPr>
              <a:t>they</a:t>
            </a:r>
            <a:r>
              <a:rPr sz="1800" spc="-15" dirty="0">
                <a:solidFill>
                  <a:srgbClr val="0F243E"/>
                </a:solidFill>
                <a:latin typeface="Calibri"/>
                <a:cs typeface="Calibri"/>
              </a:rPr>
              <a:t> went</a:t>
            </a:r>
            <a:r>
              <a:rPr sz="1800" spc="5" dirty="0">
                <a:solidFill>
                  <a:srgbClr val="0F243E"/>
                </a:solidFill>
                <a:latin typeface="Calibri"/>
                <a:cs typeface="Calibri"/>
              </a:rPr>
              <a:t> </a:t>
            </a:r>
            <a:r>
              <a:rPr sz="1800" dirty="0">
                <a:solidFill>
                  <a:srgbClr val="0F243E"/>
                </a:solidFill>
                <a:latin typeface="Calibri"/>
                <a:cs typeface="Calibri"/>
              </a:rPr>
              <a:t>ahead</a:t>
            </a:r>
            <a:r>
              <a:rPr sz="1800" spc="-10" dirty="0">
                <a:solidFill>
                  <a:srgbClr val="0F243E"/>
                </a:solidFill>
                <a:latin typeface="Calibri"/>
                <a:cs typeface="Calibri"/>
              </a:rPr>
              <a:t> </a:t>
            </a:r>
            <a:r>
              <a:rPr sz="1800" spc="-20" dirty="0">
                <a:solidFill>
                  <a:srgbClr val="0F243E"/>
                </a:solidFill>
                <a:latin typeface="Calibri"/>
                <a:cs typeface="Calibri"/>
              </a:rPr>
              <a:t>for</a:t>
            </a:r>
            <a:endParaRPr sz="1800">
              <a:latin typeface="Calibri"/>
              <a:cs typeface="Calibri"/>
            </a:endParaRPr>
          </a:p>
          <a:p>
            <a:pPr marL="278765">
              <a:lnSpc>
                <a:spcPct val="100000"/>
              </a:lnSpc>
            </a:pPr>
            <a:r>
              <a:rPr sz="1800" spc="-5" dirty="0">
                <a:solidFill>
                  <a:srgbClr val="0F243E"/>
                </a:solidFill>
                <a:latin typeface="Calibri"/>
                <a:cs typeface="Calibri"/>
              </a:rPr>
              <a:t>the</a:t>
            </a:r>
            <a:r>
              <a:rPr sz="1800" spc="-20" dirty="0">
                <a:solidFill>
                  <a:srgbClr val="0F243E"/>
                </a:solidFill>
                <a:latin typeface="Calibri"/>
                <a:cs typeface="Calibri"/>
              </a:rPr>
              <a:t> </a:t>
            </a:r>
            <a:r>
              <a:rPr sz="1800" spc="-10" dirty="0">
                <a:solidFill>
                  <a:srgbClr val="0F243E"/>
                </a:solidFill>
                <a:latin typeface="Calibri"/>
                <a:cs typeface="Calibri"/>
              </a:rPr>
              <a:t>term</a:t>
            </a:r>
            <a:r>
              <a:rPr sz="1800" spc="-20" dirty="0">
                <a:solidFill>
                  <a:srgbClr val="0F243E"/>
                </a:solidFill>
                <a:latin typeface="Calibri"/>
                <a:cs typeface="Calibri"/>
              </a:rPr>
              <a:t> </a:t>
            </a:r>
            <a:r>
              <a:rPr sz="1800" spc="-5" dirty="0">
                <a:solidFill>
                  <a:srgbClr val="0F243E"/>
                </a:solidFill>
                <a:latin typeface="Calibri"/>
                <a:cs typeface="Calibri"/>
              </a:rPr>
              <a:t>deposit</a:t>
            </a:r>
            <a:r>
              <a:rPr sz="1800" spc="-20" dirty="0">
                <a:solidFill>
                  <a:srgbClr val="0F243E"/>
                </a:solidFill>
                <a:latin typeface="Calibri"/>
                <a:cs typeface="Calibri"/>
              </a:rPr>
              <a:t> </a:t>
            </a:r>
            <a:r>
              <a:rPr sz="1800" spc="-5" dirty="0">
                <a:solidFill>
                  <a:srgbClr val="0F243E"/>
                </a:solidFill>
                <a:latin typeface="Calibri"/>
                <a:cs typeface="Calibri"/>
              </a:rPr>
              <a:t>or</a:t>
            </a:r>
            <a:r>
              <a:rPr sz="1800" spc="-15" dirty="0">
                <a:solidFill>
                  <a:srgbClr val="0F243E"/>
                </a:solidFill>
                <a:latin typeface="Calibri"/>
                <a:cs typeface="Calibri"/>
              </a:rPr>
              <a:t> </a:t>
            </a:r>
            <a:r>
              <a:rPr sz="1800" spc="-5" dirty="0">
                <a:solidFill>
                  <a:srgbClr val="0F243E"/>
                </a:solidFill>
                <a:latin typeface="Calibri"/>
                <a:cs typeface="Calibri"/>
              </a:rPr>
              <a:t>not.</a:t>
            </a:r>
            <a:endParaRPr sz="1800">
              <a:latin typeface="Calibri"/>
              <a:cs typeface="Calibri"/>
            </a:endParaRPr>
          </a:p>
          <a:p>
            <a:pPr>
              <a:lnSpc>
                <a:spcPct val="100000"/>
              </a:lnSpc>
              <a:spcBef>
                <a:spcPts val="55"/>
              </a:spcBef>
            </a:pPr>
            <a:endParaRPr sz="1500">
              <a:latin typeface="Calibri"/>
              <a:cs typeface="Calibri"/>
            </a:endParaRPr>
          </a:p>
          <a:p>
            <a:pPr marL="278765" marR="29845" indent="-266700" algn="just">
              <a:lnSpc>
                <a:spcPct val="100000"/>
              </a:lnSpc>
              <a:buFont typeface="Arial MT"/>
              <a:buChar char="•"/>
              <a:tabLst>
                <a:tab pos="279400" algn="l"/>
              </a:tabLst>
            </a:pPr>
            <a:r>
              <a:rPr sz="1800" spc="-5" dirty="0">
                <a:solidFill>
                  <a:srgbClr val="0F243E"/>
                </a:solidFill>
                <a:latin typeface="Calibri"/>
                <a:cs typeface="Calibri"/>
              </a:rPr>
              <a:t>Out of 45211 only 5289 </a:t>
            </a:r>
            <a:r>
              <a:rPr sz="1800" dirty="0">
                <a:solidFill>
                  <a:srgbClr val="0F243E"/>
                </a:solidFill>
                <a:latin typeface="Calibri"/>
                <a:cs typeface="Calibri"/>
              </a:rPr>
              <a:t> </a:t>
            </a:r>
            <a:r>
              <a:rPr sz="1800" spc="-5" dirty="0">
                <a:solidFill>
                  <a:srgbClr val="0F243E"/>
                </a:solidFill>
                <a:latin typeface="Calibri"/>
                <a:cs typeface="Calibri"/>
              </a:rPr>
              <a:t>people</a:t>
            </a:r>
            <a:r>
              <a:rPr sz="1800" dirty="0">
                <a:solidFill>
                  <a:srgbClr val="0F243E"/>
                </a:solidFill>
                <a:latin typeface="Calibri"/>
                <a:cs typeface="Calibri"/>
              </a:rPr>
              <a:t> </a:t>
            </a:r>
            <a:r>
              <a:rPr sz="1800" spc="-5" dirty="0">
                <a:solidFill>
                  <a:srgbClr val="0F243E"/>
                </a:solidFill>
                <a:latin typeface="Calibri"/>
                <a:cs typeface="Calibri"/>
              </a:rPr>
              <a:t>subscribed</a:t>
            </a:r>
            <a:r>
              <a:rPr sz="1800" spc="400" dirty="0">
                <a:solidFill>
                  <a:srgbClr val="0F243E"/>
                </a:solidFill>
                <a:latin typeface="Calibri"/>
                <a:cs typeface="Calibri"/>
              </a:rPr>
              <a:t> </a:t>
            </a:r>
            <a:r>
              <a:rPr sz="1800" spc="-10" dirty="0">
                <a:solidFill>
                  <a:srgbClr val="0F243E"/>
                </a:solidFill>
                <a:latin typeface="Calibri"/>
                <a:cs typeface="Calibri"/>
              </a:rPr>
              <a:t>to </a:t>
            </a:r>
            <a:r>
              <a:rPr sz="1800" spc="-395" dirty="0">
                <a:solidFill>
                  <a:srgbClr val="0F243E"/>
                </a:solidFill>
                <a:latin typeface="Calibri"/>
                <a:cs typeface="Calibri"/>
              </a:rPr>
              <a:t> </a:t>
            </a:r>
            <a:r>
              <a:rPr sz="1800" spc="-5" dirty="0">
                <a:solidFill>
                  <a:srgbClr val="0F243E"/>
                </a:solidFill>
                <a:latin typeface="Calibri"/>
                <a:cs typeface="Calibri"/>
              </a:rPr>
              <a:t>the</a:t>
            </a:r>
            <a:r>
              <a:rPr sz="1800" spc="-15" dirty="0">
                <a:solidFill>
                  <a:srgbClr val="0F243E"/>
                </a:solidFill>
                <a:latin typeface="Calibri"/>
                <a:cs typeface="Calibri"/>
              </a:rPr>
              <a:t> </a:t>
            </a:r>
            <a:r>
              <a:rPr sz="1800" spc="-10" dirty="0">
                <a:solidFill>
                  <a:srgbClr val="0F243E"/>
                </a:solidFill>
                <a:latin typeface="Calibri"/>
                <a:cs typeface="Calibri"/>
              </a:rPr>
              <a:t>term </a:t>
            </a:r>
            <a:r>
              <a:rPr sz="1800" spc="-5" dirty="0">
                <a:solidFill>
                  <a:srgbClr val="0F243E"/>
                </a:solidFill>
                <a:latin typeface="Calibri"/>
                <a:cs typeface="Calibri"/>
              </a:rPr>
              <a:t>deposit.</a:t>
            </a:r>
            <a:endParaRPr sz="1800">
              <a:latin typeface="Calibri"/>
              <a:cs typeface="Calibri"/>
            </a:endParaRPr>
          </a:p>
        </p:txBody>
      </p:sp>
      <p:pic>
        <p:nvPicPr>
          <p:cNvPr id="4" name="object 4"/>
          <p:cNvPicPr/>
          <p:nvPr/>
        </p:nvPicPr>
        <p:blipFill>
          <a:blip r:embed="rId2" cstate="print"/>
          <a:stretch>
            <a:fillRect/>
          </a:stretch>
        </p:blipFill>
        <p:spPr>
          <a:xfrm>
            <a:off x="1297925" y="1486701"/>
            <a:ext cx="3350842" cy="2994368"/>
          </a:xfrm>
          <a:prstGeom prst="rect">
            <a:avLst/>
          </a:prstGeom>
        </p:spPr>
      </p:pic>
      <p:sp>
        <p:nvSpPr>
          <p:cNvPr id="5" name="object 5"/>
          <p:cNvSpPr txBox="1"/>
          <p:nvPr/>
        </p:nvSpPr>
        <p:spPr>
          <a:xfrm>
            <a:off x="1222044" y="748233"/>
            <a:ext cx="2515870" cy="299720"/>
          </a:xfrm>
          <a:prstGeom prst="rect">
            <a:avLst/>
          </a:prstGeom>
        </p:spPr>
        <p:txBody>
          <a:bodyPr vert="horz" wrap="square" lIns="0" tIns="12700" rIns="0" bIns="0" rtlCol="0">
            <a:spAutoFit/>
          </a:bodyPr>
          <a:lstStyle/>
          <a:p>
            <a:pPr marL="12700">
              <a:lnSpc>
                <a:spcPct val="100000"/>
              </a:lnSpc>
              <a:spcBef>
                <a:spcPts val="100"/>
              </a:spcBef>
            </a:pPr>
            <a:r>
              <a:rPr sz="1800" spc="-35" dirty="0">
                <a:solidFill>
                  <a:srgbClr val="0F243E"/>
                </a:solidFill>
                <a:latin typeface="Calibri"/>
                <a:cs typeface="Calibri"/>
              </a:rPr>
              <a:t>Target</a:t>
            </a:r>
            <a:r>
              <a:rPr sz="1800" spc="-25" dirty="0">
                <a:solidFill>
                  <a:srgbClr val="0F243E"/>
                </a:solidFill>
                <a:latin typeface="Calibri"/>
                <a:cs typeface="Calibri"/>
              </a:rPr>
              <a:t> </a:t>
            </a:r>
            <a:r>
              <a:rPr sz="1800" spc="-5" dirty="0">
                <a:solidFill>
                  <a:srgbClr val="0F243E"/>
                </a:solidFill>
                <a:latin typeface="Calibri"/>
                <a:cs typeface="Calibri"/>
              </a:rPr>
              <a:t>variable</a:t>
            </a:r>
            <a:r>
              <a:rPr sz="1800" spc="-20" dirty="0">
                <a:solidFill>
                  <a:srgbClr val="0F243E"/>
                </a:solidFill>
                <a:latin typeface="Calibri"/>
                <a:cs typeface="Calibri"/>
              </a:rPr>
              <a:t> </a:t>
            </a:r>
            <a:r>
              <a:rPr sz="1800" spc="-10" dirty="0">
                <a:solidFill>
                  <a:srgbClr val="0F243E"/>
                </a:solidFill>
                <a:latin typeface="Calibri"/>
                <a:cs typeface="Calibri"/>
              </a:rPr>
              <a:t>distribution</a:t>
            </a:r>
            <a:endParaRPr sz="1800">
              <a:latin typeface="Calibri"/>
              <a:cs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0047" y="485054"/>
            <a:ext cx="7974305" cy="4566577"/>
          </a:xfrm>
          <a:prstGeom prst="rect">
            <a:avLst/>
          </a:prstGeom>
        </p:spPr>
      </p:pic>
      <p:sp>
        <p:nvSpPr>
          <p:cNvPr id="3" name="object 3"/>
          <p:cNvSpPr txBox="1">
            <a:spLocks noGrp="1"/>
          </p:cNvSpPr>
          <p:nvPr>
            <p:ph type="title"/>
          </p:nvPr>
        </p:nvSpPr>
        <p:spPr>
          <a:xfrm>
            <a:off x="3081654" y="0"/>
            <a:ext cx="2503805" cy="391160"/>
          </a:xfrm>
          <a:prstGeom prst="rect">
            <a:avLst/>
          </a:prstGeom>
        </p:spPr>
        <p:txBody>
          <a:bodyPr vert="horz" wrap="square" lIns="0" tIns="12700" rIns="0" bIns="0" rtlCol="0">
            <a:spAutoFit/>
          </a:bodyPr>
          <a:lstStyle/>
          <a:p>
            <a:pPr marL="12700">
              <a:lnSpc>
                <a:spcPct val="100000"/>
              </a:lnSpc>
              <a:spcBef>
                <a:spcPts val="100"/>
              </a:spcBef>
            </a:pPr>
            <a:r>
              <a:rPr sz="2400" u="heavy" spc="-15" dirty="0">
                <a:uFill>
                  <a:solidFill>
                    <a:srgbClr val="C00000"/>
                  </a:solidFill>
                </a:uFill>
              </a:rPr>
              <a:t>categorical</a:t>
            </a:r>
            <a:r>
              <a:rPr sz="2400" spc="-30" dirty="0"/>
              <a:t> </a:t>
            </a:r>
            <a:r>
              <a:rPr sz="2400" u="heavy" spc="-20" dirty="0">
                <a:uFill>
                  <a:solidFill>
                    <a:srgbClr val="C00000"/>
                  </a:solidFill>
                </a:uFill>
              </a:rPr>
              <a:t>features</a:t>
            </a:r>
            <a:endParaRPr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895351"/>
            <a:ext cx="8534400" cy="4346703"/>
          </a:xfrm>
          <a:prstGeom prst="rect">
            <a:avLst/>
          </a:prstGeom>
        </p:spPr>
        <p:txBody>
          <a:bodyPr vert="horz" wrap="square" lIns="0" tIns="27305" rIns="0" bIns="0" rtlCol="0">
            <a:spAutoFit/>
          </a:bodyPr>
          <a:lstStyle/>
          <a:p>
            <a:r>
              <a:rPr lang="en-US" sz="2000" dirty="0" smtClean="0"/>
              <a:t>-Management </a:t>
            </a:r>
            <a:r>
              <a:rPr lang="en-US" sz="2000" dirty="0"/>
              <a:t>and blue </a:t>
            </a:r>
            <a:r>
              <a:rPr lang="en-US" sz="2000" dirty="0" err="1"/>
              <a:t>collor</a:t>
            </a:r>
            <a:r>
              <a:rPr lang="en-US" sz="2000" dirty="0"/>
              <a:t> has the highest distribution and unknown has the lowest.</a:t>
            </a:r>
          </a:p>
          <a:p>
            <a:r>
              <a:rPr lang="en-US" sz="2000" dirty="0" smtClean="0"/>
              <a:t>-We </a:t>
            </a:r>
            <a:r>
              <a:rPr lang="en-US" sz="2000" dirty="0"/>
              <a:t>have maximum data of married people.</a:t>
            </a:r>
          </a:p>
          <a:p>
            <a:r>
              <a:rPr lang="en-US" sz="2000" dirty="0" smtClean="0"/>
              <a:t>-Secondary </a:t>
            </a:r>
            <a:r>
              <a:rPr lang="en-US" sz="2000" dirty="0"/>
              <a:t>and </a:t>
            </a:r>
            <a:r>
              <a:rPr lang="en-US" sz="2000" dirty="0" err="1"/>
              <a:t>tertiory</a:t>
            </a:r>
            <a:r>
              <a:rPr lang="en-US" sz="2000" dirty="0"/>
              <a:t> education background clients are highest in the dataset.</a:t>
            </a:r>
          </a:p>
          <a:p>
            <a:r>
              <a:rPr lang="en-US" sz="2000" dirty="0"/>
              <a:t>Client who has no credit in default is maximum and who has is very low near to 1 %.</a:t>
            </a:r>
          </a:p>
          <a:p>
            <a:r>
              <a:rPr lang="en-US" sz="2000" dirty="0" smtClean="0"/>
              <a:t>-Client </a:t>
            </a:r>
            <a:r>
              <a:rPr lang="en-US" sz="2000" dirty="0"/>
              <a:t>with no personal loan are more in dataset.</a:t>
            </a:r>
          </a:p>
          <a:p>
            <a:r>
              <a:rPr lang="en-US" sz="2000" dirty="0" smtClean="0"/>
              <a:t>-Previous </a:t>
            </a:r>
            <a:r>
              <a:rPr lang="en-US" sz="2000" dirty="0"/>
              <a:t>outcome is unknown in maximum cases might be the because there was no proper reason given for the same.</a:t>
            </a:r>
          </a:p>
          <a:p>
            <a:r>
              <a:rPr lang="en-US" sz="2000" dirty="0" smtClean="0"/>
              <a:t>-We </a:t>
            </a:r>
            <a:r>
              <a:rPr lang="en-US" sz="2000" dirty="0"/>
              <a:t>have maximum data available for the month of </a:t>
            </a:r>
            <a:r>
              <a:rPr lang="en-US" sz="2000" dirty="0" err="1"/>
              <a:t>may,june,july</a:t>
            </a:r>
            <a:r>
              <a:rPr lang="en-US" sz="2000" dirty="0"/>
              <a:t> and august.</a:t>
            </a:r>
          </a:p>
          <a:p>
            <a:r>
              <a:rPr lang="en-US" sz="2000" dirty="0" smtClean="0"/>
              <a:t>-Y </a:t>
            </a:r>
            <a:r>
              <a:rPr lang="en-US" sz="2000" dirty="0"/>
              <a:t>which is our target variable we can see there are more no results than yes. As it is classification problem and we have class imbalance which is the problem we have to solve this class imbalance before training model.</a:t>
            </a:r>
          </a:p>
          <a:p>
            <a:pPr marL="421640" indent="-409575">
              <a:lnSpc>
                <a:spcPct val="100000"/>
              </a:lnSpc>
              <a:spcBef>
                <a:spcPts val="215"/>
              </a:spcBef>
              <a:buSzPct val="105263"/>
              <a:buFont typeface="Arial"/>
              <a:buChar char="●"/>
              <a:tabLst>
                <a:tab pos="421640" algn="l"/>
                <a:tab pos="422275" algn="l"/>
              </a:tabLst>
            </a:pPr>
            <a:endParaRPr sz="1900" dirty="0">
              <a:latin typeface="Calibri"/>
              <a:cs typeface="Calibri"/>
            </a:endParaRPr>
          </a:p>
        </p:txBody>
      </p:sp>
      <p:sp>
        <p:nvSpPr>
          <p:cNvPr id="3" name="object 3"/>
          <p:cNvSpPr txBox="1">
            <a:spLocks noGrp="1"/>
          </p:cNvSpPr>
          <p:nvPr>
            <p:ph type="title"/>
          </p:nvPr>
        </p:nvSpPr>
        <p:spPr>
          <a:xfrm>
            <a:off x="384150" y="272276"/>
            <a:ext cx="1825650" cy="443711"/>
          </a:xfrm>
          <a:prstGeom prst="rect">
            <a:avLst/>
          </a:prstGeom>
        </p:spPr>
        <p:txBody>
          <a:bodyPr vert="horz" wrap="square" lIns="0" tIns="12700" rIns="0" bIns="0" rtlCol="0">
            <a:spAutoFit/>
          </a:bodyPr>
          <a:lstStyle/>
          <a:p>
            <a:pPr marL="12700">
              <a:lnSpc>
                <a:spcPct val="100000"/>
              </a:lnSpc>
              <a:spcBef>
                <a:spcPts val="100"/>
              </a:spcBef>
            </a:pPr>
            <a:r>
              <a:rPr lang="en-IN" spc="-20" dirty="0" smtClean="0">
                <a:solidFill>
                  <a:srgbClr val="CC0000"/>
                </a:solidFill>
              </a:rPr>
              <a:t>Inference</a:t>
            </a:r>
            <a:endParaRPr spc="-20" dirty="0">
              <a:solidFill>
                <a:srgbClr val="CC0000"/>
              </a:solidFill>
            </a:endParaRPr>
          </a:p>
        </p:txBody>
      </p:sp>
    </p:spTree>
    <p:extLst>
      <p:ext uri="{BB962C8B-B14F-4D97-AF65-F5344CB8AC3E}">
        <p14:creationId xmlns:p14="http://schemas.microsoft.com/office/powerpoint/2010/main" val="1035376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391475"/>
            <a:ext cx="9004275" cy="3598724"/>
          </a:xfrm>
          <a:prstGeom prst="rect">
            <a:avLst/>
          </a:prstGeom>
        </p:spPr>
      </p:pic>
      <p:sp>
        <p:nvSpPr>
          <p:cNvPr id="3" name="object 3"/>
          <p:cNvSpPr txBox="1">
            <a:spLocks noGrp="1"/>
          </p:cNvSpPr>
          <p:nvPr>
            <p:ph type="title"/>
          </p:nvPr>
        </p:nvSpPr>
        <p:spPr>
          <a:xfrm>
            <a:off x="840738" y="364997"/>
            <a:ext cx="5764530" cy="884555"/>
          </a:xfrm>
          <a:prstGeom prst="rect">
            <a:avLst/>
          </a:prstGeom>
        </p:spPr>
        <p:txBody>
          <a:bodyPr vert="horz" wrap="square" lIns="0" tIns="12700" rIns="0" bIns="0" rtlCol="0">
            <a:spAutoFit/>
          </a:bodyPr>
          <a:lstStyle/>
          <a:p>
            <a:pPr marL="12700" marR="265430">
              <a:lnSpc>
                <a:spcPct val="100000"/>
              </a:lnSpc>
              <a:spcBef>
                <a:spcPts val="100"/>
              </a:spcBef>
            </a:pPr>
            <a:r>
              <a:rPr sz="2000" spc="-10" dirty="0">
                <a:solidFill>
                  <a:srgbClr val="CC0000"/>
                </a:solidFill>
              </a:rPr>
              <a:t>Relationship</a:t>
            </a:r>
            <a:r>
              <a:rPr sz="2000" spc="-5" dirty="0">
                <a:solidFill>
                  <a:srgbClr val="CC0000"/>
                </a:solidFill>
              </a:rPr>
              <a:t> </a:t>
            </a:r>
            <a:r>
              <a:rPr sz="2000" spc="-10" dirty="0">
                <a:solidFill>
                  <a:srgbClr val="CC0000"/>
                </a:solidFill>
              </a:rPr>
              <a:t>between</a:t>
            </a:r>
            <a:r>
              <a:rPr sz="2000" spc="-5" dirty="0">
                <a:solidFill>
                  <a:srgbClr val="CC0000"/>
                </a:solidFill>
              </a:rPr>
              <a:t> </a:t>
            </a:r>
            <a:r>
              <a:rPr sz="2000" spc="-15" dirty="0">
                <a:solidFill>
                  <a:srgbClr val="CC0000"/>
                </a:solidFill>
              </a:rPr>
              <a:t>categorical</a:t>
            </a:r>
            <a:r>
              <a:rPr sz="2000" dirty="0">
                <a:solidFill>
                  <a:srgbClr val="CC0000"/>
                </a:solidFill>
              </a:rPr>
              <a:t> </a:t>
            </a:r>
            <a:r>
              <a:rPr sz="2000" spc="-15" dirty="0">
                <a:solidFill>
                  <a:srgbClr val="CC0000"/>
                </a:solidFill>
              </a:rPr>
              <a:t>feature</a:t>
            </a:r>
            <a:r>
              <a:rPr sz="2000" spc="-5" dirty="0">
                <a:solidFill>
                  <a:srgbClr val="CC0000"/>
                </a:solidFill>
              </a:rPr>
              <a:t> and </a:t>
            </a:r>
            <a:r>
              <a:rPr sz="2000" spc="-40" dirty="0">
                <a:solidFill>
                  <a:srgbClr val="CC0000"/>
                </a:solidFill>
              </a:rPr>
              <a:t>Target </a:t>
            </a:r>
            <a:r>
              <a:rPr sz="2000" spc="-434" dirty="0">
                <a:solidFill>
                  <a:srgbClr val="CC0000"/>
                </a:solidFill>
              </a:rPr>
              <a:t> </a:t>
            </a:r>
            <a:r>
              <a:rPr sz="2000" spc="-20" dirty="0">
                <a:solidFill>
                  <a:srgbClr val="CC0000"/>
                </a:solidFill>
              </a:rPr>
              <a:t>Variable</a:t>
            </a:r>
            <a:endParaRPr sz="2000" dirty="0"/>
          </a:p>
          <a:p>
            <a:pPr marL="12700">
              <a:lnSpc>
                <a:spcPct val="100000"/>
              </a:lnSpc>
              <a:spcBef>
                <a:spcPts val="40"/>
              </a:spcBef>
            </a:pPr>
            <a:r>
              <a:rPr sz="1600" b="0" spc="-10" dirty="0">
                <a:solidFill>
                  <a:srgbClr val="0F243E"/>
                </a:solidFill>
                <a:latin typeface="Calibri"/>
                <a:cs typeface="Calibri"/>
              </a:rPr>
              <a:t>People </a:t>
            </a:r>
            <a:r>
              <a:rPr sz="1600" b="0" spc="-5" dirty="0">
                <a:solidFill>
                  <a:srgbClr val="0F243E"/>
                </a:solidFill>
                <a:latin typeface="Calibri"/>
                <a:cs typeface="Calibri"/>
              </a:rPr>
              <a:t>with </a:t>
            </a:r>
            <a:r>
              <a:rPr sz="1600" b="0" spc="-10" dirty="0">
                <a:solidFill>
                  <a:srgbClr val="0F243E"/>
                </a:solidFill>
                <a:latin typeface="Calibri"/>
                <a:cs typeface="Calibri"/>
              </a:rPr>
              <a:t>management </a:t>
            </a:r>
            <a:r>
              <a:rPr sz="1600" b="0" spc="-5" dirty="0">
                <a:solidFill>
                  <a:srgbClr val="0F243E"/>
                </a:solidFill>
                <a:latin typeface="Calibri"/>
                <a:cs typeface="Calibri"/>
              </a:rPr>
              <a:t>jobs </a:t>
            </a:r>
            <a:r>
              <a:rPr sz="1600" b="0" spc="-15" dirty="0">
                <a:solidFill>
                  <a:srgbClr val="0F243E"/>
                </a:solidFill>
                <a:latin typeface="Calibri"/>
                <a:cs typeface="Calibri"/>
              </a:rPr>
              <a:t>have</a:t>
            </a:r>
            <a:r>
              <a:rPr sz="1600" b="0" spc="-5" dirty="0">
                <a:solidFill>
                  <a:srgbClr val="0F243E"/>
                </a:solidFill>
                <a:latin typeface="Calibri"/>
                <a:cs typeface="Calibri"/>
              </a:rPr>
              <a:t> the</a:t>
            </a:r>
            <a:r>
              <a:rPr sz="1600" b="0" spc="-10" dirty="0">
                <a:solidFill>
                  <a:srgbClr val="0F243E"/>
                </a:solidFill>
                <a:latin typeface="Calibri"/>
                <a:cs typeface="Calibri"/>
              </a:rPr>
              <a:t> most</a:t>
            </a:r>
            <a:r>
              <a:rPr sz="1600" b="0" spc="-5" dirty="0">
                <a:solidFill>
                  <a:srgbClr val="0F243E"/>
                </a:solidFill>
                <a:latin typeface="Calibri"/>
                <a:cs typeface="Calibri"/>
              </a:rPr>
              <a:t> number of</a:t>
            </a:r>
            <a:r>
              <a:rPr sz="1600" b="0" spc="-10" dirty="0">
                <a:solidFill>
                  <a:srgbClr val="0F243E"/>
                </a:solidFill>
                <a:latin typeface="Calibri"/>
                <a:cs typeface="Calibri"/>
              </a:rPr>
              <a:t> term</a:t>
            </a:r>
            <a:r>
              <a:rPr sz="1600" b="0" spc="-5" dirty="0">
                <a:solidFill>
                  <a:srgbClr val="0F243E"/>
                </a:solidFill>
                <a:latin typeface="Calibri"/>
                <a:cs typeface="Calibri"/>
              </a:rPr>
              <a:t> deposit</a:t>
            </a:r>
            <a:endParaRPr sz="1600" dirty="0">
              <a:latin typeface="Calibri"/>
              <a:cs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1302" y="542492"/>
            <a:ext cx="4147820" cy="391160"/>
          </a:xfrm>
          <a:prstGeom prst="rect">
            <a:avLst/>
          </a:prstGeom>
        </p:spPr>
        <p:txBody>
          <a:bodyPr vert="horz" wrap="square" lIns="0" tIns="12700" rIns="0" bIns="0" rtlCol="0">
            <a:spAutoFit/>
          </a:bodyPr>
          <a:lstStyle/>
          <a:p>
            <a:pPr marL="12700">
              <a:lnSpc>
                <a:spcPct val="100000"/>
              </a:lnSpc>
              <a:spcBef>
                <a:spcPts val="100"/>
              </a:spcBef>
            </a:pPr>
            <a:r>
              <a:rPr sz="2400" spc="-10" dirty="0"/>
              <a:t>Marital</a:t>
            </a:r>
            <a:r>
              <a:rPr sz="2400" spc="-20" dirty="0"/>
              <a:t> </a:t>
            </a:r>
            <a:r>
              <a:rPr sz="2400" spc="-15" dirty="0"/>
              <a:t>status </a:t>
            </a:r>
            <a:r>
              <a:rPr sz="2400" spc="-25" dirty="0"/>
              <a:t>v/s</a:t>
            </a:r>
            <a:r>
              <a:rPr sz="2400" spc="-15" dirty="0"/>
              <a:t> </a:t>
            </a:r>
            <a:r>
              <a:rPr sz="2400" spc="-20" dirty="0"/>
              <a:t>target</a:t>
            </a:r>
            <a:r>
              <a:rPr sz="2400" dirty="0"/>
              <a:t> </a:t>
            </a:r>
            <a:r>
              <a:rPr sz="2400" spc="-10" dirty="0"/>
              <a:t>variable</a:t>
            </a:r>
            <a:endParaRPr sz="2400"/>
          </a:p>
        </p:txBody>
      </p:sp>
      <p:pic>
        <p:nvPicPr>
          <p:cNvPr id="3" name="object 3"/>
          <p:cNvPicPr/>
          <p:nvPr/>
        </p:nvPicPr>
        <p:blipFill>
          <a:blip r:embed="rId2" cstate="print"/>
          <a:stretch>
            <a:fillRect/>
          </a:stretch>
        </p:blipFill>
        <p:spPr>
          <a:xfrm>
            <a:off x="1098225" y="949652"/>
            <a:ext cx="6629013" cy="3405050"/>
          </a:xfrm>
          <a:prstGeom prst="rect">
            <a:avLst/>
          </a:prstGeom>
        </p:spPr>
      </p:pic>
      <p:sp>
        <p:nvSpPr>
          <p:cNvPr id="4" name="object 4"/>
          <p:cNvSpPr txBox="1"/>
          <p:nvPr/>
        </p:nvSpPr>
        <p:spPr>
          <a:xfrm>
            <a:off x="840738" y="4404334"/>
            <a:ext cx="754062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F243E"/>
                </a:solidFill>
                <a:latin typeface="Calibri"/>
                <a:cs typeface="Calibri"/>
              </a:rPr>
              <a:t>clients </a:t>
            </a:r>
            <a:r>
              <a:rPr sz="1800" spc="-5" dirty="0">
                <a:solidFill>
                  <a:srgbClr val="0F243E"/>
                </a:solidFill>
                <a:latin typeface="Calibri"/>
                <a:cs typeface="Calibri"/>
              </a:rPr>
              <a:t>who has Married </a:t>
            </a:r>
            <a:r>
              <a:rPr sz="1800" dirty="0">
                <a:solidFill>
                  <a:srgbClr val="0F243E"/>
                </a:solidFill>
                <a:latin typeface="Calibri"/>
                <a:cs typeface="Calibri"/>
              </a:rPr>
              <a:t>and</a:t>
            </a:r>
            <a:r>
              <a:rPr sz="1800" spc="-5" dirty="0">
                <a:solidFill>
                  <a:srgbClr val="0F243E"/>
                </a:solidFill>
                <a:latin typeface="Calibri"/>
                <a:cs typeface="Calibri"/>
              </a:rPr>
              <a:t> single seems </a:t>
            </a:r>
            <a:r>
              <a:rPr sz="1800" spc="-10" dirty="0">
                <a:solidFill>
                  <a:srgbClr val="0F243E"/>
                </a:solidFill>
                <a:latin typeface="Calibri"/>
                <a:cs typeface="Calibri"/>
              </a:rPr>
              <a:t>to</a:t>
            </a:r>
            <a:r>
              <a:rPr sz="1800" spc="-5" dirty="0">
                <a:solidFill>
                  <a:srgbClr val="0F243E"/>
                </a:solidFill>
                <a:latin typeface="Calibri"/>
                <a:cs typeface="Calibri"/>
              </a:rPr>
              <a:t> be </a:t>
            </a:r>
            <a:r>
              <a:rPr sz="1800" spc="-10" dirty="0">
                <a:solidFill>
                  <a:srgbClr val="0F243E"/>
                </a:solidFill>
                <a:latin typeface="Calibri"/>
                <a:cs typeface="Calibri"/>
              </a:rPr>
              <a:t>more</a:t>
            </a:r>
            <a:r>
              <a:rPr sz="1800" spc="-5" dirty="0">
                <a:solidFill>
                  <a:srgbClr val="0F243E"/>
                </a:solidFill>
                <a:latin typeface="Calibri"/>
                <a:cs typeface="Calibri"/>
              </a:rPr>
              <a:t> </a:t>
            </a:r>
            <a:r>
              <a:rPr sz="1800" spc="-15" dirty="0">
                <a:solidFill>
                  <a:srgbClr val="0F243E"/>
                </a:solidFill>
                <a:latin typeface="Calibri"/>
                <a:cs typeface="Calibri"/>
              </a:rPr>
              <a:t>interested</a:t>
            </a:r>
            <a:r>
              <a:rPr sz="1800" spc="-5" dirty="0">
                <a:solidFill>
                  <a:srgbClr val="0F243E"/>
                </a:solidFill>
                <a:latin typeface="Calibri"/>
                <a:cs typeface="Calibri"/>
              </a:rPr>
              <a:t> on </a:t>
            </a:r>
            <a:r>
              <a:rPr sz="1800" spc="-10" dirty="0">
                <a:solidFill>
                  <a:srgbClr val="0F243E"/>
                </a:solidFill>
                <a:latin typeface="Calibri"/>
                <a:cs typeface="Calibri"/>
              </a:rPr>
              <a:t>term</a:t>
            </a:r>
            <a:r>
              <a:rPr sz="1800" spc="-5" dirty="0">
                <a:solidFill>
                  <a:srgbClr val="0F243E"/>
                </a:solidFill>
                <a:latin typeface="Calibri"/>
                <a:cs typeface="Calibri"/>
              </a:rPr>
              <a:t> deposit.</a:t>
            </a:r>
            <a:endParaRPr sz="1800">
              <a:latin typeface="Calibri"/>
              <a:cs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1324</TotalTime>
  <Words>1078</Words>
  <Application>Microsoft Office PowerPoint</Application>
  <PresentationFormat>On-screen Show (16:9)</PresentationFormat>
  <Paragraphs>105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Contents</vt:lpstr>
      <vt:lpstr>Problem Statement</vt:lpstr>
      <vt:lpstr>Data Summary</vt:lpstr>
      <vt:lpstr>Exploratory Data Analysis</vt:lpstr>
      <vt:lpstr>categorical features</vt:lpstr>
      <vt:lpstr>Inference</vt:lpstr>
      <vt:lpstr>Relationship between categorical feature and Target  Variable People with management jobs have the most number of term deposit</vt:lpstr>
      <vt:lpstr>Marital status v/s target variable</vt:lpstr>
      <vt:lpstr>Numerical Features</vt:lpstr>
      <vt:lpstr>Relation between Numerical feature and Target Variable</vt:lpstr>
      <vt:lpstr>PowerPoint Presentation</vt:lpstr>
      <vt:lpstr>Encoding categorical variables</vt:lpstr>
      <vt:lpstr>Sampling</vt:lpstr>
      <vt:lpstr>Model Training</vt:lpstr>
      <vt:lpstr>Model</vt:lpstr>
      <vt:lpstr>Logistic Regression</vt:lpstr>
      <vt:lpstr>Decision Tree Classifier</vt:lpstr>
      <vt:lpstr>Random Forest Classifier</vt:lpstr>
      <vt:lpstr>XGBoost Classifier</vt:lpstr>
      <vt:lpstr>Feature Importance</vt:lpstr>
      <vt:lpstr>Challenges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Effectiveness Prediction Presenation.pptx</dc:title>
  <dc:creator>Tushar Gautam</dc:creator>
  <cp:lastModifiedBy>Tushar Gautam</cp:lastModifiedBy>
  <cp:revision>5</cp:revision>
  <dcterms:created xsi:type="dcterms:W3CDTF">2022-12-27T14:16:24Z</dcterms:created>
  <dcterms:modified xsi:type="dcterms:W3CDTF">2022-12-28T12:25:54Z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