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60" r:id="rId5"/>
    <p:sldId id="262" r:id="rId6"/>
    <p:sldId id="263" r:id="rId7"/>
    <p:sldId id="268" r:id="rId8"/>
    <p:sldId id="269" r:id="rId9"/>
    <p:sldId id="270" r:id="rId10"/>
    <p:sldId id="271" r:id="rId11"/>
    <p:sldId id="281" r:id="rId12"/>
    <p:sldId id="272" r:id="rId13"/>
    <p:sldId id="275" r:id="rId14"/>
    <p:sldId id="276" r:id="rId15"/>
    <p:sldId id="277" r:id="rId16"/>
    <p:sldId id="278" r:id="rId17"/>
    <p:sldId id="280" r:id="rId18"/>
    <p:sldId id="286" r:id="rId19"/>
    <p:sldId id="287" r:id="rId20"/>
    <p:sldId id="288" r:id="rId21"/>
    <p:sldId id="289" r:id="rId22"/>
    <p:sldId id="283" r:id="rId23"/>
    <p:sldId id="285" r:id="rId24"/>
  </p:sldIdLst>
  <p:sldSz cx="9144000" cy="5143500" type="screen16x9"/>
  <p:notesSz cx="6858000" cy="9144000"/>
  <p:embeddedFontLst>
    <p:embeddedFont>
      <p:font typeface="Montserrat"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2" d="100"/>
          <a:sy n="102" d="100"/>
        </p:scale>
        <p:origin x="-456" y="1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1799174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247539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1">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a:t>
            </a:r>
            <a:r>
              <a:rPr lang="en-GB" sz="4200" b="1" dirty="0" smtClean="0">
                <a:solidFill>
                  <a:srgbClr val="CC0000"/>
                </a:solidFill>
                <a:latin typeface="Montserrat"/>
                <a:ea typeface="Montserrat"/>
                <a:cs typeface="Montserrat"/>
                <a:sym typeface="Montserrat"/>
              </a:rPr>
              <a:t>Project 1</a:t>
            </a:r>
            <a:br>
              <a:rPr lang="en-GB" sz="4200" b="1" dirty="0" smtClean="0">
                <a:solidFill>
                  <a:srgbClr val="CC0000"/>
                </a:solidFill>
                <a:latin typeface="Montserrat"/>
                <a:ea typeface="Montserrat"/>
                <a:cs typeface="Montserrat"/>
                <a:sym typeface="Montserrat"/>
              </a:rPr>
            </a:b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2000" b="1" dirty="0" smtClean="0">
                <a:solidFill>
                  <a:schemeClr val="lt1"/>
                </a:solidFill>
                <a:latin typeface="Montserrat"/>
                <a:ea typeface="Montserrat"/>
                <a:cs typeface="Montserrat"/>
                <a:sym typeface="Montserrat"/>
              </a:rPr>
              <a:t>EDA on Hotel Booking</a:t>
            </a:r>
            <a:br>
              <a:rPr lang="en-GB" sz="2000" b="1" dirty="0" smtClean="0">
                <a:solidFill>
                  <a:schemeClr val="lt1"/>
                </a:solidFill>
                <a:latin typeface="Montserrat"/>
                <a:ea typeface="Montserrat"/>
                <a:cs typeface="Montserrat"/>
                <a:sym typeface="Montserrat"/>
              </a:rPr>
            </a:br>
            <a:r>
              <a:rPr lang="en-GB" sz="2000" b="1" dirty="0" smtClean="0">
                <a:solidFill>
                  <a:schemeClr val="lt1"/>
                </a:solidFill>
                <a:latin typeface="Montserrat"/>
                <a:ea typeface="Montserrat"/>
                <a:cs typeface="Montserrat"/>
                <a:sym typeface="Montserrat"/>
              </a:rPr>
              <a:t/>
            </a:r>
            <a:br>
              <a:rPr lang="en-GB" sz="2000" b="1" dirty="0" smtClean="0">
                <a:solidFill>
                  <a:schemeClr val="lt1"/>
                </a:solidFill>
                <a:latin typeface="Montserrat"/>
                <a:ea typeface="Montserrat"/>
                <a:cs typeface="Montserrat"/>
                <a:sym typeface="Montserrat"/>
              </a:rPr>
            </a:br>
            <a:r>
              <a:rPr lang="en-GB" sz="2000" b="1" dirty="0" smtClean="0">
                <a:solidFill>
                  <a:schemeClr val="lt1"/>
                </a:solidFill>
                <a:latin typeface="Montserrat"/>
                <a:ea typeface="Montserrat"/>
                <a:cs typeface="Montserrat"/>
                <a:sym typeface="Montserrat"/>
              </a:rPr>
              <a:t>By</a:t>
            </a:r>
            <a:br>
              <a:rPr lang="en-GB" sz="2000" b="1" dirty="0" smtClean="0">
                <a:solidFill>
                  <a:schemeClr val="lt1"/>
                </a:solidFill>
                <a:latin typeface="Montserrat"/>
                <a:ea typeface="Montserrat"/>
                <a:cs typeface="Montserrat"/>
                <a:sym typeface="Montserrat"/>
              </a:rPr>
            </a:br>
            <a:r>
              <a:rPr lang="en-GB" sz="2000" b="1" dirty="0" smtClean="0">
                <a:solidFill>
                  <a:schemeClr val="lt1"/>
                </a:solidFill>
                <a:latin typeface="Montserrat"/>
                <a:ea typeface="Montserrat"/>
                <a:cs typeface="Montserrat"/>
                <a:sym typeface="Montserrat"/>
              </a:rPr>
              <a:t/>
            </a:r>
            <a:br>
              <a:rPr lang="en-GB" sz="2000" b="1" dirty="0" smtClean="0">
                <a:solidFill>
                  <a:schemeClr val="lt1"/>
                </a:solidFill>
                <a:latin typeface="Montserrat"/>
                <a:ea typeface="Montserrat"/>
                <a:cs typeface="Montserrat"/>
                <a:sym typeface="Montserrat"/>
              </a:rPr>
            </a:br>
            <a:r>
              <a:rPr lang="en-GB" sz="2000" b="1" dirty="0" err="1" smtClean="0">
                <a:solidFill>
                  <a:schemeClr val="lt1"/>
                </a:solidFill>
                <a:latin typeface="Montserrat"/>
                <a:ea typeface="Montserrat"/>
                <a:cs typeface="Montserrat"/>
                <a:sym typeface="Montserrat"/>
              </a:rPr>
              <a:t>Tushar</a:t>
            </a:r>
            <a:r>
              <a:rPr lang="en-GB" sz="2000" b="1" dirty="0" smtClean="0">
                <a:solidFill>
                  <a:schemeClr val="lt1"/>
                </a:solidFill>
                <a:latin typeface="Montserrat"/>
                <a:ea typeface="Montserrat"/>
                <a:cs typeface="Montserrat"/>
                <a:sym typeface="Montserrat"/>
              </a:rPr>
              <a:t> </a:t>
            </a:r>
            <a:r>
              <a:rPr lang="en-GB" sz="2000" b="1" dirty="0" err="1" smtClean="0">
                <a:solidFill>
                  <a:schemeClr val="lt1"/>
                </a:solidFill>
                <a:latin typeface="Montserrat"/>
                <a:ea typeface="Montserrat"/>
                <a:cs typeface="Montserrat"/>
                <a:sym typeface="Montserrat"/>
              </a:rPr>
              <a:t>Gautam</a:t>
            </a:r>
            <a:endParaRPr sz="20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200" b="1" dirty="0" smtClean="0">
                <a:latin typeface="Montserrat" charset="0"/>
              </a:rPr>
              <a:t>Converting </a:t>
            </a:r>
            <a:r>
              <a:rPr lang="en-IN" sz="4200" b="1" dirty="0" err="1" smtClean="0">
                <a:latin typeface="Montserrat" charset="0"/>
              </a:rPr>
              <a:t>dtype</a:t>
            </a:r>
            <a:r>
              <a:rPr lang="en-IN" sz="4200" b="1" dirty="0" smtClean="0">
                <a:latin typeface="Montserrat" charset="0"/>
              </a:rPr>
              <a:t> and format</a:t>
            </a:r>
            <a:endParaRPr lang="en-IN" sz="4200" b="1" dirty="0">
              <a:latin typeface="Montserrat" charset="0"/>
            </a:endParaRPr>
          </a:p>
        </p:txBody>
      </p:sp>
      <p:sp>
        <p:nvSpPr>
          <p:cNvPr id="3" name="Text Placeholder 2"/>
          <p:cNvSpPr>
            <a:spLocks noGrp="1"/>
          </p:cNvSpPr>
          <p:nvPr>
            <p:ph type="body" idx="1"/>
          </p:nvPr>
        </p:nvSpPr>
        <p:spPr/>
        <p:txBody>
          <a:bodyPr/>
          <a:lstStyle/>
          <a:p>
            <a:pPr marL="114300" indent="0">
              <a:buNone/>
            </a:pPr>
            <a:endParaRPr lang="en-IN" sz="2000" b="1" dirty="0" smtClean="0">
              <a:solidFill>
                <a:schemeClr val="bg1"/>
              </a:solidFill>
              <a:latin typeface="Montserrat" charset="0"/>
            </a:endParaRPr>
          </a:p>
          <a:p>
            <a:pPr marL="114300" indent="0">
              <a:buNone/>
            </a:pPr>
            <a:r>
              <a:rPr lang="en-IN" sz="2000" b="1" dirty="0" smtClean="0">
                <a:solidFill>
                  <a:schemeClr val="bg1"/>
                </a:solidFill>
                <a:latin typeface="Montserrat" charset="0"/>
              </a:rPr>
              <a:t>Children, company and agent are in the form of numbers in the data but there </a:t>
            </a:r>
            <a:r>
              <a:rPr lang="en-IN" sz="2000" b="1" dirty="0" err="1" smtClean="0">
                <a:solidFill>
                  <a:schemeClr val="bg1"/>
                </a:solidFill>
                <a:latin typeface="Montserrat" charset="0"/>
              </a:rPr>
              <a:t>dtype</a:t>
            </a:r>
            <a:r>
              <a:rPr lang="en-IN" sz="2000" b="1" dirty="0" smtClean="0">
                <a:solidFill>
                  <a:schemeClr val="bg1"/>
                </a:solidFill>
                <a:latin typeface="Montserrat" charset="0"/>
              </a:rPr>
              <a:t> is given in float.</a:t>
            </a:r>
          </a:p>
          <a:p>
            <a:pPr marL="114300" indent="0">
              <a:buNone/>
            </a:pPr>
            <a:endParaRPr lang="en-IN" sz="2000" b="1" dirty="0" smtClean="0">
              <a:solidFill>
                <a:schemeClr val="bg1"/>
              </a:solidFill>
              <a:latin typeface="Montserrat" charset="0"/>
            </a:endParaRPr>
          </a:p>
          <a:p>
            <a:pPr marL="114300" indent="0">
              <a:buNone/>
            </a:pPr>
            <a:r>
              <a:rPr lang="en-IN" sz="2000" b="1" dirty="0" smtClean="0">
                <a:solidFill>
                  <a:schemeClr val="bg1"/>
                </a:solidFill>
                <a:latin typeface="Montserrat" charset="0"/>
              </a:rPr>
              <a:t>Converting format of date into </a:t>
            </a:r>
            <a:r>
              <a:rPr lang="en-IN" sz="2000" b="1" dirty="0" err="1" smtClean="0">
                <a:solidFill>
                  <a:schemeClr val="bg1"/>
                </a:solidFill>
                <a:latin typeface="Montserrat" charset="0"/>
              </a:rPr>
              <a:t>datetime</a:t>
            </a:r>
            <a:r>
              <a:rPr lang="en-IN" sz="2000" b="1" dirty="0" smtClean="0">
                <a:solidFill>
                  <a:schemeClr val="bg1"/>
                </a:solidFill>
                <a:latin typeface="Montserrat" charset="0"/>
              </a:rPr>
              <a:t> instead of object.</a:t>
            </a:r>
            <a:endParaRPr lang="en-IN" sz="2000" b="1" dirty="0">
              <a:solidFill>
                <a:schemeClr val="bg1"/>
              </a:solidFill>
              <a:latin typeface="Montserrat" charset="0"/>
            </a:endParaRPr>
          </a:p>
          <a:p>
            <a:pPr marL="114300" indent="0">
              <a:buNone/>
            </a:pPr>
            <a:endParaRPr lang="en-IN" sz="2000" b="1" dirty="0">
              <a:solidFill>
                <a:schemeClr val="bg1"/>
              </a:solidFill>
              <a:latin typeface="Montserrat" charset="0"/>
            </a:endParaRPr>
          </a:p>
        </p:txBody>
      </p:sp>
      <p:pic>
        <p:nvPicPr>
          <p:cNvPr id="5122" name="Picture 2" descr="C:\Users\Tushar Gautam\OneDrive\Pictures\Screenshot 2022-10-16 22232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437" y="3163077"/>
            <a:ext cx="7716837" cy="136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27196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200" b="1" dirty="0" smtClean="0">
                <a:latin typeface="Montserrat" charset="0"/>
              </a:rPr>
              <a:t>Adding Columns</a:t>
            </a:r>
            <a:endParaRPr lang="en-IN" sz="4200" b="1" dirty="0">
              <a:latin typeface="Montserrat" charset="0"/>
            </a:endParaRPr>
          </a:p>
        </p:txBody>
      </p:sp>
      <p:sp>
        <p:nvSpPr>
          <p:cNvPr id="3" name="Text Placeholder 2"/>
          <p:cNvSpPr>
            <a:spLocks noGrp="1"/>
          </p:cNvSpPr>
          <p:nvPr>
            <p:ph type="body" idx="1"/>
          </p:nvPr>
        </p:nvSpPr>
        <p:spPr/>
        <p:txBody>
          <a:bodyPr/>
          <a:lstStyle/>
          <a:p>
            <a:pPr marL="114300" indent="0">
              <a:buNone/>
            </a:pPr>
            <a:r>
              <a:rPr lang="en-US" sz="2000" b="1" dirty="0" smtClean="0">
                <a:solidFill>
                  <a:schemeClr val="bg1"/>
                </a:solidFill>
                <a:latin typeface="Montserrat" charset="0"/>
              </a:rPr>
              <a:t>-Adding </a:t>
            </a:r>
            <a:r>
              <a:rPr lang="en-US" sz="2000" b="1" dirty="0">
                <a:solidFill>
                  <a:schemeClr val="bg1"/>
                </a:solidFill>
                <a:latin typeface="Montserrat" charset="0"/>
              </a:rPr>
              <a:t>total stay column in </a:t>
            </a:r>
            <a:r>
              <a:rPr lang="en-US" sz="2000" b="1" dirty="0" err="1">
                <a:solidFill>
                  <a:schemeClr val="bg1"/>
                </a:solidFill>
                <a:latin typeface="Montserrat" charset="0"/>
              </a:rPr>
              <a:t>dataframe</a:t>
            </a:r>
            <a:r>
              <a:rPr lang="en-US" sz="2000" b="1" dirty="0">
                <a:solidFill>
                  <a:schemeClr val="bg1"/>
                </a:solidFill>
                <a:latin typeface="Montserrat" charset="0"/>
              </a:rPr>
              <a:t> that is (</a:t>
            </a:r>
            <a:r>
              <a:rPr lang="en-US" sz="2000" b="1" dirty="0" err="1">
                <a:solidFill>
                  <a:schemeClr val="bg1"/>
                </a:solidFill>
                <a:latin typeface="Montserrat" charset="0"/>
              </a:rPr>
              <a:t>stays_in_week_nights</a:t>
            </a:r>
            <a:r>
              <a:rPr lang="en-US" sz="2000" b="1" dirty="0">
                <a:solidFill>
                  <a:schemeClr val="bg1"/>
                </a:solidFill>
                <a:latin typeface="Montserrat" charset="0"/>
              </a:rPr>
              <a:t> + </a:t>
            </a:r>
            <a:r>
              <a:rPr lang="en-US" sz="2000" b="1" dirty="0" err="1">
                <a:solidFill>
                  <a:schemeClr val="bg1"/>
                </a:solidFill>
                <a:latin typeface="Montserrat" charset="0"/>
              </a:rPr>
              <a:t>stays_in_weekend_nights</a:t>
            </a:r>
            <a:r>
              <a:rPr lang="en-US" sz="2000" b="1" dirty="0" smtClean="0">
                <a:solidFill>
                  <a:schemeClr val="bg1"/>
                </a:solidFill>
                <a:latin typeface="Montserrat" charset="0"/>
              </a:rPr>
              <a:t>)</a:t>
            </a:r>
          </a:p>
          <a:p>
            <a:pPr marL="114300" indent="0">
              <a:buNone/>
            </a:pPr>
            <a:endParaRPr lang="en-US" sz="2000" b="1" dirty="0">
              <a:solidFill>
                <a:schemeClr val="bg1"/>
              </a:solidFill>
              <a:latin typeface="Montserrat" charset="0"/>
            </a:endParaRPr>
          </a:p>
          <a:p>
            <a:pPr marL="114300" indent="0">
              <a:buNone/>
            </a:pPr>
            <a:r>
              <a:rPr lang="en-US" sz="2000" b="1" dirty="0" smtClean="0">
                <a:solidFill>
                  <a:schemeClr val="bg1"/>
                </a:solidFill>
                <a:latin typeface="Montserrat" charset="0"/>
              </a:rPr>
              <a:t>-Adding </a:t>
            </a:r>
            <a:r>
              <a:rPr lang="en-US" sz="2000" b="1" dirty="0">
                <a:solidFill>
                  <a:schemeClr val="bg1"/>
                </a:solidFill>
                <a:latin typeface="Montserrat" charset="0"/>
              </a:rPr>
              <a:t>total people columns that is(adults + children + babies)</a:t>
            </a:r>
            <a:endParaRPr lang="en-IN" sz="2000" b="1" dirty="0">
              <a:solidFill>
                <a:schemeClr val="bg1"/>
              </a:solidFill>
              <a:latin typeface="Montserrat" charset="0"/>
            </a:endParaRPr>
          </a:p>
        </p:txBody>
      </p:sp>
      <p:pic>
        <p:nvPicPr>
          <p:cNvPr id="6146" name="Picture 2" descr="C:\Users\Tushar Gautam\OneDrive\Pictures\Screenshot 2022-10-16 22315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762" y="3294063"/>
            <a:ext cx="7631113"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1508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200" b="1" dirty="0" smtClean="0">
                <a:latin typeface="Montserrat" charset="0"/>
              </a:rPr>
              <a:t>Exploratory data Analysis</a:t>
            </a:r>
            <a:endParaRPr lang="en-IN" sz="4200" b="1" dirty="0">
              <a:latin typeface="Montserrat" charset="0"/>
            </a:endParaRPr>
          </a:p>
        </p:txBody>
      </p:sp>
      <p:sp>
        <p:nvSpPr>
          <p:cNvPr id="3" name="Text Placeholder 2"/>
          <p:cNvSpPr>
            <a:spLocks noGrp="1"/>
          </p:cNvSpPr>
          <p:nvPr>
            <p:ph type="body" idx="1"/>
          </p:nvPr>
        </p:nvSpPr>
        <p:spPr/>
        <p:txBody>
          <a:bodyPr/>
          <a:lstStyle/>
          <a:p>
            <a:pPr marL="114300" indent="0">
              <a:buNone/>
            </a:pPr>
            <a:endParaRPr lang="en-IN" sz="2000" b="1" dirty="0" smtClean="0">
              <a:solidFill>
                <a:schemeClr val="bg1"/>
              </a:solidFill>
              <a:latin typeface="Montserrat" charset="0"/>
            </a:endParaRPr>
          </a:p>
          <a:p>
            <a:pPr marL="114300" indent="0">
              <a:buNone/>
            </a:pPr>
            <a:r>
              <a:rPr lang="en-IN" sz="2000" b="1" u="sng" dirty="0" smtClean="0">
                <a:solidFill>
                  <a:schemeClr val="bg1"/>
                </a:solidFill>
                <a:latin typeface="Montserrat" charset="0"/>
              </a:rPr>
              <a:t>Let’s check which hotel is mostly preferred by the </a:t>
            </a:r>
            <a:r>
              <a:rPr lang="en-IN" sz="2000" b="1" u="sng" dirty="0" smtClean="0">
                <a:solidFill>
                  <a:schemeClr val="bg1"/>
                </a:solidFill>
                <a:latin typeface="Montserrat" charset="0"/>
              </a:rPr>
              <a:t>customers</a:t>
            </a:r>
          </a:p>
          <a:p>
            <a:pPr marL="114300" indent="0">
              <a:buNone/>
            </a:pPr>
            <a:endParaRPr lang="en-IN" sz="2000" b="1" dirty="0">
              <a:solidFill>
                <a:schemeClr val="bg1"/>
              </a:solidFill>
              <a:latin typeface="Montserrat" charset="0"/>
            </a:endParaRPr>
          </a:p>
          <a:p>
            <a:pPr marL="114300" indent="0">
              <a:buNone/>
            </a:pPr>
            <a:r>
              <a:rPr lang="en-US" sz="1400" b="1" dirty="0">
                <a:solidFill>
                  <a:schemeClr val="bg1"/>
                </a:solidFill>
                <a:latin typeface="Montserrat" charset="0"/>
              </a:rPr>
              <a:t>City hotels are more preferred </a:t>
            </a:r>
            <a:endParaRPr lang="en-US" sz="1400" b="1" dirty="0" smtClean="0">
              <a:solidFill>
                <a:schemeClr val="bg1"/>
              </a:solidFill>
              <a:latin typeface="Montserrat" charset="0"/>
            </a:endParaRPr>
          </a:p>
          <a:p>
            <a:pPr marL="114300" indent="0">
              <a:buNone/>
            </a:pPr>
            <a:r>
              <a:rPr lang="en-US" sz="1400" b="1" dirty="0" smtClean="0">
                <a:solidFill>
                  <a:schemeClr val="bg1"/>
                </a:solidFill>
                <a:latin typeface="Montserrat" charset="0"/>
              </a:rPr>
              <a:t>by </a:t>
            </a:r>
            <a:r>
              <a:rPr lang="en-US" sz="1400" b="1" dirty="0">
                <a:solidFill>
                  <a:schemeClr val="bg1"/>
                </a:solidFill>
                <a:latin typeface="Montserrat" charset="0"/>
              </a:rPr>
              <a:t>guest as city hotels are mostly near by </a:t>
            </a:r>
            <a:endParaRPr lang="en-US" sz="1400" b="1" dirty="0" smtClean="0">
              <a:solidFill>
                <a:schemeClr val="bg1"/>
              </a:solidFill>
              <a:latin typeface="Montserrat" charset="0"/>
            </a:endParaRPr>
          </a:p>
          <a:p>
            <a:pPr marL="114300" indent="0">
              <a:buNone/>
            </a:pPr>
            <a:r>
              <a:rPr lang="en-US" sz="1400" b="1" dirty="0" smtClean="0">
                <a:solidFill>
                  <a:schemeClr val="bg1"/>
                </a:solidFill>
                <a:latin typeface="Montserrat" charset="0"/>
              </a:rPr>
              <a:t>Airports</a:t>
            </a:r>
            <a:r>
              <a:rPr lang="en-US" sz="1400" b="1" dirty="0">
                <a:solidFill>
                  <a:schemeClr val="bg1"/>
                </a:solidFill>
                <a:latin typeface="Montserrat" charset="0"/>
              </a:rPr>
              <a:t>, Railway </a:t>
            </a:r>
            <a:r>
              <a:rPr lang="en-US" sz="1400" b="1" dirty="0" smtClean="0">
                <a:solidFill>
                  <a:schemeClr val="bg1"/>
                </a:solidFill>
                <a:latin typeface="Montserrat" charset="0"/>
              </a:rPr>
              <a:t>stations</a:t>
            </a:r>
          </a:p>
          <a:p>
            <a:pPr marL="114300" indent="0">
              <a:buNone/>
            </a:pPr>
            <a:endParaRPr lang="en-US" sz="1400" b="1" dirty="0">
              <a:solidFill>
                <a:schemeClr val="bg1"/>
              </a:solidFill>
              <a:latin typeface="Montserrat" charset="0"/>
            </a:endParaRPr>
          </a:p>
          <a:p>
            <a:pPr marL="114300" indent="0">
              <a:buNone/>
            </a:pPr>
            <a:r>
              <a:rPr lang="en-US" sz="1400" b="1" dirty="0">
                <a:solidFill>
                  <a:schemeClr val="bg1"/>
                </a:solidFill>
                <a:latin typeface="Montserrat" charset="0"/>
              </a:rPr>
              <a:t>Resort are situated at longer distance.</a:t>
            </a:r>
            <a:endParaRPr lang="en-IN" sz="1400" b="1" dirty="0" smtClean="0">
              <a:solidFill>
                <a:schemeClr val="bg1"/>
              </a:solidFill>
              <a:latin typeface="Montserrat" charset="0"/>
            </a:endParaRPr>
          </a:p>
          <a:p>
            <a:pPr marL="114300" indent="0">
              <a:buNone/>
            </a:pPr>
            <a:endParaRPr lang="en-IN" sz="2000" b="1" dirty="0">
              <a:solidFill>
                <a:schemeClr val="bg1"/>
              </a:solidFill>
              <a:latin typeface="Montserrat" charset="0"/>
            </a:endParaRPr>
          </a:p>
        </p:txBody>
      </p:sp>
      <p:pic>
        <p:nvPicPr>
          <p:cNvPr id="7171" name="Picture 3" descr="C:\Users\Tushar Gautam\Downloads\preferred hot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5265" y="2395321"/>
            <a:ext cx="3560732" cy="2654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3001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latin typeface="Montserrat" charset="0"/>
              </a:rPr>
              <a:t>Which agent has made most booking</a:t>
            </a:r>
            <a:endParaRPr lang="en-IN" sz="3200" b="1" dirty="0">
              <a:latin typeface="Montserrat" charset="0"/>
            </a:endParaRPr>
          </a:p>
        </p:txBody>
      </p:sp>
      <p:sp>
        <p:nvSpPr>
          <p:cNvPr id="3" name="Text Placeholder 2"/>
          <p:cNvSpPr>
            <a:spLocks noGrp="1"/>
          </p:cNvSpPr>
          <p:nvPr>
            <p:ph type="body" idx="1"/>
          </p:nvPr>
        </p:nvSpPr>
        <p:spPr/>
        <p:txBody>
          <a:bodyPr/>
          <a:lstStyle/>
          <a:p>
            <a:pPr marL="114300" indent="0">
              <a:buNone/>
            </a:pPr>
            <a:r>
              <a:rPr lang="en-US" sz="1600" b="1" dirty="0">
                <a:solidFill>
                  <a:schemeClr val="bg1"/>
                </a:solidFill>
                <a:latin typeface="Montserrat" charset="0"/>
              </a:rPr>
              <a:t>Id Number 9 agent has made most </a:t>
            </a:r>
            <a:r>
              <a:rPr lang="en-US" sz="1600" b="1" dirty="0" smtClean="0">
                <a:solidFill>
                  <a:schemeClr val="bg1"/>
                </a:solidFill>
                <a:latin typeface="Montserrat" charset="0"/>
              </a:rPr>
              <a:t>numbers</a:t>
            </a:r>
          </a:p>
          <a:p>
            <a:pPr marL="114300" indent="0">
              <a:buNone/>
            </a:pPr>
            <a:r>
              <a:rPr lang="en-US" sz="1600" b="1" dirty="0" smtClean="0">
                <a:solidFill>
                  <a:schemeClr val="bg1"/>
                </a:solidFill>
                <a:latin typeface="Montserrat" charset="0"/>
              </a:rPr>
              <a:t> </a:t>
            </a:r>
            <a:r>
              <a:rPr lang="en-US" sz="1600" b="1" dirty="0">
                <a:solidFill>
                  <a:schemeClr val="bg1"/>
                </a:solidFill>
                <a:latin typeface="Montserrat" charset="0"/>
              </a:rPr>
              <a:t>of bookings 28759</a:t>
            </a:r>
            <a:r>
              <a:rPr lang="en-US" sz="1600" b="1" dirty="0" smtClean="0">
                <a:solidFill>
                  <a:schemeClr val="bg1"/>
                </a:solidFill>
                <a:latin typeface="Montserrat" charset="0"/>
              </a:rPr>
              <a:t>.</a:t>
            </a:r>
          </a:p>
          <a:p>
            <a:pPr marL="114300" indent="0">
              <a:buNone/>
            </a:pPr>
            <a:endParaRPr lang="en-US" sz="1600" b="1" dirty="0">
              <a:solidFill>
                <a:schemeClr val="bg1"/>
              </a:solidFill>
              <a:latin typeface="Montserrat" charset="0"/>
            </a:endParaRPr>
          </a:p>
          <a:p>
            <a:pPr marL="114300" indent="0">
              <a:buNone/>
            </a:pPr>
            <a:r>
              <a:rPr lang="en-US" sz="1600" b="1" dirty="0">
                <a:solidFill>
                  <a:schemeClr val="bg1"/>
                </a:solidFill>
                <a:latin typeface="Montserrat" charset="0"/>
              </a:rPr>
              <a:t>Id Number 240 has most number of </a:t>
            </a:r>
            <a:r>
              <a:rPr lang="en-US" sz="1600" b="1" dirty="0" smtClean="0">
                <a:solidFill>
                  <a:schemeClr val="bg1"/>
                </a:solidFill>
                <a:latin typeface="Montserrat" charset="0"/>
              </a:rPr>
              <a:t>bookings</a:t>
            </a:r>
          </a:p>
          <a:p>
            <a:pPr marL="114300" indent="0">
              <a:buNone/>
            </a:pPr>
            <a:r>
              <a:rPr lang="en-US" sz="1600" b="1" dirty="0" smtClean="0">
                <a:solidFill>
                  <a:schemeClr val="bg1"/>
                </a:solidFill>
                <a:latin typeface="Montserrat" charset="0"/>
              </a:rPr>
              <a:t> </a:t>
            </a:r>
            <a:r>
              <a:rPr lang="en-US" sz="1600" b="1" dirty="0">
                <a:solidFill>
                  <a:schemeClr val="bg1"/>
                </a:solidFill>
                <a:latin typeface="Montserrat" charset="0"/>
              </a:rPr>
              <a:t>after ID 9 followed by 14 and 7.</a:t>
            </a:r>
            <a:endParaRPr lang="en-IN" sz="1600" b="1" dirty="0">
              <a:solidFill>
                <a:schemeClr val="bg1"/>
              </a:solidFill>
              <a:latin typeface="Montserrat" charset="0"/>
            </a:endParaRPr>
          </a:p>
        </p:txBody>
      </p:sp>
      <p:pic>
        <p:nvPicPr>
          <p:cNvPr id="8194" name="Picture 2" descr="C:\Users\Tushar Gautam\OneDrive\Pictures\Screenshot 2022-10-16 22394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52" y="3074939"/>
            <a:ext cx="5393095" cy="1468697"/>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C:\Users\Tushar Gautam\Downloads\booking ag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9747" y="1025039"/>
            <a:ext cx="3629608" cy="409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84004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1800" b="1" dirty="0" smtClean="0">
                <a:latin typeface="Montserrat" charset="0"/>
              </a:rPr>
              <a:t>Percentage of booking </a:t>
            </a:r>
            <a:r>
              <a:rPr lang="en-IN" sz="1800" b="1" dirty="0" smtClean="0">
                <a:latin typeface="Montserrat" charset="0"/>
              </a:rPr>
              <a:t>cancellation and </a:t>
            </a:r>
            <a:r>
              <a:rPr lang="en-US" sz="1800" b="1" dirty="0" smtClean="0">
                <a:latin typeface="Montserrat" charset="0"/>
              </a:rPr>
              <a:t>Does </a:t>
            </a:r>
            <a:r>
              <a:rPr lang="en-US" sz="1800" b="1" dirty="0">
                <a:latin typeface="Montserrat" charset="0"/>
              </a:rPr>
              <a:t>not getting same room type as </a:t>
            </a:r>
            <a:r>
              <a:rPr lang="en-US" sz="1800" b="1" dirty="0" smtClean="0">
                <a:latin typeface="Montserrat" charset="0"/>
              </a:rPr>
              <a:t>demanded really  </a:t>
            </a:r>
            <a:r>
              <a:rPr lang="en-US" sz="1800" b="1" dirty="0">
                <a:latin typeface="Montserrat" charset="0"/>
              </a:rPr>
              <a:t>causes cancellation?</a:t>
            </a:r>
            <a:br>
              <a:rPr lang="en-US" sz="1800" b="1" dirty="0">
                <a:latin typeface="Montserrat" charset="0"/>
              </a:rPr>
            </a:br>
            <a:r>
              <a:rPr lang="en-US" sz="1800" b="1" dirty="0">
                <a:latin typeface="Montserrat" charset="0"/>
              </a:rPr>
              <a:t/>
            </a:r>
            <a:br>
              <a:rPr lang="en-US" sz="1800" b="1" dirty="0">
                <a:latin typeface="Montserrat" charset="0"/>
              </a:rPr>
            </a:br>
            <a:endParaRPr lang="en-IN" sz="1800" b="1" dirty="0">
              <a:latin typeface="Montserrat" charset="0"/>
            </a:endParaRPr>
          </a:p>
        </p:txBody>
      </p:sp>
      <p:sp>
        <p:nvSpPr>
          <p:cNvPr id="3" name="Text Placeholder 2"/>
          <p:cNvSpPr>
            <a:spLocks noGrp="1"/>
          </p:cNvSpPr>
          <p:nvPr>
            <p:ph type="body" idx="1"/>
          </p:nvPr>
        </p:nvSpPr>
        <p:spPr/>
        <p:txBody>
          <a:bodyPr/>
          <a:lstStyle/>
          <a:p>
            <a:pPr marL="114300" indent="0">
              <a:buNone/>
            </a:pPr>
            <a:r>
              <a:rPr lang="en-IN" sz="1600" b="1" dirty="0" smtClean="0">
                <a:solidFill>
                  <a:schemeClr val="bg1"/>
                </a:solidFill>
                <a:latin typeface="Montserrat" charset="0"/>
              </a:rPr>
              <a:t>-Here 0 defines as </a:t>
            </a:r>
          </a:p>
          <a:p>
            <a:pPr marL="114300" indent="0">
              <a:buNone/>
            </a:pPr>
            <a:r>
              <a:rPr lang="en-IN" sz="1600" b="1" dirty="0" smtClean="0">
                <a:solidFill>
                  <a:schemeClr val="bg1"/>
                </a:solidFill>
                <a:latin typeface="Montserrat" charset="0"/>
              </a:rPr>
              <a:t>Not </a:t>
            </a:r>
            <a:r>
              <a:rPr lang="en-IN" sz="1600" b="1" dirty="0">
                <a:solidFill>
                  <a:schemeClr val="bg1"/>
                </a:solidFill>
                <a:latin typeface="Montserrat" charset="0"/>
              </a:rPr>
              <a:t>cancelled </a:t>
            </a:r>
            <a:r>
              <a:rPr lang="en-IN" sz="1600" b="1" dirty="0" smtClean="0">
                <a:solidFill>
                  <a:schemeClr val="bg1"/>
                </a:solidFill>
                <a:latin typeface="Montserrat" charset="0"/>
              </a:rPr>
              <a:t>and </a:t>
            </a:r>
            <a:r>
              <a:rPr lang="en-IN" sz="1600" b="1" dirty="0">
                <a:solidFill>
                  <a:schemeClr val="bg1"/>
                </a:solidFill>
                <a:latin typeface="Montserrat" charset="0"/>
              </a:rPr>
              <a:t>1 for </a:t>
            </a:r>
            <a:endParaRPr lang="en-IN" sz="1600" b="1" dirty="0" smtClean="0">
              <a:solidFill>
                <a:schemeClr val="bg1"/>
              </a:solidFill>
              <a:latin typeface="Montserrat" charset="0"/>
            </a:endParaRPr>
          </a:p>
          <a:p>
            <a:pPr marL="114300" indent="0">
              <a:buNone/>
            </a:pPr>
            <a:r>
              <a:rPr lang="en-IN" sz="1600" b="1" dirty="0" smtClean="0">
                <a:solidFill>
                  <a:schemeClr val="bg1"/>
                </a:solidFill>
                <a:latin typeface="Montserrat" charset="0"/>
              </a:rPr>
              <a:t>Cancelled</a:t>
            </a:r>
          </a:p>
          <a:p>
            <a:pPr marL="114300" indent="0">
              <a:buNone/>
            </a:pPr>
            <a:r>
              <a:rPr lang="en-US" sz="1600" b="1" dirty="0" smtClean="0">
                <a:solidFill>
                  <a:schemeClr val="bg1"/>
                </a:solidFill>
                <a:latin typeface="Montserrat" charset="0"/>
              </a:rPr>
              <a:t>-Only </a:t>
            </a:r>
            <a:r>
              <a:rPr lang="en-US" sz="1600" b="1" dirty="0">
                <a:solidFill>
                  <a:schemeClr val="bg1"/>
                </a:solidFill>
                <a:latin typeface="Montserrat" charset="0"/>
              </a:rPr>
              <a:t>15 % of bookings </a:t>
            </a:r>
            <a:endParaRPr lang="en-US" sz="1600" b="1" dirty="0" smtClean="0">
              <a:solidFill>
                <a:schemeClr val="bg1"/>
              </a:solidFill>
              <a:latin typeface="Montserrat" charset="0"/>
            </a:endParaRPr>
          </a:p>
          <a:p>
            <a:pPr marL="114300" indent="0">
              <a:buNone/>
            </a:pPr>
            <a:r>
              <a:rPr lang="en-US" sz="1600" b="1" dirty="0" smtClean="0">
                <a:solidFill>
                  <a:schemeClr val="bg1"/>
                </a:solidFill>
                <a:latin typeface="Montserrat" charset="0"/>
              </a:rPr>
              <a:t>were </a:t>
            </a:r>
            <a:r>
              <a:rPr lang="en-US" sz="1600" b="1" dirty="0">
                <a:solidFill>
                  <a:schemeClr val="bg1"/>
                </a:solidFill>
                <a:latin typeface="Montserrat" charset="0"/>
              </a:rPr>
              <a:t>cancelled if not </a:t>
            </a:r>
            <a:endParaRPr lang="en-US" sz="1600" b="1" dirty="0" smtClean="0">
              <a:solidFill>
                <a:schemeClr val="bg1"/>
              </a:solidFill>
              <a:latin typeface="Montserrat" charset="0"/>
            </a:endParaRPr>
          </a:p>
          <a:p>
            <a:pPr marL="114300" indent="0">
              <a:buNone/>
            </a:pPr>
            <a:r>
              <a:rPr lang="en-US" sz="1600" b="1" dirty="0" err="1" smtClean="0">
                <a:solidFill>
                  <a:schemeClr val="bg1"/>
                </a:solidFill>
                <a:latin typeface="Montserrat" charset="0"/>
              </a:rPr>
              <a:t>alloted</a:t>
            </a:r>
            <a:r>
              <a:rPr lang="en-US" sz="1600" b="1" dirty="0" smtClean="0">
                <a:solidFill>
                  <a:schemeClr val="bg1"/>
                </a:solidFill>
                <a:latin typeface="Montserrat" charset="0"/>
              </a:rPr>
              <a:t> </a:t>
            </a:r>
            <a:r>
              <a:rPr lang="en-US" sz="1600" b="1" dirty="0">
                <a:solidFill>
                  <a:schemeClr val="bg1"/>
                </a:solidFill>
                <a:latin typeface="Montserrat" charset="0"/>
              </a:rPr>
              <a:t>same room type </a:t>
            </a:r>
            <a:endParaRPr lang="en-US" sz="1600" b="1" dirty="0" smtClean="0">
              <a:solidFill>
                <a:schemeClr val="bg1"/>
              </a:solidFill>
              <a:latin typeface="Montserrat" charset="0"/>
            </a:endParaRPr>
          </a:p>
          <a:p>
            <a:pPr marL="114300" indent="0">
              <a:buNone/>
            </a:pPr>
            <a:r>
              <a:rPr lang="en-US" sz="1600" b="1" dirty="0" smtClean="0">
                <a:solidFill>
                  <a:schemeClr val="bg1"/>
                </a:solidFill>
                <a:latin typeface="Montserrat" charset="0"/>
              </a:rPr>
              <a:t>as </a:t>
            </a:r>
            <a:r>
              <a:rPr lang="en-US" sz="1600" b="1" dirty="0">
                <a:solidFill>
                  <a:schemeClr val="bg1"/>
                </a:solidFill>
                <a:latin typeface="Montserrat" charset="0"/>
              </a:rPr>
              <a:t>demanded.</a:t>
            </a:r>
            <a:endParaRPr lang="en-IN" sz="1600" b="1" dirty="0">
              <a:solidFill>
                <a:schemeClr val="bg1"/>
              </a:solidFill>
              <a:latin typeface="Montserrat" charset="0"/>
            </a:endParaRPr>
          </a:p>
          <a:p>
            <a:pPr marL="114300" indent="0">
              <a:buNone/>
            </a:pPr>
            <a:endParaRPr lang="en-IN" sz="2000" b="1" dirty="0">
              <a:solidFill>
                <a:schemeClr val="bg1"/>
              </a:solidFill>
              <a:latin typeface="Montserrat" charset="0"/>
            </a:endParaRPr>
          </a:p>
          <a:p>
            <a:pPr marL="114300" indent="0">
              <a:buNone/>
            </a:pPr>
            <a:endParaRPr lang="en-IN" sz="2000" b="1" dirty="0" smtClean="0">
              <a:solidFill>
                <a:schemeClr val="bg1"/>
              </a:solidFill>
              <a:latin typeface="Montserrat" charset="0"/>
            </a:endParaRPr>
          </a:p>
          <a:p>
            <a:pPr marL="114300" indent="0">
              <a:buNone/>
            </a:pPr>
            <a:endParaRPr lang="en-IN" sz="2000" b="1" dirty="0" smtClean="0">
              <a:solidFill>
                <a:schemeClr val="bg1"/>
              </a:solidFill>
              <a:latin typeface="Montserrat" charset="0"/>
            </a:endParaRPr>
          </a:p>
        </p:txBody>
      </p:sp>
      <p:pic>
        <p:nvPicPr>
          <p:cNvPr id="9219" name="Picture 3" descr="C:\Users\Tushar Gautam\Downloads\booking cancel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1370" y="1136870"/>
            <a:ext cx="3648269" cy="20635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Tushar Gautam\Downloads\not getting same roo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7091" y="3312367"/>
            <a:ext cx="4528558" cy="1763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6727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Montserrat" charset="0"/>
              </a:rPr>
              <a:t>Does longer waiting period causes booking cancellation ?</a:t>
            </a:r>
            <a:endParaRPr lang="en-IN" b="1" dirty="0">
              <a:latin typeface="Montserrat" charset="0"/>
            </a:endParaRPr>
          </a:p>
        </p:txBody>
      </p:sp>
      <p:sp>
        <p:nvSpPr>
          <p:cNvPr id="3" name="Text Placeholder 2"/>
          <p:cNvSpPr>
            <a:spLocks noGrp="1"/>
          </p:cNvSpPr>
          <p:nvPr>
            <p:ph type="body" idx="1"/>
          </p:nvPr>
        </p:nvSpPr>
        <p:spPr/>
        <p:txBody>
          <a:bodyPr/>
          <a:lstStyle/>
          <a:p>
            <a:pPr marL="114300" indent="0">
              <a:buNone/>
            </a:pPr>
            <a:endParaRPr lang="en-IN" sz="1400" b="1" dirty="0">
              <a:solidFill>
                <a:schemeClr val="bg1"/>
              </a:solidFill>
              <a:latin typeface="Montserrat" charset="0"/>
            </a:endParaRPr>
          </a:p>
          <a:p>
            <a:pPr marL="114300" indent="0">
              <a:buNone/>
            </a:pPr>
            <a:r>
              <a:rPr lang="en-US" sz="1400" b="1" dirty="0">
                <a:solidFill>
                  <a:schemeClr val="bg1"/>
                </a:solidFill>
                <a:latin typeface="Montserrat" charset="0"/>
              </a:rPr>
              <a:t>We can see that most bookings were cancelled which has less than 100 days in waiting list but also bookings were not cancelled for the same still density of cancelled is slightly higher for the same but there is no direct effect of longer waiting period with booking cancellation.</a:t>
            </a:r>
            <a:endParaRPr lang="en-IN" sz="1400" b="1" dirty="0" smtClean="0">
              <a:solidFill>
                <a:schemeClr val="bg1"/>
              </a:solidFill>
              <a:latin typeface="Montserrat" charset="0"/>
            </a:endParaRPr>
          </a:p>
          <a:p>
            <a:pPr marL="114300" indent="0">
              <a:buNone/>
            </a:pPr>
            <a:endParaRPr lang="en-IN" sz="2000" b="1" dirty="0" smtClean="0">
              <a:solidFill>
                <a:schemeClr val="bg1"/>
              </a:solidFill>
              <a:latin typeface="Montserrat" charset="0"/>
            </a:endParaRPr>
          </a:p>
          <a:p>
            <a:pPr marL="114300" indent="0">
              <a:buNone/>
            </a:pPr>
            <a:endParaRPr lang="en-IN" sz="2000" b="1" dirty="0">
              <a:solidFill>
                <a:schemeClr val="bg1"/>
              </a:solidFill>
              <a:latin typeface="Montserrat" charset="0"/>
            </a:endParaRPr>
          </a:p>
        </p:txBody>
      </p:sp>
      <p:pic>
        <p:nvPicPr>
          <p:cNvPr id="10242" name="Picture 2" descr="C:\Users\Tushar Gautam\Downloads\waiting booking cancell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959" y="2752530"/>
            <a:ext cx="6363478" cy="2295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8880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b="1" dirty="0">
                <a:latin typeface="Montserrat" charset="0"/>
              </a:rPr>
              <a:t>Which year </a:t>
            </a:r>
            <a:r>
              <a:rPr lang="en-US" sz="2400" b="1" dirty="0" smtClean="0">
                <a:latin typeface="Montserrat" charset="0"/>
              </a:rPr>
              <a:t>and month has </a:t>
            </a:r>
            <a:r>
              <a:rPr lang="en-US" sz="2400" b="1" dirty="0">
                <a:latin typeface="Montserrat" charset="0"/>
              </a:rPr>
              <a:t>the highest bookings?</a:t>
            </a:r>
            <a:endParaRPr lang="en-IN" sz="2400" b="1" dirty="0">
              <a:latin typeface="Montserrat" charset="0"/>
            </a:endParaRPr>
          </a:p>
        </p:txBody>
      </p:sp>
      <p:sp>
        <p:nvSpPr>
          <p:cNvPr id="3" name="Text Placeholder 2"/>
          <p:cNvSpPr>
            <a:spLocks noGrp="1"/>
          </p:cNvSpPr>
          <p:nvPr>
            <p:ph type="body" idx="1"/>
          </p:nvPr>
        </p:nvSpPr>
        <p:spPr/>
        <p:txBody>
          <a:bodyPr/>
          <a:lstStyle/>
          <a:p>
            <a:pPr marL="114300" indent="0">
              <a:buNone/>
            </a:pPr>
            <a:r>
              <a:rPr lang="en-US" sz="1600" b="1" dirty="0" smtClean="0">
                <a:solidFill>
                  <a:schemeClr val="bg1"/>
                </a:solidFill>
                <a:latin typeface="Montserrat" charset="0"/>
              </a:rPr>
              <a:t>Year </a:t>
            </a:r>
            <a:r>
              <a:rPr lang="en-US" sz="1600" b="1" dirty="0">
                <a:solidFill>
                  <a:schemeClr val="bg1"/>
                </a:solidFill>
                <a:latin typeface="Montserrat" charset="0"/>
              </a:rPr>
              <a:t>2016 has the highest number of </a:t>
            </a:r>
            <a:endParaRPr lang="en-US" sz="1600" b="1" dirty="0" smtClean="0">
              <a:solidFill>
                <a:schemeClr val="bg1"/>
              </a:solidFill>
              <a:latin typeface="Montserrat" charset="0"/>
            </a:endParaRPr>
          </a:p>
          <a:p>
            <a:pPr marL="114300" indent="0">
              <a:buNone/>
            </a:pPr>
            <a:r>
              <a:rPr lang="en-US" sz="1600" b="1" dirty="0" smtClean="0">
                <a:solidFill>
                  <a:schemeClr val="bg1"/>
                </a:solidFill>
                <a:latin typeface="Montserrat" charset="0"/>
              </a:rPr>
              <a:t>bookings </a:t>
            </a:r>
            <a:r>
              <a:rPr lang="en-US" sz="1600" b="1" dirty="0">
                <a:solidFill>
                  <a:schemeClr val="bg1"/>
                </a:solidFill>
                <a:latin typeface="Montserrat" charset="0"/>
              </a:rPr>
              <a:t>(42391) followed by 2017 (31692</a:t>
            </a:r>
            <a:r>
              <a:rPr lang="en-US" sz="1600" b="1" dirty="0" smtClean="0">
                <a:solidFill>
                  <a:schemeClr val="bg1"/>
                </a:solidFill>
                <a:latin typeface="Montserrat" charset="0"/>
              </a:rPr>
              <a:t>)</a:t>
            </a:r>
          </a:p>
          <a:p>
            <a:pPr marL="114300" indent="0">
              <a:buNone/>
            </a:pPr>
            <a:r>
              <a:rPr lang="en-US" sz="1600" b="1" dirty="0" smtClean="0">
                <a:solidFill>
                  <a:schemeClr val="bg1"/>
                </a:solidFill>
                <a:latin typeface="Montserrat" charset="0"/>
              </a:rPr>
              <a:t> </a:t>
            </a:r>
            <a:r>
              <a:rPr lang="en-US" sz="1600" b="1" dirty="0">
                <a:solidFill>
                  <a:schemeClr val="bg1"/>
                </a:solidFill>
                <a:latin typeface="Montserrat" charset="0"/>
              </a:rPr>
              <a:t>and 2015 (13313</a:t>
            </a:r>
            <a:r>
              <a:rPr lang="en-US" sz="1600" b="1" dirty="0" smtClean="0">
                <a:solidFill>
                  <a:schemeClr val="bg1"/>
                </a:solidFill>
                <a:latin typeface="Montserrat" charset="0"/>
              </a:rPr>
              <a:t>).</a:t>
            </a:r>
          </a:p>
          <a:p>
            <a:pPr marL="114300" indent="0">
              <a:buNone/>
            </a:pPr>
            <a:endParaRPr lang="en-US" sz="1600" b="1" dirty="0" smtClean="0">
              <a:solidFill>
                <a:schemeClr val="bg1"/>
              </a:solidFill>
              <a:latin typeface="Montserrat" charset="0"/>
            </a:endParaRPr>
          </a:p>
          <a:p>
            <a:pPr marL="114300" indent="0">
              <a:buNone/>
            </a:pPr>
            <a:r>
              <a:rPr lang="en-US" sz="1600" b="1" dirty="0">
                <a:solidFill>
                  <a:schemeClr val="bg1"/>
                </a:solidFill>
                <a:latin typeface="Montserrat" charset="0"/>
              </a:rPr>
              <a:t>It seems that august has the </a:t>
            </a:r>
            <a:r>
              <a:rPr lang="en-US" sz="1600" b="1" dirty="0" smtClean="0">
                <a:solidFill>
                  <a:schemeClr val="bg1"/>
                </a:solidFill>
                <a:latin typeface="Montserrat" charset="0"/>
              </a:rPr>
              <a:t>highest</a:t>
            </a:r>
          </a:p>
          <a:p>
            <a:pPr marL="114300" indent="0">
              <a:buNone/>
            </a:pPr>
            <a:r>
              <a:rPr lang="en-US" sz="1600" b="1" dirty="0" smtClean="0">
                <a:solidFill>
                  <a:schemeClr val="bg1"/>
                </a:solidFill>
                <a:latin typeface="Montserrat" charset="0"/>
              </a:rPr>
              <a:t>number </a:t>
            </a:r>
            <a:r>
              <a:rPr lang="en-US" sz="1600" b="1" dirty="0">
                <a:solidFill>
                  <a:schemeClr val="bg1"/>
                </a:solidFill>
                <a:latin typeface="Montserrat" charset="0"/>
              </a:rPr>
              <a:t>of </a:t>
            </a:r>
            <a:r>
              <a:rPr lang="en-US" sz="1600" b="1" dirty="0" smtClean="0">
                <a:solidFill>
                  <a:schemeClr val="bg1"/>
                </a:solidFill>
                <a:latin typeface="Montserrat" charset="0"/>
              </a:rPr>
              <a:t>bookings</a:t>
            </a:r>
          </a:p>
          <a:p>
            <a:pPr marL="114300" indent="0">
              <a:buNone/>
            </a:pPr>
            <a:endParaRPr lang="en-US" sz="1600" b="1" dirty="0" smtClean="0">
              <a:solidFill>
                <a:schemeClr val="bg1"/>
              </a:solidFill>
              <a:latin typeface="Montserrat" charset="0"/>
            </a:endParaRPr>
          </a:p>
          <a:p>
            <a:pPr marL="114300" indent="0">
              <a:buNone/>
            </a:pPr>
            <a:endParaRPr lang="en-US" sz="1600" b="1" dirty="0">
              <a:solidFill>
                <a:schemeClr val="bg1"/>
              </a:solidFill>
              <a:latin typeface="Montserrat" charset="0"/>
            </a:endParaRPr>
          </a:p>
        </p:txBody>
      </p:sp>
      <p:pic>
        <p:nvPicPr>
          <p:cNvPr id="12290" name="Picture 2" descr="C:\Users\Tushar Gautam\Downloads\highest booking yearw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3478" y="1056692"/>
            <a:ext cx="2649764" cy="35176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Tushar Gautam\Downloads\month wise book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384" y="3079102"/>
            <a:ext cx="5206482" cy="2015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21764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latin typeface="Montserrat" charset="0"/>
              </a:rPr>
              <a:t>What is the percentage of repeated </a:t>
            </a:r>
            <a:r>
              <a:rPr lang="en-US" sz="2400" b="1" dirty="0" smtClean="0">
                <a:latin typeface="Montserrat" charset="0"/>
              </a:rPr>
              <a:t>guest and customer type ?</a:t>
            </a:r>
            <a:endParaRPr lang="en-IN" sz="2400" b="1" dirty="0">
              <a:latin typeface="Montserrat" charset="0"/>
            </a:endParaRPr>
          </a:p>
        </p:txBody>
      </p:sp>
      <p:sp>
        <p:nvSpPr>
          <p:cNvPr id="3" name="Text Placeholder 2"/>
          <p:cNvSpPr>
            <a:spLocks noGrp="1"/>
          </p:cNvSpPr>
          <p:nvPr>
            <p:ph type="body" idx="1"/>
          </p:nvPr>
        </p:nvSpPr>
        <p:spPr/>
        <p:txBody>
          <a:bodyPr/>
          <a:lstStyle/>
          <a:p>
            <a:pPr marL="114300" indent="0">
              <a:buNone/>
            </a:pPr>
            <a:endParaRPr lang="en-IN" sz="2000" b="1" dirty="0">
              <a:solidFill>
                <a:schemeClr val="bg1"/>
              </a:solidFill>
              <a:latin typeface="Montserrat" charset="0"/>
            </a:endParaRPr>
          </a:p>
          <a:p>
            <a:pPr marL="114300" indent="0">
              <a:buNone/>
            </a:pPr>
            <a:r>
              <a:rPr lang="en-US" sz="1600" b="1" dirty="0">
                <a:solidFill>
                  <a:schemeClr val="bg1"/>
                </a:solidFill>
                <a:latin typeface="Montserrat" charset="0"/>
              </a:rPr>
              <a:t>It </a:t>
            </a:r>
            <a:r>
              <a:rPr lang="en-US" sz="1600" b="1" dirty="0" smtClean="0">
                <a:solidFill>
                  <a:schemeClr val="bg1"/>
                </a:solidFill>
                <a:latin typeface="Montserrat" charset="0"/>
              </a:rPr>
              <a:t>shows </a:t>
            </a:r>
            <a:r>
              <a:rPr lang="en-US" sz="1600" b="1" dirty="0">
                <a:solidFill>
                  <a:schemeClr val="bg1"/>
                </a:solidFill>
                <a:latin typeface="Montserrat" charset="0"/>
              </a:rPr>
              <a:t>that only 3.9% </a:t>
            </a:r>
            <a:r>
              <a:rPr lang="en-US" sz="1600" b="1" dirty="0" smtClean="0">
                <a:solidFill>
                  <a:schemeClr val="bg1"/>
                </a:solidFill>
                <a:latin typeface="Montserrat" charset="0"/>
              </a:rPr>
              <a:t>guests are</a:t>
            </a:r>
          </a:p>
          <a:p>
            <a:pPr marL="114300" indent="0">
              <a:buNone/>
            </a:pPr>
            <a:r>
              <a:rPr lang="en-US" sz="1600" b="1" dirty="0" smtClean="0">
                <a:solidFill>
                  <a:schemeClr val="bg1"/>
                </a:solidFill>
                <a:latin typeface="Montserrat" charset="0"/>
              </a:rPr>
              <a:t> </a:t>
            </a:r>
            <a:r>
              <a:rPr lang="en-US" sz="1600" b="1" dirty="0">
                <a:solidFill>
                  <a:schemeClr val="bg1"/>
                </a:solidFill>
                <a:latin typeface="Montserrat" charset="0"/>
              </a:rPr>
              <a:t>repeated</a:t>
            </a:r>
            <a:r>
              <a:rPr lang="en-US" sz="1600" b="1" dirty="0" smtClean="0">
                <a:solidFill>
                  <a:schemeClr val="bg1"/>
                </a:solidFill>
                <a:latin typeface="Montserrat" charset="0"/>
              </a:rPr>
              <a:t>.</a:t>
            </a:r>
          </a:p>
          <a:p>
            <a:pPr marL="114300" indent="0">
              <a:buNone/>
            </a:pPr>
            <a:r>
              <a:rPr lang="en-US" sz="1600" b="1" dirty="0">
                <a:solidFill>
                  <a:schemeClr val="bg1"/>
                </a:solidFill>
                <a:latin typeface="Montserrat" charset="0"/>
              </a:rPr>
              <a:t>Transient has the highest </a:t>
            </a:r>
            <a:r>
              <a:rPr lang="en-US" sz="1600" b="1" dirty="0" smtClean="0">
                <a:solidFill>
                  <a:schemeClr val="bg1"/>
                </a:solidFill>
                <a:latin typeface="Montserrat" charset="0"/>
              </a:rPr>
              <a:t>distribution</a:t>
            </a:r>
          </a:p>
          <a:p>
            <a:pPr marL="114300" indent="0">
              <a:buNone/>
            </a:pPr>
            <a:r>
              <a:rPr lang="en-US" sz="1600" b="1" dirty="0" smtClean="0">
                <a:solidFill>
                  <a:schemeClr val="bg1"/>
                </a:solidFill>
                <a:latin typeface="Montserrat" charset="0"/>
              </a:rPr>
              <a:t>percentage </a:t>
            </a:r>
            <a:r>
              <a:rPr lang="en-US" sz="1600" b="1" dirty="0">
                <a:solidFill>
                  <a:schemeClr val="bg1"/>
                </a:solidFill>
                <a:latin typeface="Montserrat" charset="0"/>
              </a:rPr>
              <a:t>of </a:t>
            </a:r>
            <a:r>
              <a:rPr lang="en-US" sz="1600" b="1" dirty="0" smtClean="0">
                <a:solidFill>
                  <a:schemeClr val="bg1"/>
                </a:solidFill>
                <a:latin typeface="Montserrat" charset="0"/>
              </a:rPr>
              <a:t>customer </a:t>
            </a:r>
            <a:r>
              <a:rPr lang="en-US" sz="1600" b="1" dirty="0">
                <a:solidFill>
                  <a:schemeClr val="bg1"/>
                </a:solidFill>
                <a:latin typeface="Montserrat" charset="0"/>
              </a:rPr>
              <a:t>type (82.4%) </a:t>
            </a:r>
            <a:endParaRPr lang="en-US" sz="1600" b="1" dirty="0" smtClean="0">
              <a:solidFill>
                <a:schemeClr val="bg1"/>
              </a:solidFill>
              <a:latin typeface="Montserrat" charset="0"/>
            </a:endParaRPr>
          </a:p>
          <a:p>
            <a:pPr marL="114300" indent="0">
              <a:buNone/>
            </a:pPr>
            <a:r>
              <a:rPr lang="en-US" sz="1600" b="1" dirty="0" smtClean="0">
                <a:solidFill>
                  <a:schemeClr val="bg1"/>
                </a:solidFill>
                <a:latin typeface="Montserrat" charset="0"/>
              </a:rPr>
              <a:t>and least </a:t>
            </a:r>
            <a:r>
              <a:rPr lang="en-US" sz="1600" b="1" dirty="0">
                <a:solidFill>
                  <a:schemeClr val="bg1"/>
                </a:solidFill>
                <a:latin typeface="Montserrat" charset="0"/>
              </a:rPr>
              <a:t>0.6% associated </a:t>
            </a:r>
            <a:r>
              <a:rPr lang="en-US" sz="1600" b="1" dirty="0" smtClean="0">
                <a:solidFill>
                  <a:schemeClr val="bg1"/>
                </a:solidFill>
                <a:latin typeface="Montserrat" charset="0"/>
              </a:rPr>
              <a:t>with Group </a:t>
            </a:r>
          </a:p>
          <a:p>
            <a:pPr marL="114300" indent="0">
              <a:buNone/>
            </a:pPr>
            <a:r>
              <a:rPr lang="en-US" sz="1600" b="1" dirty="0" smtClean="0">
                <a:solidFill>
                  <a:schemeClr val="bg1"/>
                </a:solidFill>
                <a:latin typeface="Montserrat" charset="0"/>
              </a:rPr>
              <a:t>customer </a:t>
            </a:r>
            <a:r>
              <a:rPr lang="en-US" sz="1600" b="1" dirty="0">
                <a:solidFill>
                  <a:schemeClr val="bg1"/>
                </a:solidFill>
                <a:latin typeface="Montserrat" charset="0"/>
              </a:rPr>
              <a:t>type.</a:t>
            </a:r>
            <a:endParaRPr lang="en-IN" sz="1600" b="1" dirty="0">
              <a:solidFill>
                <a:schemeClr val="bg1"/>
              </a:solidFill>
              <a:latin typeface="Montserrat" charset="0"/>
            </a:endParaRPr>
          </a:p>
          <a:p>
            <a:pPr marL="114300" indent="0">
              <a:buNone/>
            </a:pPr>
            <a:endParaRPr lang="en-IN" sz="2000" b="1" dirty="0">
              <a:solidFill>
                <a:schemeClr val="bg1"/>
              </a:solidFill>
              <a:latin typeface="Montserrat" charset="0"/>
            </a:endParaRPr>
          </a:p>
        </p:txBody>
      </p:sp>
      <p:pic>
        <p:nvPicPr>
          <p:cNvPr id="14338" name="Picture 2" descr="C:\Users\Tushar Gautam\Downloads\repeatedgue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147" y="1101012"/>
            <a:ext cx="2255970" cy="198742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Tushar Gautam\Downloads\customer typ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6084" y="2789853"/>
            <a:ext cx="2534761" cy="2042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6051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latin typeface="Montserrat" charset="0"/>
              </a:rPr>
              <a:t>Percentage for changing made by guest and most reserved room type</a:t>
            </a:r>
            <a:endParaRPr lang="en-IN" sz="2000" b="1" dirty="0">
              <a:latin typeface="Montserrat" charset="0"/>
            </a:endParaRPr>
          </a:p>
        </p:txBody>
      </p:sp>
      <p:sp>
        <p:nvSpPr>
          <p:cNvPr id="3" name="Text Placeholder 2"/>
          <p:cNvSpPr>
            <a:spLocks noGrp="1"/>
          </p:cNvSpPr>
          <p:nvPr>
            <p:ph type="body" idx="1"/>
          </p:nvPr>
        </p:nvSpPr>
        <p:spPr/>
        <p:txBody>
          <a:bodyPr/>
          <a:lstStyle/>
          <a:p>
            <a:pPr marL="114300" indent="0">
              <a:buNone/>
            </a:pPr>
            <a:endParaRPr lang="en-IN" sz="1600" b="1" dirty="0">
              <a:solidFill>
                <a:schemeClr val="bg1"/>
              </a:solidFill>
              <a:latin typeface="Montserrat" charset="0"/>
            </a:endParaRPr>
          </a:p>
          <a:p>
            <a:pPr marL="114300" indent="0">
              <a:buNone/>
            </a:pPr>
            <a:r>
              <a:rPr lang="en-US" sz="1600" b="1" dirty="0">
                <a:solidFill>
                  <a:schemeClr val="bg1"/>
                </a:solidFill>
                <a:latin typeface="Montserrat" charset="0"/>
              </a:rPr>
              <a:t>More than 82% of bookings were not changed.</a:t>
            </a:r>
          </a:p>
          <a:p>
            <a:pPr marL="114300" indent="0">
              <a:buNone/>
            </a:pPr>
            <a:r>
              <a:rPr lang="en-US" sz="1600" b="1" dirty="0">
                <a:solidFill>
                  <a:schemeClr val="bg1"/>
                </a:solidFill>
                <a:latin typeface="Montserrat" charset="0"/>
              </a:rPr>
              <a:t>Around 12% of guest changed 1 booking and less </a:t>
            </a:r>
            <a:endParaRPr lang="en-US" sz="1600" b="1" dirty="0" smtClean="0">
              <a:solidFill>
                <a:schemeClr val="bg1"/>
              </a:solidFill>
              <a:latin typeface="Montserrat" charset="0"/>
            </a:endParaRPr>
          </a:p>
          <a:p>
            <a:pPr marL="114300" indent="0">
              <a:buNone/>
            </a:pPr>
            <a:r>
              <a:rPr lang="en-US" sz="1600" b="1" dirty="0" smtClean="0">
                <a:solidFill>
                  <a:schemeClr val="bg1"/>
                </a:solidFill>
                <a:latin typeface="Montserrat" charset="0"/>
              </a:rPr>
              <a:t>than </a:t>
            </a:r>
            <a:r>
              <a:rPr lang="en-US" sz="1600" b="1" dirty="0">
                <a:solidFill>
                  <a:schemeClr val="bg1"/>
                </a:solidFill>
                <a:latin typeface="Montserrat" charset="0"/>
              </a:rPr>
              <a:t>5% has made </a:t>
            </a:r>
            <a:r>
              <a:rPr lang="en-US" sz="1600" b="1" dirty="0" smtClean="0">
                <a:solidFill>
                  <a:schemeClr val="bg1"/>
                </a:solidFill>
                <a:latin typeface="Montserrat" charset="0"/>
              </a:rPr>
              <a:t>2</a:t>
            </a:r>
          </a:p>
          <a:p>
            <a:pPr marL="114300" indent="0">
              <a:buNone/>
            </a:pPr>
            <a:endParaRPr lang="en-US" sz="1600" b="1" dirty="0">
              <a:solidFill>
                <a:schemeClr val="bg1"/>
              </a:solidFill>
              <a:latin typeface="Montserrat" charset="0"/>
            </a:endParaRPr>
          </a:p>
          <a:p>
            <a:pPr marL="114300" indent="0">
              <a:buNone/>
            </a:pPr>
            <a:r>
              <a:rPr lang="en-US" sz="1600" b="1" dirty="0">
                <a:solidFill>
                  <a:schemeClr val="bg1"/>
                </a:solidFill>
                <a:latin typeface="Montserrat" charset="0"/>
              </a:rPr>
              <a:t>Most reserved room type is A.</a:t>
            </a:r>
          </a:p>
          <a:p>
            <a:pPr marL="114300" indent="0">
              <a:buNone/>
            </a:pPr>
            <a:r>
              <a:rPr lang="en-US" sz="1600" b="1" dirty="0">
                <a:solidFill>
                  <a:schemeClr val="bg1"/>
                </a:solidFill>
                <a:latin typeface="Montserrat" charset="0"/>
              </a:rPr>
              <a:t>Least preferred are L and P.</a:t>
            </a:r>
            <a:endParaRPr lang="en-IN" sz="1600" b="1" dirty="0">
              <a:solidFill>
                <a:schemeClr val="bg1"/>
              </a:solidFill>
              <a:latin typeface="Montserrat" charset="0"/>
            </a:endParaRPr>
          </a:p>
        </p:txBody>
      </p:sp>
      <p:pic>
        <p:nvPicPr>
          <p:cNvPr id="2050" name="Picture 2" descr="C:\Users\Tushar Gautam\Downloads\booking chang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8839" y="3161289"/>
            <a:ext cx="2577680" cy="181030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Tushar Gautam\Downloads\reserved room typ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6519" y="1166326"/>
            <a:ext cx="3289809" cy="2228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8518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Montserrat" charset="0"/>
              </a:rPr>
              <a:t>Which hotel type has more ADR and lead time</a:t>
            </a:r>
            <a:endParaRPr lang="en-IN" sz="2400" b="1" dirty="0">
              <a:latin typeface="Montserrat" charset="0"/>
            </a:endParaRPr>
          </a:p>
        </p:txBody>
      </p:sp>
      <p:sp>
        <p:nvSpPr>
          <p:cNvPr id="3" name="Text Placeholder 2"/>
          <p:cNvSpPr>
            <a:spLocks noGrp="1"/>
          </p:cNvSpPr>
          <p:nvPr>
            <p:ph type="body" idx="1"/>
          </p:nvPr>
        </p:nvSpPr>
        <p:spPr/>
        <p:txBody>
          <a:bodyPr/>
          <a:lstStyle/>
          <a:p>
            <a:pPr marL="114300" indent="0">
              <a:buNone/>
            </a:pPr>
            <a:endParaRPr lang="en-US" sz="1400" b="1" dirty="0">
              <a:solidFill>
                <a:schemeClr val="bg1"/>
              </a:solidFill>
              <a:latin typeface="Montserrat" charset="0"/>
            </a:endParaRPr>
          </a:p>
          <a:p>
            <a:pPr marL="114300" indent="0">
              <a:buNone/>
            </a:pPr>
            <a:r>
              <a:rPr lang="en-US" sz="1400" b="1" dirty="0">
                <a:solidFill>
                  <a:schemeClr val="bg1"/>
                </a:solidFill>
                <a:latin typeface="Montserrat" charset="0"/>
              </a:rPr>
              <a:t>City hotels has the slightly highest ADR that means city hotels are </a:t>
            </a:r>
            <a:r>
              <a:rPr lang="en-US" sz="1400" b="1" dirty="0" err="1">
                <a:solidFill>
                  <a:schemeClr val="bg1"/>
                </a:solidFill>
                <a:latin typeface="Montserrat" charset="0"/>
              </a:rPr>
              <a:t>genrating</a:t>
            </a:r>
            <a:r>
              <a:rPr lang="en-US" sz="1400" b="1" dirty="0">
                <a:solidFill>
                  <a:schemeClr val="bg1"/>
                </a:solidFill>
                <a:latin typeface="Montserrat" charset="0"/>
              </a:rPr>
              <a:t> more revenue as compared to resort hotels</a:t>
            </a:r>
            <a:r>
              <a:rPr lang="en-US" sz="1400" b="1" dirty="0" smtClean="0">
                <a:solidFill>
                  <a:schemeClr val="bg1"/>
                </a:solidFill>
                <a:latin typeface="Montserrat" charset="0"/>
              </a:rPr>
              <a:t>.</a:t>
            </a:r>
          </a:p>
          <a:p>
            <a:pPr marL="114300" indent="0">
              <a:buNone/>
            </a:pPr>
            <a:endParaRPr lang="en-US" sz="1400" b="1" dirty="0">
              <a:solidFill>
                <a:schemeClr val="bg1"/>
              </a:solidFill>
              <a:latin typeface="Montserrat" charset="0"/>
            </a:endParaRPr>
          </a:p>
          <a:p>
            <a:pPr marL="114300" indent="0">
              <a:buNone/>
            </a:pPr>
            <a:r>
              <a:rPr lang="en-US" sz="1400" b="1" dirty="0">
                <a:solidFill>
                  <a:schemeClr val="bg1"/>
                </a:solidFill>
                <a:latin typeface="Montserrat" charset="0"/>
              </a:rPr>
              <a:t>Resort hotels has slightly high average lead time that means customer plans trip early than city hotels.</a:t>
            </a:r>
            <a:endParaRPr lang="en-IN" sz="1400" b="1" dirty="0">
              <a:solidFill>
                <a:schemeClr val="bg1"/>
              </a:solidFill>
              <a:latin typeface="Montserrat" charset="0"/>
            </a:endParaRPr>
          </a:p>
        </p:txBody>
      </p:sp>
      <p:pic>
        <p:nvPicPr>
          <p:cNvPr id="3074" name="Picture 2" descr="C:\Users\Tushar Gautam\Downloads\ad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616" y="2922813"/>
            <a:ext cx="2177293" cy="2136711"/>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Tushar Gautam\Downloads\lead ti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4457" y="2871442"/>
            <a:ext cx="2519265" cy="2106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52463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IN" sz="3600" b="1" dirty="0" smtClean="0">
                <a:solidFill>
                  <a:schemeClr val="lt1"/>
                </a:solidFill>
                <a:latin typeface="Montserrat"/>
                <a:ea typeface="Montserrat"/>
                <a:cs typeface="Montserrat"/>
                <a:sym typeface="Montserrat"/>
              </a:rPr>
              <a:t>			</a:t>
            </a:r>
            <a:r>
              <a:rPr lang="en-IN" sz="3600" b="1" dirty="0" smtClean="0">
                <a:solidFill>
                  <a:schemeClr val="tx1"/>
                </a:solidFill>
                <a:latin typeface="Montserrat"/>
                <a:ea typeface="Montserrat"/>
                <a:cs typeface="Montserrat"/>
                <a:sym typeface="Montserrat"/>
              </a:rPr>
              <a:t>What is </a:t>
            </a:r>
            <a:r>
              <a:rPr lang="en-IN" sz="3600" b="1" dirty="0" smtClean="0">
                <a:solidFill>
                  <a:schemeClr val="tx1"/>
                </a:solidFill>
                <a:latin typeface="Montserrat"/>
                <a:ea typeface="Montserrat"/>
                <a:cs typeface="Montserrat"/>
                <a:sym typeface="Montserrat"/>
              </a:rPr>
              <a:t>EDA</a:t>
            </a:r>
            <a:r>
              <a:rPr lang="en-IN" sz="3600" b="1" dirty="0" smtClean="0">
                <a:solidFill>
                  <a:schemeClr val="lt1"/>
                </a:solidFill>
                <a:latin typeface="Montserrat"/>
                <a:ea typeface="Montserrat"/>
                <a:cs typeface="Montserrat"/>
                <a:sym typeface="Montserrat"/>
              </a:rPr>
              <a:t/>
            </a:r>
            <a:br>
              <a:rPr lang="en-IN" sz="3600" b="1" dirty="0" smtClean="0">
                <a:solidFill>
                  <a:schemeClr val="lt1"/>
                </a:solidFill>
                <a:latin typeface="Montserrat"/>
                <a:ea typeface="Montserrat"/>
                <a:cs typeface="Montserrat"/>
                <a:sym typeface="Montserrat"/>
              </a:rPr>
            </a:br>
            <a:r>
              <a:rPr lang="en-IN" sz="2000" b="1" dirty="0" err="1" smtClean="0">
                <a:solidFill>
                  <a:schemeClr val="lt1"/>
                </a:solidFill>
                <a:latin typeface="Montserrat"/>
                <a:ea typeface="Montserrat"/>
                <a:cs typeface="Montserrat"/>
                <a:sym typeface="Montserrat"/>
              </a:rPr>
              <a:t>EDA</a:t>
            </a:r>
            <a:r>
              <a:rPr lang="en-IN" sz="2000" b="1" dirty="0" smtClean="0">
                <a:solidFill>
                  <a:schemeClr val="lt1"/>
                </a:solidFill>
                <a:latin typeface="Montserrat"/>
                <a:ea typeface="Montserrat"/>
                <a:cs typeface="Montserrat"/>
                <a:sym typeface="Montserrat"/>
              </a:rPr>
              <a:t> </a:t>
            </a:r>
            <a:r>
              <a:rPr lang="en-IN" sz="2000" b="1" dirty="0" smtClean="0">
                <a:solidFill>
                  <a:schemeClr val="lt1"/>
                </a:solidFill>
                <a:latin typeface="Montserrat"/>
                <a:ea typeface="Montserrat"/>
                <a:cs typeface="Montserrat"/>
                <a:sym typeface="Montserrat"/>
              </a:rPr>
              <a:t>stands for </a:t>
            </a:r>
            <a:r>
              <a:rPr lang="en-IN" sz="2000" b="1" dirty="0" smtClean="0">
                <a:solidFill>
                  <a:schemeClr val="lt1"/>
                </a:solidFill>
                <a:latin typeface="Montserrat"/>
                <a:ea typeface="Montserrat"/>
                <a:cs typeface="Montserrat"/>
                <a:sym typeface="Montserrat"/>
              </a:rPr>
              <a:t>Exploratory</a:t>
            </a:r>
            <a:br>
              <a:rPr lang="en-IN" sz="2000" b="1" dirty="0" smtClean="0">
                <a:solidFill>
                  <a:schemeClr val="lt1"/>
                </a:solidFill>
                <a:latin typeface="Montserrat"/>
                <a:ea typeface="Montserrat"/>
                <a:cs typeface="Montserrat"/>
                <a:sym typeface="Montserrat"/>
              </a:rPr>
            </a:br>
            <a:r>
              <a:rPr lang="en-IN" sz="2000" b="1" dirty="0" smtClean="0">
                <a:solidFill>
                  <a:schemeClr val="lt1"/>
                </a:solidFill>
                <a:latin typeface="Montserrat"/>
                <a:ea typeface="Montserrat"/>
                <a:cs typeface="Montserrat"/>
                <a:sym typeface="Montserrat"/>
              </a:rPr>
              <a:t>Data </a:t>
            </a:r>
            <a:r>
              <a:rPr lang="en-IN" sz="2000" b="1" dirty="0" smtClean="0">
                <a:solidFill>
                  <a:schemeClr val="lt1"/>
                </a:solidFill>
                <a:latin typeface="Montserrat"/>
                <a:ea typeface="Montserrat"/>
                <a:cs typeface="Montserrat"/>
                <a:sym typeface="Montserrat"/>
              </a:rPr>
              <a:t>Analysis. </a:t>
            </a:r>
            <a:br>
              <a:rPr lang="en-IN" sz="2000" b="1" dirty="0" smtClean="0">
                <a:solidFill>
                  <a:schemeClr val="lt1"/>
                </a:solidFill>
                <a:latin typeface="Montserrat"/>
                <a:ea typeface="Montserrat"/>
                <a:cs typeface="Montserrat"/>
                <a:sym typeface="Montserrat"/>
              </a:rPr>
            </a:br>
            <a:r>
              <a:rPr lang="en-IN" sz="3600" b="1" dirty="0" smtClean="0">
                <a:solidFill>
                  <a:schemeClr val="lt1"/>
                </a:solidFill>
                <a:latin typeface="Montserrat"/>
                <a:ea typeface="Montserrat"/>
                <a:cs typeface="Montserrat"/>
                <a:sym typeface="Montserrat"/>
              </a:rPr>
              <a:t/>
            </a:r>
            <a:br>
              <a:rPr lang="en-IN" sz="3600" b="1" dirty="0" smtClean="0">
                <a:solidFill>
                  <a:schemeClr val="lt1"/>
                </a:solidFill>
                <a:latin typeface="Montserrat"/>
                <a:ea typeface="Montserrat"/>
                <a:cs typeface="Montserrat"/>
                <a:sym typeface="Montserrat"/>
              </a:rPr>
            </a:br>
            <a:r>
              <a:rPr lang="en-IN" sz="2000" b="1" dirty="0" smtClean="0">
                <a:solidFill>
                  <a:schemeClr val="lt1"/>
                </a:solidFill>
                <a:latin typeface="Montserrat"/>
                <a:ea typeface="Montserrat"/>
                <a:cs typeface="Montserrat"/>
                <a:sym typeface="Montserrat"/>
              </a:rPr>
              <a:t>EDA is an approach to </a:t>
            </a:r>
            <a:r>
              <a:rPr lang="en-IN" sz="2000" b="1" dirty="0" smtClean="0">
                <a:solidFill>
                  <a:schemeClr val="lt1"/>
                </a:solidFill>
                <a:latin typeface="Montserrat"/>
                <a:ea typeface="Montserrat"/>
                <a:cs typeface="Montserrat"/>
                <a:sym typeface="Montserrat"/>
              </a:rPr>
              <a:t/>
            </a:r>
            <a:br>
              <a:rPr lang="en-IN" sz="2000" b="1" dirty="0" smtClean="0">
                <a:solidFill>
                  <a:schemeClr val="lt1"/>
                </a:solidFill>
                <a:latin typeface="Montserrat"/>
                <a:ea typeface="Montserrat"/>
                <a:cs typeface="Montserrat"/>
                <a:sym typeface="Montserrat"/>
              </a:rPr>
            </a:br>
            <a:r>
              <a:rPr lang="en-IN" sz="2000" b="1" dirty="0" smtClean="0">
                <a:solidFill>
                  <a:schemeClr val="lt1"/>
                </a:solidFill>
                <a:latin typeface="Montserrat"/>
                <a:ea typeface="Montserrat"/>
                <a:cs typeface="Montserrat"/>
                <a:sym typeface="Montserrat"/>
              </a:rPr>
              <a:t>analyse </a:t>
            </a:r>
            <a:r>
              <a:rPr lang="en-IN" sz="2000" b="1" dirty="0" smtClean="0">
                <a:solidFill>
                  <a:schemeClr val="lt1"/>
                </a:solidFill>
                <a:latin typeface="Montserrat"/>
                <a:ea typeface="Montserrat"/>
                <a:cs typeface="Montserrat"/>
                <a:sym typeface="Montserrat"/>
              </a:rPr>
              <a:t>the data using </a:t>
            </a:r>
            <a:r>
              <a:rPr lang="en-IN" sz="2000" b="1" dirty="0" smtClean="0">
                <a:solidFill>
                  <a:schemeClr val="lt1"/>
                </a:solidFill>
                <a:latin typeface="Montserrat"/>
                <a:ea typeface="Montserrat"/>
                <a:cs typeface="Montserrat"/>
                <a:sym typeface="Montserrat"/>
              </a:rPr>
              <a:t>visual </a:t>
            </a:r>
            <a:r>
              <a:rPr lang="en-IN" sz="2000" b="1" dirty="0" smtClean="0">
                <a:solidFill>
                  <a:schemeClr val="lt1"/>
                </a:solidFill>
                <a:latin typeface="Montserrat"/>
                <a:ea typeface="Montserrat"/>
                <a:cs typeface="Montserrat"/>
                <a:sym typeface="Montserrat"/>
              </a:rPr>
              <a:t>techniques.</a:t>
            </a:r>
            <a:br>
              <a:rPr lang="en-IN" sz="2000" b="1" dirty="0" smtClean="0">
                <a:solidFill>
                  <a:schemeClr val="lt1"/>
                </a:solidFill>
                <a:latin typeface="Montserrat"/>
                <a:ea typeface="Montserrat"/>
                <a:cs typeface="Montserrat"/>
                <a:sym typeface="Montserrat"/>
              </a:rPr>
            </a:br>
            <a:r>
              <a:rPr lang="en-IN" sz="3600" b="1" dirty="0">
                <a:solidFill>
                  <a:schemeClr val="lt1"/>
                </a:solidFill>
                <a:latin typeface="Montserrat"/>
                <a:ea typeface="Montserrat"/>
                <a:cs typeface="Montserrat"/>
                <a:sym typeface="Montserrat"/>
              </a:rPr>
              <a:t/>
            </a:r>
            <a:br>
              <a:rPr lang="en-IN" sz="3600" b="1" dirty="0">
                <a:solidFill>
                  <a:schemeClr val="lt1"/>
                </a:solidFill>
                <a:latin typeface="Montserrat"/>
                <a:ea typeface="Montserrat"/>
                <a:cs typeface="Montserrat"/>
                <a:sym typeface="Montserrat"/>
              </a:rPr>
            </a:br>
            <a:r>
              <a:rPr lang="en-IN" sz="2000" b="1" dirty="0" smtClean="0">
                <a:solidFill>
                  <a:schemeClr val="lt1"/>
                </a:solidFill>
                <a:latin typeface="Montserrat"/>
                <a:ea typeface="Montserrat"/>
                <a:cs typeface="Montserrat"/>
                <a:sym typeface="Montserrat"/>
              </a:rPr>
              <a:t>It is used to discover various trends, patterns or to check the </a:t>
            </a:r>
            <a:r>
              <a:rPr lang="en-IN" sz="2000" b="1" dirty="0" err="1" smtClean="0">
                <a:solidFill>
                  <a:schemeClr val="lt1"/>
                </a:solidFill>
                <a:latin typeface="Montserrat"/>
                <a:ea typeface="Montserrat"/>
                <a:cs typeface="Montserrat"/>
                <a:sym typeface="Montserrat"/>
              </a:rPr>
              <a:t>assumtptions</a:t>
            </a:r>
            <a:r>
              <a:rPr lang="en-IN" sz="2000" b="1" dirty="0" smtClean="0">
                <a:solidFill>
                  <a:schemeClr val="lt1"/>
                </a:solidFill>
                <a:latin typeface="Montserrat"/>
                <a:ea typeface="Montserrat"/>
                <a:cs typeface="Montserrat"/>
                <a:sym typeface="Montserrat"/>
              </a:rPr>
              <a:t> using statistical summary and graphical representation</a:t>
            </a:r>
            <a:r>
              <a:rPr lang="en-IN" sz="2000" b="1" dirty="0" smtClean="0">
                <a:solidFill>
                  <a:schemeClr val="lt1"/>
                </a:solidFill>
                <a:latin typeface="Montserrat"/>
                <a:ea typeface="Montserrat"/>
                <a:cs typeface="Montserrat"/>
                <a:sym typeface="Montserrat"/>
              </a:rPr>
              <a:t>.</a:t>
            </a:r>
            <a:endParaRPr sz="1600" b="1" dirty="0">
              <a:solidFill>
                <a:schemeClr val="lt1"/>
              </a:solidFill>
              <a:latin typeface="Montserrat"/>
              <a:ea typeface="Montserrat"/>
              <a:cs typeface="Montserrat"/>
              <a:sym typeface="Montserrat"/>
            </a:endParaRPr>
          </a:p>
        </p:txBody>
      </p:sp>
      <p:pic>
        <p:nvPicPr>
          <p:cNvPr id="1026" name="Picture 2" descr="C:\Users\Tushar Gautam\Downloads\ed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9798" y="848907"/>
            <a:ext cx="2978928" cy="24256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Montserrat" charset="0"/>
              </a:rPr>
              <a:t>Correlation </a:t>
            </a:r>
            <a:r>
              <a:rPr lang="en-US" sz="2400" b="1" dirty="0" err="1" smtClean="0">
                <a:latin typeface="Montserrat" charset="0"/>
              </a:rPr>
              <a:t>Heatmap</a:t>
            </a:r>
            <a:endParaRPr lang="en-IN" sz="2400" b="1" dirty="0">
              <a:latin typeface="Montserrat" charset="0"/>
            </a:endParaRPr>
          </a:p>
        </p:txBody>
      </p:sp>
      <p:sp>
        <p:nvSpPr>
          <p:cNvPr id="3" name="Text Placeholder 2"/>
          <p:cNvSpPr>
            <a:spLocks noGrp="1"/>
          </p:cNvSpPr>
          <p:nvPr>
            <p:ph type="body" idx="1"/>
          </p:nvPr>
        </p:nvSpPr>
        <p:spPr/>
        <p:txBody>
          <a:bodyPr/>
          <a:lstStyle/>
          <a:p>
            <a:pPr marL="114300" indent="0">
              <a:buNone/>
            </a:pPr>
            <a:r>
              <a:rPr lang="en-US" sz="1100" dirty="0" err="1">
                <a:solidFill>
                  <a:schemeClr val="bg1"/>
                </a:solidFill>
                <a:latin typeface="Montserrat" charset="0"/>
              </a:rPr>
              <a:t>Total_stay</a:t>
            </a:r>
            <a:r>
              <a:rPr lang="en-US" sz="1100" dirty="0">
                <a:solidFill>
                  <a:schemeClr val="bg1"/>
                </a:solidFill>
                <a:latin typeface="Montserrat" charset="0"/>
              </a:rPr>
              <a:t> and lead time have slight correlation </a:t>
            </a:r>
            <a:endParaRPr lang="en-US" sz="1100" dirty="0" smtClean="0">
              <a:solidFill>
                <a:schemeClr val="bg1"/>
              </a:solidFill>
              <a:latin typeface="Montserrat" charset="0"/>
            </a:endParaRPr>
          </a:p>
          <a:p>
            <a:pPr marL="114300" indent="0">
              <a:buNone/>
            </a:pPr>
            <a:r>
              <a:rPr lang="en-US" sz="1100" dirty="0" smtClean="0">
                <a:solidFill>
                  <a:schemeClr val="bg1"/>
                </a:solidFill>
                <a:latin typeface="Montserrat" charset="0"/>
              </a:rPr>
              <a:t>it</a:t>
            </a:r>
            <a:r>
              <a:rPr lang="en-US" sz="1100" dirty="0">
                <a:solidFill>
                  <a:schemeClr val="bg1"/>
                </a:solidFill>
                <a:latin typeface="Montserrat" charset="0"/>
              </a:rPr>
              <a:t>. This might means that customer plan </a:t>
            </a:r>
            <a:endParaRPr lang="en-US" sz="1100" dirty="0" smtClean="0">
              <a:solidFill>
                <a:schemeClr val="bg1"/>
              </a:solidFill>
              <a:latin typeface="Montserrat" charset="0"/>
            </a:endParaRPr>
          </a:p>
          <a:p>
            <a:pPr marL="114300" indent="0">
              <a:buNone/>
            </a:pPr>
            <a:r>
              <a:rPr lang="en-US" sz="1100" dirty="0" smtClean="0">
                <a:solidFill>
                  <a:schemeClr val="bg1"/>
                </a:solidFill>
                <a:latin typeface="Montserrat" charset="0"/>
              </a:rPr>
              <a:t>reservation </a:t>
            </a:r>
            <a:r>
              <a:rPr lang="en-US" sz="1100" dirty="0">
                <a:solidFill>
                  <a:schemeClr val="bg1"/>
                </a:solidFill>
                <a:latin typeface="Montserrat" charset="0"/>
              </a:rPr>
              <a:t>before their actual arrival</a:t>
            </a:r>
            <a:r>
              <a:rPr lang="en-US" sz="1100" dirty="0" smtClean="0">
                <a:solidFill>
                  <a:schemeClr val="bg1"/>
                </a:solidFill>
                <a:latin typeface="Montserrat" charset="0"/>
              </a:rPr>
              <a:t>.</a:t>
            </a:r>
          </a:p>
          <a:p>
            <a:pPr marL="114300" indent="0">
              <a:buNone/>
            </a:pPr>
            <a:endParaRPr lang="en-US" sz="1100" dirty="0">
              <a:solidFill>
                <a:schemeClr val="bg1"/>
              </a:solidFill>
              <a:latin typeface="Montserrat" charset="0"/>
            </a:endParaRPr>
          </a:p>
          <a:p>
            <a:pPr marL="114300" indent="0">
              <a:buNone/>
            </a:pPr>
            <a:r>
              <a:rPr lang="en-US" sz="1100" dirty="0" err="1">
                <a:solidFill>
                  <a:schemeClr val="bg1"/>
                </a:solidFill>
                <a:latin typeface="Montserrat" charset="0"/>
              </a:rPr>
              <a:t>Adr</a:t>
            </a:r>
            <a:r>
              <a:rPr lang="en-US" sz="1100" dirty="0">
                <a:solidFill>
                  <a:schemeClr val="bg1"/>
                </a:solidFill>
                <a:latin typeface="Montserrat" charset="0"/>
              </a:rPr>
              <a:t>(Average Daily Rate) is slightly correlated </a:t>
            </a:r>
            <a:endParaRPr lang="en-US" sz="1100" dirty="0" smtClean="0">
              <a:solidFill>
                <a:schemeClr val="bg1"/>
              </a:solidFill>
              <a:latin typeface="Montserrat" charset="0"/>
            </a:endParaRPr>
          </a:p>
          <a:p>
            <a:pPr marL="114300" indent="0">
              <a:buNone/>
            </a:pPr>
            <a:r>
              <a:rPr lang="en-US" sz="1100" dirty="0" smtClean="0">
                <a:solidFill>
                  <a:schemeClr val="bg1"/>
                </a:solidFill>
                <a:latin typeface="Montserrat" charset="0"/>
              </a:rPr>
              <a:t>with </a:t>
            </a:r>
            <a:r>
              <a:rPr lang="en-US" sz="1100" dirty="0">
                <a:solidFill>
                  <a:schemeClr val="bg1"/>
                </a:solidFill>
                <a:latin typeface="Montserrat" charset="0"/>
              </a:rPr>
              <a:t>total people, which makes sense as more </a:t>
            </a:r>
            <a:endParaRPr lang="en-US" sz="1100" dirty="0" smtClean="0">
              <a:solidFill>
                <a:schemeClr val="bg1"/>
              </a:solidFill>
              <a:latin typeface="Montserrat" charset="0"/>
            </a:endParaRPr>
          </a:p>
          <a:p>
            <a:pPr marL="114300" indent="0">
              <a:buNone/>
            </a:pPr>
            <a:r>
              <a:rPr lang="en-US" sz="1100" dirty="0" smtClean="0">
                <a:solidFill>
                  <a:schemeClr val="bg1"/>
                </a:solidFill>
                <a:latin typeface="Montserrat" charset="0"/>
              </a:rPr>
              <a:t>number </a:t>
            </a:r>
            <a:r>
              <a:rPr lang="en-US" sz="1100" dirty="0">
                <a:solidFill>
                  <a:schemeClr val="bg1"/>
                </a:solidFill>
                <a:latin typeface="Montserrat" charset="0"/>
              </a:rPr>
              <a:t>of people means more revenue</a:t>
            </a:r>
            <a:r>
              <a:rPr lang="en-US" sz="1100" dirty="0" smtClean="0">
                <a:solidFill>
                  <a:schemeClr val="bg1"/>
                </a:solidFill>
                <a:latin typeface="Montserrat" charset="0"/>
              </a:rPr>
              <a:t>.</a:t>
            </a:r>
          </a:p>
          <a:p>
            <a:pPr marL="114300" indent="0">
              <a:buNone/>
            </a:pPr>
            <a:endParaRPr lang="en-US" sz="1100" dirty="0">
              <a:solidFill>
                <a:schemeClr val="bg1"/>
              </a:solidFill>
              <a:latin typeface="Montserrat" charset="0"/>
            </a:endParaRPr>
          </a:p>
          <a:p>
            <a:pPr marL="114300" indent="0">
              <a:buNone/>
            </a:pPr>
            <a:r>
              <a:rPr lang="en-US" sz="1100" dirty="0">
                <a:solidFill>
                  <a:schemeClr val="bg1"/>
                </a:solidFill>
                <a:latin typeface="Montserrat" charset="0"/>
              </a:rPr>
              <a:t>Previous booking not cancelled and repeated </a:t>
            </a:r>
            <a:endParaRPr lang="en-US" sz="1100" dirty="0" smtClean="0">
              <a:solidFill>
                <a:schemeClr val="bg1"/>
              </a:solidFill>
              <a:latin typeface="Montserrat" charset="0"/>
            </a:endParaRPr>
          </a:p>
          <a:p>
            <a:pPr marL="114300" indent="0">
              <a:buNone/>
            </a:pPr>
            <a:r>
              <a:rPr lang="en-US" sz="1100" dirty="0" smtClean="0">
                <a:solidFill>
                  <a:schemeClr val="bg1"/>
                </a:solidFill>
                <a:latin typeface="Montserrat" charset="0"/>
              </a:rPr>
              <a:t>guest </a:t>
            </a:r>
            <a:r>
              <a:rPr lang="en-US" sz="1100" dirty="0">
                <a:solidFill>
                  <a:schemeClr val="bg1"/>
                </a:solidFill>
                <a:latin typeface="Montserrat" charset="0"/>
              </a:rPr>
              <a:t>have high correlation as repeated guest </a:t>
            </a:r>
            <a:endParaRPr lang="en-US" sz="1100" dirty="0" smtClean="0">
              <a:solidFill>
                <a:schemeClr val="bg1"/>
              </a:solidFill>
              <a:latin typeface="Montserrat" charset="0"/>
            </a:endParaRPr>
          </a:p>
          <a:p>
            <a:pPr marL="114300" indent="0">
              <a:buNone/>
            </a:pPr>
            <a:r>
              <a:rPr lang="en-US" sz="1100" dirty="0" smtClean="0">
                <a:solidFill>
                  <a:schemeClr val="bg1"/>
                </a:solidFill>
                <a:latin typeface="Montserrat" charset="0"/>
              </a:rPr>
              <a:t>are </a:t>
            </a:r>
            <a:r>
              <a:rPr lang="en-US" sz="1100" dirty="0">
                <a:solidFill>
                  <a:schemeClr val="bg1"/>
                </a:solidFill>
                <a:latin typeface="Montserrat" charset="0"/>
              </a:rPr>
              <a:t>most likely to be who has not cancelled </a:t>
            </a:r>
            <a:r>
              <a:rPr lang="en-US" sz="1100" dirty="0" smtClean="0">
                <a:solidFill>
                  <a:schemeClr val="bg1"/>
                </a:solidFill>
                <a:latin typeface="Montserrat" charset="0"/>
              </a:rPr>
              <a:t>their</a:t>
            </a:r>
          </a:p>
          <a:p>
            <a:pPr marL="114300" indent="0">
              <a:buNone/>
            </a:pPr>
            <a:r>
              <a:rPr lang="en-US" sz="1100" dirty="0" smtClean="0">
                <a:solidFill>
                  <a:schemeClr val="bg1"/>
                </a:solidFill>
                <a:latin typeface="Montserrat" charset="0"/>
              </a:rPr>
              <a:t>previous </a:t>
            </a:r>
            <a:r>
              <a:rPr lang="en-US" sz="1100" dirty="0">
                <a:solidFill>
                  <a:schemeClr val="bg1"/>
                </a:solidFill>
                <a:latin typeface="Montserrat" charset="0"/>
              </a:rPr>
              <a:t>bookings.</a:t>
            </a:r>
          </a:p>
          <a:p>
            <a:pPr marL="114300" indent="0">
              <a:buNone/>
            </a:pPr>
            <a:r>
              <a:rPr lang="en-US" sz="1100" dirty="0">
                <a:solidFill>
                  <a:schemeClr val="bg1"/>
                </a:solidFill>
                <a:latin typeface="Montserrat" charset="0"/>
              </a:rPr>
              <a:t>We can also see that some columns have </a:t>
            </a:r>
            <a:r>
              <a:rPr lang="en-US" sz="1100" dirty="0" smtClean="0">
                <a:solidFill>
                  <a:schemeClr val="bg1"/>
                </a:solidFill>
                <a:latin typeface="Montserrat" charset="0"/>
              </a:rPr>
              <a:t>high </a:t>
            </a:r>
          </a:p>
          <a:p>
            <a:pPr marL="114300" indent="0">
              <a:buNone/>
            </a:pPr>
            <a:r>
              <a:rPr lang="en-US" sz="1100" dirty="0" smtClean="0">
                <a:solidFill>
                  <a:schemeClr val="bg1"/>
                </a:solidFill>
                <a:latin typeface="Montserrat" charset="0"/>
              </a:rPr>
              <a:t>correlation </a:t>
            </a:r>
            <a:r>
              <a:rPr lang="en-US" sz="1100" dirty="0">
                <a:solidFill>
                  <a:schemeClr val="bg1"/>
                </a:solidFill>
                <a:latin typeface="Montserrat" charset="0"/>
              </a:rPr>
              <a:t>between them for example total </a:t>
            </a:r>
            <a:endParaRPr lang="en-US" sz="1100" dirty="0" smtClean="0">
              <a:solidFill>
                <a:schemeClr val="bg1"/>
              </a:solidFill>
              <a:latin typeface="Montserrat" charset="0"/>
            </a:endParaRPr>
          </a:p>
          <a:p>
            <a:pPr marL="114300" indent="0">
              <a:buNone/>
            </a:pPr>
            <a:r>
              <a:rPr lang="en-US" sz="1100" dirty="0" smtClean="0">
                <a:solidFill>
                  <a:schemeClr val="bg1"/>
                </a:solidFill>
                <a:latin typeface="Montserrat" charset="0"/>
              </a:rPr>
              <a:t>people </a:t>
            </a:r>
            <a:r>
              <a:rPr lang="en-US" sz="1100" dirty="0">
                <a:solidFill>
                  <a:schemeClr val="bg1"/>
                </a:solidFill>
                <a:latin typeface="Montserrat" charset="0"/>
              </a:rPr>
              <a:t>with adult and children it is because as </a:t>
            </a:r>
            <a:endParaRPr lang="en-US" sz="1100" dirty="0" smtClean="0">
              <a:solidFill>
                <a:schemeClr val="bg1"/>
              </a:solidFill>
              <a:latin typeface="Montserrat" charset="0"/>
            </a:endParaRPr>
          </a:p>
          <a:p>
            <a:pPr marL="114300" indent="0">
              <a:buNone/>
            </a:pPr>
            <a:r>
              <a:rPr lang="en-US" sz="1100" dirty="0" smtClean="0">
                <a:solidFill>
                  <a:schemeClr val="bg1"/>
                </a:solidFill>
                <a:latin typeface="Montserrat" charset="0"/>
              </a:rPr>
              <a:t>those </a:t>
            </a:r>
            <a:r>
              <a:rPr lang="en-US" sz="1100" dirty="0">
                <a:solidFill>
                  <a:schemeClr val="bg1"/>
                </a:solidFill>
                <a:latin typeface="Montserrat" charset="0"/>
              </a:rPr>
              <a:t>column are </a:t>
            </a:r>
            <a:r>
              <a:rPr lang="en-US" sz="1100" dirty="0" err="1">
                <a:solidFill>
                  <a:schemeClr val="bg1"/>
                </a:solidFill>
                <a:latin typeface="Montserrat" charset="0"/>
              </a:rPr>
              <a:t>dervied</a:t>
            </a:r>
            <a:r>
              <a:rPr lang="en-US" sz="1100" dirty="0">
                <a:solidFill>
                  <a:schemeClr val="bg1"/>
                </a:solidFill>
                <a:latin typeface="Montserrat" charset="0"/>
              </a:rPr>
              <a:t> from them by </a:t>
            </a:r>
            <a:r>
              <a:rPr lang="en-US" sz="1100" dirty="0" smtClean="0">
                <a:solidFill>
                  <a:schemeClr val="bg1"/>
                </a:solidFill>
                <a:latin typeface="Montserrat" charset="0"/>
              </a:rPr>
              <a:t>addition.</a:t>
            </a:r>
          </a:p>
          <a:p>
            <a:pPr marL="114300" indent="0">
              <a:buNone/>
            </a:pPr>
            <a:endParaRPr lang="en-US" sz="1100" dirty="0">
              <a:solidFill>
                <a:schemeClr val="bg1"/>
              </a:solidFill>
              <a:latin typeface="Montserrat" charset="0"/>
            </a:endParaRPr>
          </a:p>
        </p:txBody>
      </p:sp>
      <p:pic>
        <p:nvPicPr>
          <p:cNvPr id="4098" name="Picture 2" descr="C:\Users\Tushar Gautam\Downloads\correl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8188" y="619220"/>
            <a:ext cx="5215812" cy="4524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7725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b="1" dirty="0" smtClean="0">
                <a:latin typeface="Montserrat" charset="0"/>
              </a:rPr>
              <a:t>Challenges</a:t>
            </a:r>
            <a:endParaRPr lang="en-IN" sz="2400" b="1" dirty="0">
              <a:latin typeface="Montserrat" charset="0"/>
            </a:endParaRPr>
          </a:p>
        </p:txBody>
      </p:sp>
      <p:sp>
        <p:nvSpPr>
          <p:cNvPr id="3" name="Text Placeholder 2"/>
          <p:cNvSpPr>
            <a:spLocks noGrp="1"/>
          </p:cNvSpPr>
          <p:nvPr>
            <p:ph type="body" idx="1"/>
          </p:nvPr>
        </p:nvSpPr>
        <p:spPr/>
        <p:txBody>
          <a:bodyPr/>
          <a:lstStyle/>
          <a:p>
            <a:pPr marL="114300" indent="0">
              <a:buNone/>
            </a:pPr>
            <a:endParaRPr lang="en-US" b="1" dirty="0" smtClean="0">
              <a:solidFill>
                <a:schemeClr val="bg1"/>
              </a:solidFill>
              <a:latin typeface="Montserrat" charset="0"/>
            </a:endParaRPr>
          </a:p>
          <a:p>
            <a:pPr marL="114300" indent="0">
              <a:buNone/>
            </a:pPr>
            <a:r>
              <a:rPr lang="en-US" b="1" dirty="0" smtClean="0">
                <a:solidFill>
                  <a:schemeClr val="bg1"/>
                </a:solidFill>
                <a:latin typeface="Montserrat" charset="0"/>
              </a:rPr>
              <a:t>• </a:t>
            </a:r>
            <a:r>
              <a:rPr lang="en-US" b="1" dirty="0">
                <a:solidFill>
                  <a:schemeClr val="bg1"/>
                </a:solidFill>
                <a:latin typeface="Montserrat" charset="0"/>
              </a:rPr>
              <a:t>Handling null values and finding a way to replace them with something </a:t>
            </a:r>
          </a:p>
          <a:p>
            <a:pPr marL="114300" indent="0">
              <a:buNone/>
            </a:pPr>
            <a:r>
              <a:rPr lang="en-US" b="1" dirty="0">
                <a:solidFill>
                  <a:schemeClr val="bg1"/>
                </a:solidFill>
                <a:latin typeface="Montserrat" charset="0"/>
              </a:rPr>
              <a:t>meaningful so that it doesn’t affect analysis</a:t>
            </a:r>
            <a:r>
              <a:rPr lang="en-US" b="1" dirty="0" smtClean="0">
                <a:solidFill>
                  <a:schemeClr val="bg1"/>
                </a:solidFill>
                <a:latin typeface="Montserrat" charset="0"/>
              </a:rPr>
              <a:t>.</a:t>
            </a:r>
          </a:p>
          <a:p>
            <a:pPr marL="114300" indent="0">
              <a:buNone/>
            </a:pPr>
            <a:endParaRPr lang="en-US" b="1" dirty="0">
              <a:solidFill>
                <a:schemeClr val="bg1"/>
              </a:solidFill>
              <a:latin typeface="Montserrat" charset="0"/>
            </a:endParaRPr>
          </a:p>
          <a:p>
            <a:pPr marL="114300" indent="0">
              <a:buNone/>
            </a:pPr>
            <a:endParaRPr lang="en-US" b="1" dirty="0">
              <a:solidFill>
                <a:schemeClr val="bg1"/>
              </a:solidFill>
              <a:latin typeface="Montserrat" charset="0"/>
            </a:endParaRPr>
          </a:p>
          <a:p>
            <a:pPr marL="114300" indent="0">
              <a:buNone/>
            </a:pPr>
            <a:r>
              <a:rPr lang="en-US" b="1" dirty="0">
                <a:solidFill>
                  <a:schemeClr val="bg1"/>
                </a:solidFill>
                <a:latin typeface="Montserrat" charset="0"/>
              </a:rPr>
              <a:t>• Choosing visualization for different analysis.</a:t>
            </a:r>
          </a:p>
        </p:txBody>
      </p:sp>
    </p:spTree>
    <p:extLst>
      <p:ext uri="{BB962C8B-B14F-4D97-AF65-F5344CB8AC3E}">
        <p14:creationId xmlns:p14="http://schemas.microsoft.com/office/powerpoint/2010/main" val="24965063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200" b="1" dirty="0" smtClean="0">
                <a:latin typeface="Montserrat" charset="0"/>
              </a:rPr>
              <a:t>Conclusion</a:t>
            </a:r>
            <a:endParaRPr lang="en-IN" sz="4200" b="1" dirty="0">
              <a:latin typeface="Montserrat" charset="0"/>
            </a:endParaRPr>
          </a:p>
        </p:txBody>
      </p:sp>
      <p:sp>
        <p:nvSpPr>
          <p:cNvPr id="3" name="Text Placeholder 2"/>
          <p:cNvSpPr>
            <a:spLocks noGrp="1"/>
          </p:cNvSpPr>
          <p:nvPr>
            <p:ph type="body" idx="1"/>
          </p:nvPr>
        </p:nvSpPr>
        <p:spPr/>
        <p:txBody>
          <a:bodyPr/>
          <a:lstStyle/>
          <a:p>
            <a:pPr marL="114300" indent="0">
              <a:buNone/>
            </a:pPr>
            <a:r>
              <a:rPr lang="en-US" sz="1600" b="1" dirty="0" smtClean="0">
                <a:solidFill>
                  <a:schemeClr val="bg1"/>
                </a:solidFill>
                <a:latin typeface="Montserrat" charset="0"/>
              </a:rPr>
              <a:t>-City </a:t>
            </a:r>
            <a:r>
              <a:rPr lang="en-US" sz="1600" b="1" dirty="0">
                <a:solidFill>
                  <a:schemeClr val="bg1"/>
                </a:solidFill>
                <a:latin typeface="Montserrat" charset="0"/>
              </a:rPr>
              <a:t>hotels are mostly preferred by guests they occupy 61.1 % of market share</a:t>
            </a:r>
            <a:r>
              <a:rPr lang="en-US" sz="1600" b="1" dirty="0" smtClean="0">
                <a:solidFill>
                  <a:schemeClr val="bg1"/>
                </a:solidFill>
                <a:latin typeface="Montserrat" charset="0"/>
              </a:rPr>
              <a:t>.</a:t>
            </a:r>
          </a:p>
          <a:p>
            <a:pPr marL="114300" indent="0">
              <a:buNone/>
            </a:pPr>
            <a:endParaRPr lang="en-US" sz="1600" b="1" dirty="0" smtClean="0">
              <a:solidFill>
                <a:schemeClr val="bg1"/>
              </a:solidFill>
              <a:latin typeface="Montserrat" charset="0"/>
            </a:endParaRPr>
          </a:p>
          <a:p>
            <a:pPr marL="114300" indent="0">
              <a:buNone/>
            </a:pPr>
            <a:r>
              <a:rPr lang="en-US" sz="1600" b="1" dirty="0" smtClean="0">
                <a:solidFill>
                  <a:schemeClr val="bg1"/>
                </a:solidFill>
                <a:latin typeface="Montserrat" charset="0"/>
              </a:rPr>
              <a:t>-More </a:t>
            </a:r>
            <a:r>
              <a:rPr lang="en-US" sz="1600" b="1" dirty="0">
                <a:solidFill>
                  <a:schemeClr val="bg1"/>
                </a:solidFill>
                <a:latin typeface="Montserrat" charset="0"/>
              </a:rPr>
              <a:t>than 82 % customer made no booking </a:t>
            </a:r>
            <a:r>
              <a:rPr lang="en-US" sz="1600" b="1" dirty="0" smtClean="0">
                <a:solidFill>
                  <a:schemeClr val="bg1"/>
                </a:solidFill>
                <a:latin typeface="Montserrat" charset="0"/>
              </a:rPr>
              <a:t>changes</a:t>
            </a:r>
          </a:p>
          <a:p>
            <a:pPr marL="114300" indent="0">
              <a:buNone/>
            </a:pPr>
            <a:endParaRPr lang="en-US" sz="1600" b="1" dirty="0" smtClean="0">
              <a:solidFill>
                <a:schemeClr val="bg1"/>
              </a:solidFill>
              <a:latin typeface="Montserrat" charset="0"/>
            </a:endParaRPr>
          </a:p>
          <a:p>
            <a:pPr marL="114300" indent="0">
              <a:buNone/>
            </a:pPr>
            <a:r>
              <a:rPr lang="en-US" sz="1600" b="1" dirty="0">
                <a:solidFill>
                  <a:schemeClr val="bg1"/>
                </a:solidFill>
                <a:latin typeface="Montserrat" charset="0"/>
              </a:rPr>
              <a:t>-Cancellation rate are high when bookings done through online TA/TO </a:t>
            </a:r>
            <a:r>
              <a:rPr lang="en-US" sz="1600" b="1" dirty="0" err="1">
                <a:solidFill>
                  <a:schemeClr val="bg1"/>
                </a:solidFill>
                <a:latin typeface="Montserrat" charset="0"/>
              </a:rPr>
              <a:t>comapred</a:t>
            </a:r>
            <a:r>
              <a:rPr lang="en-US" sz="1600" b="1" dirty="0">
                <a:solidFill>
                  <a:schemeClr val="bg1"/>
                </a:solidFill>
                <a:latin typeface="Montserrat" charset="0"/>
              </a:rPr>
              <a:t> to direct bookings</a:t>
            </a:r>
            <a:r>
              <a:rPr lang="en-US" sz="1600" b="1" dirty="0" smtClean="0">
                <a:solidFill>
                  <a:schemeClr val="bg1"/>
                </a:solidFill>
                <a:latin typeface="Montserrat" charset="0"/>
              </a:rPr>
              <a:t>.</a:t>
            </a:r>
          </a:p>
          <a:p>
            <a:pPr marL="114300" indent="0">
              <a:buNone/>
            </a:pPr>
            <a:endParaRPr lang="en-US" sz="1600" b="1" dirty="0">
              <a:solidFill>
                <a:schemeClr val="bg1"/>
              </a:solidFill>
              <a:latin typeface="Montserrat" charset="0"/>
            </a:endParaRPr>
          </a:p>
          <a:p>
            <a:pPr marL="114300" indent="0">
              <a:buNone/>
            </a:pPr>
            <a:r>
              <a:rPr lang="en-US" sz="1600" b="1" dirty="0" smtClean="0">
                <a:solidFill>
                  <a:schemeClr val="bg1"/>
                </a:solidFill>
                <a:latin typeface="Montserrat" charset="0"/>
              </a:rPr>
              <a:t>-</a:t>
            </a:r>
            <a:r>
              <a:rPr lang="en-US" sz="1600" b="1" dirty="0" smtClean="0">
                <a:solidFill>
                  <a:schemeClr val="bg1"/>
                </a:solidFill>
                <a:latin typeface="Montserrat" charset="0"/>
              </a:rPr>
              <a:t>Peak </a:t>
            </a:r>
            <a:r>
              <a:rPr lang="en-US" sz="1600" b="1" dirty="0">
                <a:solidFill>
                  <a:schemeClr val="bg1"/>
                </a:solidFill>
                <a:latin typeface="Montserrat" charset="0"/>
              </a:rPr>
              <a:t>Months for hotel bookings were </a:t>
            </a:r>
            <a:r>
              <a:rPr lang="en-US" sz="1600" b="1" dirty="0" err="1">
                <a:solidFill>
                  <a:schemeClr val="bg1"/>
                </a:solidFill>
                <a:latin typeface="Montserrat" charset="0"/>
              </a:rPr>
              <a:t>june</a:t>
            </a:r>
            <a:r>
              <a:rPr lang="en-US" sz="1600" b="1" dirty="0">
                <a:solidFill>
                  <a:schemeClr val="bg1"/>
                </a:solidFill>
                <a:latin typeface="Montserrat" charset="0"/>
              </a:rPr>
              <a:t>, </a:t>
            </a:r>
            <a:r>
              <a:rPr lang="en-US" sz="1600" b="1" dirty="0" err="1">
                <a:solidFill>
                  <a:schemeClr val="bg1"/>
                </a:solidFill>
                <a:latin typeface="Montserrat" charset="0"/>
              </a:rPr>
              <a:t>july</a:t>
            </a:r>
            <a:r>
              <a:rPr lang="en-US" sz="1600" b="1" dirty="0">
                <a:solidFill>
                  <a:schemeClr val="bg1"/>
                </a:solidFill>
                <a:latin typeface="Montserrat" charset="0"/>
              </a:rPr>
              <a:t> and august. People preferred to spend more time in hotel during summer vacation and most numbers of bookings were in 2016</a:t>
            </a:r>
            <a:r>
              <a:rPr lang="en-US" sz="1600" b="1" dirty="0" smtClean="0">
                <a:solidFill>
                  <a:schemeClr val="bg1"/>
                </a:solidFill>
                <a:latin typeface="Montserrat" charset="0"/>
              </a:rPr>
              <a:t>.</a:t>
            </a:r>
          </a:p>
          <a:p>
            <a:pPr marL="114300" indent="0">
              <a:buNone/>
            </a:pPr>
            <a:endParaRPr lang="en-US" sz="1600" b="1" dirty="0">
              <a:solidFill>
                <a:schemeClr val="bg1"/>
              </a:solidFill>
              <a:latin typeface="Montserrat" charset="0"/>
            </a:endParaRPr>
          </a:p>
          <a:p>
            <a:pPr marL="114300" indent="0">
              <a:buNone/>
            </a:pPr>
            <a:r>
              <a:rPr lang="en-US" sz="1600" b="1" dirty="0" smtClean="0">
                <a:solidFill>
                  <a:schemeClr val="bg1"/>
                </a:solidFill>
                <a:latin typeface="Montserrat" charset="0"/>
              </a:rPr>
              <a:t>-The </a:t>
            </a:r>
            <a:r>
              <a:rPr lang="en-US" sz="1600" b="1" dirty="0">
                <a:solidFill>
                  <a:schemeClr val="bg1"/>
                </a:solidFill>
                <a:latin typeface="Montserrat" charset="0"/>
              </a:rPr>
              <a:t>number of repeated guests is too low (3.9%), thus retention rate is low.</a:t>
            </a:r>
          </a:p>
          <a:p>
            <a:pPr marL="114300" indent="0">
              <a:buNone/>
            </a:pPr>
            <a:endParaRPr lang="en-IN" sz="1600" b="1" dirty="0">
              <a:solidFill>
                <a:schemeClr val="bg1"/>
              </a:solidFill>
              <a:latin typeface="Montserrat" charset="0"/>
            </a:endParaRPr>
          </a:p>
        </p:txBody>
      </p:sp>
    </p:spTree>
    <p:extLst>
      <p:ext uri="{BB962C8B-B14F-4D97-AF65-F5344CB8AC3E}">
        <p14:creationId xmlns:p14="http://schemas.microsoft.com/office/powerpoint/2010/main" val="30675421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200" b="1" dirty="0" smtClean="0">
                <a:latin typeface="Montserrat" charset="0"/>
              </a:rPr>
              <a:t>Thank you</a:t>
            </a:r>
            <a:endParaRPr lang="en-IN" sz="4200" b="1" dirty="0">
              <a:latin typeface="Montserrat" charset="0"/>
            </a:endParaRPr>
          </a:p>
        </p:txBody>
      </p:sp>
    </p:spTree>
    <p:extLst>
      <p:ext uri="{BB962C8B-B14F-4D97-AF65-F5344CB8AC3E}">
        <p14:creationId xmlns:p14="http://schemas.microsoft.com/office/powerpoint/2010/main" val="18513458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200" b="1" dirty="0" smtClean="0">
                <a:latin typeface="Montserrat" charset="0"/>
              </a:rPr>
              <a:t>Dataset</a:t>
            </a:r>
            <a:r>
              <a:rPr lang="en-IN" dirty="0" smtClean="0"/>
              <a:t>	</a:t>
            </a:r>
            <a:endParaRPr lang="en-IN" dirty="0"/>
          </a:p>
        </p:txBody>
      </p:sp>
      <p:sp>
        <p:nvSpPr>
          <p:cNvPr id="3" name="Text Placeholder 2"/>
          <p:cNvSpPr>
            <a:spLocks noGrp="1"/>
          </p:cNvSpPr>
          <p:nvPr>
            <p:ph type="body" idx="1"/>
          </p:nvPr>
        </p:nvSpPr>
        <p:spPr/>
        <p:txBody>
          <a:bodyPr/>
          <a:lstStyle/>
          <a:p>
            <a:pPr marL="114300" indent="0">
              <a:buNone/>
            </a:pPr>
            <a:r>
              <a:rPr lang="en-US" sz="2000" b="1" dirty="0" smtClean="0">
                <a:solidFill>
                  <a:schemeClr val="bg1"/>
                </a:solidFill>
                <a:latin typeface="Montserrat" charset="0"/>
              </a:rPr>
              <a:t>The </a:t>
            </a:r>
            <a:r>
              <a:rPr lang="en-US" sz="2000" b="1" dirty="0">
                <a:solidFill>
                  <a:schemeClr val="bg1"/>
                </a:solidFill>
                <a:latin typeface="Montserrat" charset="0"/>
              </a:rPr>
              <a:t>data set contains booking information for a city hotel and a resort hotel, and includes information such as when the booking was made, length of stay, the number of adults, children, and/or babies, and the number of available parking spaces, among other things</a:t>
            </a:r>
            <a:r>
              <a:rPr lang="en-US" sz="2000" b="1" dirty="0" smtClean="0">
                <a:solidFill>
                  <a:schemeClr val="bg1"/>
                </a:solidFill>
                <a:latin typeface="Montserrat" charset="0"/>
              </a:rPr>
              <a:t>.</a:t>
            </a:r>
          </a:p>
          <a:p>
            <a:pPr marL="114300" indent="0">
              <a:buNone/>
            </a:pPr>
            <a:endParaRPr lang="en-US" sz="2000" b="1" dirty="0">
              <a:solidFill>
                <a:schemeClr val="bg1"/>
              </a:solidFill>
              <a:latin typeface="Montserrat" charset="0"/>
            </a:endParaRPr>
          </a:p>
          <a:p>
            <a:pPr marL="114300" indent="0">
              <a:buNone/>
            </a:pPr>
            <a:r>
              <a:rPr lang="en-US" sz="2000" b="1" dirty="0">
                <a:solidFill>
                  <a:schemeClr val="bg1"/>
                </a:solidFill>
                <a:latin typeface="Montserrat" charset="0"/>
              </a:rPr>
              <a:t>There are total of 119390 entries.</a:t>
            </a:r>
          </a:p>
          <a:p>
            <a:pPr marL="114300" indent="0">
              <a:buNone/>
            </a:pPr>
            <a:r>
              <a:rPr lang="en-US" sz="2000" b="1" dirty="0">
                <a:solidFill>
                  <a:schemeClr val="bg1"/>
                </a:solidFill>
                <a:latin typeface="Montserrat" charset="0"/>
              </a:rPr>
              <a:t>Total of 32 columns</a:t>
            </a:r>
            <a:r>
              <a:rPr lang="en-US" sz="2000" b="1" dirty="0" smtClean="0">
                <a:solidFill>
                  <a:schemeClr val="bg1"/>
                </a:solidFill>
                <a:latin typeface="Montserrat" charset="0"/>
              </a:rPr>
              <a:t>.</a:t>
            </a:r>
            <a:endParaRPr lang="en-US" sz="2000" b="1" dirty="0">
              <a:solidFill>
                <a:schemeClr val="bg1"/>
              </a:solidFill>
              <a:latin typeface="Montserrat" charset="0"/>
            </a:endParaRPr>
          </a:p>
        </p:txBody>
      </p:sp>
    </p:spTree>
    <p:extLst>
      <p:ext uri="{BB962C8B-B14F-4D97-AF65-F5344CB8AC3E}">
        <p14:creationId xmlns:p14="http://schemas.microsoft.com/office/powerpoint/2010/main" val="480360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400" b="1" dirty="0">
                <a:latin typeface="Montserrat" charset="0"/>
              </a:rPr>
              <a:t>Data </a:t>
            </a:r>
            <a:r>
              <a:rPr lang="en-IN" sz="4400" b="1" dirty="0" err="1">
                <a:latin typeface="Montserrat" charset="0"/>
              </a:rPr>
              <a:t>descrition</a:t>
            </a:r>
            <a:endParaRPr lang="en-IN" sz="4400" dirty="0">
              <a:latin typeface="Montserrat" charset="0"/>
            </a:endParaRPr>
          </a:p>
        </p:txBody>
      </p:sp>
      <p:sp>
        <p:nvSpPr>
          <p:cNvPr id="3" name="Text Placeholder 2"/>
          <p:cNvSpPr>
            <a:spLocks noGrp="1"/>
          </p:cNvSpPr>
          <p:nvPr>
            <p:ph type="body" idx="1"/>
          </p:nvPr>
        </p:nvSpPr>
        <p:spPr/>
        <p:txBody>
          <a:bodyPr/>
          <a:lstStyle/>
          <a:p>
            <a:pPr marL="114300" indent="0">
              <a:buNone/>
            </a:pPr>
            <a:r>
              <a:rPr lang="en-US" sz="1400" b="1" dirty="0" smtClean="0">
                <a:solidFill>
                  <a:schemeClr val="bg1"/>
                </a:solidFill>
                <a:latin typeface="Montserrat" charset="0"/>
              </a:rPr>
              <a:t>1) hotel </a:t>
            </a:r>
            <a:r>
              <a:rPr lang="en-US" sz="1400" b="1" dirty="0">
                <a:solidFill>
                  <a:schemeClr val="bg1"/>
                </a:solidFill>
                <a:latin typeface="Montserrat" charset="0"/>
              </a:rPr>
              <a:t>: Hotel type.</a:t>
            </a:r>
          </a:p>
          <a:p>
            <a:pPr marL="114300" indent="0">
              <a:buNone/>
            </a:pPr>
            <a:r>
              <a:rPr lang="en-US" sz="1400" b="1" dirty="0" smtClean="0">
                <a:solidFill>
                  <a:schemeClr val="bg1"/>
                </a:solidFill>
                <a:latin typeface="Montserrat" charset="0"/>
              </a:rPr>
              <a:t>2)  </a:t>
            </a:r>
            <a:r>
              <a:rPr lang="en-US" sz="1400" b="1" dirty="0" err="1" smtClean="0">
                <a:solidFill>
                  <a:schemeClr val="bg1"/>
                </a:solidFill>
                <a:latin typeface="Montserrat" charset="0"/>
              </a:rPr>
              <a:t>is_canceled</a:t>
            </a:r>
            <a:r>
              <a:rPr lang="en-US" sz="1400" b="1" dirty="0" smtClean="0">
                <a:solidFill>
                  <a:schemeClr val="bg1"/>
                </a:solidFill>
                <a:latin typeface="Montserrat" charset="0"/>
              </a:rPr>
              <a:t> </a:t>
            </a:r>
            <a:r>
              <a:rPr lang="en-US" sz="1400" b="1" dirty="0">
                <a:solidFill>
                  <a:schemeClr val="bg1"/>
                </a:solidFill>
                <a:latin typeface="Montserrat" charset="0"/>
              </a:rPr>
              <a:t>: value indicates if the booking is canceled or not.</a:t>
            </a:r>
          </a:p>
          <a:p>
            <a:pPr marL="114300" indent="0">
              <a:buNone/>
            </a:pPr>
            <a:r>
              <a:rPr lang="en-US" sz="1400" b="1" dirty="0" smtClean="0">
                <a:solidFill>
                  <a:schemeClr val="bg1"/>
                </a:solidFill>
                <a:latin typeface="Montserrat" charset="0"/>
              </a:rPr>
              <a:t>3)  </a:t>
            </a:r>
            <a:r>
              <a:rPr lang="en-US" sz="1400" b="1" dirty="0" err="1" smtClean="0">
                <a:solidFill>
                  <a:schemeClr val="bg1"/>
                </a:solidFill>
                <a:latin typeface="Montserrat" charset="0"/>
              </a:rPr>
              <a:t>lead_time</a:t>
            </a:r>
            <a:r>
              <a:rPr lang="en-US" sz="1400" b="1" dirty="0" smtClean="0">
                <a:solidFill>
                  <a:schemeClr val="bg1"/>
                </a:solidFill>
                <a:latin typeface="Montserrat" charset="0"/>
              </a:rPr>
              <a:t> </a:t>
            </a:r>
            <a:r>
              <a:rPr lang="en-US" sz="1400" b="1" dirty="0">
                <a:solidFill>
                  <a:schemeClr val="bg1"/>
                </a:solidFill>
                <a:latin typeface="Montserrat" charset="0"/>
              </a:rPr>
              <a:t>: How long in advance the booking was made.</a:t>
            </a:r>
          </a:p>
          <a:p>
            <a:pPr marL="114300" indent="0">
              <a:buNone/>
            </a:pPr>
            <a:r>
              <a:rPr lang="en-US" sz="1400" b="1" dirty="0" smtClean="0">
                <a:solidFill>
                  <a:schemeClr val="bg1"/>
                </a:solidFill>
                <a:latin typeface="Montserrat" charset="0"/>
              </a:rPr>
              <a:t>4) </a:t>
            </a:r>
            <a:r>
              <a:rPr lang="en-US" sz="1400" b="1" dirty="0" err="1" smtClean="0">
                <a:solidFill>
                  <a:schemeClr val="bg1"/>
                </a:solidFill>
                <a:latin typeface="Montserrat" charset="0"/>
              </a:rPr>
              <a:t>arrival_date_year</a:t>
            </a:r>
            <a:r>
              <a:rPr lang="en-US" sz="1400" b="1" dirty="0" smtClean="0">
                <a:solidFill>
                  <a:schemeClr val="bg1"/>
                </a:solidFill>
                <a:latin typeface="Montserrat" charset="0"/>
              </a:rPr>
              <a:t> </a:t>
            </a:r>
            <a:r>
              <a:rPr lang="en-US" sz="1400" b="1" dirty="0">
                <a:solidFill>
                  <a:schemeClr val="bg1"/>
                </a:solidFill>
                <a:latin typeface="Montserrat" charset="0"/>
              </a:rPr>
              <a:t>: Customer arrival year.</a:t>
            </a:r>
          </a:p>
          <a:p>
            <a:pPr marL="114300" indent="0">
              <a:buNone/>
            </a:pPr>
            <a:r>
              <a:rPr lang="en-US" sz="1400" b="1" dirty="0" smtClean="0">
                <a:solidFill>
                  <a:schemeClr val="bg1"/>
                </a:solidFill>
                <a:latin typeface="Montserrat" charset="0"/>
              </a:rPr>
              <a:t>5) </a:t>
            </a:r>
            <a:r>
              <a:rPr lang="en-US" sz="1400" b="1" dirty="0" err="1" smtClean="0">
                <a:solidFill>
                  <a:schemeClr val="bg1"/>
                </a:solidFill>
                <a:latin typeface="Montserrat" charset="0"/>
              </a:rPr>
              <a:t>arrival_date_month</a:t>
            </a:r>
            <a:r>
              <a:rPr lang="en-US" sz="1400" b="1" dirty="0" smtClean="0">
                <a:solidFill>
                  <a:schemeClr val="bg1"/>
                </a:solidFill>
                <a:latin typeface="Montserrat" charset="0"/>
              </a:rPr>
              <a:t> </a:t>
            </a:r>
            <a:r>
              <a:rPr lang="en-US" sz="1400" b="1" dirty="0">
                <a:solidFill>
                  <a:schemeClr val="bg1"/>
                </a:solidFill>
                <a:latin typeface="Montserrat" charset="0"/>
              </a:rPr>
              <a:t>: In which month of the year customer visited hotel</a:t>
            </a:r>
            <a:r>
              <a:rPr lang="en-US" sz="1400" b="1" dirty="0" smtClean="0">
                <a:solidFill>
                  <a:schemeClr val="bg1"/>
                </a:solidFill>
                <a:latin typeface="Montserrat" charset="0"/>
              </a:rPr>
              <a:t>.</a:t>
            </a:r>
          </a:p>
          <a:p>
            <a:pPr marL="114300" indent="0">
              <a:buNone/>
            </a:pPr>
            <a:r>
              <a:rPr lang="en-US" sz="1400" b="1" dirty="0" smtClean="0">
                <a:solidFill>
                  <a:schemeClr val="bg1"/>
                </a:solidFill>
                <a:latin typeface="Montserrat" charset="0"/>
              </a:rPr>
              <a:t>6) </a:t>
            </a:r>
            <a:r>
              <a:rPr lang="en-US" sz="1400" b="1" dirty="0" err="1" smtClean="0">
                <a:solidFill>
                  <a:schemeClr val="bg1"/>
                </a:solidFill>
                <a:latin typeface="Montserrat" charset="0"/>
              </a:rPr>
              <a:t>arrival_date_week_number</a:t>
            </a:r>
            <a:r>
              <a:rPr lang="en-US" sz="1400" b="1" dirty="0" smtClean="0">
                <a:solidFill>
                  <a:schemeClr val="bg1"/>
                </a:solidFill>
                <a:latin typeface="Montserrat" charset="0"/>
              </a:rPr>
              <a:t> </a:t>
            </a:r>
            <a:r>
              <a:rPr lang="en-US" sz="1400" b="1" dirty="0">
                <a:solidFill>
                  <a:schemeClr val="bg1"/>
                </a:solidFill>
                <a:latin typeface="Montserrat" charset="0"/>
              </a:rPr>
              <a:t>: In which week of the year customer arrived.</a:t>
            </a:r>
          </a:p>
          <a:p>
            <a:pPr marL="114300" indent="0">
              <a:buNone/>
            </a:pPr>
            <a:r>
              <a:rPr lang="en-US" sz="1400" b="1" dirty="0" smtClean="0">
                <a:solidFill>
                  <a:schemeClr val="bg1"/>
                </a:solidFill>
                <a:latin typeface="Montserrat" charset="0"/>
              </a:rPr>
              <a:t>7) </a:t>
            </a:r>
            <a:r>
              <a:rPr lang="en-US" sz="1400" b="1" dirty="0" err="1" smtClean="0">
                <a:solidFill>
                  <a:schemeClr val="bg1"/>
                </a:solidFill>
                <a:latin typeface="Montserrat" charset="0"/>
              </a:rPr>
              <a:t>arrival_date_day_of_month</a:t>
            </a:r>
            <a:r>
              <a:rPr lang="en-US" sz="1400" b="1" dirty="0" smtClean="0">
                <a:solidFill>
                  <a:schemeClr val="bg1"/>
                </a:solidFill>
                <a:latin typeface="Montserrat" charset="0"/>
              </a:rPr>
              <a:t> </a:t>
            </a:r>
            <a:r>
              <a:rPr lang="en-US" sz="1400" b="1" dirty="0">
                <a:solidFill>
                  <a:schemeClr val="bg1"/>
                </a:solidFill>
                <a:latin typeface="Montserrat" charset="0"/>
              </a:rPr>
              <a:t>: Date of the month customer visited hotel</a:t>
            </a:r>
            <a:r>
              <a:rPr lang="en-US" sz="1400" b="1" dirty="0" smtClean="0">
                <a:solidFill>
                  <a:schemeClr val="bg1"/>
                </a:solidFill>
                <a:latin typeface="Montserrat" charset="0"/>
              </a:rPr>
              <a:t>.</a:t>
            </a:r>
          </a:p>
          <a:p>
            <a:pPr marL="114300" indent="0">
              <a:buNone/>
            </a:pPr>
            <a:r>
              <a:rPr lang="en-US" sz="1400" b="1" dirty="0">
                <a:solidFill>
                  <a:schemeClr val="bg1"/>
                </a:solidFill>
                <a:latin typeface="Montserrat" charset="0"/>
              </a:rPr>
              <a:t>8) </a:t>
            </a:r>
            <a:r>
              <a:rPr lang="en-US" sz="1400" b="1" dirty="0" err="1">
                <a:solidFill>
                  <a:schemeClr val="bg1"/>
                </a:solidFill>
                <a:latin typeface="Montserrat" charset="0"/>
              </a:rPr>
              <a:t>stays_in_weekend_nights</a:t>
            </a:r>
            <a:r>
              <a:rPr lang="en-US" sz="1400" b="1" dirty="0">
                <a:solidFill>
                  <a:schemeClr val="bg1"/>
                </a:solidFill>
                <a:latin typeface="Montserrat" charset="0"/>
              </a:rPr>
              <a:t> : Customer stayed or booked to stay in hotel during weekend nights.</a:t>
            </a:r>
          </a:p>
          <a:p>
            <a:pPr marL="114300" indent="0">
              <a:buNone/>
            </a:pPr>
            <a:r>
              <a:rPr lang="en-US" sz="1400" b="1" dirty="0">
                <a:solidFill>
                  <a:schemeClr val="bg1"/>
                </a:solidFill>
                <a:latin typeface="Montserrat" charset="0"/>
              </a:rPr>
              <a:t>9) </a:t>
            </a:r>
            <a:r>
              <a:rPr lang="en-US" sz="1400" b="1" dirty="0" err="1">
                <a:solidFill>
                  <a:schemeClr val="bg1"/>
                </a:solidFill>
                <a:latin typeface="Montserrat" charset="0"/>
              </a:rPr>
              <a:t>stays_in_week_nights</a:t>
            </a:r>
            <a:r>
              <a:rPr lang="en-US" sz="1400" b="1" dirty="0">
                <a:solidFill>
                  <a:schemeClr val="bg1"/>
                </a:solidFill>
                <a:latin typeface="Montserrat" charset="0"/>
              </a:rPr>
              <a:t> : Customer stayed in hotel during week nights.</a:t>
            </a:r>
          </a:p>
          <a:p>
            <a:pPr marL="114300" indent="0">
              <a:buNone/>
            </a:pPr>
            <a:r>
              <a:rPr lang="en-US" sz="1400" b="1" dirty="0">
                <a:solidFill>
                  <a:schemeClr val="bg1"/>
                </a:solidFill>
                <a:latin typeface="Montserrat" charset="0"/>
              </a:rPr>
              <a:t>10) adults : Number of adults</a:t>
            </a:r>
          </a:p>
          <a:p>
            <a:pPr marL="114300" indent="0">
              <a:buNone/>
            </a:pPr>
            <a:r>
              <a:rPr lang="en-US" sz="1400" b="1" dirty="0">
                <a:solidFill>
                  <a:schemeClr val="bg1"/>
                </a:solidFill>
                <a:latin typeface="Montserrat" charset="0"/>
              </a:rPr>
              <a:t>11) children : number of children.</a:t>
            </a:r>
          </a:p>
          <a:p>
            <a:pPr marL="114300" indent="0">
              <a:buNone/>
            </a:pPr>
            <a:r>
              <a:rPr lang="en-US" sz="1400" b="1" dirty="0">
                <a:solidFill>
                  <a:schemeClr val="bg1"/>
                </a:solidFill>
                <a:latin typeface="Montserrat" charset="0"/>
              </a:rPr>
              <a:t>12) babies : Number of babies.</a:t>
            </a:r>
          </a:p>
          <a:p>
            <a:pPr marL="114300" indent="0">
              <a:buNone/>
            </a:pPr>
            <a:r>
              <a:rPr lang="en-US" sz="1400" b="1" dirty="0">
                <a:solidFill>
                  <a:schemeClr val="bg1"/>
                </a:solidFill>
                <a:latin typeface="Montserrat" charset="0"/>
              </a:rPr>
              <a:t>13) meal : Type of meal booked.:</a:t>
            </a:r>
          </a:p>
          <a:p>
            <a:pPr marL="114300" indent="0">
              <a:buNone/>
            </a:pPr>
            <a:r>
              <a:rPr lang="en-US" sz="1400" b="1" dirty="0">
                <a:solidFill>
                  <a:schemeClr val="bg1"/>
                </a:solidFill>
                <a:latin typeface="Montserrat" charset="0"/>
              </a:rPr>
              <a:t>14) country : Country of </a:t>
            </a:r>
            <a:r>
              <a:rPr lang="en-US" sz="1400" b="1" dirty="0" err="1">
                <a:solidFill>
                  <a:schemeClr val="bg1"/>
                </a:solidFill>
                <a:latin typeface="Montserrat" charset="0"/>
              </a:rPr>
              <a:t>orgin</a:t>
            </a:r>
            <a:r>
              <a:rPr lang="en-US" sz="1400" b="1" dirty="0">
                <a:solidFill>
                  <a:schemeClr val="bg1"/>
                </a:solidFill>
                <a:latin typeface="Montserrat" charset="0"/>
              </a:rPr>
              <a:t> of </a:t>
            </a:r>
            <a:r>
              <a:rPr lang="en-US" sz="1400" b="1" dirty="0" err="1">
                <a:solidFill>
                  <a:schemeClr val="bg1"/>
                </a:solidFill>
                <a:latin typeface="Montserrat" charset="0"/>
              </a:rPr>
              <a:t>cutomer</a:t>
            </a:r>
            <a:r>
              <a:rPr lang="en-US" sz="1400" b="1" dirty="0">
                <a:solidFill>
                  <a:schemeClr val="bg1"/>
                </a:solidFill>
                <a:latin typeface="Montserrat" charset="0"/>
              </a:rPr>
              <a:t>.</a:t>
            </a:r>
          </a:p>
          <a:p>
            <a:pPr marL="114300" indent="0">
              <a:buNone/>
            </a:pPr>
            <a:r>
              <a:rPr lang="en-US" sz="1400" b="1" dirty="0">
                <a:solidFill>
                  <a:schemeClr val="bg1"/>
                </a:solidFill>
                <a:latin typeface="Montserrat" charset="0"/>
              </a:rPr>
              <a:t>15) </a:t>
            </a:r>
            <a:r>
              <a:rPr lang="en-US" sz="1400" b="1" dirty="0" err="1">
                <a:solidFill>
                  <a:schemeClr val="bg1"/>
                </a:solidFill>
                <a:latin typeface="Montserrat" charset="0"/>
              </a:rPr>
              <a:t>market_segment</a:t>
            </a:r>
            <a:r>
              <a:rPr lang="en-US" sz="1400" b="1" dirty="0">
                <a:solidFill>
                  <a:schemeClr val="bg1"/>
                </a:solidFill>
                <a:latin typeface="Montserrat" charset="0"/>
              </a:rPr>
              <a:t> : where the bookings came from.</a:t>
            </a:r>
          </a:p>
          <a:p>
            <a:pPr marL="114300" indent="0">
              <a:buNone/>
            </a:pPr>
            <a:endParaRPr lang="en-IN" sz="1400" b="1" dirty="0">
              <a:solidFill>
                <a:schemeClr val="bg1"/>
              </a:solidFill>
              <a:latin typeface="Montserrat" charset="0"/>
            </a:endParaRPr>
          </a:p>
          <a:p>
            <a:pPr marL="114300" indent="0">
              <a:buNone/>
            </a:pPr>
            <a:endParaRPr lang="en-IN" sz="1400" b="1" dirty="0">
              <a:solidFill>
                <a:schemeClr val="bg1"/>
              </a:solidFill>
              <a:latin typeface="Montserrat" charset="0"/>
            </a:endParaRPr>
          </a:p>
        </p:txBody>
      </p:sp>
    </p:spTree>
    <p:extLst>
      <p:ext uri="{BB962C8B-B14F-4D97-AF65-F5344CB8AC3E}">
        <p14:creationId xmlns:p14="http://schemas.microsoft.com/office/powerpoint/2010/main" val="24346759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IN" sz="4200" b="1" dirty="0">
              <a:latin typeface="Montserrat" charset="0"/>
            </a:endParaRPr>
          </a:p>
        </p:txBody>
      </p:sp>
      <p:sp>
        <p:nvSpPr>
          <p:cNvPr id="3" name="Text Placeholder 2"/>
          <p:cNvSpPr>
            <a:spLocks noGrp="1"/>
          </p:cNvSpPr>
          <p:nvPr>
            <p:ph type="body" idx="1"/>
          </p:nvPr>
        </p:nvSpPr>
        <p:spPr/>
        <p:txBody>
          <a:bodyPr/>
          <a:lstStyle/>
          <a:p>
            <a:pPr marL="114300" indent="0">
              <a:buNone/>
            </a:pPr>
            <a:r>
              <a:rPr lang="en-US" sz="1400" b="1" dirty="0" smtClean="0">
                <a:solidFill>
                  <a:schemeClr val="bg1"/>
                </a:solidFill>
                <a:latin typeface="Montserrat" charset="0"/>
              </a:rPr>
              <a:t>16) </a:t>
            </a:r>
            <a:r>
              <a:rPr lang="en-US" sz="1400" b="1" dirty="0" err="1" smtClean="0">
                <a:solidFill>
                  <a:schemeClr val="bg1"/>
                </a:solidFill>
                <a:latin typeface="Montserrat" charset="0"/>
              </a:rPr>
              <a:t>distribution_channel</a:t>
            </a:r>
            <a:r>
              <a:rPr lang="en-US" sz="1400" b="1" dirty="0" smtClean="0">
                <a:solidFill>
                  <a:schemeClr val="bg1"/>
                </a:solidFill>
                <a:latin typeface="Montserrat" charset="0"/>
              </a:rPr>
              <a:t> </a:t>
            </a:r>
            <a:r>
              <a:rPr lang="en-US" sz="1400" b="1" dirty="0">
                <a:solidFill>
                  <a:schemeClr val="bg1"/>
                </a:solidFill>
                <a:latin typeface="Montserrat" charset="0"/>
              </a:rPr>
              <a:t>: Booking distribution channel. The term “TA” means “Travel Agents” and “TO” means “Tour Operators” .</a:t>
            </a:r>
          </a:p>
          <a:p>
            <a:pPr marL="114300" indent="0">
              <a:buNone/>
            </a:pPr>
            <a:r>
              <a:rPr lang="en-US" sz="1400" b="1" dirty="0" smtClean="0">
                <a:solidFill>
                  <a:schemeClr val="bg1"/>
                </a:solidFill>
                <a:latin typeface="Montserrat" charset="0"/>
              </a:rPr>
              <a:t>17) </a:t>
            </a:r>
            <a:r>
              <a:rPr lang="en-US" sz="1400" b="1" dirty="0" err="1" smtClean="0">
                <a:solidFill>
                  <a:schemeClr val="bg1"/>
                </a:solidFill>
                <a:latin typeface="Montserrat" charset="0"/>
              </a:rPr>
              <a:t>is_repeated_guest</a:t>
            </a:r>
            <a:r>
              <a:rPr lang="en-US" sz="1400" b="1" dirty="0" smtClean="0">
                <a:solidFill>
                  <a:schemeClr val="bg1"/>
                </a:solidFill>
                <a:latin typeface="Montserrat" charset="0"/>
              </a:rPr>
              <a:t> </a:t>
            </a:r>
            <a:r>
              <a:rPr lang="en-US" sz="1400" b="1" dirty="0">
                <a:solidFill>
                  <a:schemeClr val="bg1"/>
                </a:solidFill>
                <a:latin typeface="Montserrat" charset="0"/>
              </a:rPr>
              <a:t>: Value indicating if the booking name was from a repeated guest (1) or not (0).</a:t>
            </a:r>
          </a:p>
          <a:p>
            <a:pPr marL="114300" indent="0">
              <a:buNone/>
            </a:pPr>
            <a:r>
              <a:rPr lang="en-US" sz="1400" b="1" dirty="0" smtClean="0">
                <a:solidFill>
                  <a:schemeClr val="bg1"/>
                </a:solidFill>
                <a:latin typeface="Montserrat" charset="0"/>
              </a:rPr>
              <a:t>18) </a:t>
            </a:r>
            <a:r>
              <a:rPr lang="en-US" sz="1400" b="1" dirty="0" err="1" smtClean="0">
                <a:solidFill>
                  <a:schemeClr val="bg1"/>
                </a:solidFill>
                <a:latin typeface="Montserrat" charset="0"/>
              </a:rPr>
              <a:t>previous_cancellations</a:t>
            </a:r>
            <a:r>
              <a:rPr lang="en-US" sz="1400" b="1" dirty="0" smtClean="0">
                <a:solidFill>
                  <a:schemeClr val="bg1"/>
                </a:solidFill>
                <a:latin typeface="Montserrat" charset="0"/>
              </a:rPr>
              <a:t> </a:t>
            </a:r>
            <a:r>
              <a:rPr lang="en-US" sz="1400" b="1" dirty="0">
                <a:solidFill>
                  <a:schemeClr val="bg1"/>
                </a:solidFill>
                <a:latin typeface="Montserrat" charset="0"/>
              </a:rPr>
              <a:t>: Number of previous bookings that were cancelled by the customer prior to the current booking.</a:t>
            </a:r>
          </a:p>
          <a:p>
            <a:pPr marL="114300" indent="0">
              <a:buNone/>
            </a:pPr>
            <a:r>
              <a:rPr lang="en-US" sz="1400" b="1" dirty="0" smtClean="0">
                <a:solidFill>
                  <a:schemeClr val="bg1"/>
                </a:solidFill>
                <a:latin typeface="Montserrat" charset="0"/>
              </a:rPr>
              <a:t>19) </a:t>
            </a:r>
            <a:r>
              <a:rPr lang="en-US" sz="1400" b="1" dirty="0" err="1" smtClean="0">
                <a:solidFill>
                  <a:schemeClr val="bg1"/>
                </a:solidFill>
                <a:latin typeface="Montserrat" charset="0"/>
              </a:rPr>
              <a:t>previous_bookings_not_canceled</a:t>
            </a:r>
            <a:r>
              <a:rPr lang="en-US" sz="1400" b="1" dirty="0" smtClean="0">
                <a:solidFill>
                  <a:schemeClr val="bg1"/>
                </a:solidFill>
                <a:latin typeface="Montserrat" charset="0"/>
              </a:rPr>
              <a:t> </a:t>
            </a:r>
            <a:r>
              <a:rPr lang="en-US" sz="1400" b="1" dirty="0">
                <a:solidFill>
                  <a:schemeClr val="bg1"/>
                </a:solidFill>
                <a:latin typeface="Montserrat" charset="0"/>
              </a:rPr>
              <a:t>: umber of previous bookings that were cancelled by the customer prior to the </a:t>
            </a:r>
            <a:r>
              <a:rPr lang="en-US" sz="1400" b="1" dirty="0" smtClean="0">
                <a:solidFill>
                  <a:schemeClr val="bg1"/>
                </a:solidFill>
                <a:latin typeface="Montserrat" charset="0"/>
              </a:rPr>
              <a:t>current booking</a:t>
            </a:r>
            <a:r>
              <a:rPr lang="en-US" sz="1400" b="1" dirty="0" smtClean="0">
                <a:solidFill>
                  <a:schemeClr val="bg1"/>
                </a:solidFill>
                <a:latin typeface="Montserrat" charset="0"/>
              </a:rPr>
              <a:t>.</a:t>
            </a:r>
          </a:p>
          <a:p>
            <a:pPr marL="114300" indent="0">
              <a:buNone/>
            </a:pPr>
            <a:r>
              <a:rPr lang="en-US" sz="1400" b="1" dirty="0">
                <a:solidFill>
                  <a:schemeClr val="bg1"/>
                </a:solidFill>
                <a:latin typeface="Montserrat" charset="0"/>
              </a:rPr>
              <a:t>20) </a:t>
            </a:r>
            <a:r>
              <a:rPr lang="en-US" sz="1400" b="1" dirty="0" err="1">
                <a:solidFill>
                  <a:schemeClr val="bg1"/>
                </a:solidFill>
                <a:latin typeface="Montserrat" charset="0"/>
              </a:rPr>
              <a:t>reserved_room_type</a:t>
            </a:r>
            <a:r>
              <a:rPr lang="en-US" sz="1400" b="1" dirty="0">
                <a:solidFill>
                  <a:schemeClr val="bg1"/>
                </a:solidFill>
                <a:latin typeface="Montserrat" charset="0"/>
              </a:rPr>
              <a:t> : Code of room type reserved. Code is presented instead of designation for anonymity reasons.</a:t>
            </a:r>
          </a:p>
          <a:p>
            <a:pPr marL="114300" indent="0">
              <a:buNone/>
            </a:pPr>
            <a:r>
              <a:rPr lang="en-US" sz="1400" b="1" dirty="0">
                <a:solidFill>
                  <a:schemeClr val="bg1"/>
                </a:solidFill>
                <a:latin typeface="Montserrat" charset="0"/>
              </a:rPr>
              <a:t>21) </a:t>
            </a:r>
            <a:r>
              <a:rPr lang="en-US" sz="1400" b="1" dirty="0" err="1">
                <a:solidFill>
                  <a:schemeClr val="bg1"/>
                </a:solidFill>
                <a:latin typeface="Montserrat" charset="0"/>
              </a:rPr>
              <a:t>assigned_room_type</a:t>
            </a:r>
            <a:r>
              <a:rPr lang="en-US" sz="1400" b="1" dirty="0">
                <a:solidFill>
                  <a:schemeClr val="bg1"/>
                </a:solidFill>
                <a:latin typeface="Montserrat" charset="0"/>
              </a:rPr>
              <a:t> : Code for the type of room assigned to the booking. Sometimes the assigned room type differs from the reserved room type due.</a:t>
            </a:r>
          </a:p>
          <a:p>
            <a:pPr marL="114300" indent="0">
              <a:buNone/>
            </a:pPr>
            <a:r>
              <a:rPr lang="en-US" sz="1400" b="1" dirty="0">
                <a:solidFill>
                  <a:schemeClr val="bg1"/>
                </a:solidFill>
                <a:latin typeface="Montserrat" charset="0"/>
              </a:rPr>
              <a:t>22) </a:t>
            </a:r>
            <a:r>
              <a:rPr lang="en-US" sz="1400" b="1" dirty="0" err="1">
                <a:solidFill>
                  <a:schemeClr val="bg1"/>
                </a:solidFill>
                <a:latin typeface="Montserrat" charset="0"/>
              </a:rPr>
              <a:t>booking_changes</a:t>
            </a:r>
            <a:r>
              <a:rPr lang="en-US" sz="1400" b="1" dirty="0">
                <a:solidFill>
                  <a:schemeClr val="bg1"/>
                </a:solidFill>
                <a:latin typeface="Montserrat" charset="0"/>
              </a:rPr>
              <a:t> : Number of changes/amendments made to the booking from the moment the booking was entered on the PMS.</a:t>
            </a:r>
          </a:p>
          <a:p>
            <a:pPr marL="114300" indent="0">
              <a:buNone/>
            </a:pPr>
            <a:r>
              <a:rPr lang="en-US" sz="1400" b="1" dirty="0">
                <a:solidFill>
                  <a:schemeClr val="bg1"/>
                </a:solidFill>
                <a:latin typeface="Montserrat" charset="0"/>
              </a:rPr>
              <a:t>23) </a:t>
            </a:r>
            <a:r>
              <a:rPr lang="en-US" sz="1400" b="1" dirty="0" err="1">
                <a:solidFill>
                  <a:schemeClr val="bg1"/>
                </a:solidFill>
                <a:latin typeface="Montserrat" charset="0"/>
              </a:rPr>
              <a:t>deposit_type</a:t>
            </a:r>
            <a:r>
              <a:rPr lang="en-US" sz="1400" b="1" dirty="0">
                <a:solidFill>
                  <a:schemeClr val="bg1"/>
                </a:solidFill>
                <a:latin typeface="Montserrat" charset="0"/>
              </a:rPr>
              <a:t> : Indication on if the customer made a deposit to guarantee the booking.</a:t>
            </a:r>
          </a:p>
          <a:p>
            <a:pPr marL="114300" indent="0">
              <a:buNone/>
            </a:pPr>
            <a:endParaRPr lang="en-IN" sz="1400" b="1" dirty="0">
              <a:solidFill>
                <a:schemeClr val="bg1"/>
              </a:solidFill>
              <a:latin typeface="Montserrat" charset="0"/>
            </a:endParaRPr>
          </a:p>
        </p:txBody>
      </p:sp>
    </p:spTree>
    <p:extLst>
      <p:ext uri="{BB962C8B-B14F-4D97-AF65-F5344CB8AC3E}">
        <p14:creationId xmlns:p14="http://schemas.microsoft.com/office/powerpoint/2010/main" val="876051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IN" sz="4200" b="1" dirty="0">
              <a:latin typeface="Montserrat" charset="0"/>
            </a:endParaRPr>
          </a:p>
        </p:txBody>
      </p:sp>
      <p:sp>
        <p:nvSpPr>
          <p:cNvPr id="3" name="Text Placeholder 2"/>
          <p:cNvSpPr>
            <a:spLocks noGrp="1"/>
          </p:cNvSpPr>
          <p:nvPr>
            <p:ph type="body" idx="1"/>
          </p:nvPr>
        </p:nvSpPr>
        <p:spPr>
          <a:xfrm>
            <a:off x="311700" y="447869"/>
            <a:ext cx="8520600" cy="4121006"/>
          </a:xfrm>
        </p:spPr>
        <p:txBody>
          <a:bodyPr/>
          <a:lstStyle/>
          <a:p>
            <a:pPr marL="114300" indent="0">
              <a:buNone/>
            </a:pPr>
            <a:r>
              <a:rPr lang="en-US" sz="1400" b="1" dirty="0">
                <a:solidFill>
                  <a:schemeClr val="bg1"/>
                </a:solidFill>
                <a:latin typeface="Montserrat" charset="0"/>
              </a:rPr>
              <a:t>24) agent : ID of the travel agency that made the booking</a:t>
            </a:r>
            <a:r>
              <a:rPr lang="en-US" sz="1400" b="1" dirty="0" smtClean="0">
                <a:solidFill>
                  <a:schemeClr val="bg1"/>
                </a:solidFill>
                <a:latin typeface="Montserrat" charset="0"/>
              </a:rPr>
              <a:t>.</a:t>
            </a:r>
          </a:p>
          <a:p>
            <a:pPr marL="114300" indent="0">
              <a:buNone/>
            </a:pPr>
            <a:r>
              <a:rPr lang="en-US" sz="1400" b="1" dirty="0">
                <a:solidFill>
                  <a:schemeClr val="bg1"/>
                </a:solidFill>
                <a:latin typeface="Montserrat" charset="0"/>
              </a:rPr>
              <a:t>25) company : ID of the company/entity that made the booking or responsible for paying the booking.</a:t>
            </a:r>
          </a:p>
          <a:p>
            <a:pPr marL="114300" indent="0">
              <a:buNone/>
            </a:pPr>
            <a:r>
              <a:rPr lang="en-US" sz="1400" b="1" dirty="0">
                <a:solidFill>
                  <a:schemeClr val="bg1"/>
                </a:solidFill>
                <a:latin typeface="Montserrat" charset="0"/>
              </a:rPr>
              <a:t>26) </a:t>
            </a:r>
            <a:r>
              <a:rPr lang="en-US" sz="1400" b="1" dirty="0" err="1">
                <a:solidFill>
                  <a:schemeClr val="bg1"/>
                </a:solidFill>
                <a:latin typeface="Montserrat" charset="0"/>
              </a:rPr>
              <a:t>days_in_waiting_list</a:t>
            </a:r>
            <a:r>
              <a:rPr lang="en-US" sz="1400" b="1" dirty="0">
                <a:solidFill>
                  <a:schemeClr val="bg1"/>
                </a:solidFill>
                <a:latin typeface="Montserrat" charset="0"/>
              </a:rPr>
              <a:t> : Number of days the booking was in the waiting list before it was confirmed to the customer.</a:t>
            </a:r>
          </a:p>
          <a:p>
            <a:pPr marL="114300" indent="0">
              <a:buNone/>
            </a:pPr>
            <a:r>
              <a:rPr lang="en-US" sz="1400" b="1" dirty="0">
                <a:solidFill>
                  <a:schemeClr val="bg1"/>
                </a:solidFill>
                <a:latin typeface="Montserrat" charset="0"/>
              </a:rPr>
              <a:t>27) </a:t>
            </a:r>
            <a:r>
              <a:rPr lang="en-US" sz="1400" b="1" dirty="0" err="1">
                <a:solidFill>
                  <a:schemeClr val="bg1"/>
                </a:solidFill>
                <a:latin typeface="Montserrat" charset="0"/>
              </a:rPr>
              <a:t>customer_type</a:t>
            </a:r>
            <a:r>
              <a:rPr lang="en-US" sz="1400" b="1" dirty="0">
                <a:solidFill>
                  <a:schemeClr val="bg1"/>
                </a:solidFill>
                <a:latin typeface="Montserrat" charset="0"/>
              </a:rPr>
              <a:t> : Type of booking, assuming one of four categories.</a:t>
            </a:r>
          </a:p>
          <a:p>
            <a:pPr marL="114300" indent="0">
              <a:buNone/>
            </a:pPr>
            <a:r>
              <a:rPr lang="en-US" sz="1400" b="1" dirty="0">
                <a:solidFill>
                  <a:schemeClr val="bg1"/>
                </a:solidFill>
                <a:latin typeface="Montserrat" charset="0"/>
              </a:rPr>
              <a:t>28) </a:t>
            </a:r>
            <a:r>
              <a:rPr lang="en-US" sz="1400" b="1" dirty="0" err="1">
                <a:solidFill>
                  <a:schemeClr val="bg1"/>
                </a:solidFill>
                <a:latin typeface="Montserrat" charset="0"/>
              </a:rPr>
              <a:t>adr</a:t>
            </a:r>
            <a:r>
              <a:rPr lang="en-US" sz="1400" b="1" dirty="0">
                <a:solidFill>
                  <a:schemeClr val="bg1"/>
                </a:solidFill>
                <a:latin typeface="Montserrat" charset="0"/>
              </a:rPr>
              <a:t> : Average Daily Rate as defined by dividing the sum of all lodging transactions by the total number of staying nights.</a:t>
            </a:r>
          </a:p>
          <a:p>
            <a:pPr marL="114300" indent="0">
              <a:buNone/>
            </a:pPr>
            <a:r>
              <a:rPr lang="en-US" sz="1400" b="1" dirty="0">
                <a:solidFill>
                  <a:schemeClr val="bg1"/>
                </a:solidFill>
                <a:latin typeface="Montserrat" charset="0"/>
              </a:rPr>
              <a:t>29) </a:t>
            </a:r>
            <a:r>
              <a:rPr lang="en-US" sz="1400" b="1" dirty="0" err="1">
                <a:solidFill>
                  <a:schemeClr val="bg1"/>
                </a:solidFill>
                <a:latin typeface="Montserrat" charset="0"/>
              </a:rPr>
              <a:t>required_car_parking_spaces</a:t>
            </a:r>
            <a:r>
              <a:rPr lang="en-US" sz="1400" b="1" dirty="0">
                <a:solidFill>
                  <a:schemeClr val="bg1"/>
                </a:solidFill>
                <a:latin typeface="Montserrat" charset="0"/>
              </a:rPr>
              <a:t> : Number of car parking spaces required by the customer.</a:t>
            </a:r>
            <a:endParaRPr lang="en-IN" sz="1400" b="1" dirty="0">
              <a:solidFill>
                <a:schemeClr val="bg1"/>
              </a:solidFill>
              <a:latin typeface="Montserrat" charset="0"/>
            </a:endParaRPr>
          </a:p>
          <a:p>
            <a:pPr marL="114300" indent="0">
              <a:buNone/>
            </a:pPr>
            <a:r>
              <a:rPr lang="en-US" sz="1400" b="1" dirty="0">
                <a:solidFill>
                  <a:schemeClr val="bg1"/>
                </a:solidFill>
                <a:latin typeface="Montserrat" charset="0"/>
              </a:rPr>
              <a:t>30) </a:t>
            </a:r>
            <a:r>
              <a:rPr lang="en-US" sz="1400" b="1" dirty="0" err="1">
                <a:solidFill>
                  <a:schemeClr val="bg1"/>
                </a:solidFill>
                <a:latin typeface="Montserrat" charset="0"/>
              </a:rPr>
              <a:t>total_of_special_requests</a:t>
            </a:r>
            <a:r>
              <a:rPr lang="en-US" sz="1400" b="1" dirty="0">
                <a:solidFill>
                  <a:schemeClr val="bg1"/>
                </a:solidFill>
                <a:latin typeface="Montserrat" charset="0"/>
              </a:rPr>
              <a:t> : Number of special requests made by the customer (e.g. twin bed or high floor).</a:t>
            </a:r>
          </a:p>
          <a:p>
            <a:pPr marL="114300" indent="0">
              <a:buNone/>
            </a:pPr>
            <a:r>
              <a:rPr lang="en-US" sz="1400" b="1" dirty="0">
                <a:solidFill>
                  <a:schemeClr val="bg1"/>
                </a:solidFill>
                <a:latin typeface="Montserrat" charset="0"/>
              </a:rPr>
              <a:t>31) </a:t>
            </a:r>
            <a:r>
              <a:rPr lang="en-US" sz="1400" b="1" dirty="0" err="1">
                <a:solidFill>
                  <a:schemeClr val="bg1"/>
                </a:solidFill>
                <a:latin typeface="Montserrat" charset="0"/>
              </a:rPr>
              <a:t>reservation_status</a:t>
            </a:r>
            <a:r>
              <a:rPr lang="en-US" sz="1400" b="1" dirty="0">
                <a:solidFill>
                  <a:schemeClr val="bg1"/>
                </a:solidFill>
                <a:latin typeface="Montserrat" charset="0"/>
              </a:rPr>
              <a:t> : Reservation last status, assuming one of three categories: Canceled – booking was canceled by the customer; Check-Out: customer check out from </a:t>
            </a:r>
            <a:r>
              <a:rPr lang="en-US" sz="1400" b="1" dirty="0" err="1">
                <a:solidFill>
                  <a:schemeClr val="bg1"/>
                </a:solidFill>
                <a:latin typeface="Montserrat" charset="0"/>
              </a:rPr>
              <a:t>hotel,No</a:t>
            </a:r>
            <a:r>
              <a:rPr lang="en-US" sz="1400" b="1" dirty="0">
                <a:solidFill>
                  <a:schemeClr val="bg1"/>
                </a:solidFill>
                <a:latin typeface="Montserrat" charset="0"/>
              </a:rPr>
              <a:t> show: Customer did not check-in hotel and informed hotel with reason.</a:t>
            </a:r>
          </a:p>
          <a:p>
            <a:pPr marL="114300" indent="0">
              <a:buNone/>
            </a:pPr>
            <a:r>
              <a:rPr lang="en-US" sz="1400" b="1" dirty="0">
                <a:solidFill>
                  <a:schemeClr val="bg1"/>
                </a:solidFill>
                <a:latin typeface="Montserrat" charset="0"/>
              </a:rPr>
              <a:t>32) </a:t>
            </a:r>
            <a:r>
              <a:rPr lang="en-US" sz="1400" b="1" dirty="0" err="1">
                <a:solidFill>
                  <a:schemeClr val="bg1"/>
                </a:solidFill>
                <a:latin typeface="Montserrat" charset="0"/>
              </a:rPr>
              <a:t>reservation_status_date</a:t>
            </a:r>
            <a:r>
              <a:rPr lang="en-US" sz="1400" b="1" dirty="0">
                <a:solidFill>
                  <a:schemeClr val="bg1"/>
                </a:solidFill>
                <a:latin typeface="Montserrat" charset="0"/>
              </a:rPr>
              <a:t> : Date at which the last status was set. This variable can be used in conjunction with the </a:t>
            </a:r>
            <a:r>
              <a:rPr lang="en-US" sz="1400" b="1" dirty="0" err="1">
                <a:solidFill>
                  <a:schemeClr val="bg1"/>
                </a:solidFill>
                <a:latin typeface="Montserrat" charset="0"/>
              </a:rPr>
              <a:t>ReservationStatus</a:t>
            </a:r>
            <a:r>
              <a:rPr lang="en-US" sz="1400" b="1" dirty="0">
                <a:solidFill>
                  <a:schemeClr val="bg1"/>
                </a:solidFill>
                <a:latin typeface="Montserrat" charset="0"/>
              </a:rPr>
              <a:t> to understand when was the booking cancelled or when did the customer checked out of the hotel</a:t>
            </a:r>
            <a:endParaRPr lang="en-IN" sz="1400" b="1" dirty="0">
              <a:solidFill>
                <a:schemeClr val="bg1"/>
              </a:solidFill>
              <a:latin typeface="Montserrat" charset="0"/>
            </a:endParaRPr>
          </a:p>
          <a:p>
            <a:pPr marL="114300" indent="0">
              <a:buNone/>
            </a:pPr>
            <a:endParaRPr lang="en-IN" sz="1400" b="1" dirty="0">
              <a:solidFill>
                <a:schemeClr val="bg1"/>
              </a:solidFill>
              <a:latin typeface="Montserrat" charset="0"/>
            </a:endParaRPr>
          </a:p>
          <a:p>
            <a:pPr marL="114300" indent="0">
              <a:buNone/>
            </a:pPr>
            <a:endParaRPr lang="en-IN" sz="1400" b="1" dirty="0">
              <a:solidFill>
                <a:schemeClr val="bg1"/>
              </a:solidFill>
              <a:latin typeface="Montserrat" charset="0"/>
            </a:endParaRPr>
          </a:p>
        </p:txBody>
      </p:sp>
    </p:spTree>
    <p:extLst>
      <p:ext uri="{BB962C8B-B14F-4D97-AF65-F5344CB8AC3E}">
        <p14:creationId xmlns:p14="http://schemas.microsoft.com/office/powerpoint/2010/main" val="6001800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200" b="1" dirty="0" smtClean="0">
                <a:latin typeface="Montserrat" charset="0"/>
              </a:rPr>
              <a:t>Data Cleaning</a:t>
            </a:r>
            <a:endParaRPr lang="en-IN" sz="4200" b="1" dirty="0">
              <a:latin typeface="Montserrat" charset="0"/>
            </a:endParaRPr>
          </a:p>
        </p:txBody>
      </p:sp>
      <p:sp>
        <p:nvSpPr>
          <p:cNvPr id="3" name="Text Placeholder 2"/>
          <p:cNvSpPr>
            <a:spLocks noGrp="1"/>
          </p:cNvSpPr>
          <p:nvPr>
            <p:ph type="body" idx="1"/>
          </p:nvPr>
        </p:nvSpPr>
        <p:spPr/>
        <p:txBody>
          <a:bodyPr/>
          <a:lstStyle/>
          <a:p>
            <a:pPr marL="114300" indent="0">
              <a:buNone/>
            </a:pPr>
            <a:r>
              <a:rPr lang="en-IN" sz="2000" b="1" dirty="0" smtClean="0">
                <a:solidFill>
                  <a:schemeClr val="bg1"/>
                </a:solidFill>
                <a:latin typeface="Montserrat" charset="0"/>
              </a:rPr>
              <a:t>Data cleaning is the important steps in any EDA process as well as it is the most time consuming process in the entire EDA.</a:t>
            </a:r>
          </a:p>
          <a:p>
            <a:pPr marL="114300" indent="0">
              <a:buNone/>
            </a:pPr>
            <a:r>
              <a:rPr lang="en-IN" sz="2000" b="1" dirty="0" smtClean="0">
                <a:solidFill>
                  <a:schemeClr val="bg1"/>
                </a:solidFill>
                <a:latin typeface="Montserrat" charset="0"/>
              </a:rPr>
              <a:t>Data cleaning includes various steps : </a:t>
            </a:r>
          </a:p>
          <a:p>
            <a:pPr marL="571500" indent="-457200">
              <a:buAutoNum type="arabicPeriod"/>
            </a:pPr>
            <a:r>
              <a:rPr lang="en-IN" sz="2000" b="1" dirty="0" smtClean="0">
                <a:solidFill>
                  <a:schemeClr val="bg1"/>
                </a:solidFill>
                <a:latin typeface="Montserrat" charset="0"/>
              </a:rPr>
              <a:t>Handling Missing Values.</a:t>
            </a:r>
          </a:p>
          <a:p>
            <a:pPr marL="571500" indent="-457200">
              <a:buAutoNum type="arabicPeriod"/>
            </a:pPr>
            <a:r>
              <a:rPr lang="en-IN" sz="2000" b="1" dirty="0" smtClean="0">
                <a:solidFill>
                  <a:schemeClr val="bg1"/>
                </a:solidFill>
                <a:latin typeface="Montserrat" charset="0"/>
              </a:rPr>
              <a:t>Removing Duplicate Values.</a:t>
            </a:r>
          </a:p>
          <a:p>
            <a:pPr marL="571500" indent="-457200">
              <a:buAutoNum type="arabicPeriod"/>
            </a:pPr>
            <a:r>
              <a:rPr lang="en-IN" sz="2000" b="1" dirty="0" smtClean="0">
                <a:solidFill>
                  <a:schemeClr val="bg1"/>
                </a:solidFill>
                <a:latin typeface="Montserrat" charset="0"/>
              </a:rPr>
              <a:t>Converting Columns to proper </a:t>
            </a:r>
            <a:r>
              <a:rPr lang="en-IN" sz="2000" b="1" dirty="0" err="1" smtClean="0">
                <a:solidFill>
                  <a:schemeClr val="bg1"/>
                </a:solidFill>
                <a:latin typeface="Montserrat" charset="0"/>
              </a:rPr>
              <a:t>dtype</a:t>
            </a:r>
            <a:r>
              <a:rPr lang="en-IN" sz="2000" b="1" dirty="0" smtClean="0">
                <a:solidFill>
                  <a:schemeClr val="bg1"/>
                </a:solidFill>
                <a:latin typeface="Montserrat" charset="0"/>
              </a:rPr>
              <a:t> format.</a:t>
            </a:r>
          </a:p>
          <a:p>
            <a:pPr marL="571500" indent="-457200">
              <a:buAutoNum type="arabicPeriod"/>
            </a:pPr>
            <a:r>
              <a:rPr lang="en-IN" sz="2000" b="1" dirty="0" smtClean="0">
                <a:solidFill>
                  <a:schemeClr val="bg1"/>
                </a:solidFill>
                <a:latin typeface="Montserrat" charset="0"/>
              </a:rPr>
              <a:t>Adding or Removing some columns for analysis.</a:t>
            </a:r>
            <a:endParaRPr lang="en-IN" sz="2000" b="1" dirty="0">
              <a:solidFill>
                <a:schemeClr val="bg1"/>
              </a:solidFill>
              <a:latin typeface="Montserrat" charset="0"/>
            </a:endParaRPr>
          </a:p>
          <a:p>
            <a:pPr marL="114300" indent="0">
              <a:buNone/>
            </a:pPr>
            <a:endParaRPr lang="en-IN" sz="2000" b="1" dirty="0">
              <a:solidFill>
                <a:schemeClr val="bg1"/>
              </a:solidFill>
              <a:latin typeface="Montserrat" charset="0"/>
            </a:endParaRPr>
          </a:p>
        </p:txBody>
      </p:sp>
    </p:spTree>
    <p:extLst>
      <p:ext uri="{BB962C8B-B14F-4D97-AF65-F5344CB8AC3E}">
        <p14:creationId xmlns:p14="http://schemas.microsoft.com/office/powerpoint/2010/main" val="37220913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5"/>
            <a:ext cx="8520600" cy="245440"/>
          </a:xfrm>
        </p:spPr>
        <p:txBody>
          <a:bodyPr/>
          <a:lstStyle/>
          <a:p>
            <a:pPr algn="ctr"/>
            <a:r>
              <a:rPr lang="en-IN" sz="4200" b="1" dirty="0">
                <a:solidFill>
                  <a:schemeClr val="tx1"/>
                </a:solidFill>
                <a:latin typeface="Montserrat" charset="0"/>
              </a:rPr>
              <a:t>Handling missing values :</a:t>
            </a:r>
            <a:r>
              <a:rPr lang="en-IN" sz="4400" b="1" dirty="0">
                <a:solidFill>
                  <a:schemeClr val="tx1"/>
                </a:solidFill>
                <a:latin typeface="Montserrat" charset="0"/>
              </a:rPr>
              <a:t/>
            </a:r>
            <a:br>
              <a:rPr lang="en-IN" sz="4400" b="1" dirty="0">
                <a:solidFill>
                  <a:schemeClr val="tx1"/>
                </a:solidFill>
                <a:latin typeface="Montserrat" charset="0"/>
              </a:rPr>
            </a:br>
            <a:endParaRPr lang="en-IN" sz="4200" b="1" dirty="0">
              <a:latin typeface="Montserrat" charset="0"/>
            </a:endParaRPr>
          </a:p>
        </p:txBody>
      </p:sp>
      <p:sp>
        <p:nvSpPr>
          <p:cNvPr id="3" name="Text Placeholder 2"/>
          <p:cNvSpPr>
            <a:spLocks noGrp="1"/>
          </p:cNvSpPr>
          <p:nvPr>
            <p:ph type="body" idx="1"/>
          </p:nvPr>
        </p:nvSpPr>
        <p:spPr/>
        <p:txBody>
          <a:bodyPr/>
          <a:lstStyle/>
          <a:p>
            <a:pPr marL="114300" indent="0">
              <a:buNone/>
            </a:pPr>
            <a:endParaRPr lang="en-IN" sz="2000" b="1" dirty="0" smtClean="0">
              <a:solidFill>
                <a:schemeClr val="tx1"/>
              </a:solidFill>
              <a:latin typeface="Montserrat" charset="0"/>
            </a:endParaRPr>
          </a:p>
          <a:p>
            <a:pPr marL="114300" indent="0">
              <a:buNone/>
            </a:pPr>
            <a:r>
              <a:rPr lang="en-IN" sz="1600" b="1" dirty="0" smtClean="0">
                <a:solidFill>
                  <a:schemeClr val="bg1"/>
                </a:solidFill>
                <a:latin typeface="Montserrat" charset="0"/>
              </a:rPr>
              <a:t>Checking missing values</a:t>
            </a:r>
          </a:p>
          <a:p>
            <a:pPr marL="114300" indent="0">
              <a:buNone/>
            </a:pPr>
            <a:endParaRPr lang="en-IN" sz="1600" b="1" dirty="0">
              <a:solidFill>
                <a:schemeClr val="bg1"/>
              </a:solidFill>
              <a:latin typeface="Montserrat" charset="0"/>
            </a:endParaRPr>
          </a:p>
          <a:p>
            <a:pPr marL="114300" indent="0">
              <a:buNone/>
            </a:pPr>
            <a:endParaRPr lang="en-IN" sz="1600" b="1" dirty="0" smtClean="0">
              <a:solidFill>
                <a:schemeClr val="bg1"/>
              </a:solidFill>
              <a:latin typeface="Montserrat" charset="0"/>
            </a:endParaRPr>
          </a:p>
          <a:p>
            <a:pPr marL="114300" indent="0">
              <a:buNone/>
            </a:pPr>
            <a:endParaRPr lang="en-IN" sz="1600" b="1" dirty="0">
              <a:solidFill>
                <a:schemeClr val="bg1"/>
              </a:solidFill>
              <a:latin typeface="Montserrat" charset="0"/>
            </a:endParaRPr>
          </a:p>
          <a:p>
            <a:pPr marL="114300" indent="0">
              <a:buNone/>
            </a:pPr>
            <a:endParaRPr lang="en-IN" sz="1600" b="1" dirty="0" smtClean="0">
              <a:solidFill>
                <a:schemeClr val="bg1"/>
              </a:solidFill>
              <a:latin typeface="Montserrat" charset="0"/>
            </a:endParaRPr>
          </a:p>
          <a:p>
            <a:pPr marL="114300" indent="0">
              <a:buNone/>
            </a:pPr>
            <a:endParaRPr lang="en-IN" sz="1600" b="1" dirty="0">
              <a:solidFill>
                <a:schemeClr val="bg1"/>
              </a:solidFill>
              <a:latin typeface="Montserrat" charset="0"/>
            </a:endParaRPr>
          </a:p>
          <a:p>
            <a:pPr marL="114300" indent="0">
              <a:buNone/>
            </a:pPr>
            <a:r>
              <a:rPr lang="en-IN" sz="1600" b="1" dirty="0" smtClean="0">
                <a:solidFill>
                  <a:schemeClr val="bg1"/>
                </a:solidFill>
                <a:latin typeface="Montserrat" charset="0"/>
              </a:rPr>
              <a:t>Replacing Null Values </a:t>
            </a:r>
            <a:endParaRPr lang="en-IN" sz="1600" b="1" dirty="0">
              <a:solidFill>
                <a:schemeClr val="bg1"/>
              </a:solidFill>
              <a:latin typeface="Montserrat" charset="0"/>
            </a:endParaRPr>
          </a:p>
        </p:txBody>
      </p:sp>
      <p:pic>
        <p:nvPicPr>
          <p:cNvPr id="3074" name="Picture 2" descr="C:\Users\Tushar Gautam\OneDrive\Pictures\Screenshots\2022-10-16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861" y="1906147"/>
            <a:ext cx="2883159" cy="1188907"/>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Tushar Gautam\OneDrive\Pictures\Screenshots\2022-10-16 (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175" y="3850174"/>
            <a:ext cx="6497637" cy="64770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Tushar Gautam\OneDrive\Pictures\Screenshots\2022-10-16 (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7395" y="1554898"/>
            <a:ext cx="4673276" cy="1891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845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200" b="1" dirty="0" smtClean="0">
                <a:latin typeface="Montserrat" charset="0"/>
              </a:rPr>
              <a:t>Removing Duplicates</a:t>
            </a:r>
            <a:endParaRPr lang="en-IN" sz="4200" b="1" dirty="0">
              <a:latin typeface="Montserrat" charset="0"/>
            </a:endParaRPr>
          </a:p>
        </p:txBody>
      </p:sp>
      <p:sp>
        <p:nvSpPr>
          <p:cNvPr id="3" name="Text Placeholder 2"/>
          <p:cNvSpPr>
            <a:spLocks noGrp="1"/>
          </p:cNvSpPr>
          <p:nvPr>
            <p:ph type="body" idx="1"/>
          </p:nvPr>
        </p:nvSpPr>
        <p:spPr/>
        <p:txBody>
          <a:bodyPr/>
          <a:lstStyle/>
          <a:p>
            <a:pPr marL="114300" indent="0">
              <a:buNone/>
            </a:pPr>
            <a:endParaRPr lang="en-IN" sz="1600" b="1" dirty="0" smtClean="0">
              <a:solidFill>
                <a:schemeClr val="bg1"/>
              </a:solidFill>
              <a:latin typeface="Montserrat" charset="0"/>
            </a:endParaRPr>
          </a:p>
          <a:p>
            <a:pPr marL="114300" indent="0">
              <a:buNone/>
            </a:pPr>
            <a:endParaRPr lang="en-IN" sz="1600" b="1" dirty="0">
              <a:solidFill>
                <a:schemeClr val="bg1"/>
              </a:solidFill>
              <a:latin typeface="Montserrat" charset="0"/>
            </a:endParaRPr>
          </a:p>
          <a:p>
            <a:pPr marL="114300" indent="0">
              <a:buNone/>
            </a:pPr>
            <a:r>
              <a:rPr lang="en-IN" sz="1600" b="1" dirty="0" smtClean="0">
                <a:solidFill>
                  <a:schemeClr val="bg1"/>
                </a:solidFill>
                <a:latin typeface="Montserrat" charset="0"/>
              </a:rPr>
              <a:t>-We </a:t>
            </a:r>
            <a:r>
              <a:rPr lang="en-IN" sz="1600" b="1" dirty="0">
                <a:solidFill>
                  <a:schemeClr val="bg1"/>
                </a:solidFill>
                <a:latin typeface="Montserrat" charset="0"/>
              </a:rPr>
              <a:t>have </a:t>
            </a:r>
            <a:r>
              <a:rPr lang="en-IN" sz="1600" b="1" dirty="0" smtClean="0">
                <a:solidFill>
                  <a:schemeClr val="bg1"/>
                </a:solidFill>
                <a:latin typeface="Montserrat" charset="0"/>
              </a:rPr>
              <a:t>119390 entries within 32 columns</a:t>
            </a:r>
          </a:p>
          <a:p>
            <a:pPr marL="114300" indent="0">
              <a:buNone/>
            </a:pPr>
            <a:endParaRPr lang="en-IN" sz="1600" b="1" dirty="0" smtClean="0">
              <a:solidFill>
                <a:schemeClr val="bg1"/>
              </a:solidFill>
              <a:latin typeface="Montserrat" charset="0"/>
            </a:endParaRPr>
          </a:p>
          <a:p>
            <a:pPr marL="114300" indent="0">
              <a:buNone/>
            </a:pPr>
            <a:r>
              <a:rPr lang="en-IN" sz="1600" b="1" dirty="0" smtClean="0">
                <a:solidFill>
                  <a:schemeClr val="bg1"/>
                </a:solidFill>
                <a:latin typeface="Montserrat" charset="0"/>
              </a:rPr>
              <a:t>-We are using true as a duplicate data</a:t>
            </a:r>
          </a:p>
          <a:p>
            <a:pPr marL="114300" indent="0">
              <a:buNone/>
            </a:pPr>
            <a:endParaRPr lang="en-IN" sz="1600" b="1" dirty="0" smtClean="0">
              <a:solidFill>
                <a:schemeClr val="bg1"/>
              </a:solidFill>
              <a:latin typeface="Montserrat" charset="0"/>
            </a:endParaRPr>
          </a:p>
          <a:p>
            <a:pPr marL="114300" indent="0">
              <a:buNone/>
            </a:pPr>
            <a:r>
              <a:rPr lang="en-IN" sz="1600" b="1" dirty="0" smtClean="0">
                <a:solidFill>
                  <a:schemeClr val="bg1"/>
                </a:solidFill>
                <a:latin typeface="Montserrat" charset="0"/>
              </a:rPr>
              <a:t>-We have 31994 duplicate data from total of </a:t>
            </a:r>
          </a:p>
          <a:p>
            <a:pPr marL="114300" indent="0">
              <a:buNone/>
            </a:pPr>
            <a:r>
              <a:rPr lang="en-IN" sz="1600" b="1" dirty="0" smtClean="0">
                <a:solidFill>
                  <a:schemeClr val="bg1"/>
                </a:solidFill>
                <a:latin typeface="Montserrat" charset="0"/>
              </a:rPr>
              <a:t>119390 rows.</a:t>
            </a:r>
          </a:p>
          <a:p>
            <a:pPr marL="114300" indent="0">
              <a:buNone/>
            </a:pPr>
            <a:endParaRPr lang="en-IN" sz="1600" b="1" dirty="0">
              <a:solidFill>
                <a:schemeClr val="bg1"/>
              </a:solidFill>
              <a:latin typeface="Montserrat" charset="0"/>
            </a:endParaRPr>
          </a:p>
          <a:p>
            <a:pPr marL="114300" indent="0">
              <a:buNone/>
            </a:pPr>
            <a:r>
              <a:rPr lang="en-IN" sz="1600" b="1" dirty="0" smtClean="0">
                <a:solidFill>
                  <a:schemeClr val="bg1"/>
                </a:solidFill>
                <a:latin typeface="Montserrat" charset="0"/>
              </a:rPr>
              <a:t>                Removing Duplicates</a:t>
            </a:r>
            <a:endParaRPr lang="en-IN" sz="1600" b="1" dirty="0">
              <a:solidFill>
                <a:schemeClr val="bg1"/>
              </a:solidFill>
              <a:latin typeface="Montserrat" charset="0"/>
            </a:endParaRPr>
          </a:p>
        </p:txBody>
      </p:sp>
      <p:pic>
        <p:nvPicPr>
          <p:cNvPr id="4098" name="Picture 2" descr="C:\Users\Tushar Gautam\Downloads\duplicate dat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7697" y="2111990"/>
            <a:ext cx="3136059" cy="3031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8890109"/>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3364</TotalTime>
  <Words>1379</Words>
  <Application>Microsoft Office PowerPoint</Application>
  <PresentationFormat>On-screen Show (16:9)</PresentationFormat>
  <Paragraphs>168</Paragraphs>
  <Slides>23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Montserrat</vt:lpstr>
      <vt:lpstr>Simple Light</vt:lpstr>
      <vt:lpstr>           Capstone Project 1  EDA on Hotel Booking  By  Tushar Gautam   </vt:lpstr>
      <vt:lpstr>   What is EDA EDA stands for Exploratory Data Analysis.   EDA is an approach to  analyse the data using visual techniques.  It is used to discover various trends, patterns or to check the assumtptions using statistical summary and graphical representation.</vt:lpstr>
      <vt:lpstr>Dataset </vt:lpstr>
      <vt:lpstr>Data descrition</vt:lpstr>
      <vt:lpstr>PowerPoint Presentation</vt:lpstr>
      <vt:lpstr>PowerPoint Presentation</vt:lpstr>
      <vt:lpstr>Data Cleaning</vt:lpstr>
      <vt:lpstr>Handling missing values : </vt:lpstr>
      <vt:lpstr>Removing Duplicates</vt:lpstr>
      <vt:lpstr>Converting dtype and format</vt:lpstr>
      <vt:lpstr>Adding Columns</vt:lpstr>
      <vt:lpstr>Exploratory data Analysis</vt:lpstr>
      <vt:lpstr>Which agent has made most booking</vt:lpstr>
      <vt:lpstr>Percentage of booking cancellation and Does not getting same room type as demanded really  causes cancellation?  </vt:lpstr>
      <vt:lpstr>Does longer waiting period causes booking cancellation ?</vt:lpstr>
      <vt:lpstr>Which year and month has the highest bookings?</vt:lpstr>
      <vt:lpstr>What is the percentage of repeated guest and customer type ?</vt:lpstr>
      <vt:lpstr>Percentage for changing made by guest and most reserved room type</vt:lpstr>
      <vt:lpstr>Which hotel type has more ADR and lead time</vt:lpstr>
      <vt:lpstr>Correlation Heatmap</vt:lpstr>
      <vt:lpstr>Challenges</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1  EDA on Hotel Booking  By  Tushar Gautam</dc:title>
  <dc:creator>Tushar Gautam</dc:creator>
  <cp:lastModifiedBy>Tushar Gautam</cp:lastModifiedBy>
  <cp:revision>25</cp:revision>
  <dcterms:modified xsi:type="dcterms:W3CDTF">2022-10-25T12:12:58Z</dcterms:modified>
</cp:coreProperties>
</file>