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78" r:id="rId9"/>
    <p:sldId id="279" r:id="rId10"/>
    <p:sldId id="264" r:id="rId11"/>
    <p:sldId id="265" r:id="rId12"/>
    <p:sldId id="266" r:id="rId13"/>
    <p:sldId id="268" r:id="rId14"/>
    <p:sldId id="269" r:id="rId15"/>
    <p:sldId id="276" r:id="rId16"/>
    <p:sldId id="280" r:id="rId17"/>
    <p:sldId id="275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aven Pro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98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149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256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265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662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952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975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215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895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659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59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We should be able to replace IBM’s CIK and document accession number with Googles to generate the url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904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6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798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50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094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494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96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lendingclub.com/info/download-data.ac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666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0" y="0"/>
            <a:ext cx="9144000" cy="979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 smtClean="0"/>
              <a:t>MidTerm Assignment</a:t>
            </a:r>
            <a:r>
              <a:rPr lang="en" sz="2400" b="1" dirty="0"/>
              <a:t>	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1077575" y="1551225"/>
            <a:ext cx="3669300" cy="219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700"/>
              </a:spcBef>
              <a:spcAft>
                <a:spcPts val="200"/>
              </a:spcAft>
              <a:buNone/>
            </a:pPr>
            <a:r>
              <a:rPr lang="en" sz="2000" b="1" dirty="0">
                <a:latin typeface="Maven Pro"/>
                <a:ea typeface="Maven Pro"/>
                <a:cs typeface="Maven Pro"/>
                <a:sym typeface="Maven Pro"/>
              </a:rPr>
              <a:t>INFO7390 </a:t>
            </a:r>
            <a:r>
              <a:rPr lang="en" sz="2000" b="1" dirty="0" smtClean="0">
                <a:latin typeface="Maven Pro"/>
                <a:ea typeface="Maven Pro"/>
                <a:cs typeface="Maven Pro"/>
                <a:sym typeface="Maven Pro"/>
              </a:rPr>
              <a:t>Advances </a:t>
            </a:r>
            <a:r>
              <a:rPr lang="en" sz="2000" b="1" dirty="0">
                <a:latin typeface="Maven Pro"/>
                <a:ea typeface="Maven Pro"/>
                <a:cs typeface="Maven Pro"/>
                <a:sym typeface="Maven Pro"/>
              </a:rPr>
              <a:t>Data Sci/Architecture SEC 02 - Fall 2017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spcAft>
                <a:spcPts val="200"/>
              </a:spcAft>
              <a:buNone/>
            </a:pPr>
            <a:endParaRPr sz="2000" b="1" dirty="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5411750" y="3312375"/>
            <a:ext cx="3324000" cy="130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5551725" y="2764200"/>
            <a:ext cx="3324000" cy="207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b="1"/>
              <a:t>Team Members :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b="1"/>
              <a:t>Jaini Bhansali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b="1"/>
              <a:t>Tushar Goel</a:t>
            </a:r>
          </a:p>
          <a:p>
            <a:pPr lvl="0">
              <a:spcBef>
                <a:spcPts val="0"/>
              </a:spcBef>
              <a:buNone/>
            </a:pPr>
            <a:endParaRPr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1469575" y="1434525"/>
            <a:ext cx="5586600" cy="342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4" name="Shape 114"/>
          <p:cNvSpPr txBox="1"/>
          <p:nvPr/>
        </p:nvSpPr>
        <p:spPr>
          <a:xfrm>
            <a:off x="0" y="0"/>
            <a:ext cx="9039000" cy="653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Classification</a:t>
            </a:r>
            <a:endParaRPr lang="en" sz="24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228600" y="781424"/>
            <a:ext cx="8763000" cy="3847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dk1"/>
              </a:buClr>
              <a:buFont typeface="Arial" pitchFamily="34" charset="0"/>
              <a:buChar char="•"/>
            </a:pPr>
            <a:r>
              <a:rPr lang="en-US" dirty="0" smtClean="0"/>
              <a:t>Check if user is eligible for a Loan</a:t>
            </a:r>
          </a:p>
          <a:p>
            <a:pPr marL="285750" lvl="0" indent="-285750">
              <a:buClr>
                <a:schemeClr val="dk1"/>
              </a:buClr>
              <a:buFont typeface="Arial" pitchFamily="34" charset="0"/>
              <a:buChar char="•"/>
            </a:pPr>
            <a:endParaRPr lang="en-US" dirty="0"/>
          </a:p>
          <a:p>
            <a:pPr marL="285750" lvl="0" indent="-285750">
              <a:buClr>
                <a:schemeClr val="dk1"/>
              </a:buClr>
              <a:buFont typeface="Arial" pitchFamily="34" charset="0"/>
              <a:buChar char="•"/>
            </a:pPr>
            <a:r>
              <a:rPr lang="en-US" dirty="0" smtClean="0"/>
              <a:t>Used Logistic Regression, Neural Networks and Random Forest Algorithms</a:t>
            </a:r>
          </a:p>
          <a:p>
            <a:pPr lvl="0">
              <a:buClr>
                <a:schemeClr val="dk1"/>
              </a:buClr>
            </a:pPr>
            <a:endParaRPr lang="en-US" dirty="0"/>
          </a:p>
          <a:p>
            <a:pPr lvl="0">
              <a:buClr>
                <a:schemeClr val="dk1"/>
              </a:buClr>
            </a:pPr>
            <a:endParaRPr lang="en-US" dirty="0" smtClean="0"/>
          </a:p>
          <a:p>
            <a:pPr marL="285750" lvl="0" indent="-285750">
              <a:buClr>
                <a:schemeClr val="dk1"/>
              </a:buClr>
              <a:buFont typeface="Arial" pitchFamily="34" charset="0"/>
              <a:buChar char="•"/>
            </a:pPr>
            <a:endParaRPr lang="en" b="1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33400" y="1705627"/>
            <a:ext cx="5486400" cy="338264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4343400" y="1962150"/>
            <a:ext cx="441960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1061400" y="1178000"/>
            <a:ext cx="7021200" cy="425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1" name="Shape 121"/>
          <p:cNvSpPr txBox="1"/>
          <p:nvPr/>
        </p:nvSpPr>
        <p:spPr>
          <a:xfrm>
            <a:off x="25" y="0"/>
            <a:ext cx="9144000" cy="816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Clustering</a:t>
            </a:r>
            <a:endParaRPr lang="en" sz="24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78" y="1173505"/>
            <a:ext cx="9067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Manual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Risk Score as a basis to segregate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4212" y="2038350"/>
            <a:ext cx="8347788" cy="2292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0" y="0"/>
            <a:ext cx="9144000" cy="664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Clustering</a:t>
            </a:r>
            <a:endParaRPr lang="en" sz="24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895350"/>
            <a:ext cx="8534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K Means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Elbow chart to find number of Centroids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Altered number of Centroid to get  optimum Clusters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62000" y="2266950"/>
            <a:ext cx="5943600" cy="2375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2437625" y="69975"/>
            <a:ext cx="4467000" cy="42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3" name="Shape 143"/>
          <p:cNvSpPr txBox="1"/>
          <p:nvPr/>
        </p:nvSpPr>
        <p:spPr>
          <a:xfrm>
            <a:off x="4980225" y="198275"/>
            <a:ext cx="3207300" cy="35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1971075" y="2134375"/>
            <a:ext cx="4128900" cy="42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" name="Shape 126"/>
          <p:cNvSpPr txBox="1"/>
          <p:nvPr/>
        </p:nvSpPr>
        <p:spPr>
          <a:xfrm>
            <a:off x="-63357" y="10018"/>
            <a:ext cx="9144000" cy="664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Prediction</a:t>
            </a:r>
            <a:endParaRPr lang="en" sz="24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742950"/>
            <a:ext cx="8991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Prediction was done on each cluster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Used Neural Networks, Random Forest and KNN Algorithms on each Cluster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After tuning the algorithm , the best model was deployed on Azure for each cluster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 REST API was made for each cluster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9 Rest API were created for 9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6"/>
          <p:cNvSpPr txBox="1"/>
          <p:nvPr/>
        </p:nvSpPr>
        <p:spPr>
          <a:xfrm>
            <a:off x="0" y="0"/>
            <a:ext cx="9144000" cy="664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Deployment in Azure</a:t>
            </a:r>
            <a:endParaRPr lang="en" sz="24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737" y="1276350"/>
            <a:ext cx="868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895350"/>
            <a:ext cx="6172200" cy="22860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3657600" y="3333750"/>
            <a:ext cx="4496435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6"/>
          <p:cNvSpPr txBox="1"/>
          <p:nvPr/>
        </p:nvSpPr>
        <p:spPr>
          <a:xfrm>
            <a:off x="0" y="0"/>
            <a:ext cx="9144000" cy="664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Prediction Results</a:t>
            </a:r>
            <a:endParaRPr lang="en" sz="24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81915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599" y="1276350"/>
            <a:ext cx="28839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53661"/>
              </p:ext>
            </p:extLst>
          </p:nvPr>
        </p:nvGraphicFramePr>
        <p:xfrm>
          <a:off x="381000" y="895355"/>
          <a:ext cx="8446536" cy="3673458"/>
        </p:xfrm>
        <a:graphic>
          <a:graphicData uri="http://schemas.openxmlformats.org/drawingml/2006/table">
            <a:tbl>
              <a:tblPr/>
              <a:tblGrid>
                <a:gridCol w="3511332"/>
                <a:gridCol w="2707692"/>
                <a:gridCol w="1053732"/>
                <a:gridCol w="1173780"/>
              </a:tblGrid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 with no Clustering</a:t>
                      </a:r>
                    </a:p>
                  </a:txBody>
                  <a:tcPr marL="2895" marR="2895" marT="2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95" marR="2895" marT="2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95" marR="2895" marT="2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95" marR="2895" marT="2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95" marR="2895" marT="2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</a:p>
                  </a:txBody>
                  <a:tcPr marL="2895" marR="2895" marT="2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2895" marR="2895" marT="2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</a:p>
                  </a:txBody>
                  <a:tcPr marL="2895" marR="2895" marT="2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Regression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2.193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2.837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 Regressor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3.63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 Regressor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6.05%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 Network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36.37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 Clustering</a:t>
                      </a:r>
                    </a:p>
                  </a:txBody>
                  <a:tcPr marL="2895" marR="2895" marT="2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</a:p>
                  </a:txBody>
                  <a:tcPr marL="2895" marR="2895" marT="2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2895" marR="2895" marT="2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</a:p>
                  </a:txBody>
                  <a:tcPr marL="2895" marR="2895" marT="2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1   (</a:t>
                      </a: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 Score (&lt;670))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Regression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2.214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2.845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15.33%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 Regressor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4.51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24.50%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 Regressor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3.60%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 Network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5.88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13.53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42.90%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 Clustering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2  (</a:t>
                      </a: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 Score (670 - 739))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Regression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2.19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17.93%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 Regressor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29.40%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 Regressor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6.26%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 Network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478.00%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 Clustering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3 </a:t>
                      </a: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(Risk Score (740 - 800</a:t>
                      </a:r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))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Regression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19.80%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 Regressor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30.20%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 Regressor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12.10%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 Network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23.2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41.3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 Clustering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4   </a:t>
                      </a: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(Risk Score (800 - 850))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Regression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 Regressor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 Regressor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12.80%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 Network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62.4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Clustering using Clustering Algorithm K Means</a:t>
                      </a:r>
                    </a:p>
                  </a:txBody>
                  <a:tcPr marL="2895" marR="2895" marT="2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95" marR="2895" marT="2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95" marR="2895" marT="2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95" marR="2895" marT="2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0 </a:t>
                      </a:r>
                    </a:p>
                  </a:txBody>
                  <a:tcPr marL="2895" marR="2895" marT="2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</a:p>
                  </a:txBody>
                  <a:tcPr marL="2895" marR="2895" marT="2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2895" marR="2895" marT="2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</a:p>
                  </a:txBody>
                  <a:tcPr marL="2895" marR="2895" marT="2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Regression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9.07%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 Regressor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4.19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29.50%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 Regressor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 Network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1 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Regression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7.76%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 Regressor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3.94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5.07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 Regressor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 Network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2 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Regression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6.22%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 Regressor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33.10%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 Regressor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 Network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1016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3100%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3 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Regression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9.61%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 Regressor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30.80%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 Regressor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622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 Network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180%</a:t>
                      </a:r>
                    </a:p>
                  </a:txBody>
                  <a:tcPr marL="2895" marR="2895" marT="28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66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6"/>
          <p:cNvSpPr txBox="1"/>
          <p:nvPr/>
        </p:nvSpPr>
        <p:spPr>
          <a:xfrm>
            <a:off x="0" y="0"/>
            <a:ext cx="9144000" cy="664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Deployment</a:t>
            </a:r>
          </a:p>
          <a:p>
            <a:pPr lvl="0" algn="ctr">
              <a:spcBef>
                <a:spcPts val="0"/>
              </a:spcBef>
              <a:buNone/>
            </a:pPr>
            <a:endParaRPr lang="en" sz="24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3599" y="1276350"/>
            <a:ext cx="28839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95350"/>
            <a:ext cx="85227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Process of eligibility , cluster assignment and prediction of interest rate was integrated using the REST APIS created in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enters parameters and checks eligibility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user is assigned to cluster created using Manual , clustering algorithm and no clustered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Prediction model is run for each and user is provided with the highest interest rate </a:t>
            </a: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2941782"/>
            <a:ext cx="8458200" cy="202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825" y="1096738"/>
            <a:ext cx="5108500" cy="29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11700" y="22903"/>
            <a:ext cx="9132300" cy="734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Introduction</a:t>
            </a:r>
            <a:endParaRPr lang="en" sz="24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98274" y="991374"/>
            <a:ext cx="8183725" cy="4018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 rtl="0">
              <a:lnSpc>
                <a:spcPct val="106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AutoNum type="arabicPeriod"/>
            </a:pPr>
            <a:r>
              <a:rPr lang="en" sz="2000" dirty="0" smtClean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Language </a:t>
            </a:r>
            <a:r>
              <a:rPr lang="en" sz="2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used : </a:t>
            </a:r>
            <a:r>
              <a:rPr lang="en" sz="2000" dirty="0" smtClean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Python</a:t>
            </a:r>
          </a:p>
          <a:p>
            <a:pPr lvl="0" rtl="0">
              <a:lnSpc>
                <a:spcPct val="106000"/>
              </a:lnSpc>
              <a:spcBef>
                <a:spcPts val="0"/>
              </a:spcBef>
              <a:buClr>
                <a:schemeClr val="dk1"/>
              </a:buClr>
              <a:buSzPct val="55000"/>
            </a:pPr>
            <a:endParaRPr lang="en" sz="20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lvl="0" rtl="0">
              <a:lnSpc>
                <a:spcPct val="106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2.   </a:t>
            </a:r>
            <a:r>
              <a:rPr lang="en" sz="2000" dirty="0" smtClean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Process </a:t>
            </a:r>
            <a:r>
              <a:rPr lang="en" sz="2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Followed : Data Ingestion, Data  </a:t>
            </a:r>
          </a:p>
          <a:p>
            <a:pPr lvl="0" rtl="0">
              <a:lnSpc>
                <a:spcPct val="106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     </a:t>
            </a:r>
            <a:r>
              <a:rPr lang="en" sz="2000" dirty="0" smtClean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Wrangling</a:t>
            </a:r>
            <a:r>
              <a:rPr lang="en" sz="2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Data Cleansing, Exploratory Data </a:t>
            </a:r>
          </a:p>
          <a:p>
            <a:pPr lvl="0" rtl="0">
              <a:lnSpc>
                <a:spcPct val="106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     </a:t>
            </a:r>
            <a:r>
              <a:rPr lang="en" sz="2000" dirty="0" smtClean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Analysis,Feature </a:t>
            </a:r>
            <a:r>
              <a:rPr lang="en" sz="2000" dirty="0" smtClean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Selection,Clustering,Prediction </a:t>
            </a:r>
            <a:r>
              <a:rPr lang="en" sz="2000" dirty="0" smtClean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Models</a:t>
            </a:r>
          </a:p>
          <a:p>
            <a:pPr lvl="0" rtl="0">
              <a:lnSpc>
                <a:spcPct val="106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lang="en" sz="20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lvl="0" rtl="0">
              <a:lnSpc>
                <a:spcPct val="106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3.   </a:t>
            </a:r>
            <a:r>
              <a:rPr lang="en" sz="2000" dirty="0" smtClean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Tools </a:t>
            </a:r>
            <a:r>
              <a:rPr lang="en" sz="20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used : Jupyter Notebook</a:t>
            </a:r>
            <a:r>
              <a:rPr lang="en" sz="2000" dirty="0" smtClean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LUIGI</a:t>
            </a:r>
            <a:endParaRPr lang="en" sz="2000" dirty="0" smtClean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lvl="0" rtl="0">
              <a:lnSpc>
                <a:spcPct val="106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lang="en" sz="2000" dirty="0" smtClean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lvl="0" rtl="0">
              <a:lnSpc>
                <a:spcPct val="106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 smtClean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4. Deploying a the model as a service</a:t>
            </a:r>
          </a:p>
          <a:p>
            <a:pPr lvl="0" rtl="0">
              <a:lnSpc>
                <a:spcPct val="106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lang="en" sz="20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lvl="0" rtl="0">
              <a:lnSpc>
                <a:spcPct val="106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 smtClean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5. Deployment of Workflow</a:t>
            </a:r>
            <a:endParaRPr lang="en" sz="20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35000" y="0"/>
            <a:ext cx="9108900" cy="804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Data Download</a:t>
            </a:r>
            <a:endParaRPr lang="en" sz="24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244925" y="1224650"/>
            <a:ext cx="3324000" cy="134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dirty="0">
              <a:latin typeface="Maven Pro"/>
              <a:ea typeface="Maven Pro"/>
              <a:cs typeface="Maven Pro"/>
              <a:sym typeface="Maven Pro"/>
            </a:endParaRPr>
          </a:p>
          <a:p>
            <a:pPr lvl="0">
              <a:spcBef>
                <a:spcPts val="0"/>
              </a:spcBef>
              <a:buNone/>
            </a:pPr>
            <a:endParaRPr sz="1600" dirty="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5334000" y="925962"/>
            <a:ext cx="3581400" cy="4007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600"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2724150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</a:pPr>
            <a:endParaRPr lang="en-US" dirty="0">
              <a:latin typeface="Maven Pro"/>
              <a:ea typeface="Maven Pro"/>
              <a:cs typeface="Maven Pro"/>
              <a:sym typeface="Maven Pro"/>
            </a:endParaRPr>
          </a:p>
          <a:p>
            <a:pPr lvl="0"/>
            <a:endParaRPr lang="en-US" dirty="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43136" y="111625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chemeClr val="dk1"/>
              </a:buClr>
            </a:pPr>
            <a:endParaRPr lang="en-US" dirty="0">
              <a:latin typeface="Maven Pro"/>
              <a:ea typeface="Maven Pro"/>
              <a:cs typeface="Maven Pro"/>
              <a:sym typeface="Maven Pro"/>
            </a:endParaRPr>
          </a:p>
          <a:p>
            <a:pPr lvl="0"/>
            <a:endParaRPr lang="en-US" dirty="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816" y="1044892"/>
            <a:ext cx="3544584" cy="30537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81000" y="1047750"/>
            <a:ext cx="46357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We first signed in to Lending club website to collect the full </a:t>
            </a:r>
            <a:r>
              <a:rPr lang="en-US" dirty="0" smtClean="0"/>
              <a:t>data.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hlinkClick r:id="rId4"/>
              </a:rPr>
              <a:t>SITE: https</a:t>
            </a:r>
            <a:r>
              <a:rPr lang="en-US" u="sng" dirty="0">
                <a:hlinkClick r:id="rId4"/>
              </a:rPr>
              <a:t>://www.lendingclub.com/info/download-data.action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Signed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Downloaded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Using the Python Library – Beautiful Soup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0" y="18622"/>
            <a:ext cx="9144000" cy="583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LUIGI PIPELINE</a:t>
            </a:r>
            <a:endParaRPr lang="en" sz="18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4583650" y="1084675"/>
            <a:ext cx="4233900" cy="58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04800" y="971550"/>
            <a:ext cx="85127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Pipe line consists of 3 Classes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Steps Followed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Data Download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Missing Data Analysis</a:t>
            </a:r>
            <a:endParaRPr lang="en-US" dirty="0" smtClean="0"/>
          </a:p>
          <a:p>
            <a:r>
              <a:rPr lang="en-US" dirty="0" smtClean="0"/>
              <a:t>      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Pipe Line – </a:t>
            </a:r>
            <a:r>
              <a:rPr lang="en-US" dirty="0" err="1" smtClean="0"/>
              <a:t>Tasks,Requires</a:t>
            </a:r>
            <a:r>
              <a:rPr lang="en-US" dirty="0" smtClean="0"/>
              <a:t> and Run Key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define the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LUIGI is used to run a series of tasks sequentially at a faster rate</a:t>
            </a:r>
          </a:p>
          <a:p>
            <a:endParaRPr lang="en-US" dirty="0" smtClean="0"/>
          </a:p>
          <a:p>
            <a:pPr marL="342900" indent="-342900">
              <a:buAutoNum type="arabicPeriod" startAt="4"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971550"/>
            <a:ext cx="3626814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50" y="0"/>
            <a:ext cx="9144000" cy="618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chemeClr val="lt1"/>
                </a:solidFill>
              </a:rPr>
              <a:t>Snapshots of 3 Classes</a:t>
            </a:r>
            <a:endParaRPr lang="en" sz="2400" b="1" dirty="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b="1" dirty="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4953000" y="771822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209900" y="647463"/>
            <a:ext cx="85959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742950"/>
            <a:ext cx="891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 Data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33" y="1112282"/>
            <a:ext cx="3876167" cy="18789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09900" y="3098969"/>
            <a:ext cx="590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Missing Data Analysis</a:t>
            </a:r>
          </a:p>
          <a:p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6" y="3519160"/>
            <a:ext cx="5930900" cy="1624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101" y="1891615"/>
            <a:ext cx="4263499" cy="18499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953000" y="1201035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14900" y="209550"/>
            <a:ext cx="8600500" cy="560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endParaRPr lang="en" sz="2400" b="1" dirty="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4490300" y="769775"/>
            <a:ext cx="4548600" cy="156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5" name="Shape 95"/>
          <p:cNvSpPr txBox="1"/>
          <p:nvPr/>
        </p:nvSpPr>
        <p:spPr>
          <a:xfrm>
            <a:off x="6241089" y="2728427"/>
            <a:ext cx="2647483" cy="222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" name="Shape 76"/>
          <p:cNvSpPr txBox="1"/>
          <p:nvPr/>
        </p:nvSpPr>
        <p:spPr>
          <a:xfrm>
            <a:off x="75" y="23325"/>
            <a:ext cx="9144000" cy="583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Exploratory Data Analysis</a:t>
            </a:r>
            <a:endParaRPr lang="en" sz="18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287655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769775"/>
            <a:ext cx="888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Exploratory Data Analysis Loan Data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4899" y="1276350"/>
            <a:ext cx="88291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Mean Risk Score by Interest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Analysis of DTI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Employee Title by Interest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Purpose by Interest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Loan Amount by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Mean risk Score by Employee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Mean risk Score by Employee Title</a:t>
            </a:r>
          </a:p>
        </p:txBody>
      </p:sp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4724226" y="606525"/>
            <a:ext cx="3744308" cy="2391348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4874012" y="3084613"/>
            <a:ext cx="4316460" cy="2137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14900" y="209550"/>
            <a:ext cx="8600500" cy="560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endParaRPr lang="en" sz="2400" b="1" dirty="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4490300" y="769775"/>
            <a:ext cx="4548600" cy="156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5" name="Shape 95"/>
          <p:cNvSpPr txBox="1"/>
          <p:nvPr/>
        </p:nvSpPr>
        <p:spPr>
          <a:xfrm>
            <a:off x="6241089" y="2728427"/>
            <a:ext cx="2647483" cy="222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" name="Shape 76"/>
          <p:cNvSpPr txBox="1"/>
          <p:nvPr/>
        </p:nvSpPr>
        <p:spPr>
          <a:xfrm>
            <a:off x="75" y="23325"/>
            <a:ext cx="9144000" cy="583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Exploratory Data Analysis</a:t>
            </a:r>
            <a:endParaRPr lang="en" sz="18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287655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769775"/>
            <a:ext cx="888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Exploratory Data Analysis Declined Loan Data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4899" y="1276350"/>
            <a:ext cx="8829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Analysis of Risk Score and Employee Year Length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33400" y="2069517"/>
            <a:ext cx="5943600" cy="288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14900" y="209550"/>
            <a:ext cx="8600500" cy="560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endParaRPr lang="en" sz="2400" b="1" dirty="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4490300" y="769775"/>
            <a:ext cx="4548600" cy="156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5" name="Shape 95"/>
          <p:cNvSpPr txBox="1"/>
          <p:nvPr/>
        </p:nvSpPr>
        <p:spPr>
          <a:xfrm>
            <a:off x="6241089" y="2728427"/>
            <a:ext cx="2647483" cy="222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" name="Shape 76"/>
          <p:cNvSpPr txBox="1"/>
          <p:nvPr/>
        </p:nvSpPr>
        <p:spPr>
          <a:xfrm>
            <a:off x="75" y="23325"/>
            <a:ext cx="9144000" cy="583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Exploratory Data Analysis</a:t>
            </a:r>
            <a:endParaRPr lang="en" sz="18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287655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769775"/>
            <a:ext cx="888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Exploratory Data Analysis of Loan Approva</a:t>
            </a:r>
            <a:r>
              <a:rPr lang="en-US" b="1" dirty="0"/>
              <a:t>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4899" y="1276350"/>
            <a:ext cx="8829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Analysis of Approval Counts versus Issue Year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533400" y="1760677"/>
            <a:ext cx="5943600" cy="317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14900" y="209550"/>
            <a:ext cx="8600500" cy="560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endParaRPr lang="en" sz="2400" b="1" dirty="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4490300" y="769775"/>
            <a:ext cx="4548600" cy="156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5" name="Shape 95"/>
          <p:cNvSpPr txBox="1"/>
          <p:nvPr/>
        </p:nvSpPr>
        <p:spPr>
          <a:xfrm>
            <a:off x="6241089" y="2728427"/>
            <a:ext cx="2647483" cy="222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" name="Shape 76"/>
          <p:cNvSpPr txBox="1"/>
          <p:nvPr/>
        </p:nvSpPr>
        <p:spPr>
          <a:xfrm>
            <a:off x="75" y="23325"/>
            <a:ext cx="9144000" cy="583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Exploratory Data Analysis</a:t>
            </a:r>
            <a:endParaRPr lang="en" sz="18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287655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0529" y="815942"/>
            <a:ext cx="8829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Analysis of Approval Counts versus Issue Year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63902" y="1385329"/>
            <a:ext cx="5943600" cy="275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1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731</Words>
  <Application>Microsoft Office PowerPoint</Application>
  <PresentationFormat>On-screen Show (16:9)</PresentationFormat>
  <Paragraphs>289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Arial</vt:lpstr>
      <vt:lpstr>Maven Pro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Goel</dc:creator>
  <cp:lastModifiedBy>jaini bhansali</cp:lastModifiedBy>
  <cp:revision>32</cp:revision>
  <dcterms:modified xsi:type="dcterms:W3CDTF">2017-11-20T07:46:31Z</dcterms:modified>
</cp:coreProperties>
</file>