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76" r:id="rId7"/>
    <p:sldId id="262" r:id="rId8"/>
    <p:sldId id="263" r:id="rId9"/>
    <p:sldId id="265" r:id="rId10"/>
    <p:sldId id="266" r:id="rId11"/>
    <p:sldId id="267" r:id="rId12"/>
    <p:sldId id="268" r:id="rId13"/>
    <p:sldId id="269" r:id="rId14"/>
    <p:sldId id="270" r:id="rId15"/>
    <p:sldId id="271" r:id="rId16"/>
    <p:sldId id="275" r:id="rId17"/>
  </p:sldIdLst>
  <p:sldSz cx="9144000" cy="5143500" type="screen16x9"/>
  <p:notesSz cx="6858000" cy="9144000"/>
  <p:embeddedFontLst>
    <p:embeddedFont>
      <p:font typeface="Maven Pro"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70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extLst>
      <p:ext uri="{BB962C8B-B14F-4D97-AF65-F5344CB8AC3E}">
        <p14:creationId xmlns:p14="http://schemas.microsoft.com/office/powerpoint/2010/main" val="237806287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76193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59109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32205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28941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809623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228252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92790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89519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17142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Clr>
                <a:schemeClr val="dk1"/>
              </a:buClr>
              <a:buSzPct val="78571"/>
              <a:buFont typeface="Arial"/>
              <a:buNone/>
            </a:pPr>
            <a:r>
              <a:rPr lang="en" sz="1400">
                <a:solidFill>
                  <a:schemeClr val="dk1"/>
                </a:solidFill>
              </a:rPr>
              <a:t>We should be able to replace IBM’s CIK and document accession number with Googles to generate the url </a:t>
            </a:r>
          </a:p>
          <a:p>
            <a:pPr lvl="0">
              <a:spcBef>
                <a:spcPts val="0"/>
              </a:spcBef>
              <a:buClr>
                <a:schemeClr val="dk1"/>
              </a:buClr>
              <a:buSzPct val="78571"/>
              <a:buFont typeface="Arial"/>
              <a:buNone/>
            </a:pPr>
            <a:endParaRPr sz="1400">
              <a:solidFill>
                <a:schemeClr val="dk1"/>
              </a:solidFill>
            </a:endParaRPr>
          </a:p>
          <a:p>
            <a:pPr lvl="0">
              <a:spcBef>
                <a:spcPts val="0"/>
              </a:spcBef>
              <a:buNone/>
            </a:pPr>
            <a:endParaRPr/>
          </a:p>
        </p:txBody>
      </p:sp>
    </p:spTree>
    <p:extLst>
      <p:ext uri="{BB962C8B-B14F-4D97-AF65-F5344CB8AC3E}">
        <p14:creationId xmlns:p14="http://schemas.microsoft.com/office/powerpoint/2010/main" val="1585249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51141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5722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19824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42026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0367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0357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06666"/>
        </a:solidFill>
        <a:effectLst/>
      </p:bgPr>
    </p:bg>
    <p:spTree>
      <p:nvGrpSpPr>
        <p:cNvPr id="1" name="Shape 53"/>
        <p:cNvGrpSpPr/>
        <p:nvPr/>
      </p:nvGrpSpPr>
      <p:grpSpPr>
        <a:xfrm>
          <a:off x="0" y="0"/>
          <a:ext cx="0" cy="0"/>
          <a:chOff x="0" y="0"/>
          <a:chExt cx="0" cy="0"/>
        </a:xfrm>
      </p:grpSpPr>
      <p:sp>
        <p:nvSpPr>
          <p:cNvPr id="54" name="Shape 54"/>
          <p:cNvSpPr txBox="1"/>
          <p:nvPr/>
        </p:nvSpPr>
        <p:spPr>
          <a:xfrm>
            <a:off x="0" y="0"/>
            <a:ext cx="9144000" cy="979800"/>
          </a:xfrm>
          <a:prstGeom prst="rect">
            <a:avLst/>
          </a:prstGeom>
          <a:solidFill>
            <a:srgbClr val="434343"/>
          </a:solidFill>
          <a:ln>
            <a:noFill/>
          </a:ln>
        </p:spPr>
        <p:txBody>
          <a:bodyPr wrap="square" lIns="91425" tIns="91425" rIns="91425" bIns="91425" anchor="t" anchorCtr="0">
            <a:noAutofit/>
          </a:bodyPr>
          <a:lstStyle/>
          <a:p>
            <a:pPr lvl="0" algn="ctr">
              <a:spcBef>
                <a:spcPts val="0"/>
              </a:spcBef>
              <a:buNone/>
            </a:pPr>
            <a:r>
              <a:rPr lang="en" sz="2400" b="1" dirty="0">
                <a:solidFill>
                  <a:schemeClr val="lt1"/>
                </a:solidFill>
              </a:rPr>
              <a:t>Streaming and Real Time Analytics</a:t>
            </a:r>
            <a:r>
              <a:rPr lang="en" sz="2400" b="1" dirty="0"/>
              <a:t>	</a:t>
            </a:r>
          </a:p>
        </p:txBody>
      </p:sp>
      <p:sp>
        <p:nvSpPr>
          <p:cNvPr id="55" name="Shape 55"/>
          <p:cNvSpPr txBox="1"/>
          <p:nvPr/>
        </p:nvSpPr>
        <p:spPr>
          <a:xfrm>
            <a:off x="1077575" y="1551225"/>
            <a:ext cx="3669300" cy="2192700"/>
          </a:xfrm>
          <a:prstGeom prst="rect">
            <a:avLst/>
          </a:prstGeom>
          <a:noFill/>
          <a:ln>
            <a:noFill/>
          </a:ln>
        </p:spPr>
        <p:txBody>
          <a:bodyPr wrap="square" lIns="91425" tIns="91425" rIns="91425" bIns="91425" anchor="ctr" anchorCtr="0">
            <a:noAutofit/>
          </a:bodyPr>
          <a:lstStyle/>
          <a:p>
            <a:pPr lvl="0" rtl="0">
              <a:lnSpc>
                <a:spcPct val="115000"/>
              </a:lnSpc>
              <a:spcBef>
                <a:spcPts val="700"/>
              </a:spcBef>
              <a:spcAft>
                <a:spcPts val="200"/>
              </a:spcAft>
              <a:buNone/>
            </a:pPr>
            <a:r>
              <a:rPr lang="en" sz="2000" b="1">
                <a:latin typeface="Maven Pro"/>
                <a:ea typeface="Maven Pro"/>
                <a:cs typeface="Maven Pro"/>
                <a:sym typeface="Maven Pro"/>
              </a:rPr>
              <a:t>INFO7390 17973 Advances Data Sci/Architecture SEC 02 - Fall 2017</a:t>
            </a:r>
          </a:p>
          <a:p>
            <a:pPr lvl="0" rtl="0">
              <a:lnSpc>
                <a:spcPct val="115000"/>
              </a:lnSpc>
              <a:spcBef>
                <a:spcPts val="700"/>
              </a:spcBef>
              <a:spcAft>
                <a:spcPts val="200"/>
              </a:spcAft>
              <a:buNone/>
            </a:pPr>
            <a:endParaRPr sz="2000" b="1">
              <a:latin typeface="Maven Pro"/>
              <a:ea typeface="Maven Pro"/>
              <a:cs typeface="Maven Pro"/>
              <a:sym typeface="Maven Pro"/>
            </a:endParaRPr>
          </a:p>
        </p:txBody>
      </p:sp>
      <p:sp>
        <p:nvSpPr>
          <p:cNvPr id="57" name="Shape 57"/>
          <p:cNvSpPr txBox="1"/>
          <p:nvPr/>
        </p:nvSpPr>
        <p:spPr>
          <a:xfrm>
            <a:off x="5411750" y="3312375"/>
            <a:ext cx="3324000" cy="1306200"/>
          </a:xfrm>
          <a:prstGeom prst="rect">
            <a:avLst/>
          </a:prstGeom>
          <a:noFill/>
          <a:ln>
            <a:noFill/>
          </a:ln>
        </p:spPr>
        <p:txBody>
          <a:bodyPr wrap="square" lIns="91425" tIns="91425" rIns="91425" bIns="91425" anchor="t" anchorCtr="0">
            <a:noAutofit/>
          </a:bodyPr>
          <a:lstStyle/>
          <a:p>
            <a:pPr lvl="0">
              <a:spcBef>
                <a:spcPts val="0"/>
              </a:spcBef>
              <a:buNone/>
            </a:pPr>
            <a:endParaRPr/>
          </a:p>
        </p:txBody>
      </p:sp>
      <p:sp>
        <p:nvSpPr>
          <p:cNvPr id="58" name="Shape 58"/>
          <p:cNvSpPr txBox="1"/>
          <p:nvPr/>
        </p:nvSpPr>
        <p:spPr>
          <a:xfrm>
            <a:off x="5551725" y="2764200"/>
            <a:ext cx="3324000" cy="2076000"/>
          </a:xfrm>
          <a:prstGeom prst="rect">
            <a:avLst/>
          </a:prstGeom>
          <a:noFill/>
          <a:ln>
            <a:noFill/>
          </a:ln>
        </p:spPr>
        <p:txBody>
          <a:bodyPr wrap="square" lIns="91425" tIns="91425" rIns="91425" bIns="91425" anchor="t" anchorCtr="0">
            <a:noAutofit/>
          </a:bodyPr>
          <a:lstStyle/>
          <a:p>
            <a:pPr lvl="0">
              <a:spcBef>
                <a:spcPts val="0"/>
              </a:spcBef>
              <a:buNone/>
            </a:pPr>
            <a:r>
              <a:rPr lang="en" sz="2000" b="1"/>
              <a:t>Team Members :</a:t>
            </a:r>
          </a:p>
          <a:p>
            <a:pPr lvl="0">
              <a:spcBef>
                <a:spcPts val="0"/>
              </a:spcBef>
              <a:buNone/>
            </a:pPr>
            <a:r>
              <a:rPr lang="en" sz="2000" b="1"/>
              <a:t>Jaini Bhansali</a:t>
            </a:r>
          </a:p>
          <a:p>
            <a:pPr lvl="0">
              <a:spcBef>
                <a:spcPts val="0"/>
              </a:spcBef>
              <a:buNone/>
            </a:pPr>
            <a:r>
              <a:rPr lang="en" sz="2000" b="1"/>
              <a:t>Tushar Goel</a:t>
            </a:r>
          </a:p>
          <a:p>
            <a:pPr lvl="0">
              <a:spcBef>
                <a:spcPts val="0"/>
              </a:spcBef>
              <a:buNone/>
            </a:pPr>
            <a:endParaRPr sz="20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p:nvPr/>
        </p:nvSpPr>
        <p:spPr>
          <a:xfrm>
            <a:off x="0" y="-70387"/>
            <a:ext cx="9144000" cy="664800"/>
          </a:xfrm>
          <a:prstGeom prst="rect">
            <a:avLst/>
          </a:prstGeom>
          <a:solidFill>
            <a:srgbClr val="666666"/>
          </a:solidFill>
          <a:ln>
            <a:noFill/>
          </a:ln>
        </p:spPr>
        <p:txBody>
          <a:bodyPr wrap="square" lIns="91425" tIns="91425" rIns="91425" bIns="91425" anchor="t" anchorCtr="0">
            <a:noAutofit/>
          </a:bodyPr>
          <a:lstStyle/>
          <a:p>
            <a:pPr lvl="0" algn="ctr">
              <a:spcBef>
                <a:spcPts val="0"/>
              </a:spcBef>
              <a:buNone/>
            </a:pPr>
            <a:r>
              <a:rPr lang="en" sz="2400" b="1" dirty="0">
                <a:solidFill>
                  <a:schemeClr val="lt1"/>
                </a:solidFill>
                <a:latin typeface="Maven Pro"/>
                <a:ea typeface="Maven Pro"/>
                <a:cs typeface="Maven Pro"/>
                <a:sym typeface="Maven Pro"/>
              </a:rPr>
              <a:t>Apache Flink</a:t>
            </a:r>
          </a:p>
        </p:txBody>
      </p:sp>
      <p:sp>
        <p:nvSpPr>
          <p:cNvPr id="2" name="TextBox 1"/>
          <p:cNvSpPr txBox="1"/>
          <p:nvPr/>
        </p:nvSpPr>
        <p:spPr>
          <a:xfrm>
            <a:off x="554804" y="1160980"/>
            <a:ext cx="8280971" cy="3108543"/>
          </a:xfrm>
          <a:prstGeom prst="rect">
            <a:avLst/>
          </a:prstGeom>
          <a:noFill/>
        </p:spPr>
        <p:txBody>
          <a:bodyPr wrap="square" rtlCol="0">
            <a:spAutoFit/>
          </a:bodyPr>
          <a:lstStyle/>
          <a:p>
            <a:pPr marL="285750" indent="-285750">
              <a:buFont typeface="Arial" panose="020B0604020202020204" pitchFamily="34" charset="0"/>
              <a:buChar char="•"/>
            </a:pPr>
            <a:r>
              <a:rPr lang="en-US" dirty="0"/>
              <a:t>Apache </a:t>
            </a:r>
            <a:r>
              <a:rPr lang="en-US" dirty="0" err="1"/>
              <a:t>Flink</a:t>
            </a:r>
            <a:r>
              <a:rPr lang="en-US" dirty="0"/>
              <a:t> is streaming dataflow engine. It can be programmed in Scala and Java (there is an experimental Python API as well)</a:t>
            </a:r>
          </a:p>
          <a:p>
            <a:endParaRPr lang="en-US" dirty="0"/>
          </a:p>
          <a:p>
            <a:pPr marL="285750" indent="-285750">
              <a:buFont typeface="Arial" panose="020B0604020202020204" pitchFamily="34" charset="0"/>
              <a:buChar char="•"/>
            </a:pPr>
            <a:r>
              <a:rPr lang="en-US" dirty="0"/>
              <a:t>native streaming engine</a:t>
            </a:r>
          </a:p>
          <a:p>
            <a:endParaRPr lang="en-US" dirty="0"/>
          </a:p>
          <a:p>
            <a:pPr marL="285750" indent="-285750">
              <a:buFont typeface="Arial" panose="020B0604020202020204" pitchFamily="34" charset="0"/>
              <a:buChar char="•"/>
            </a:pPr>
            <a:r>
              <a:rPr lang="en-US" dirty="0"/>
              <a:t>A very common use case for Apache </a:t>
            </a:r>
            <a:r>
              <a:rPr lang="en-US" dirty="0" err="1"/>
              <a:t>Flink</a:t>
            </a:r>
            <a:r>
              <a:rPr lang="en-US" dirty="0"/>
              <a:t>™ is stream data movement and analytics. More often than not, the data streams are ingested from Apache Kafka, a system that provides durability for data streams</a:t>
            </a:r>
          </a:p>
          <a:p>
            <a:endParaRPr lang="en-US" dirty="0"/>
          </a:p>
          <a:p>
            <a:pPr marL="285750" indent="-285750">
              <a:buFont typeface="Arial" panose="020B0604020202020204" pitchFamily="34" charset="0"/>
              <a:buChar char="•"/>
            </a:pPr>
            <a:r>
              <a:rPr lang="en-US" dirty="0"/>
              <a:t>Typical installations of </a:t>
            </a:r>
            <a:r>
              <a:rPr lang="en-US" dirty="0" err="1"/>
              <a:t>Flink</a:t>
            </a:r>
            <a:r>
              <a:rPr lang="en-US" dirty="0"/>
              <a:t> and Kafka start with event streams being pushed to Kafka, which are then consumed by </a:t>
            </a:r>
            <a:r>
              <a:rPr lang="en-US" dirty="0" err="1"/>
              <a:t>Flink</a:t>
            </a:r>
            <a:r>
              <a:rPr lang="en-US" dirty="0"/>
              <a:t> jobs. These jobs range from simple transformations for data import/export, to more complex applications</a:t>
            </a:r>
          </a:p>
          <a:p>
            <a:pPr marL="285750" indent="-285750">
              <a:buFont typeface="Arial" panose="020B0604020202020204" pitchFamily="34" charset="0"/>
              <a:buChar char="•"/>
            </a:pPr>
            <a:r>
              <a:rPr lang="en-US" dirty="0"/>
              <a:t>high-performance dataflow architecture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5" name="TextBox 4"/>
          <p:cNvSpPr txBox="1"/>
          <p:nvPr/>
        </p:nvSpPr>
        <p:spPr>
          <a:xfrm>
            <a:off x="523982" y="246580"/>
            <a:ext cx="8280971" cy="307777"/>
          </a:xfrm>
          <a:prstGeom prst="rect">
            <a:avLst/>
          </a:prstGeom>
          <a:noFill/>
        </p:spPr>
        <p:txBody>
          <a:bodyPr wrap="square" rtlCol="0">
            <a:spAutoFit/>
          </a:bodyPr>
          <a:lstStyle/>
          <a:p>
            <a:r>
              <a:rPr lang="en-US" b="1" dirty="0"/>
              <a:t>Qualitative Characteristics</a:t>
            </a:r>
          </a:p>
        </p:txBody>
      </p:sp>
      <p:sp>
        <p:nvSpPr>
          <p:cNvPr id="6" name="TextBox 5"/>
          <p:cNvSpPr txBox="1"/>
          <p:nvPr/>
        </p:nvSpPr>
        <p:spPr>
          <a:xfrm>
            <a:off x="267128" y="770562"/>
            <a:ext cx="8691937" cy="3970318"/>
          </a:xfrm>
          <a:prstGeom prst="rect">
            <a:avLst/>
          </a:prstGeom>
          <a:noFill/>
        </p:spPr>
        <p:txBody>
          <a:bodyPr wrap="square" rtlCol="0">
            <a:spAutoFit/>
          </a:bodyPr>
          <a:lstStyle/>
          <a:p>
            <a:pPr marL="285750" indent="-285750">
              <a:buFont typeface="Arial" panose="020B0604020202020204" pitchFamily="34" charset="0"/>
              <a:buChar char="•"/>
            </a:pPr>
            <a:r>
              <a:rPr lang="en-US" dirty="0"/>
              <a:t>Streaming Model : Unified Streaming model and Batch processing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API  : API is declarative and is high level</a:t>
            </a:r>
          </a:p>
          <a:p>
            <a:endParaRPr lang="en-US" dirty="0"/>
          </a:p>
          <a:p>
            <a:pPr marL="285750" indent="-285750">
              <a:buFont typeface="Arial" panose="020B0604020202020204" pitchFamily="34" charset="0"/>
              <a:buChar char="•"/>
            </a:pPr>
            <a:r>
              <a:rPr lang="en-US" dirty="0" err="1"/>
              <a:t>Stateful</a:t>
            </a:r>
            <a:r>
              <a:rPr lang="en-US" dirty="0"/>
              <a:t> Nature : </a:t>
            </a:r>
            <a:r>
              <a:rPr lang="en-US" dirty="0" err="1"/>
              <a:t>Stateful</a:t>
            </a:r>
            <a:r>
              <a:rPr lang="en-US" dirty="0"/>
              <a:t> Operators aid correctly restore the state in case of a failure . (Only Once)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Latency – It has low </a:t>
            </a:r>
            <a:r>
              <a:rPr lang="en-US" dirty="0" err="1"/>
              <a:t>latecy</a:t>
            </a:r>
            <a:r>
              <a:rPr lang="en-US" dirty="0"/>
              <a:t> levels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Throughput – Beyond a certain number of </a:t>
            </a:r>
            <a:r>
              <a:rPr lang="en-US" dirty="0" err="1"/>
              <a:t>tupples</a:t>
            </a:r>
            <a:r>
              <a:rPr lang="en-US" dirty="0"/>
              <a:t> </a:t>
            </a:r>
            <a:r>
              <a:rPr lang="en-US" dirty="0" err="1"/>
              <a:t>Flink</a:t>
            </a:r>
            <a:r>
              <a:rPr lang="en-US" dirty="0"/>
              <a:t> cannot handle a very high throughput</a:t>
            </a:r>
          </a:p>
          <a:p>
            <a:pPr marL="285750" indent="-285750">
              <a:buFont typeface="Arial" panose="020B0604020202020204" pitchFamily="34" charset="0"/>
              <a:buChar char="•"/>
            </a:pPr>
            <a:endParaRPr lang="en-US" dirty="0"/>
          </a:p>
          <a:p>
            <a:r>
              <a:rPr lang="en-US" dirty="0"/>
              <a:t>Advantages of Apache </a:t>
            </a:r>
            <a:r>
              <a:rPr lang="en-US" dirty="0" err="1"/>
              <a:t>Flink</a:t>
            </a:r>
            <a:endParaRPr lang="en-US" dirty="0"/>
          </a:p>
          <a:p>
            <a:endParaRPr lang="en-US" dirty="0"/>
          </a:p>
          <a:p>
            <a:pPr marL="285750" indent="-285750">
              <a:buFont typeface="Arial" panose="020B0604020202020204" pitchFamily="34" charset="0"/>
              <a:buChar char="•"/>
            </a:pPr>
            <a:r>
              <a:rPr lang="en-US" dirty="0"/>
              <a:t>       A true stream processing framework</a:t>
            </a:r>
          </a:p>
          <a:p>
            <a:pPr marL="285750" lvl="0" indent="-285750" fontAlgn="base">
              <a:buFont typeface="Arial" panose="020B0604020202020204" pitchFamily="34" charset="0"/>
              <a:buChar char="•"/>
            </a:pPr>
            <a:r>
              <a:rPr lang="en-US" dirty="0"/>
              <a:t>      The use of algorithms in both streaming and batch modes</a:t>
            </a:r>
          </a:p>
          <a:p>
            <a:pPr marL="285750" lvl="0" indent="-285750" fontAlgn="base">
              <a:buFont typeface="Arial" panose="020B0604020202020204" pitchFamily="34" charset="0"/>
              <a:buChar char="•"/>
            </a:pPr>
            <a:r>
              <a:rPr lang="en-US" dirty="0"/>
              <a:t>       An aggressive optimization engine</a:t>
            </a:r>
          </a:p>
          <a:p>
            <a:pPr marL="285750" lvl="0" indent="-285750" fontAlgn="base">
              <a:buFont typeface="Arial" panose="020B0604020202020204" pitchFamily="34" charset="0"/>
              <a:buChar char="•"/>
            </a:pPr>
            <a:r>
              <a:rPr lang="en-US" dirty="0"/>
              <a:t>       Speedier processing</a:t>
            </a:r>
          </a:p>
          <a:p>
            <a:pPr marL="285750" lvl="0" indent="-285750" fontAlgn="base">
              <a:buFont typeface="Arial" panose="020B0604020202020204" pitchFamily="34" charset="0"/>
              <a:buChar char="•"/>
            </a:pPr>
            <a:r>
              <a:rPr lang="en-US" dirty="0"/>
              <a:t>       The ability to run existing MapReduce jobs directly</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p:nvPr/>
        </p:nvSpPr>
        <p:spPr>
          <a:xfrm>
            <a:off x="2581463" y="221600"/>
            <a:ext cx="4467000" cy="420000"/>
          </a:xfrm>
          <a:prstGeom prst="rect">
            <a:avLst/>
          </a:prstGeom>
          <a:noFill/>
          <a:ln>
            <a:noFill/>
          </a:ln>
        </p:spPr>
        <p:txBody>
          <a:bodyPr wrap="square" lIns="91425" tIns="91425" rIns="91425" bIns="91425" anchor="t" anchorCtr="0">
            <a:noAutofit/>
          </a:bodyPr>
          <a:lstStyle/>
          <a:p>
            <a:pPr lvl="0">
              <a:spcBef>
                <a:spcPts val="0"/>
              </a:spcBef>
              <a:buNone/>
            </a:pPr>
            <a:endParaRPr dirty="0"/>
          </a:p>
        </p:txBody>
      </p:sp>
      <p:sp>
        <p:nvSpPr>
          <p:cNvPr id="144" name="Shape 144"/>
          <p:cNvSpPr txBox="1"/>
          <p:nvPr/>
        </p:nvSpPr>
        <p:spPr>
          <a:xfrm>
            <a:off x="1971075" y="2134375"/>
            <a:ext cx="4128900" cy="420000"/>
          </a:xfrm>
          <a:prstGeom prst="rect">
            <a:avLst/>
          </a:prstGeom>
          <a:noFill/>
          <a:ln>
            <a:noFill/>
          </a:ln>
        </p:spPr>
        <p:txBody>
          <a:bodyPr wrap="square" lIns="91425" tIns="91425" rIns="91425" bIns="91425" anchor="t" anchorCtr="0">
            <a:noAutofit/>
          </a:bodyPr>
          <a:lstStyle/>
          <a:p>
            <a:pPr lvl="0">
              <a:spcBef>
                <a:spcPts val="0"/>
              </a:spcBef>
              <a:buNone/>
            </a:pPr>
            <a:endParaRPr dirty="0"/>
          </a:p>
        </p:txBody>
      </p:sp>
      <p:sp>
        <p:nvSpPr>
          <p:cNvPr id="4" name="TextBox 3"/>
          <p:cNvSpPr txBox="1"/>
          <p:nvPr/>
        </p:nvSpPr>
        <p:spPr>
          <a:xfrm>
            <a:off x="308225" y="221600"/>
            <a:ext cx="8352890" cy="307777"/>
          </a:xfrm>
          <a:prstGeom prst="rect">
            <a:avLst/>
          </a:prstGeom>
          <a:noFill/>
        </p:spPr>
        <p:txBody>
          <a:bodyPr wrap="square" rtlCol="0">
            <a:spAutoFit/>
          </a:bodyPr>
          <a:lstStyle/>
          <a:p>
            <a:r>
              <a:rPr lang="en-US" dirty="0"/>
              <a:t>Apache Storm</a:t>
            </a:r>
          </a:p>
        </p:txBody>
      </p:sp>
      <p:sp>
        <p:nvSpPr>
          <p:cNvPr id="5" name="TextBox 4"/>
          <p:cNvSpPr txBox="1"/>
          <p:nvPr/>
        </p:nvSpPr>
        <p:spPr>
          <a:xfrm>
            <a:off x="143838" y="739739"/>
            <a:ext cx="8825501" cy="4401205"/>
          </a:xfrm>
          <a:prstGeom prst="rect">
            <a:avLst/>
          </a:prstGeom>
          <a:noFill/>
        </p:spPr>
        <p:txBody>
          <a:bodyPr wrap="square" rtlCol="0">
            <a:spAutoFit/>
          </a:bodyPr>
          <a:lstStyle/>
          <a:p>
            <a:pPr marL="285750" indent="-285750">
              <a:buFont typeface="Arial" panose="020B0604020202020204" pitchFamily="34" charset="0"/>
              <a:buChar char="•"/>
            </a:pPr>
            <a:r>
              <a:rPr lang="en-US" dirty="0"/>
              <a:t>Is a technology created by Nathan </a:t>
            </a:r>
            <a:r>
              <a:rPr lang="en-US" dirty="0" err="1"/>
              <a:t>Marz</a:t>
            </a:r>
            <a:r>
              <a:rPr lang="en-US" dirty="0"/>
              <a:t>. </a:t>
            </a:r>
          </a:p>
          <a:p>
            <a:pPr marL="285750" indent="-285750">
              <a:buFont typeface="Arial" panose="020B0604020202020204" pitchFamily="34" charset="0"/>
              <a:buChar char="•"/>
            </a:pPr>
            <a:r>
              <a:rPr lang="en-US" dirty="0"/>
              <a:t>Compared to </a:t>
            </a:r>
            <a:r>
              <a:rPr lang="en-US" dirty="0" err="1"/>
              <a:t>Flink</a:t>
            </a:r>
            <a:r>
              <a:rPr lang="en-US" dirty="0"/>
              <a:t> and Spark, it has a compositional API. Meaning you build up your topology with basic building blocks like sources or operators and they must be tied together in order to create expected topology</a:t>
            </a:r>
          </a:p>
          <a:p>
            <a:endParaRPr lang="en-US" dirty="0"/>
          </a:p>
          <a:p>
            <a:pPr marL="285750" indent="-285750">
              <a:buFont typeface="Arial" panose="020B0604020202020204" pitchFamily="34" charset="0"/>
              <a:buChar char="•"/>
            </a:pPr>
            <a:r>
              <a:rPr lang="en-US" dirty="0"/>
              <a:t>Storm is a framework for streaming data in real time. It uses a task parallel, distributed-computing system</a:t>
            </a:r>
          </a:p>
          <a:p>
            <a:pPr marL="285750" indent="-285750">
              <a:buFont typeface="Arial" panose="020B0604020202020204" pitchFamily="34" charset="0"/>
              <a:buChar char="•"/>
            </a:pPr>
            <a:r>
              <a:rPr lang="en-US" dirty="0"/>
              <a:t>Architecture :Storm’s topology is designed as a directed acyclic graph (DAG) with spouts, bolts, and streams used to process data</a:t>
            </a:r>
          </a:p>
          <a:p>
            <a:pPr marL="285750" indent="-285750">
              <a:buFont typeface="Arial" panose="020B0604020202020204" pitchFamily="34" charset="0"/>
              <a:buChar char="•"/>
            </a:pPr>
            <a:r>
              <a:rPr lang="en-US" dirty="0"/>
              <a:t>Bolt  : Bolts represent the processing logic unit in Storm. One can utilize bolts to do any kind of processing such as filtering, aggregating, joining, interacting with data stores, talking to external systems </a:t>
            </a:r>
            <a:r>
              <a:rPr lang="en-US" dirty="0" err="1"/>
              <a:t>etc</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Spout : spout will act as a data receiver from external sources and creator of streams for bolts to support the actual processing</a:t>
            </a:r>
          </a:p>
          <a:p>
            <a:endParaRPr lang="en-US" dirty="0"/>
          </a:p>
          <a:p>
            <a:pPr marL="285750" indent="-285750">
              <a:buFont typeface="Arial" panose="020B0604020202020204" pitchFamily="34" charset="0"/>
              <a:buChar char="•"/>
            </a:pPr>
            <a:r>
              <a:rPr lang="en-US" dirty="0"/>
              <a:t>Stream :unbounded sequences of tuples where tuple is a unit of data. Stream of tuples flows from spout to bolt(s) or from bolt(s) to other bolt(s)</a:t>
            </a:r>
          </a:p>
          <a:p>
            <a:endParaRPr lang="en-US" dirty="0"/>
          </a:p>
          <a:p>
            <a:pPr marL="285750" indent="-285750">
              <a:buFont typeface="Arial" panose="020B0604020202020204" pitchFamily="34" charset="0"/>
              <a:buChar char="•"/>
            </a:pPr>
            <a:r>
              <a:rPr lang="en-US" dirty="0"/>
              <a:t>Integrate Storm with YARN, they have a truly powerful system for real-time analytics, machine learning and continuous monitoring</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2" name="TextBox 1"/>
          <p:cNvSpPr txBox="1"/>
          <p:nvPr/>
        </p:nvSpPr>
        <p:spPr>
          <a:xfrm>
            <a:off x="205483" y="780836"/>
            <a:ext cx="8722760" cy="2246769"/>
          </a:xfrm>
          <a:prstGeom prst="rect">
            <a:avLst/>
          </a:prstGeom>
          <a:noFill/>
        </p:spPr>
        <p:txBody>
          <a:bodyPr wrap="square" rtlCol="0">
            <a:spAutoFit/>
          </a:bodyPr>
          <a:lstStyle/>
          <a:p>
            <a:pPr marL="285750" indent="-285750">
              <a:buFont typeface="Arial" panose="020B0604020202020204" pitchFamily="34" charset="0"/>
              <a:buChar char="•"/>
            </a:pPr>
            <a:r>
              <a:rPr lang="en-US" dirty="0"/>
              <a:t>Biggest Difference from Apache </a:t>
            </a:r>
            <a:r>
              <a:rPr lang="en-US" dirty="0" err="1"/>
              <a:t>Flink</a:t>
            </a:r>
            <a:r>
              <a:rPr lang="en-US" dirty="0"/>
              <a:t> is parallelization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Task parallelism is the parallel execution of the different tasks or logical processes across multiple processors or worker nodes</a:t>
            </a:r>
          </a:p>
          <a:p>
            <a:endParaRPr lang="en-US" dirty="0"/>
          </a:p>
          <a:p>
            <a:pPr marL="285750" indent="-285750">
              <a:buFont typeface="Arial" panose="020B0604020202020204" pitchFamily="34" charset="0"/>
              <a:buChar char="•"/>
            </a:pPr>
            <a:r>
              <a:rPr lang="en-US" dirty="0"/>
              <a:t>task parallelism to support parallelization in data stream processing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Makes use of topology to implement task parallelism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2" name="TextBox 1"/>
          <p:cNvSpPr txBox="1"/>
          <p:nvPr/>
        </p:nvSpPr>
        <p:spPr>
          <a:xfrm>
            <a:off x="267128" y="308225"/>
            <a:ext cx="8712485" cy="307777"/>
          </a:xfrm>
          <a:prstGeom prst="rect">
            <a:avLst/>
          </a:prstGeom>
          <a:noFill/>
        </p:spPr>
        <p:txBody>
          <a:bodyPr wrap="square" rtlCol="0">
            <a:spAutoFit/>
          </a:bodyPr>
          <a:lstStyle/>
          <a:p>
            <a:r>
              <a:rPr lang="en-US" dirty="0"/>
              <a:t>Qualitative Characteristics</a:t>
            </a:r>
          </a:p>
        </p:txBody>
      </p:sp>
      <p:sp>
        <p:nvSpPr>
          <p:cNvPr id="3" name="TextBox 2"/>
          <p:cNvSpPr txBox="1"/>
          <p:nvPr/>
        </p:nvSpPr>
        <p:spPr>
          <a:xfrm>
            <a:off x="297951" y="965771"/>
            <a:ext cx="8671388" cy="2246769"/>
          </a:xfrm>
          <a:prstGeom prst="rect">
            <a:avLst/>
          </a:prstGeom>
          <a:noFill/>
        </p:spPr>
        <p:txBody>
          <a:bodyPr wrap="square" rtlCol="0">
            <a:spAutoFit/>
          </a:bodyPr>
          <a:lstStyle/>
          <a:p>
            <a:pPr marL="285750" indent="-285750">
              <a:buFont typeface="Arial" panose="020B0604020202020204" pitchFamily="34" charset="0"/>
              <a:buChar char="•"/>
            </a:pPr>
            <a:r>
              <a:rPr lang="en-US" dirty="0"/>
              <a:t>Streaming Model : It does not have batch capabilities</a:t>
            </a:r>
          </a:p>
          <a:p>
            <a:endParaRPr lang="en-US" dirty="0"/>
          </a:p>
          <a:p>
            <a:pPr marL="285750" indent="-285750">
              <a:buFont typeface="Arial" panose="020B0604020202020204" pitchFamily="34" charset="0"/>
              <a:buChar char="•"/>
            </a:pPr>
            <a:r>
              <a:rPr lang="en-US" dirty="0"/>
              <a:t>API : It is a compositional API (with building blocks as spouts, streams and bolts)</a:t>
            </a:r>
          </a:p>
          <a:p>
            <a:endParaRPr lang="en-US" dirty="0"/>
          </a:p>
          <a:p>
            <a:pPr marL="285750" indent="-285750">
              <a:buFont typeface="Arial" panose="020B0604020202020204" pitchFamily="34" charset="0"/>
              <a:buChar char="•"/>
            </a:pPr>
            <a:r>
              <a:rPr lang="en-US" dirty="0"/>
              <a:t>Nature of State : The source topology keeps a backup of all </a:t>
            </a:r>
            <a:r>
              <a:rPr lang="en-US" dirty="0" err="1"/>
              <a:t>tupples</a:t>
            </a:r>
            <a:r>
              <a:rPr lang="en-US" dirty="0"/>
              <a:t> generated. After a failure to restore state the source topology is replayed.</a:t>
            </a:r>
          </a:p>
          <a:p>
            <a:endParaRPr lang="en-US" dirty="0"/>
          </a:p>
          <a:p>
            <a:pPr marL="285750" indent="-285750">
              <a:buFont typeface="Arial" panose="020B0604020202020204" pitchFamily="34" charset="0"/>
              <a:buChar char="•"/>
            </a:pPr>
            <a:r>
              <a:rPr lang="en-US" dirty="0"/>
              <a:t>Latency :  Very low latency</a:t>
            </a:r>
          </a:p>
          <a:p>
            <a:endParaRPr lang="en-US" dirty="0"/>
          </a:p>
          <a:p>
            <a:pPr marL="285750" indent="-285750">
              <a:buFont typeface="Arial" panose="020B0604020202020204" pitchFamily="34" charset="0"/>
              <a:buChar char="•"/>
            </a:pPr>
            <a:r>
              <a:rPr lang="en-US" dirty="0"/>
              <a:t>Throughput : Storm can handle high throughput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p:nvPr/>
        </p:nvSpPr>
        <p:spPr>
          <a:xfrm>
            <a:off x="163274" y="151625"/>
            <a:ext cx="8980725" cy="4646406"/>
          </a:xfrm>
          <a:prstGeom prst="rect">
            <a:avLst/>
          </a:prstGeom>
          <a:noFill/>
          <a:ln>
            <a:noFill/>
          </a:ln>
        </p:spPr>
        <p:txBody>
          <a:bodyPr wrap="square" lIns="91425" tIns="91425" rIns="91425" bIns="91425" anchor="t" anchorCtr="0">
            <a:noAutofit/>
          </a:bodyPr>
          <a:lstStyle/>
          <a:p>
            <a:pPr lvl="0">
              <a:spcBef>
                <a:spcPts val="0"/>
              </a:spcBef>
              <a:buNone/>
            </a:pPr>
            <a:endParaRPr sz="1500" dirty="0">
              <a:latin typeface="Maven Pro"/>
              <a:ea typeface="Maven Pro"/>
              <a:cs typeface="Maven Pro"/>
              <a:sym typeface="Maven Pro"/>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3907" y="322121"/>
            <a:ext cx="4299805" cy="184845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275" y="1938049"/>
            <a:ext cx="6370534" cy="269222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Shape 186"/>
          <p:cNvPicPr preferRelativeResize="0"/>
          <p:nvPr/>
        </p:nvPicPr>
        <p:blipFill>
          <a:blip r:embed="rId3">
            <a:alphaModFix/>
          </a:blip>
          <a:stretch>
            <a:fillRect/>
          </a:stretch>
        </p:blipFill>
        <p:spPr>
          <a:xfrm>
            <a:off x="1807825" y="1096738"/>
            <a:ext cx="5108500" cy="2950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p:nvPr/>
        </p:nvSpPr>
        <p:spPr>
          <a:xfrm>
            <a:off x="11675" y="35000"/>
            <a:ext cx="9132300" cy="734700"/>
          </a:xfrm>
          <a:prstGeom prst="rect">
            <a:avLst/>
          </a:prstGeom>
          <a:solidFill>
            <a:srgbClr val="666666"/>
          </a:solidFill>
          <a:ln>
            <a:noFill/>
          </a:ln>
        </p:spPr>
        <p:txBody>
          <a:bodyPr wrap="square" lIns="91425" tIns="91425" rIns="91425" bIns="91425" anchor="t" anchorCtr="0">
            <a:noAutofit/>
          </a:bodyPr>
          <a:lstStyle/>
          <a:p>
            <a:pPr lvl="0" algn="ctr">
              <a:spcBef>
                <a:spcPts val="0"/>
              </a:spcBef>
              <a:buNone/>
            </a:pPr>
            <a:r>
              <a:rPr lang="en" sz="2400" b="1" dirty="0">
                <a:solidFill>
                  <a:schemeClr val="lt1"/>
                </a:solidFill>
                <a:latin typeface="Maven Pro"/>
                <a:ea typeface="Maven Pro"/>
                <a:cs typeface="Maven Pro"/>
                <a:sym typeface="Maven Pro"/>
              </a:rPr>
              <a:t>Introduction</a:t>
            </a:r>
          </a:p>
        </p:txBody>
      </p:sp>
      <p:sp>
        <p:nvSpPr>
          <p:cNvPr id="64" name="Shape 64"/>
          <p:cNvSpPr txBox="1"/>
          <p:nvPr/>
        </p:nvSpPr>
        <p:spPr>
          <a:xfrm>
            <a:off x="198275" y="991375"/>
            <a:ext cx="6473100" cy="3685500"/>
          </a:xfrm>
          <a:prstGeom prst="rect">
            <a:avLst/>
          </a:prstGeom>
          <a:noFill/>
          <a:ln>
            <a:noFill/>
          </a:ln>
        </p:spPr>
        <p:txBody>
          <a:bodyPr wrap="square" lIns="91425" tIns="91425" rIns="91425" bIns="91425" anchor="t" anchorCtr="0">
            <a:noAutofit/>
          </a:bodyPr>
          <a:lstStyle/>
          <a:p>
            <a:pPr marL="285750" lvl="0" indent="-285750">
              <a:buFont typeface="Arial" panose="020B0604020202020204" pitchFamily="34" charset="0"/>
              <a:buChar char="•"/>
            </a:pPr>
            <a:r>
              <a:rPr lang="en-US" b="1" i="1" dirty="0"/>
              <a:t>Streaming and Real Time Analytics:</a:t>
            </a:r>
            <a:r>
              <a:rPr lang="en-US" i="1" dirty="0"/>
              <a:t>  To analyze and performs actions on real-time data though the use of continuous queries. It is achieved by  connecting to external data sources, enabling applications to integrate certain data into the application flow, or to update an external database with processed information</a:t>
            </a:r>
          </a:p>
          <a:p>
            <a:pPr marL="285750" lvl="0" indent="-285750">
              <a:buFont typeface="Arial" panose="020B0604020202020204" pitchFamily="34" charset="0"/>
              <a:buChar char="•"/>
            </a:pPr>
            <a:endParaRPr lang="en-US" i="1" dirty="0"/>
          </a:p>
          <a:p>
            <a:pPr lvl="0"/>
            <a:endParaRPr lang="en-US" i="1" dirty="0"/>
          </a:p>
          <a:p>
            <a:pPr marL="285750" lvl="0" indent="-285750">
              <a:buFont typeface="Arial" panose="020B0604020202020204" pitchFamily="34" charset="0"/>
              <a:buChar char="•"/>
            </a:pPr>
            <a:r>
              <a:rPr lang="en-US" i="1" dirty="0"/>
              <a:t>This has become more achievable and is facilitated by various platforms like Apache Spark , Hadoop , Apache Flint, Apache Storm , Trident just to name a few…</a:t>
            </a:r>
          </a:p>
          <a:p>
            <a:pPr marL="285750" lvl="0" indent="-285750">
              <a:buFont typeface="Arial" panose="020B0604020202020204" pitchFamily="34" charset="0"/>
              <a:buChar char="•"/>
            </a:pPr>
            <a:endParaRPr lang="en-US" i="1" dirty="0"/>
          </a:p>
          <a:p>
            <a:pPr marL="285750" lvl="0" indent="-285750">
              <a:buFont typeface="Arial" panose="020B0604020202020204" pitchFamily="34" charset="0"/>
              <a:buChar char="•"/>
            </a:pPr>
            <a:r>
              <a:rPr lang="en-US" i="1" dirty="0"/>
              <a:t>From the various options available we have used Apache </a:t>
            </a:r>
            <a:r>
              <a:rPr lang="en-US" i="1" dirty="0" err="1"/>
              <a:t>Kafke</a:t>
            </a:r>
            <a:r>
              <a:rPr lang="en-US" i="1" dirty="0"/>
              <a:t> and </a:t>
            </a:r>
            <a:r>
              <a:rPr lang="en-US" i="1" dirty="0" err="1"/>
              <a:t>Pyspark</a:t>
            </a:r>
            <a:endParaRPr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p:nvPr/>
        </p:nvSpPr>
        <p:spPr>
          <a:xfrm>
            <a:off x="35000" y="0"/>
            <a:ext cx="9108900" cy="804600"/>
          </a:xfrm>
          <a:prstGeom prst="rect">
            <a:avLst/>
          </a:prstGeom>
          <a:solidFill>
            <a:srgbClr val="666666"/>
          </a:solidFill>
          <a:ln>
            <a:noFill/>
          </a:ln>
        </p:spPr>
        <p:txBody>
          <a:bodyPr wrap="square" lIns="91425" tIns="91425" rIns="91425" bIns="91425" anchor="t" anchorCtr="0">
            <a:noAutofit/>
          </a:bodyPr>
          <a:lstStyle/>
          <a:p>
            <a:pPr lvl="0" algn="ctr">
              <a:spcBef>
                <a:spcPts val="0"/>
              </a:spcBef>
              <a:buNone/>
            </a:pPr>
            <a:r>
              <a:rPr lang="en" sz="2400" b="1" dirty="0">
                <a:solidFill>
                  <a:schemeClr val="lt1"/>
                </a:solidFill>
                <a:latin typeface="Maven Pro"/>
                <a:ea typeface="Maven Pro"/>
                <a:cs typeface="Maven Pro"/>
                <a:sym typeface="Maven Pro"/>
              </a:rPr>
              <a:t>Apache Kafka </a:t>
            </a:r>
          </a:p>
        </p:txBody>
      </p:sp>
      <p:sp>
        <p:nvSpPr>
          <p:cNvPr id="70" name="Shape 70"/>
          <p:cNvSpPr txBox="1"/>
          <p:nvPr/>
        </p:nvSpPr>
        <p:spPr>
          <a:xfrm>
            <a:off x="244925" y="1224650"/>
            <a:ext cx="3324000" cy="2880900"/>
          </a:xfrm>
          <a:prstGeom prst="rect">
            <a:avLst/>
          </a:prstGeom>
          <a:noFill/>
          <a:ln>
            <a:noFill/>
          </a:ln>
        </p:spPr>
        <p:txBody>
          <a:bodyPr wrap="square" lIns="91425" tIns="91425" rIns="91425" bIns="91425" anchor="t" anchorCtr="0">
            <a:noAutofit/>
          </a:bodyPr>
          <a:lstStyle/>
          <a:p>
            <a:pPr lvl="0" algn="ctr" rtl="0">
              <a:spcBef>
                <a:spcPts val="0"/>
              </a:spcBef>
              <a:buNone/>
            </a:pPr>
            <a:endParaRPr sz="1600" dirty="0">
              <a:latin typeface="Maven Pro"/>
              <a:ea typeface="Maven Pro"/>
              <a:cs typeface="Maven Pro"/>
              <a:sym typeface="Maven Pro"/>
            </a:endParaRPr>
          </a:p>
          <a:p>
            <a:pPr lvl="0">
              <a:spcBef>
                <a:spcPts val="0"/>
              </a:spcBef>
              <a:buNone/>
            </a:pPr>
            <a:endParaRPr sz="1600" dirty="0">
              <a:latin typeface="Maven Pro"/>
              <a:ea typeface="Maven Pro"/>
              <a:cs typeface="Maven Pro"/>
              <a:sym typeface="Maven Pro"/>
            </a:endParaRPr>
          </a:p>
        </p:txBody>
      </p:sp>
      <p:sp>
        <p:nvSpPr>
          <p:cNvPr id="2" name="TextBox 1"/>
          <p:cNvSpPr txBox="1"/>
          <p:nvPr/>
        </p:nvSpPr>
        <p:spPr>
          <a:xfrm>
            <a:off x="164387" y="1089061"/>
            <a:ext cx="8887146" cy="3754874"/>
          </a:xfrm>
          <a:prstGeom prst="rect">
            <a:avLst/>
          </a:prstGeom>
          <a:noFill/>
        </p:spPr>
        <p:txBody>
          <a:bodyPr wrap="square" rtlCol="0">
            <a:spAutoFit/>
          </a:bodyPr>
          <a:lstStyle/>
          <a:p>
            <a:pPr marL="285750" indent="-285750">
              <a:buFont typeface="Arial" panose="020B0604020202020204" pitchFamily="34" charset="0"/>
              <a:buChar char="•"/>
            </a:pPr>
            <a:r>
              <a:rPr lang="en-US" dirty="0"/>
              <a:t>Apache Kafka is a distributed, high-throughput message queuing system designed for making streaming data available to multiple data consumers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Kafka makes the streaming data durable by persisting incoming messages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This allows various downstream consumers to read the stream at different positions and different speeds and also read messages from the past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Topic is the most important abstraction in Kafka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topic differentiates logical streams of data which might have multiple </a:t>
            </a:r>
            <a:r>
              <a:rPr lang="en-US" i="1" dirty="0"/>
              <a:t>Partitions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topic that puts data into a topic is a </a:t>
            </a:r>
            <a:r>
              <a:rPr lang="en-US" i="1" dirty="0"/>
              <a:t>Producer</a:t>
            </a:r>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r>
              <a:rPr lang="en-US" dirty="0"/>
              <a:t> A service that reads data from a topic is called a </a:t>
            </a:r>
            <a:r>
              <a:rPr lang="en-US" i="1" dirty="0"/>
              <a:t>Consumer</a:t>
            </a:r>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p:nvPr/>
        </p:nvSpPr>
        <p:spPr>
          <a:xfrm>
            <a:off x="75" y="23325"/>
            <a:ext cx="9144000" cy="583200"/>
          </a:xfrm>
          <a:prstGeom prst="rect">
            <a:avLst/>
          </a:prstGeom>
          <a:solidFill>
            <a:srgbClr val="666666"/>
          </a:solidFill>
          <a:ln>
            <a:noFill/>
          </a:ln>
        </p:spPr>
        <p:txBody>
          <a:bodyPr wrap="square" lIns="91425" tIns="91425" rIns="91425" bIns="91425" anchor="t" anchorCtr="0">
            <a:noAutofit/>
          </a:bodyPr>
          <a:lstStyle/>
          <a:p>
            <a:pPr lvl="0" algn="ctr">
              <a:spcBef>
                <a:spcPts val="0"/>
              </a:spcBef>
              <a:buNone/>
            </a:pPr>
            <a:r>
              <a:rPr lang="en" sz="1800" b="1" dirty="0">
                <a:solidFill>
                  <a:schemeClr val="lt1"/>
                </a:solidFill>
                <a:latin typeface="Maven Pro"/>
                <a:ea typeface="Maven Pro"/>
                <a:cs typeface="Maven Pro"/>
                <a:sym typeface="Maven Pro"/>
              </a:rPr>
              <a:t>Salient Features of Apache Kafka</a:t>
            </a:r>
          </a:p>
        </p:txBody>
      </p:sp>
      <p:sp>
        <p:nvSpPr>
          <p:cNvPr id="78" name="Shape 78"/>
          <p:cNvSpPr txBox="1"/>
          <p:nvPr/>
        </p:nvSpPr>
        <p:spPr>
          <a:xfrm>
            <a:off x="4583650" y="1084675"/>
            <a:ext cx="4233900" cy="583200"/>
          </a:xfrm>
          <a:prstGeom prst="rect">
            <a:avLst/>
          </a:prstGeom>
          <a:noFill/>
          <a:ln>
            <a:noFill/>
          </a:ln>
        </p:spPr>
        <p:txBody>
          <a:bodyPr wrap="square" lIns="91425" tIns="91425" rIns="91425" bIns="91425" anchor="t" anchorCtr="0">
            <a:noAutofit/>
          </a:bodyPr>
          <a:lstStyle/>
          <a:p>
            <a:pPr lvl="0">
              <a:spcBef>
                <a:spcPts val="0"/>
              </a:spcBef>
              <a:buNone/>
            </a:pPr>
            <a:endParaRPr/>
          </a:p>
        </p:txBody>
      </p:sp>
      <p:sp>
        <p:nvSpPr>
          <p:cNvPr id="3" name="TextBox 2"/>
          <p:cNvSpPr txBox="1"/>
          <p:nvPr/>
        </p:nvSpPr>
        <p:spPr>
          <a:xfrm>
            <a:off x="236306" y="1084675"/>
            <a:ext cx="8784404" cy="3539430"/>
          </a:xfrm>
          <a:prstGeom prst="rect">
            <a:avLst/>
          </a:prstGeom>
          <a:noFill/>
        </p:spPr>
        <p:txBody>
          <a:bodyPr wrap="square" rtlCol="0">
            <a:spAutoFit/>
          </a:bodyPr>
          <a:lstStyle/>
          <a:p>
            <a:pPr marL="285750" indent="-285750">
              <a:buFont typeface="Arial" panose="020B0604020202020204" pitchFamily="34" charset="0"/>
              <a:buChar char="•"/>
            </a:pPr>
            <a:r>
              <a:rPr lang="en-US" dirty="0"/>
              <a:t>Partitions are logical subsets of data served by the topic that reside on physical nodes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individual partitions are maned by a ‘Broker’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Broker : A service installed on the node that contains the partition and facilitates producers and consumers to  access data of the topic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Each message within the partition is assigned a unique and  increasingly logical time stamp within a partition</a:t>
            </a:r>
          </a:p>
          <a:p>
            <a:endParaRPr lang="en-US" dirty="0"/>
          </a:p>
          <a:p>
            <a:pPr marL="285750" indent="-285750">
              <a:buFont typeface="Arial" panose="020B0604020202020204" pitchFamily="34" charset="0"/>
              <a:buChar char="•"/>
            </a:pPr>
            <a:r>
              <a:rPr lang="en-US" dirty="0"/>
              <a:t> This offset allows consumers to request messages from a certain offset onwards, essentially consuming data from a given past logical time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there are multiple consumers then there are consumer groups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each consumer group, messages are guaranteed to be consumed at least once.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p:nvPr/>
        </p:nvSpPr>
        <p:spPr>
          <a:xfrm>
            <a:off x="50" y="0"/>
            <a:ext cx="9144000" cy="618300"/>
          </a:xfrm>
          <a:prstGeom prst="rect">
            <a:avLst/>
          </a:prstGeom>
          <a:solidFill>
            <a:srgbClr val="666666"/>
          </a:solidFill>
          <a:ln>
            <a:noFill/>
          </a:ln>
        </p:spPr>
        <p:txBody>
          <a:bodyPr wrap="square" lIns="91425" tIns="91425" rIns="91425" bIns="91425" anchor="t" anchorCtr="0">
            <a:noAutofit/>
          </a:bodyPr>
          <a:lstStyle/>
          <a:p>
            <a:pPr lvl="0">
              <a:spcBef>
                <a:spcPts val="0"/>
              </a:spcBef>
              <a:buNone/>
            </a:pPr>
            <a:r>
              <a:rPr lang="en-US" b="1" dirty="0">
                <a:latin typeface="Maven Pro"/>
                <a:ea typeface="Maven Pro"/>
                <a:cs typeface="Maven Pro"/>
                <a:sym typeface="Maven Pro"/>
              </a:rPr>
              <a:t>A visual representation of Apache Kafka</a:t>
            </a:r>
            <a:endParaRPr b="1" dirty="0">
              <a:latin typeface="Maven Pro"/>
              <a:ea typeface="Maven Pro"/>
              <a:cs typeface="Maven Pro"/>
              <a:sym typeface="Maven Pro"/>
            </a:endParaRPr>
          </a:p>
        </p:txBody>
      </p:sp>
      <p:sp>
        <p:nvSpPr>
          <p:cNvPr id="84" name="Shape 84"/>
          <p:cNvSpPr txBox="1"/>
          <p:nvPr/>
        </p:nvSpPr>
        <p:spPr>
          <a:xfrm>
            <a:off x="291575" y="1201325"/>
            <a:ext cx="4047300" cy="3837300"/>
          </a:xfrm>
          <a:prstGeom prst="rect">
            <a:avLst/>
          </a:prstGeom>
          <a:noFill/>
          <a:ln>
            <a:noFill/>
          </a:ln>
        </p:spPr>
        <p:txBody>
          <a:bodyPr wrap="square" lIns="91425" tIns="91425" rIns="91425" bIns="91425" anchor="t" anchorCtr="0">
            <a:noAutofit/>
          </a:bodyPr>
          <a:lstStyle/>
          <a:p>
            <a:pPr lvl="0">
              <a:spcBef>
                <a:spcPts val="0"/>
              </a:spcBef>
              <a:buNone/>
            </a:pPr>
            <a:endParaRPr lang="en" dirty="0">
              <a:solidFill>
                <a:schemeClr val="dk1"/>
              </a:solidFill>
              <a:latin typeface="Maven Pro"/>
              <a:ea typeface="Maven Pro"/>
              <a:cs typeface="Maven Pro"/>
              <a:sym typeface="Maven Pro"/>
            </a:endParaRPr>
          </a:p>
        </p:txBody>
      </p:sp>
      <p:sp>
        <p:nvSpPr>
          <p:cNvPr id="85" name="Shape 85"/>
          <p:cNvSpPr txBox="1"/>
          <p:nvPr/>
        </p:nvSpPr>
        <p:spPr>
          <a:xfrm>
            <a:off x="6403125" y="1586200"/>
            <a:ext cx="6717900" cy="783900"/>
          </a:xfrm>
          <a:prstGeom prst="rect">
            <a:avLst/>
          </a:prstGeom>
          <a:noFill/>
          <a:ln>
            <a:noFill/>
          </a:ln>
        </p:spPr>
        <p:txBody>
          <a:bodyPr wrap="square" lIns="91425" tIns="91425" rIns="91425" bIns="91425" anchor="t" anchorCtr="0">
            <a:noAutofit/>
          </a:bodyPr>
          <a:lstStyle/>
          <a:p>
            <a:pPr lvl="0">
              <a:spcBef>
                <a:spcPts val="0"/>
              </a:spcBef>
              <a:buNone/>
            </a:pPr>
            <a:endParaRPr/>
          </a:p>
        </p:txBody>
      </p:sp>
      <p:sp>
        <p:nvSpPr>
          <p:cNvPr id="87" name="Shape 87"/>
          <p:cNvSpPr txBox="1"/>
          <p:nvPr/>
        </p:nvSpPr>
        <p:spPr>
          <a:xfrm>
            <a:off x="209900" y="647463"/>
            <a:ext cx="8595900" cy="524700"/>
          </a:xfrm>
          <a:prstGeom prst="rect">
            <a:avLst/>
          </a:prstGeom>
          <a:noFill/>
          <a:ln>
            <a:noFill/>
          </a:ln>
        </p:spPr>
        <p:txBody>
          <a:bodyPr wrap="square" lIns="91425" tIns="91425" rIns="91425" bIns="91425" anchor="t" anchorCtr="0">
            <a:noAutofit/>
          </a:bodyPr>
          <a:lstStyle/>
          <a:p>
            <a:pPr lvl="0">
              <a:spcBef>
                <a:spcPts val="0"/>
              </a:spcBef>
              <a:buClr>
                <a:schemeClr val="dk1"/>
              </a:buClr>
              <a:buFont typeface="Arial"/>
              <a:buNone/>
            </a:pPr>
            <a:endParaRPr dirty="0">
              <a:solidFill>
                <a:schemeClr val="dk1"/>
              </a:solidFill>
              <a:latin typeface="Maven Pro"/>
              <a:ea typeface="Maven Pro"/>
              <a:cs typeface="Maven Pro"/>
              <a:sym typeface="Maven Pro"/>
            </a:endParaRPr>
          </a:p>
          <a:p>
            <a:pPr lvl="0">
              <a:spcBef>
                <a:spcPts val="0"/>
              </a:spcBef>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07805"/>
            <a:ext cx="9144000" cy="364095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p:nvPr/>
        </p:nvSpPr>
        <p:spPr>
          <a:xfrm>
            <a:off x="50" y="0"/>
            <a:ext cx="9144000" cy="618300"/>
          </a:xfrm>
          <a:prstGeom prst="rect">
            <a:avLst/>
          </a:prstGeom>
          <a:solidFill>
            <a:srgbClr val="666666"/>
          </a:solidFill>
          <a:ln>
            <a:noFill/>
          </a:ln>
        </p:spPr>
        <p:txBody>
          <a:bodyPr wrap="square" lIns="91425" tIns="91425" rIns="91425" bIns="91425" anchor="t" anchorCtr="0">
            <a:noAutofit/>
          </a:bodyPr>
          <a:lstStyle/>
          <a:p>
            <a:pPr lvl="0">
              <a:spcBef>
                <a:spcPts val="0"/>
              </a:spcBef>
              <a:buNone/>
            </a:pPr>
            <a:r>
              <a:rPr lang="en-US" b="1" dirty="0">
                <a:latin typeface="Maven Pro"/>
                <a:ea typeface="Maven Pro"/>
                <a:cs typeface="Maven Pro"/>
                <a:sym typeface="Maven Pro"/>
              </a:rPr>
              <a:t>				</a:t>
            </a:r>
            <a:r>
              <a:rPr lang="en-US" sz="2400" b="1" dirty="0" err="1">
                <a:latin typeface="Maven Pro"/>
                <a:ea typeface="Maven Pro"/>
                <a:cs typeface="Maven Pro"/>
                <a:sym typeface="Maven Pro"/>
              </a:rPr>
              <a:t>PySpark</a:t>
            </a:r>
            <a:endParaRPr sz="2400" b="1" dirty="0">
              <a:latin typeface="Maven Pro"/>
              <a:ea typeface="Maven Pro"/>
              <a:cs typeface="Maven Pro"/>
              <a:sym typeface="Maven Pro"/>
            </a:endParaRPr>
          </a:p>
        </p:txBody>
      </p:sp>
      <p:sp>
        <p:nvSpPr>
          <p:cNvPr id="85" name="Shape 85"/>
          <p:cNvSpPr txBox="1"/>
          <p:nvPr/>
        </p:nvSpPr>
        <p:spPr>
          <a:xfrm>
            <a:off x="6403125" y="1586200"/>
            <a:ext cx="6717900" cy="783900"/>
          </a:xfrm>
          <a:prstGeom prst="rect">
            <a:avLst/>
          </a:prstGeom>
          <a:noFill/>
          <a:ln>
            <a:noFill/>
          </a:ln>
        </p:spPr>
        <p:txBody>
          <a:bodyPr wrap="square" lIns="91425" tIns="91425" rIns="91425" bIns="91425" anchor="t" anchorCtr="0">
            <a:noAutofit/>
          </a:bodyPr>
          <a:lstStyle/>
          <a:p>
            <a:pPr lvl="0">
              <a:spcBef>
                <a:spcPts val="0"/>
              </a:spcBef>
              <a:buNone/>
            </a:pPr>
            <a:endParaRPr/>
          </a:p>
        </p:txBody>
      </p:sp>
      <p:sp>
        <p:nvSpPr>
          <p:cNvPr id="3" name="TextBox 2"/>
          <p:cNvSpPr txBox="1"/>
          <p:nvPr/>
        </p:nvSpPr>
        <p:spPr>
          <a:xfrm>
            <a:off x="148856" y="839972"/>
            <a:ext cx="8814391" cy="2893100"/>
          </a:xfrm>
          <a:prstGeom prst="rect">
            <a:avLst/>
          </a:prstGeom>
          <a:noFill/>
        </p:spPr>
        <p:txBody>
          <a:bodyPr wrap="square" rtlCol="0">
            <a:spAutoFit/>
          </a:bodyPr>
          <a:lstStyle/>
          <a:p>
            <a:pPr marL="285750" indent="-285750">
              <a:buFont typeface="Arial" panose="020B0604020202020204" pitchFamily="34" charset="0"/>
              <a:buChar char="•"/>
            </a:pPr>
            <a:r>
              <a:rPr lang="en-US" dirty="0" err="1"/>
              <a:t>Pyspark</a:t>
            </a:r>
            <a:r>
              <a:rPr lang="en-US" dirty="0"/>
              <a:t> is the interface that gives access to Spark using the Python Programming Language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Pyspark</a:t>
            </a:r>
            <a:r>
              <a:rPr lang="en-US" dirty="0"/>
              <a:t> is an API developed in python for spark programming and writing spark applications in Python style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used the </a:t>
            </a:r>
            <a:r>
              <a:rPr lang="en-US" dirty="0" err="1"/>
              <a:t>pyspark</a:t>
            </a:r>
            <a:r>
              <a:rPr lang="en-US" dirty="0"/>
              <a:t> interface to connect with Kafka and configure the producer and the consumer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One of the interesting features f </a:t>
            </a:r>
            <a:r>
              <a:rPr lang="en-US" dirty="0" err="1"/>
              <a:t>pyspark</a:t>
            </a:r>
            <a:r>
              <a:rPr lang="en-US" dirty="0"/>
              <a:t> is it facilitates connection with </a:t>
            </a:r>
            <a:r>
              <a:rPr lang="en-US" dirty="0" err="1"/>
              <a:t>Jupyter</a:t>
            </a:r>
            <a:r>
              <a:rPr lang="en-US" dirty="0"/>
              <a:t> Notebooks as well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090696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4" name="Shape 76"/>
          <p:cNvSpPr txBox="1"/>
          <p:nvPr/>
        </p:nvSpPr>
        <p:spPr>
          <a:xfrm>
            <a:off x="75" y="23325"/>
            <a:ext cx="9144000" cy="583200"/>
          </a:xfrm>
          <a:prstGeom prst="rect">
            <a:avLst/>
          </a:prstGeom>
          <a:solidFill>
            <a:srgbClr val="666666"/>
          </a:solidFill>
          <a:ln>
            <a:noFill/>
          </a:ln>
        </p:spPr>
        <p:txBody>
          <a:bodyPr wrap="square" lIns="91425" tIns="91425" rIns="91425" bIns="91425" anchor="t" anchorCtr="0">
            <a:noAutofit/>
          </a:bodyPr>
          <a:lstStyle/>
          <a:p>
            <a:pPr lvl="0" algn="ctr">
              <a:spcBef>
                <a:spcPts val="0"/>
              </a:spcBef>
              <a:buNone/>
            </a:pPr>
            <a:r>
              <a:rPr lang="en" sz="1800" b="1" dirty="0">
                <a:solidFill>
                  <a:schemeClr val="lt1"/>
                </a:solidFill>
                <a:latin typeface="Maven Pro"/>
                <a:ea typeface="Maven Pro"/>
                <a:cs typeface="Maven Pro"/>
                <a:sym typeface="Maven Pro"/>
              </a:rPr>
              <a:t>Our Approach and Steps</a:t>
            </a:r>
          </a:p>
        </p:txBody>
      </p:sp>
      <p:sp>
        <p:nvSpPr>
          <p:cNvPr id="3" name="TextBox 2"/>
          <p:cNvSpPr txBox="1"/>
          <p:nvPr/>
        </p:nvSpPr>
        <p:spPr>
          <a:xfrm>
            <a:off x="226031" y="893852"/>
            <a:ext cx="8784405" cy="3754874"/>
          </a:xfrm>
          <a:prstGeom prst="rect">
            <a:avLst/>
          </a:prstGeom>
          <a:noFill/>
        </p:spPr>
        <p:txBody>
          <a:bodyPr wrap="square" rtlCol="0">
            <a:spAutoFit/>
          </a:bodyPr>
          <a:lstStyle/>
          <a:p>
            <a:pPr marL="285750" indent="-285750">
              <a:buFont typeface="Arial" panose="020B0604020202020204" pitchFamily="34" charset="0"/>
              <a:buChar char="•"/>
            </a:pPr>
            <a:r>
              <a:rPr lang="en-US" dirty="0"/>
              <a:t>Began by installing </a:t>
            </a:r>
            <a:r>
              <a:rPr lang="en-US" dirty="0" err="1"/>
              <a:t>PySpark</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Configured Kafka </a:t>
            </a:r>
          </a:p>
          <a:p>
            <a:pPr marL="285750" indent="-285750">
              <a:buFont typeface="Arial" panose="020B0604020202020204" pitchFamily="34" charset="0"/>
              <a:buChar char="•"/>
            </a:pPr>
            <a:endParaRPr lang="en-US" dirty="0"/>
          </a:p>
          <a:p>
            <a:r>
              <a:rPr lang="en-US" dirty="0"/>
              <a:t>			A Few Challenges to mention ..</a:t>
            </a:r>
          </a:p>
          <a:p>
            <a:endParaRPr lang="en-US" dirty="0"/>
          </a:p>
          <a:p>
            <a:pPr marL="285750" indent="-285750">
              <a:buFont typeface="Arial" panose="020B0604020202020204" pitchFamily="34" charset="0"/>
              <a:buChar char="•"/>
            </a:pPr>
            <a:r>
              <a:rPr lang="en-US" dirty="0"/>
              <a:t>Installing </a:t>
            </a:r>
            <a:r>
              <a:rPr lang="en-US" dirty="0" err="1"/>
              <a:t>PySpark</a:t>
            </a:r>
            <a:r>
              <a:rPr lang="en-US" dirty="0"/>
              <a:t> and Configuring Kafka</a:t>
            </a:r>
          </a:p>
          <a:p>
            <a:endParaRPr lang="en-US" dirty="0"/>
          </a:p>
          <a:p>
            <a:pPr marL="285750" indent="-285750">
              <a:buFont typeface="Arial" panose="020B0604020202020204" pitchFamily="34" charset="0"/>
              <a:buChar char="•"/>
            </a:pPr>
            <a:r>
              <a:rPr lang="en-US" dirty="0"/>
              <a:t>Configuring </a:t>
            </a:r>
            <a:r>
              <a:rPr lang="en-US" dirty="0" err="1"/>
              <a:t>Pyspark</a:t>
            </a:r>
            <a:r>
              <a:rPr lang="en-US" dirty="0"/>
              <a:t> locally required adding environment variables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Pyspark</a:t>
            </a:r>
            <a:r>
              <a:rPr lang="en-US" dirty="0"/>
              <a:t> requires Java 7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Jupyter</a:t>
            </a:r>
            <a:r>
              <a:rPr lang="en-US" dirty="0"/>
              <a:t> Notebooks required additional environment Variables to run </a:t>
            </a:r>
            <a:r>
              <a:rPr lang="en-US" dirty="0" err="1"/>
              <a:t>Pyspark</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Kafka installation was smooth but requires Zoo Keeper to run Kafka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Running a simple produces and messages being delivered to a consumer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Shape 107"/>
          <p:cNvSpPr txBox="1"/>
          <p:nvPr/>
        </p:nvSpPr>
        <p:spPr>
          <a:xfrm>
            <a:off x="25" y="0"/>
            <a:ext cx="9144000" cy="816300"/>
          </a:xfrm>
          <a:prstGeom prst="rect">
            <a:avLst/>
          </a:prstGeom>
          <a:solidFill>
            <a:srgbClr val="666666"/>
          </a:solidFill>
          <a:ln>
            <a:noFill/>
          </a:ln>
        </p:spPr>
        <p:txBody>
          <a:bodyPr wrap="square" lIns="91425" tIns="91425" rIns="91425" bIns="91425" anchor="t" anchorCtr="0">
            <a:noAutofit/>
          </a:bodyPr>
          <a:lstStyle/>
          <a:p>
            <a:pPr lvl="0" algn="ctr">
              <a:spcBef>
                <a:spcPts val="0"/>
              </a:spcBef>
              <a:buNone/>
            </a:pPr>
            <a:r>
              <a:rPr lang="en" sz="2400" b="1">
                <a:solidFill>
                  <a:schemeClr val="lt1"/>
                </a:solidFill>
                <a:latin typeface="Maven Pro"/>
                <a:ea typeface="Maven Pro"/>
                <a:cs typeface="Maven Pro"/>
                <a:sym typeface="Maven Pro"/>
              </a:rPr>
              <a:t>METHODOLOGY</a:t>
            </a:r>
          </a:p>
        </p:txBody>
      </p:sp>
      <p:sp>
        <p:nvSpPr>
          <p:cNvPr id="108" name="Shape 108"/>
          <p:cNvSpPr txBox="1"/>
          <p:nvPr/>
        </p:nvSpPr>
        <p:spPr>
          <a:xfrm>
            <a:off x="1504550" y="151625"/>
            <a:ext cx="6717900" cy="783900"/>
          </a:xfrm>
          <a:prstGeom prst="rect">
            <a:avLst/>
          </a:prstGeom>
          <a:noFill/>
          <a:ln>
            <a:noFill/>
          </a:ln>
        </p:spPr>
        <p:txBody>
          <a:bodyPr wrap="square" lIns="91425" tIns="91425" rIns="91425" bIns="91425" anchor="t" anchorCtr="0">
            <a:noAutofit/>
          </a:bodyPr>
          <a:lstStyle/>
          <a:p>
            <a:pPr lvl="0">
              <a:spcBef>
                <a:spcPts val="0"/>
              </a:spcBef>
              <a:buNone/>
            </a:pPr>
            <a:endParaRPr/>
          </a:p>
        </p:txBody>
      </p:sp>
      <p:sp>
        <p:nvSpPr>
          <p:cNvPr id="2" name="TextBox 1"/>
          <p:cNvSpPr txBox="1"/>
          <p:nvPr/>
        </p:nvSpPr>
        <p:spPr>
          <a:xfrm>
            <a:off x="215757" y="1047964"/>
            <a:ext cx="8733034" cy="3323987"/>
          </a:xfrm>
          <a:prstGeom prst="rect">
            <a:avLst/>
          </a:prstGeom>
          <a:noFill/>
        </p:spPr>
        <p:txBody>
          <a:bodyPr wrap="square" rtlCol="0">
            <a:spAutoFit/>
          </a:bodyPr>
          <a:lstStyle/>
          <a:p>
            <a:pPr marL="285750" indent="-285750">
              <a:buFont typeface="Arial" panose="020B0604020202020204" pitchFamily="34" charset="0"/>
              <a:buChar char="•"/>
            </a:pPr>
            <a:r>
              <a:rPr lang="en-US" dirty="0"/>
              <a:t>We used Twitter  as a source to incorporate real time streaming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Our main challenge was to configure ports and route data from Twitter to Kafka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used Twitter as our producer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Routed the streams of data to Kafka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Used </a:t>
            </a:r>
            <a:r>
              <a:rPr lang="en-US" dirty="0" err="1"/>
              <a:t>PySpark</a:t>
            </a:r>
            <a:r>
              <a:rPr lang="en-US" dirty="0"/>
              <a:t> to receive the data and analyze the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Analysis : We analyzed the sentiments in the tweet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Logic Incorporated for Sentiment Analysis : Sentiment Analysis using Vader-sentiment library which gives the percentage of positivity and negativity in a text and a </a:t>
            </a:r>
            <a:r>
              <a:rPr lang="en-US"/>
              <a:t>compound score.</a:t>
            </a:r>
            <a:endParaRPr lang="en-US" dirty="0"/>
          </a:p>
          <a:p>
            <a:pPr marL="285750" indent="-285750">
              <a:buFont typeface="Arial" panose="020B0604020202020204" pitchFamily="34" charset="0"/>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p:nvPr/>
        </p:nvSpPr>
        <p:spPr>
          <a:xfrm>
            <a:off x="1061400" y="1178000"/>
            <a:ext cx="7021200" cy="4257300"/>
          </a:xfrm>
          <a:prstGeom prst="rect">
            <a:avLst/>
          </a:prstGeom>
          <a:noFill/>
          <a:ln>
            <a:noFill/>
          </a:ln>
        </p:spPr>
        <p:txBody>
          <a:bodyPr wrap="square" lIns="91425" tIns="91425" rIns="91425" bIns="91425" anchor="t" anchorCtr="0">
            <a:noAutofit/>
          </a:bodyPr>
          <a:lstStyle/>
          <a:p>
            <a:pPr marL="457200" lvl="0" indent="-228600" rtl="0">
              <a:spcBef>
                <a:spcPts val="0"/>
              </a:spcBef>
              <a:buFont typeface="Maven Pro"/>
              <a:buAutoNum type="arabicPeriod"/>
            </a:pPr>
            <a:r>
              <a:rPr lang="en">
                <a:latin typeface="Maven Pro"/>
                <a:ea typeface="Maven Pro"/>
                <a:cs typeface="Maven Pro"/>
                <a:sym typeface="Maven Pro"/>
              </a:rPr>
              <a:t> We passed Accession Key, CIK, Amazon s3 keys , S3 location as arguments by the user</a:t>
            </a:r>
          </a:p>
          <a:p>
            <a:pPr marL="457200" lvl="0" indent="-228600" rtl="0">
              <a:spcBef>
                <a:spcPts val="0"/>
              </a:spcBef>
              <a:buFont typeface="Maven Pro"/>
              <a:buAutoNum type="arabicPeriod"/>
            </a:pPr>
            <a:r>
              <a:rPr lang="en">
                <a:latin typeface="Maven Pro"/>
                <a:ea typeface="Maven Pro"/>
                <a:cs typeface="Maven Pro"/>
                <a:sym typeface="Maven Pro"/>
              </a:rPr>
              <a:t>Handled scenarios when CIK and Accession Key are blank or if the values are missing with respective –help option</a:t>
            </a:r>
          </a:p>
          <a:p>
            <a:pPr marL="457200" lvl="0" indent="-228600" rtl="0">
              <a:spcBef>
                <a:spcPts val="0"/>
              </a:spcBef>
              <a:buFont typeface="Maven Pro"/>
              <a:buAutoNum type="arabicPeriod"/>
            </a:pPr>
            <a:r>
              <a:rPr lang="en">
                <a:latin typeface="Maven Pro"/>
                <a:ea typeface="Maven Pro"/>
                <a:cs typeface="Maven Pro"/>
                <a:sym typeface="Maven Pro"/>
              </a:rPr>
              <a:t>We have accomadated logging. Logging details can be found in the file name ‘Part2.log’ </a:t>
            </a:r>
          </a:p>
          <a:p>
            <a:pPr marL="457200" lvl="0" indent="-228600" rtl="0">
              <a:spcBef>
                <a:spcPts val="0"/>
              </a:spcBef>
              <a:buFont typeface="Maven Pro"/>
              <a:buAutoNum type="arabicPeriod"/>
            </a:pPr>
            <a:r>
              <a:rPr lang="en">
                <a:latin typeface="Maven Pro"/>
                <a:ea typeface="Maven Pro"/>
                <a:cs typeface="Maven Pro"/>
                <a:sym typeface="Maven Pro"/>
              </a:rPr>
              <a:t>Exception Handling: To name a few:</a:t>
            </a:r>
          </a:p>
          <a:p>
            <a:pPr lvl="0" rtl="0">
              <a:spcBef>
                <a:spcPts val="0"/>
              </a:spcBef>
              <a:buNone/>
            </a:pPr>
            <a:r>
              <a:rPr lang="en">
                <a:latin typeface="Maven Pro"/>
                <a:ea typeface="Maven Pro"/>
                <a:cs typeface="Maven Pro"/>
                <a:sym typeface="Maven Pro"/>
              </a:rPr>
              <a:t>            a. Incorrect or blank CIK, Accession Number, Amazon Keys or S3 Location</a:t>
            </a:r>
          </a:p>
          <a:p>
            <a:pPr lvl="0">
              <a:spcBef>
                <a:spcPts val="0"/>
              </a:spcBef>
              <a:buClr>
                <a:schemeClr val="dk1"/>
              </a:buClr>
              <a:buFont typeface="Arial"/>
              <a:buNone/>
            </a:pPr>
            <a:r>
              <a:rPr lang="en">
                <a:latin typeface="Maven Pro"/>
                <a:ea typeface="Maven Pro"/>
                <a:cs typeface="Maven Pro"/>
                <a:sym typeface="Maven Pro"/>
              </a:rPr>
              <a:t>            b. Blank year or incorrect year entered by user</a:t>
            </a:r>
          </a:p>
          <a:p>
            <a:pPr lvl="0">
              <a:spcBef>
                <a:spcPts val="0"/>
              </a:spcBef>
              <a:buClr>
                <a:schemeClr val="dk1"/>
              </a:buClr>
              <a:buFont typeface="Arial"/>
              <a:buNone/>
            </a:pPr>
            <a:r>
              <a:rPr lang="en">
                <a:latin typeface="Maven Pro"/>
                <a:ea typeface="Maven Pro"/>
                <a:cs typeface="Maven Pro"/>
                <a:sym typeface="Maven Pro"/>
              </a:rPr>
              <a:t>            c. When stream of data is created to input into a csv</a:t>
            </a:r>
          </a:p>
          <a:p>
            <a:pPr lvl="0">
              <a:spcBef>
                <a:spcPts val="0"/>
              </a:spcBef>
              <a:buNone/>
            </a:pPr>
            <a:r>
              <a:rPr lang="en">
                <a:latin typeface="Maven Pro"/>
                <a:ea typeface="Maven Pro"/>
                <a:cs typeface="Maven Pro"/>
                <a:sym typeface="Maven Pro"/>
              </a:rPr>
              <a:t>            d. When data for the particular 1st day of the month is not present</a:t>
            </a:r>
          </a:p>
          <a:p>
            <a:pPr lvl="0">
              <a:spcBef>
                <a:spcPts val="0"/>
              </a:spcBef>
              <a:buClr>
                <a:schemeClr val="dk1"/>
              </a:buClr>
              <a:buFont typeface="Arial"/>
              <a:buNone/>
            </a:pPr>
            <a:r>
              <a:rPr lang="en">
                <a:latin typeface="Maven Pro"/>
                <a:ea typeface="Maven Pro"/>
                <a:cs typeface="Maven Pro"/>
                <a:sym typeface="Maven Pro"/>
              </a:rPr>
              <a:t>5.     Once missing data is analyzed , summary metrics are calculated and plots are</a:t>
            </a:r>
          </a:p>
          <a:p>
            <a:pPr lvl="0">
              <a:spcBef>
                <a:spcPts val="0"/>
              </a:spcBef>
              <a:buNone/>
            </a:pPr>
            <a:r>
              <a:rPr lang="en">
                <a:latin typeface="Maven Pro"/>
                <a:ea typeface="Maven Pro"/>
                <a:cs typeface="Maven Pro"/>
                <a:sym typeface="Maven Pro"/>
              </a:rPr>
              <a:t>        constructed. We put these into a zip file ( python library zipfile) located in a   </a:t>
            </a:r>
          </a:p>
          <a:p>
            <a:pPr lvl="0">
              <a:spcBef>
                <a:spcPts val="0"/>
              </a:spcBef>
              <a:buClr>
                <a:schemeClr val="dk1"/>
              </a:buClr>
              <a:buFont typeface="Arial"/>
              <a:buNone/>
            </a:pPr>
            <a:r>
              <a:rPr lang="en">
                <a:latin typeface="Maven Pro"/>
                <a:ea typeface="Maven Pro"/>
                <a:cs typeface="Maven Pro"/>
                <a:sym typeface="Maven Pro"/>
              </a:rPr>
              <a:t>        Directory  created using os.path()</a:t>
            </a:r>
          </a:p>
          <a:p>
            <a:pPr lvl="0">
              <a:spcBef>
                <a:spcPts val="0"/>
              </a:spcBef>
              <a:buClr>
                <a:schemeClr val="dk1"/>
              </a:buClr>
              <a:buFont typeface="Arial"/>
              <a:buNone/>
            </a:pPr>
            <a:r>
              <a:rPr lang="en">
                <a:latin typeface="Maven Pro"/>
                <a:ea typeface="Maven Pro"/>
                <a:cs typeface="Maven Pro"/>
                <a:sym typeface="Maven Pro"/>
              </a:rPr>
              <a:t>6.     Next, using boto3 library we programmatically upload the file into Amazon s3</a:t>
            </a:r>
          </a:p>
          <a:p>
            <a:pPr lvl="0">
              <a:spcBef>
                <a:spcPts val="0"/>
              </a:spcBef>
              <a:buNone/>
            </a:pPr>
            <a:endParaRPr/>
          </a:p>
        </p:txBody>
      </p:sp>
      <p:sp>
        <p:nvSpPr>
          <p:cNvPr id="121" name="Shape 121"/>
          <p:cNvSpPr txBox="1"/>
          <p:nvPr/>
        </p:nvSpPr>
        <p:spPr>
          <a:xfrm>
            <a:off x="25" y="0"/>
            <a:ext cx="9144000" cy="816300"/>
          </a:xfrm>
          <a:prstGeom prst="rect">
            <a:avLst/>
          </a:prstGeom>
          <a:solidFill>
            <a:srgbClr val="666666"/>
          </a:solidFill>
          <a:ln>
            <a:noFill/>
          </a:ln>
        </p:spPr>
        <p:txBody>
          <a:bodyPr wrap="square" lIns="91425" tIns="91425" rIns="91425" bIns="91425" anchor="t" anchorCtr="0">
            <a:noAutofit/>
          </a:bodyPr>
          <a:lstStyle/>
          <a:p>
            <a:pPr lvl="0" algn="ctr" rtl="0">
              <a:spcBef>
                <a:spcPts val="0"/>
              </a:spcBef>
              <a:buNone/>
            </a:pPr>
            <a:r>
              <a:rPr lang="en" sz="2400" b="1">
                <a:solidFill>
                  <a:schemeClr val="lt1"/>
                </a:solidFill>
                <a:latin typeface="Maven Pro"/>
                <a:ea typeface="Maven Pro"/>
                <a:cs typeface="Maven Pro"/>
                <a:sym typeface="Maven Pro"/>
              </a:rPr>
              <a:t>METHODOLOGY</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1027</Words>
  <Application>Microsoft Office PowerPoint</Application>
  <PresentationFormat>On-screen Show (16:9)</PresentationFormat>
  <Paragraphs>155</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Maven Pro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jaini bhansali</dc:creator>
  <cp:lastModifiedBy>Tushar Goel</cp:lastModifiedBy>
  <cp:revision>16</cp:revision>
  <dcterms:modified xsi:type="dcterms:W3CDTF">2017-10-15T16:41:27Z</dcterms:modified>
</cp:coreProperties>
</file>