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2"/>
  </p:sldMasterIdLst>
  <p:sldIdLst>
    <p:sldId id="256" r:id="rId3"/>
    <p:sldId id="287" r:id="rId4"/>
    <p:sldId id="288" r:id="rId5"/>
    <p:sldId id="289" r:id="rId6"/>
    <p:sldId id="295" r:id="rId7"/>
    <p:sldId id="297" r:id="rId8"/>
    <p:sldId id="300" r:id="rId9"/>
    <p:sldId id="257" r:id="rId10"/>
    <p:sldId id="302" r:id="rId11"/>
    <p:sldId id="258" r:id="rId12"/>
    <p:sldId id="301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721"/>
  </p:normalViewPr>
  <p:slideViewPr>
    <p:cSldViewPr snapToGrid="0" snapToObjects="1">
      <p:cViewPr varScale="1">
        <p:scale>
          <a:sx n="64" d="100"/>
          <a:sy n="64" d="100"/>
        </p:scale>
        <p:origin x="5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meerawijebandara.wordpress.com/2014/01/03/install-mahout-in-ubuntu-for-beginners/" TargetMode="External"/><Relationship Id="rId7" Type="http://schemas.openxmlformats.org/officeDocument/2006/relationships/hyperlink" Target="http://www.nltk.org/howto/sentiment.html" TargetMode="External"/><Relationship Id="rId2" Type="http://schemas.openxmlformats.org/officeDocument/2006/relationships/hyperlink" Target="https://chimpler.wordpress.com/2013/03/13/using-the-mahout-naive-bayes-classifier-to-automatically-classify-twitter-mess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ache.mirrors.pair.com/hive/hive-1.2.2/apache-hive-1.2.2-bin.tar.gz" TargetMode="External"/><Relationship Id="rId5" Type="http://schemas.openxmlformats.org/officeDocument/2006/relationships/hyperlink" Target="https://www.edureka.co/blog/apache-hive-installation-on-ubuntu" TargetMode="External"/><Relationship Id="rId4" Type="http://schemas.openxmlformats.org/officeDocument/2006/relationships/hyperlink" Target="http://hadooptutorial.info/apache-flume-install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030" y="1918594"/>
            <a:ext cx="10121030" cy="2519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Ambiguity reduction and sentimental analysis of Post/Tweet</a:t>
            </a:r>
            <a:br>
              <a:rPr lang="en-US" sz="6600" dirty="0"/>
            </a:br>
            <a:r>
              <a:rPr lang="en-US" sz="5300" dirty="0"/>
              <a:t>Predicting a TV Show’s revenue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335711" cy="1534603"/>
          </a:xfrm>
        </p:spPr>
        <p:txBody>
          <a:bodyPr>
            <a:noAutofit/>
          </a:bodyPr>
          <a:lstStyle/>
          <a:p>
            <a:pPr algn="r"/>
            <a:r>
              <a:rPr lang="en-US" sz="2000" dirty="0"/>
              <a:t>Abhijit </a:t>
            </a:r>
            <a:r>
              <a:rPr lang="en-US" sz="2000" dirty="0" err="1"/>
              <a:t>Shinde</a:t>
            </a:r>
            <a:endParaRPr lang="en-US" sz="2000" dirty="0"/>
          </a:p>
          <a:p>
            <a:pPr algn="r"/>
            <a:r>
              <a:rPr lang="en-US" sz="2000" dirty="0"/>
              <a:t>Tushar </a:t>
            </a:r>
            <a:r>
              <a:rPr lang="en-US" sz="2000" dirty="0" err="1"/>
              <a:t>Goel</a:t>
            </a:r>
            <a:r>
              <a:rPr lang="en-US" sz="2000" dirty="0"/>
              <a:t> </a:t>
            </a:r>
          </a:p>
          <a:p>
            <a:pPr algn="r"/>
            <a:r>
              <a:rPr lang="en-US" sz="2000" dirty="0"/>
              <a:t>Reema </a:t>
            </a:r>
            <a:r>
              <a:rPr lang="en-US" sz="2000" dirty="0" err="1"/>
              <a:t>D’mello</a:t>
            </a:r>
            <a:endParaRPr lang="en-US" sz="2000" dirty="0"/>
          </a:p>
        </p:txBody>
      </p:sp>
      <p:pic>
        <p:nvPicPr>
          <p:cNvPr id="1026" name="Picture 2" descr="C:\Users\Tushar-pc\Downloads\neu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5" y="112734"/>
            <a:ext cx="1366032" cy="1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97" y="217345"/>
            <a:ext cx="10058400" cy="1609344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301" y="1562982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Data was scraped from authorized twitter keywords like </a:t>
            </a:r>
            <a:r>
              <a:rPr lang="en-US" dirty="0" err="1"/>
              <a:t>SiliconValHBO</a:t>
            </a:r>
            <a:r>
              <a:rPr lang="en-US" dirty="0"/>
              <a:t>, </a:t>
            </a:r>
            <a:r>
              <a:rPr lang="en-US" dirty="0" err="1"/>
              <a:t>SiliconHBO</a:t>
            </a:r>
            <a:r>
              <a:rPr lang="en-US" dirty="0"/>
              <a:t>, </a:t>
            </a:r>
            <a:r>
              <a:rPr lang="en-US" dirty="0" err="1"/>
              <a:t>SiliconVallism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Facebook: official page : group id: 267012543446119</a:t>
            </a:r>
          </a:p>
          <a:p>
            <a:pPr lvl="0"/>
            <a:r>
              <a:rPr lang="en-US" dirty="0"/>
              <a:t>Data Collection is done using Apache Flume and python script using Twitter and Facebook APIs</a:t>
            </a:r>
          </a:p>
          <a:p>
            <a:r>
              <a:rPr lang="en-US" dirty="0"/>
              <a:t>Since we have data from multiple sources we have different sets of features: </a:t>
            </a:r>
          </a:p>
          <a:p>
            <a:pPr marL="548640" lvl="2" indent="0">
              <a:buNone/>
            </a:pP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Screen_name</a:t>
            </a:r>
            <a:r>
              <a:rPr lang="en-US" dirty="0"/>
              <a:t>, </a:t>
            </a:r>
            <a:r>
              <a:rPr lang="en-US" dirty="0" err="1"/>
              <a:t>created_at</a:t>
            </a:r>
            <a:r>
              <a:rPr lang="en-US" dirty="0"/>
              <a:t>, </a:t>
            </a:r>
            <a:r>
              <a:rPr lang="en-US" dirty="0" err="1"/>
              <a:t>tweet_type</a:t>
            </a:r>
            <a:r>
              <a:rPr lang="en-US" dirty="0"/>
              <a:t>, text</a:t>
            </a:r>
          </a:p>
          <a:p>
            <a:pPr marL="548640" lvl="2" indent="0">
              <a:buNone/>
            </a:pPr>
            <a:r>
              <a:rPr lang="en-US" dirty="0"/>
              <a:t>User ID, </a:t>
            </a:r>
            <a:r>
              <a:rPr lang="en-US" dirty="0" err="1"/>
              <a:t>created_at</a:t>
            </a:r>
            <a:r>
              <a:rPr lang="en-US" dirty="0"/>
              <a:t>, text</a:t>
            </a:r>
          </a:p>
          <a:p>
            <a:pPr marL="548640" lvl="2" indent="0">
              <a:buNone/>
            </a:pPr>
            <a:r>
              <a:rPr lang="en-US" dirty="0" err="1"/>
              <a:t>Comment_id</a:t>
            </a:r>
            <a:r>
              <a:rPr lang="en-US" dirty="0"/>
              <a:t>, </a:t>
            </a:r>
            <a:r>
              <a:rPr lang="en-US" dirty="0" err="1"/>
              <a:t>status_id</a:t>
            </a:r>
            <a:r>
              <a:rPr lang="en-US" dirty="0"/>
              <a:t>, </a:t>
            </a:r>
            <a:r>
              <a:rPr lang="en-US" dirty="0" err="1"/>
              <a:t>comment_message</a:t>
            </a:r>
            <a:r>
              <a:rPr lang="en-US" dirty="0"/>
              <a:t>, </a:t>
            </a:r>
            <a:r>
              <a:rPr lang="en-US" dirty="0" err="1"/>
              <a:t>comment_likes</a:t>
            </a:r>
            <a:endParaRPr lang="en-US" dirty="0"/>
          </a:p>
          <a:p>
            <a:pPr marL="548640" lvl="2" indent="0">
              <a:buNone/>
            </a:pPr>
            <a:r>
              <a:rPr lang="en-US" dirty="0" err="1"/>
              <a:t>Status_id</a:t>
            </a:r>
            <a:r>
              <a:rPr lang="en-US" dirty="0"/>
              <a:t>, </a:t>
            </a:r>
            <a:r>
              <a:rPr lang="en-US" dirty="0" err="1"/>
              <a:t>status_message</a:t>
            </a:r>
            <a:r>
              <a:rPr lang="en-US" dirty="0"/>
              <a:t>, </a:t>
            </a:r>
            <a:r>
              <a:rPr lang="en-US" dirty="0" err="1"/>
              <a:t>number_of_shares</a:t>
            </a:r>
            <a:r>
              <a:rPr lang="en-US" dirty="0"/>
              <a:t>, </a:t>
            </a:r>
            <a:r>
              <a:rPr lang="en-US" dirty="0" err="1"/>
              <a:t>status_type</a:t>
            </a:r>
            <a:r>
              <a:rPr lang="en-US" dirty="0"/>
              <a:t>, </a:t>
            </a:r>
            <a:r>
              <a:rPr lang="en-US" dirty="0" err="1"/>
              <a:t>status_link</a:t>
            </a:r>
            <a:r>
              <a:rPr lang="en-US" dirty="0"/>
              <a:t>, </a:t>
            </a:r>
            <a:r>
              <a:rPr lang="en-US" dirty="0" err="1"/>
              <a:t>permalink_url</a:t>
            </a:r>
            <a:r>
              <a:rPr lang="en-US" dirty="0"/>
              <a:t>, </a:t>
            </a:r>
            <a:r>
              <a:rPr lang="en-US" dirty="0" err="1"/>
              <a:t>status_published</a:t>
            </a:r>
            <a:r>
              <a:rPr lang="en-US" dirty="0"/>
              <a:t>, </a:t>
            </a:r>
            <a:r>
              <a:rPr lang="en-US" dirty="0" err="1"/>
              <a:t>num_reactions</a:t>
            </a:r>
            <a:r>
              <a:rPr lang="en-US" dirty="0"/>
              <a:t>, </a:t>
            </a:r>
            <a:r>
              <a:rPr lang="en-US" dirty="0" err="1"/>
              <a:t>num_comments</a:t>
            </a:r>
            <a:r>
              <a:rPr lang="en-US" dirty="0"/>
              <a:t>, </a:t>
            </a:r>
            <a:r>
              <a:rPr lang="en-US" dirty="0" err="1"/>
              <a:t>num_shares</a:t>
            </a:r>
            <a:r>
              <a:rPr lang="en-US" dirty="0"/>
              <a:t>, </a:t>
            </a:r>
            <a:r>
              <a:rPr lang="en-US" dirty="0" err="1"/>
              <a:t>num_likes</a:t>
            </a:r>
            <a:r>
              <a:rPr lang="en-US" dirty="0"/>
              <a:t>, </a:t>
            </a:r>
            <a:r>
              <a:rPr lang="en-US" dirty="0" err="1"/>
              <a:t>num_loves</a:t>
            </a:r>
            <a:r>
              <a:rPr lang="en-US" dirty="0"/>
              <a:t>, </a:t>
            </a:r>
            <a:r>
              <a:rPr lang="en-US" dirty="0" err="1"/>
              <a:t>num_wows</a:t>
            </a:r>
            <a:r>
              <a:rPr lang="en-US" dirty="0"/>
              <a:t>, </a:t>
            </a:r>
            <a:r>
              <a:rPr lang="en-US" dirty="0" err="1"/>
              <a:t>num_hahas</a:t>
            </a:r>
            <a:r>
              <a:rPr lang="en-US" dirty="0"/>
              <a:t>, </a:t>
            </a:r>
            <a:r>
              <a:rPr lang="en-US" dirty="0" err="1"/>
              <a:t>num_sads</a:t>
            </a:r>
            <a:r>
              <a:rPr lang="en-US" dirty="0"/>
              <a:t>, </a:t>
            </a:r>
            <a:r>
              <a:rPr lang="en-US" dirty="0" err="1"/>
              <a:t>num_angrys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5020"/>
          </a:xfrm>
        </p:spPr>
        <p:txBody>
          <a:bodyPr/>
          <a:lstStyle/>
          <a:p>
            <a:r>
              <a:rPr lang="en-US" dirty="0"/>
              <a:t>Naive Bayes Using mahout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2574" y="1689652"/>
            <a:ext cx="1031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Converting files to sequence as mahout process files in sequence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Vectoring files converting word2vec using mahout seq2sparse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Performing training, dividing data into 80/20 (splitting, training, testing)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Training model on 80 % of data and running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Found that model is</a:t>
            </a:r>
            <a:r>
              <a:rPr lang="en-US" b="1" dirty="0"/>
              <a:t> 94% accurate with 0.82 kappa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86" y="3852241"/>
            <a:ext cx="9019761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6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>
            <a:normAutofit/>
          </a:bodyPr>
          <a:lstStyle/>
          <a:p>
            <a:r>
              <a:rPr lang="en-US" sz="3600" dirty="0"/>
              <a:t>Classifying new ambiguous tweets with same #</a:t>
            </a:r>
            <a:endParaRPr lang="en-US" sz="4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848" y="1341782"/>
            <a:ext cx="10058400" cy="161013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975" y="2951922"/>
            <a:ext cx="10058400" cy="35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NLTK platform in Python to work with human languages</a:t>
            </a:r>
          </a:p>
          <a:p>
            <a:endParaRPr lang="en-US" dirty="0"/>
          </a:p>
          <a:p>
            <a:r>
              <a:rPr lang="en-US" dirty="0"/>
              <a:t>Used Vader Sentiment </a:t>
            </a:r>
            <a:r>
              <a:rPr lang="en-US" dirty="0" err="1"/>
              <a:t>Analyser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calculate emotion within the text, it uses the </a:t>
            </a:r>
            <a:r>
              <a:rPr lang="en-US" dirty="0" err="1"/>
              <a:t>vader</a:t>
            </a:r>
            <a:r>
              <a:rPr lang="en-US" dirty="0"/>
              <a:t> lexicon library</a:t>
            </a:r>
          </a:p>
          <a:p>
            <a:endParaRPr lang="en-US" dirty="0"/>
          </a:p>
          <a:p>
            <a:r>
              <a:rPr lang="en-US" dirty="0"/>
              <a:t>The computes the intensity of the words along with the sentiment.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AWESOME!!!!!!!!!!!!!!!! has more weightage than ‘great’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2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Polarity within the text is calculated and we have weights of each sentiment positive, negative, neutral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0565" y="3230218"/>
            <a:ext cx="4852188" cy="26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1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Tweets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914" y="1845717"/>
            <a:ext cx="6770914" cy="491431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886" y="1845717"/>
            <a:ext cx="4385383" cy="47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5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Trend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005" y="1828800"/>
            <a:ext cx="72923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0"/>
            <a:ext cx="10058400" cy="1609344"/>
          </a:xfrm>
        </p:spPr>
        <p:txBody>
          <a:bodyPr/>
          <a:lstStyle/>
          <a:p>
            <a:r>
              <a:rPr lang="en-US" dirty="0"/>
              <a:t> Sentiment view of polarity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05" y="1480457"/>
            <a:ext cx="6187374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9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40% of time people talk about the show silicon valley using the generic #</a:t>
            </a:r>
            <a:r>
              <a:rPr lang="en-US" dirty="0" err="1"/>
              <a:t>siliconvalley</a:t>
            </a:r>
            <a:endParaRPr lang="en-US" dirty="0"/>
          </a:p>
          <a:p>
            <a:r>
              <a:rPr lang="en-US" dirty="0"/>
              <a:t>This classification can help the show producers correctly classify and analyze the sentiment of the viewers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correctly classifying the text and sentiment related to post/tweet the producers can estimate the number of viewers</a:t>
            </a:r>
          </a:p>
          <a:p>
            <a:r>
              <a:rPr lang="en-US" dirty="0"/>
              <a:t>They can consider peoples opinion/recommendations and see what is trending</a:t>
            </a:r>
          </a:p>
          <a:p>
            <a:r>
              <a:rPr lang="en-US" dirty="0"/>
              <a:t>Ad agencies can also benefit if they know the number of viewers who will watch the show at a given time, as they can post their ad at that time and get worth their money</a:t>
            </a:r>
          </a:p>
        </p:txBody>
      </p:sp>
    </p:spTree>
    <p:extLst>
      <p:ext uri="{BB962C8B-B14F-4D97-AF65-F5344CB8AC3E}">
        <p14:creationId xmlns:p14="http://schemas.microsoft.com/office/powerpoint/2010/main" val="24894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356" y="2077278"/>
            <a:ext cx="11018917" cy="1914277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SILICON VALLEY !!!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https://chimpler.wordpress.com/2013/03/13/using-the-mahout-naive-bayes-classifier-to-automatically-classify-twitter-messages/</a:t>
            </a:r>
            <a:endParaRPr lang="en-US" dirty="0"/>
          </a:p>
          <a:p>
            <a:r>
              <a:rPr lang="en-US" u="sng" dirty="0">
                <a:hlinkClick r:id="rId3"/>
              </a:rPr>
              <a:t>https://chameerawijebandara.wordpress.com/2014/01/03/install-mahout-in-ubuntu-for-beginners/</a:t>
            </a:r>
            <a:endParaRPr lang="en-US" dirty="0"/>
          </a:p>
          <a:p>
            <a:r>
              <a:rPr lang="en-US" u="sng" dirty="0">
                <a:hlinkClick r:id="rId4"/>
              </a:rPr>
              <a:t>http://hadooptutorial.info/apache-flume-installation/</a:t>
            </a:r>
            <a:endParaRPr lang="en-US" dirty="0"/>
          </a:p>
          <a:p>
            <a:r>
              <a:rPr lang="en-US" u="sng" dirty="0">
                <a:hlinkClick r:id="rId5"/>
              </a:rPr>
              <a:t>https://www.edureka.co/blog/apache-hive-installation-on-ubuntu</a:t>
            </a:r>
            <a:endParaRPr lang="en-US" dirty="0"/>
          </a:p>
          <a:p>
            <a:r>
              <a:rPr lang="en-US" u="sng" dirty="0">
                <a:hlinkClick r:id="rId6"/>
              </a:rPr>
              <a:t>http://apache.mirrors.pair.com/hive/hive-1.2.2/apache-hive-1.2.2-bin.tar.gz</a:t>
            </a:r>
            <a:endParaRPr lang="en-US" dirty="0"/>
          </a:p>
          <a:p>
            <a:r>
              <a:rPr lang="en-US" u="sng" dirty="0">
                <a:hlinkClick r:id="rId7"/>
              </a:rPr>
              <a:t>http://www.nltk.org/howto/sentiment.html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069848" y="2093976"/>
            <a:ext cx="10058400" cy="302456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#MOAB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12192000" cy="6856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0"/>
            <a:ext cx="12191999" cy="68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8" y="1869440"/>
            <a:ext cx="10058400" cy="270256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GOT7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644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1697610"/>
            <a:ext cx="10058400" cy="447458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Introduction</a:t>
            </a:r>
          </a:p>
          <a:p>
            <a:pPr>
              <a:spcBef>
                <a:spcPct val="0"/>
              </a:spcBef>
              <a:defRPr/>
            </a:pPr>
            <a:endParaRPr lang="en-US" sz="2800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323232"/>
                </a:solidFill>
                <a:latin typeface="Arial"/>
                <a:cs typeface="Arial"/>
              </a:rPr>
              <a:t>What’s New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323232"/>
                </a:solidFill>
                <a:latin typeface="Arial"/>
                <a:cs typeface="Arial"/>
              </a:rPr>
              <a:t>Methodology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323232"/>
                </a:solidFill>
                <a:latin typeface="Arial"/>
                <a:cs typeface="Arial"/>
              </a:rPr>
              <a:t>Experiments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323232"/>
                </a:solidFill>
                <a:latin typeface="Arial"/>
                <a:cs typeface="Arial"/>
              </a:rPr>
              <a:t>Conclusion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323232"/>
                </a:solidFill>
                <a:latin typeface="Arial"/>
                <a:cs typeface="Arial"/>
              </a:rPr>
              <a:t>Q and 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9" y="191860"/>
            <a:ext cx="3866631" cy="6406918"/>
          </a:xfrm>
          <a:prstGeom prst="rect">
            <a:avLst/>
          </a:prstGeom>
        </p:spPr>
      </p:pic>
      <p:pic>
        <p:nvPicPr>
          <p:cNvPr id="7" name="Picture 2" descr="C:\Users\Tushar-pc\Downloads\ne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5" y="112734"/>
            <a:ext cx="1366032" cy="1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0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644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 descr="C:\Users\Tushar-pc\Downloads\neu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5" y="112734"/>
            <a:ext cx="1366032" cy="1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044796" y="161798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defRPr/>
            </a:pPr>
            <a:r>
              <a:rPr lang="en-US" dirty="0"/>
              <a:t>The volume, velocity, and variety of data generated on the internet have made it necessary for us to mine only required data from internet for our efficient business decisions.</a:t>
            </a:r>
          </a:p>
          <a:p>
            <a:pPr algn="just">
              <a:spcBef>
                <a:spcPct val="0"/>
              </a:spcBef>
              <a:defRPr/>
            </a:pPr>
            <a:endParaRPr lang="en-US" dirty="0"/>
          </a:p>
          <a:p>
            <a:pPr algn="just">
              <a:spcBef>
                <a:spcPct val="0"/>
              </a:spcBef>
              <a:defRPr/>
            </a:pPr>
            <a:r>
              <a:rPr lang="en-US" dirty="0"/>
              <a:t>Ambiguity is one of main challenges while mining data.</a:t>
            </a:r>
          </a:p>
          <a:p>
            <a:pPr algn="just">
              <a:spcBef>
                <a:spcPct val="0"/>
              </a:spcBef>
              <a:defRPr/>
            </a:pPr>
            <a:endParaRPr lang="en-US" dirty="0"/>
          </a:p>
          <a:p>
            <a:pPr algn="just">
              <a:spcBef>
                <a:spcPct val="0"/>
              </a:spcBef>
              <a:defRPr/>
            </a:pPr>
            <a:r>
              <a:rPr lang="en-US" dirty="0"/>
              <a:t>Despite of the use of Hashtag on most of the social media,  Sometimes ambiguous names can make or break image of the brand.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45" y="3886200"/>
            <a:ext cx="6403307" cy="21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2734"/>
            <a:ext cx="10058400" cy="1609344"/>
          </a:xfrm>
        </p:spPr>
        <p:txBody>
          <a:bodyPr/>
          <a:lstStyle/>
          <a:p>
            <a:r>
              <a:rPr lang="en-US" dirty="0"/>
              <a:t>What’s new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9848" y="1582856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 analyzing some of the works done by other people on this topic there were some major flaws found:</a:t>
            </a:r>
          </a:p>
          <a:p>
            <a:pPr marL="457200" indent="-457200">
              <a:buAutoNum type="arabicPeriod"/>
            </a:pPr>
            <a:r>
              <a:rPr lang="en-US" dirty="0"/>
              <a:t>There are many ambiguous hashtags that are reference different entities like #</a:t>
            </a:r>
            <a:r>
              <a:rPr lang="en-US" dirty="0" err="1"/>
              <a:t>SiliconValley</a:t>
            </a:r>
            <a:r>
              <a:rPr lang="en-US" dirty="0"/>
              <a:t> can be used for the region as well as the TV Show on HBO</a:t>
            </a:r>
          </a:p>
          <a:p>
            <a:pPr marL="457200" indent="-457200">
              <a:buAutoNum type="arabicPeriod"/>
            </a:pPr>
            <a:r>
              <a:rPr lang="en-US" dirty="0"/>
              <a:t>Any analysis done without this classification would result in incorrect analysis.</a:t>
            </a:r>
          </a:p>
          <a:p>
            <a:pPr marL="457200" indent="-457200">
              <a:buAutoNum type="arabicPeriod"/>
            </a:pPr>
            <a:r>
              <a:rPr lang="en-US" dirty="0"/>
              <a:t>There are many other factors which are not taken into account for the analysis, textual analysis like understanding sarcasm, intensity of the words in comment/tweets can help us to determine he sentimental analysis in better way.</a:t>
            </a:r>
          </a:p>
          <a:p>
            <a:endParaRPr lang="en-US" dirty="0"/>
          </a:p>
        </p:txBody>
      </p:sp>
      <p:pic>
        <p:nvPicPr>
          <p:cNvPr id="4" name="Picture 2" descr="C:\Users\Tushar-pc\Downloads\neu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5" y="112734"/>
            <a:ext cx="1366032" cy="1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644"/>
            <a:ext cx="10058400" cy="1609344"/>
          </a:xfrm>
        </p:spPr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0368"/>
            <a:ext cx="10058400" cy="45518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ct val="0"/>
              </a:spcBef>
              <a:buNone/>
              <a:defRPr/>
            </a:pPr>
            <a:endParaRPr lang="en-US" sz="2800" dirty="0">
              <a:solidFill>
                <a:srgbClr val="323232"/>
              </a:solidFill>
              <a:latin typeface="Arial"/>
              <a:cs typeface="Arial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2900" dirty="0"/>
              <a:t>We are creating a generic Big Data Application which can help to resolve ambiguity and perform sentimental analysis on classified big data.</a:t>
            </a:r>
          </a:p>
          <a:p>
            <a:pPr algn="just">
              <a:spcBef>
                <a:spcPct val="0"/>
              </a:spcBef>
              <a:defRPr/>
            </a:pPr>
            <a:endParaRPr lang="en-US" sz="2900" dirty="0"/>
          </a:p>
          <a:p>
            <a:pPr algn="just">
              <a:spcBef>
                <a:spcPct val="0"/>
              </a:spcBef>
              <a:defRPr/>
            </a:pPr>
            <a:r>
              <a:rPr lang="en-US" sz="2900" dirty="0"/>
              <a:t>As the scope of the project, we will be focusing on TV show Silicon Valley, which has ambiguous name.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US" sz="2900" dirty="0"/>
          </a:p>
          <a:p>
            <a:pPr algn="just">
              <a:spcBef>
                <a:spcPct val="0"/>
              </a:spcBef>
              <a:defRPr/>
            </a:pPr>
            <a:r>
              <a:rPr lang="en-US" sz="2900" dirty="0"/>
              <a:t>Our approach is to resolve ambiguity and to determine the sentiment, determining people’s opinions towards a TV shows would have huge impact on its success. </a:t>
            </a:r>
          </a:p>
          <a:p>
            <a:pPr lvl="0"/>
            <a:r>
              <a:rPr lang="en-US" sz="2800" dirty="0"/>
              <a:t>Data will be streamed, data with the keyword “</a:t>
            </a:r>
            <a:r>
              <a:rPr lang="en-US" sz="2800" dirty="0" err="1"/>
              <a:t>siliconvalley</a:t>
            </a:r>
            <a:r>
              <a:rPr lang="en-US" sz="2800" dirty="0"/>
              <a:t>”(ambiguous)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2" descr="C:\Users\Tushar-pc\Downloads\neu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5" y="112734"/>
            <a:ext cx="1366032" cy="1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92" y="167374"/>
            <a:ext cx="10058400" cy="1609344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09" y="1222513"/>
            <a:ext cx="10926252" cy="55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2CEF3945-8B0F-43A2-973C-1F3A04D1CD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1796</TotalTime>
  <Words>505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Ambiguity reduction and sentimental analysis of Post/Tweet Predicting a TV Show’s revenue </vt:lpstr>
      <vt:lpstr>SILICON VALLEY !!!</vt:lpstr>
      <vt:lpstr>#MOAB</vt:lpstr>
      <vt:lpstr>GOT7</vt:lpstr>
      <vt:lpstr>Agenda</vt:lpstr>
      <vt:lpstr>Introduction</vt:lpstr>
      <vt:lpstr>What’s new</vt:lpstr>
      <vt:lpstr>Our Work</vt:lpstr>
      <vt:lpstr>Project Workflow</vt:lpstr>
      <vt:lpstr>Web Scraping</vt:lpstr>
      <vt:lpstr>Naive Bayes Using mahout</vt:lpstr>
      <vt:lpstr>Classifying new ambiguous tweets with same #</vt:lpstr>
      <vt:lpstr>Sentiment analysis</vt:lpstr>
      <vt:lpstr>Continued..</vt:lpstr>
      <vt:lpstr>Count of Tweets </vt:lpstr>
      <vt:lpstr>Data Trend</vt:lpstr>
      <vt:lpstr> Sentiment view of polarity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of Amazon Product Reviews</dc:title>
  <dc:creator>Kiran Mahesh Talreja</dc:creator>
  <cp:lastModifiedBy>Reema Francis Dmello</cp:lastModifiedBy>
  <cp:revision>121</cp:revision>
  <dcterms:created xsi:type="dcterms:W3CDTF">2016-12-14T15:10:25Z</dcterms:created>
  <dcterms:modified xsi:type="dcterms:W3CDTF">2017-04-24T15:44:39Z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