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5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9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14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6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66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5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97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1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7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5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should be able to replace IBM’s CIK and document accession number with Googles to generate the url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0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6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0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79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71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illowdataapi.azurewebsites.ne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9144000" cy="97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/>
              <a:t>MidTerm Assignment</a:t>
            </a:r>
            <a:r>
              <a:rPr lang="en" sz="2400" b="1" dirty="0"/>
              <a:t>	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77575" y="1551225"/>
            <a:ext cx="36693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r>
              <a:rPr lang="en" sz="2000" b="1" dirty="0">
                <a:latin typeface="Maven Pro"/>
                <a:ea typeface="Maven Pro"/>
                <a:cs typeface="Maven Pro"/>
                <a:sym typeface="Maven Pro"/>
              </a:rPr>
              <a:t>INFO7390 </a:t>
            </a:r>
            <a:r>
              <a:rPr lang="en" sz="2000" b="1" dirty="0" smtClean="0">
                <a:latin typeface="Maven Pro"/>
                <a:ea typeface="Maven Pro"/>
                <a:cs typeface="Maven Pro"/>
                <a:sym typeface="Maven Pro"/>
              </a:rPr>
              <a:t>Advances </a:t>
            </a:r>
            <a:r>
              <a:rPr lang="en" sz="2000" b="1" dirty="0">
                <a:latin typeface="Maven Pro"/>
                <a:ea typeface="Maven Pro"/>
                <a:cs typeface="Maven Pro"/>
                <a:sym typeface="Maven Pro"/>
              </a:rPr>
              <a:t>Data Sci/Architecture SEC 02 - Fall 2017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endParaRPr sz="20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411750" y="3312375"/>
            <a:ext cx="3324000" cy="130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551725" y="2764200"/>
            <a:ext cx="3324000" cy="20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Team Members 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Jaini Bhansali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Tushar Goel</a:t>
            </a:r>
          </a:p>
          <a:p>
            <a:pPr lvl="0">
              <a:spcBef>
                <a:spcPts val="0"/>
              </a:spcBef>
              <a:buNone/>
            </a:pP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061400" y="1178000"/>
            <a:ext cx="7021200" cy="425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25" y="0"/>
            <a:ext cx="9144000" cy="81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Handle Missing Values continued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12" y="973893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Relation </a:t>
            </a:r>
            <a:r>
              <a:rPr lang="en-US" dirty="0"/>
              <a:t>between Fire Place Count and Fire Place </a:t>
            </a:r>
            <a:r>
              <a:rPr lang="en-US" dirty="0" smtClean="0"/>
              <a:t>Flag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Handled </a:t>
            </a:r>
            <a:r>
              <a:rPr lang="en-US" dirty="0"/>
              <a:t>Garage Car Count and Garage Total </a:t>
            </a:r>
            <a:r>
              <a:rPr lang="en-US" dirty="0" err="1" smtClean="0"/>
              <a:t>Squarefeet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correlation of finishedfloor1squarefeet and </a:t>
            </a:r>
            <a:r>
              <a:rPr lang="en-US" dirty="0" err="1" smtClean="0"/>
              <a:t>calculatedfinishedsquarefeet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Filling using </a:t>
            </a:r>
            <a:r>
              <a:rPr lang="en-US" dirty="0" err="1"/>
              <a:t>structuretaxvaluedollarcnt+landtaxvaluedollarcnt</a:t>
            </a:r>
            <a:r>
              <a:rPr lang="en-US" dirty="0"/>
              <a:t>= </a:t>
            </a:r>
            <a:r>
              <a:rPr lang="en-US" dirty="0" err="1" smtClean="0"/>
              <a:t>taxvaluedollarcnt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Tax Amount missing values with mean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Handle missing values of </a:t>
            </a:r>
            <a:r>
              <a:rPr lang="en-US" dirty="0" err="1"/>
              <a:t>RegionidCity</a:t>
            </a:r>
            <a:r>
              <a:rPr lang="en-US" dirty="0"/>
              <a:t>, </a:t>
            </a:r>
            <a:r>
              <a:rPr lang="en-US" dirty="0" err="1"/>
              <a:t>RegionidNeighborhood</a:t>
            </a:r>
            <a:r>
              <a:rPr lang="en-US" dirty="0"/>
              <a:t>, </a:t>
            </a:r>
            <a:r>
              <a:rPr lang="en-US" dirty="0" err="1"/>
              <a:t>Regionidzip,Unitcnt,Year</a:t>
            </a:r>
            <a:r>
              <a:rPr lang="en-US" dirty="0"/>
              <a:t> built, Building quality type id, Lot size </a:t>
            </a:r>
            <a:r>
              <a:rPr lang="en-US" dirty="0" err="1"/>
              <a:t>squarefeet,Building</a:t>
            </a:r>
            <a:r>
              <a:rPr lang="en-US" dirty="0"/>
              <a:t> quality type id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Selection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Feature Selection using </a:t>
            </a:r>
            <a:r>
              <a:rPr lang="en-US" dirty="0" err="1" smtClean="0"/>
              <a:t>Baruta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Feature Selection using </a:t>
            </a:r>
            <a:r>
              <a:rPr lang="en-US" dirty="0" err="1" smtClean="0"/>
              <a:t>XGBoost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Feature Selection using 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Results after Feature Selection :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8832"/>
            <a:ext cx="3962400" cy="128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095750"/>
            <a:ext cx="876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Used PCA to get linear relationships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02790"/>
            <a:ext cx="3562350" cy="209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279925" y="1842775"/>
            <a:ext cx="60999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85750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 Model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19150"/>
            <a:ext cx="8763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Exp1</a:t>
            </a:r>
          </a:p>
          <a:p>
            <a:endParaRPr lang="en-US" dirty="0" smtClean="0"/>
          </a:p>
          <a:p>
            <a:r>
              <a:rPr lang="en-US" dirty="0" smtClean="0"/>
              <a:t>Testing :0.0687 </a:t>
            </a:r>
          </a:p>
          <a:p>
            <a:r>
              <a:rPr lang="en-US" dirty="0" smtClean="0"/>
              <a:t>Training :  0.0634</a:t>
            </a:r>
          </a:p>
          <a:p>
            <a:endParaRPr lang="en-US" dirty="0"/>
          </a:p>
          <a:p>
            <a:r>
              <a:rPr lang="en-US" dirty="0" smtClean="0"/>
              <a:t>Optimum Tuning </a:t>
            </a:r>
            <a:r>
              <a:rPr lang="en-US" dirty="0" err="1" smtClean="0"/>
              <a:t>Params</a:t>
            </a:r>
            <a:r>
              <a:rPr lang="en-US" dirty="0" smtClean="0"/>
              <a:t>:  </a:t>
            </a:r>
            <a:r>
              <a:rPr lang="en-US" dirty="0" err="1"/>
              <a:t>n_estimators</a:t>
            </a:r>
            <a:r>
              <a:rPr lang="en-US" dirty="0"/>
              <a:t> of 100, </a:t>
            </a:r>
            <a:r>
              <a:rPr lang="en-US" dirty="0" err="1"/>
              <a:t>min_sample_leaf</a:t>
            </a:r>
            <a:r>
              <a:rPr lang="en-US" dirty="0"/>
              <a:t> as 20 and </a:t>
            </a:r>
            <a:r>
              <a:rPr lang="en-US" dirty="0" err="1"/>
              <a:t>max_featurs</a:t>
            </a:r>
            <a:r>
              <a:rPr lang="en-US" dirty="0"/>
              <a:t> as </a:t>
            </a:r>
            <a:r>
              <a:rPr lang="en-US" dirty="0" err="1"/>
              <a:t>sqrt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of Exp2</a:t>
            </a:r>
          </a:p>
          <a:p>
            <a:endParaRPr lang="en-US" dirty="0"/>
          </a:p>
          <a:p>
            <a:r>
              <a:rPr lang="en-US" dirty="0" smtClean="0"/>
              <a:t>Testing :0.0688</a:t>
            </a:r>
          </a:p>
          <a:p>
            <a:r>
              <a:rPr lang="en-US" dirty="0" smtClean="0"/>
              <a:t>Training: 0.0686</a:t>
            </a:r>
          </a:p>
          <a:p>
            <a:endParaRPr lang="en-US" dirty="0"/>
          </a:p>
          <a:p>
            <a:r>
              <a:rPr lang="en-US" dirty="0" smtClean="0"/>
              <a:t>Results of Exp3</a:t>
            </a:r>
          </a:p>
          <a:p>
            <a:r>
              <a:rPr lang="en-US" dirty="0" smtClean="0"/>
              <a:t>Testing :0.0688 </a:t>
            </a:r>
          </a:p>
          <a:p>
            <a:r>
              <a:rPr lang="en-US" dirty="0" smtClean="0"/>
              <a:t>Training :0.0686</a:t>
            </a:r>
          </a:p>
          <a:p>
            <a:endParaRPr lang="en-US" dirty="0"/>
          </a:p>
          <a:p>
            <a:r>
              <a:rPr lang="en-US" dirty="0" smtClean="0"/>
              <a:t>Results </a:t>
            </a:r>
            <a:r>
              <a:rPr lang="en-US" dirty="0" err="1" smtClean="0"/>
              <a:t>Exp</a:t>
            </a:r>
            <a:r>
              <a:rPr lang="en-US" dirty="0" smtClean="0"/>
              <a:t> 4</a:t>
            </a:r>
          </a:p>
          <a:p>
            <a:r>
              <a:rPr lang="en-US" dirty="0"/>
              <a:t>Our </a:t>
            </a:r>
            <a:r>
              <a:rPr lang="en-US" dirty="0" smtClean="0"/>
              <a:t>optimum result </a:t>
            </a:r>
            <a:r>
              <a:rPr lang="en-US" dirty="0"/>
              <a:t>was obtained at a MAE  of Testing of 0.065534</a:t>
            </a:r>
          </a:p>
          <a:p>
            <a:r>
              <a:rPr lang="en-US" dirty="0"/>
              <a:t>Our optimum result was obtained at a MAE  of Training of </a:t>
            </a:r>
            <a:r>
              <a:rPr lang="en-US" dirty="0" smtClean="0"/>
              <a:t>0.064569</a:t>
            </a:r>
          </a:p>
          <a:p>
            <a:r>
              <a:rPr lang="en-US" dirty="0" smtClean="0"/>
              <a:t>Tuning Parameter : </a:t>
            </a:r>
            <a:r>
              <a:rPr lang="en-US" dirty="0" err="1" smtClean="0"/>
              <a:t>max_feature</a:t>
            </a:r>
            <a:r>
              <a:rPr lang="en-US" dirty="0" smtClean="0"/>
              <a:t>=3, </a:t>
            </a:r>
            <a:r>
              <a:rPr lang="en-US" dirty="0" err="1" smtClean="0"/>
              <a:t>n_estimators</a:t>
            </a:r>
            <a:r>
              <a:rPr lang="en-US" dirty="0" smtClean="0"/>
              <a:t>=200,min_sample_leaf=20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437625" y="69975"/>
            <a:ext cx="44670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4980225" y="198275"/>
            <a:ext cx="3207300" cy="35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971075" y="2134375"/>
            <a:ext cx="41289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Part 3 – Model deployment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899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Since, Azure-ML can only be used for local deployment we developed Part 3 in 3 different ways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Deployed using Azure ML CLI</a:t>
            </a:r>
          </a:p>
          <a:p>
            <a:pPr marL="342900" indent="-342900">
              <a:buAutoNum type="arabicPeriod"/>
            </a:pPr>
            <a:r>
              <a:rPr lang="en-US" dirty="0" smtClean="0"/>
              <a:t>Deployed using Azure ML Studios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Created a </a:t>
            </a:r>
            <a:r>
              <a:rPr lang="en-US" dirty="0" err="1" smtClean="0"/>
              <a:t>WebApp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Deployed using Azure ML CLI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set up environment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allocates resource groups,</a:t>
            </a:r>
          </a:p>
          <a:p>
            <a:r>
              <a:rPr lang="en-US" dirty="0"/>
              <a:t> </a:t>
            </a:r>
            <a:r>
              <a:rPr lang="en-US" dirty="0" smtClean="0"/>
              <a:t>    container </a:t>
            </a:r>
            <a:r>
              <a:rPr lang="en-US" dirty="0" err="1" smtClean="0"/>
              <a:t>registeries</a:t>
            </a:r>
            <a:r>
              <a:rPr lang="en-US" dirty="0" smtClean="0"/>
              <a:t>, and</a:t>
            </a:r>
          </a:p>
          <a:p>
            <a:r>
              <a:rPr lang="en-US" dirty="0" smtClean="0"/>
              <a:t>      model management accounts</a:t>
            </a:r>
          </a:p>
          <a:p>
            <a:r>
              <a:rPr lang="en-US" dirty="0"/>
              <a:t> </a:t>
            </a:r>
            <a:r>
              <a:rPr lang="en-US" dirty="0" smtClean="0"/>
              <a:t>Challenges: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proper documentation for MSDN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documentation had </a:t>
            </a:r>
          </a:p>
          <a:p>
            <a:r>
              <a:rPr lang="en-US" dirty="0"/>
              <a:t> </a:t>
            </a:r>
            <a:r>
              <a:rPr lang="en-US" dirty="0" smtClean="0"/>
              <a:t>     different overlapping instructions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Time consuming installations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478517"/>
            <a:ext cx="460734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Web Deployment continued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8191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Azure ML Studios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737" y="1276350"/>
            <a:ext cx="8686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Click Run to populate to the Score Model module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Added the cleaned data set and selected </a:t>
            </a:r>
            <a:r>
              <a:rPr lang="en-US" dirty="0" smtClean="0"/>
              <a:t>visualize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We now pick the model to be trained which was our random forest 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regressor</a:t>
            </a:r>
            <a:r>
              <a:rPr lang="en-US" dirty="0" smtClean="0"/>
              <a:t> </a:t>
            </a:r>
            <a:r>
              <a:rPr lang="en-US" dirty="0"/>
              <a:t>as it was our best model in Step 2 and connected the 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/>
              <a:t>model module to Decision Forest Regression </a:t>
            </a:r>
            <a:r>
              <a:rPr lang="en-US" dirty="0" smtClean="0"/>
              <a:t>Module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sng" dirty="0">
                <a:hlinkClick r:id="rId3"/>
              </a:rPr>
              <a:t>http://zillowdataapi.azurewebsites.net/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714999" y="1047750"/>
            <a:ext cx="3402563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Web Deployment continued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8191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599" y="1276350"/>
            <a:ext cx="2883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819150"/>
            <a:ext cx="4191000" cy="2696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766" y="819150"/>
            <a:ext cx="2976562" cy="32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Web deployment and GeoSpatial Search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implemented geospatial search using the </a:t>
            </a:r>
            <a:r>
              <a:rPr lang="en-US" dirty="0" err="1" smtClean="0"/>
              <a:t>Harvesian</a:t>
            </a:r>
            <a:r>
              <a:rPr lang="en-US" dirty="0" smtClean="0"/>
              <a:t> Algorithm using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are capturing the Latitudes and Longitudes from the cleaned data to calculate the distance and return the top 10 closest </a:t>
            </a:r>
            <a:r>
              <a:rPr lang="en-US" dirty="0" smtClean="0"/>
              <a:t>home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database with our cleaned file is being accessed from AWS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combined the </a:t>
            </a:r>
            <a:r>
              <a:rPr lang="en-US" dirty="0" smtClean="0"/>
              <a:t>predictive </a:t>
            </a:r>
            <a:r>
              <a:rPr lang="en-US" dirty="0" smtClean="0"/>
              <a:t>modeling and geospatial search using a </a:t>
            </a:r>
            <a:r>
              <a:rPr lang="en-US" dirty="0" err="1" smtClean="0"/>
              <a:t>webapp</a:t>
            </a:r>
            <a:r>
              <a:rPr lang="en-US" dirty="0" smtClean="0"/>
              <a:t> and enhanced our </a:t>
            </a:r>
            <a:r>
              <a:rPr lang="en-US" dirty="0" err="1" smtClean="0"/>
              <a:t>webapp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62" y="2724150"/>
            <a:ext cx="9144000" cy="226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25" y="1096738"/>
            <a:ext cx="5108500" cy="29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1675" y="35000"/>
            <a:ext cx="9132300" cy="73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Outline of the Case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8274" y="991374"/>
            <a:ext cx="8183725" cy="4018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AutoNum type="arabicPeriod"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Language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used :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Python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</a:pP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2.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Process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Followed : Data Ingestion, Data 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Wrangling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Data Cleansing, Exploratory Data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Analysis,Feature Selection,Prediction Models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3.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Tools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used : Jupyter Notebook, boto 3, boto,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Amazon S3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Bucket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 smtClean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4. Deploying a the model as a service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 smtClean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5. Geospatial Search</a:t>
            </a: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5000" y="0"/>
            <a:ext cx="9108900" cy="80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Problem : Part 1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44925" y="1224650"/>
            <a:ext cx="3324000" cy="1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>
                <a:latin typeface="Maven Pro"/>
                <a:ea typeface="Maven Pro"/>
                <a:cs typeface="Maven Pro"/>
                <a:sym typeface="Maven Pro"/>
              </a:rPr>
              <a:t>Part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Maven Pro"/>
                <a:ea typeface="Maven Pro"/>
                <a:cs typeface="Maven Pro"/>
                <a:sym typeface="Maven Pro"/>
              </a:rPr>
              <a:t>Data Ingestion, Data Wrangling,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Maven Pro"/>
                <a:ea typeface="Maven Pro"/>
                <a:cs typeface="Maven Pro"/>
                <a:sym typeface="Maven Pro"/>
              </a:rPr>
              <a:t>Data </a:t>
            </a:r>
            <a:r>
              <a:rPr lang="en-US" sz="1600" dirty="0" err="1" smtClean="0">
                <a:latin typeface="Maven Pro"/>
                <a:ea typeface="Maven Pro"/>
                <a:cs typeface="Maven Pro"/>
                <a:sym typeface="Maven Pro"/>
              </a:rPr>
              <a:t>Cleaning,Exploratory</a:t>
            </a:r>
            <a:r>
              <a:rPr lang="en-US" sz="1600" dirty="0" smtClean="0">
                <a:latin typeface="Maven Pro"/>
                <a:ea typeface="Maven Pro"/>
                <a:cs typeface="Maven Pro"/>
                <a:sym typeface="Maven Pro"/>
              </a:rPr>
              <a:t> Data </a:t>
            </a:r>
            <a:r>
              <a:rPr lang="en-US" sz="1600" dirty="0" err="1" smtClean="0">
                <a:latin typeface="Maven Pro"/>
                <a:ea typeface="Maven Pro"/>
                <a:cs typeface="Maven Pro"/>
                <a:sym typeface="Maven Pro"/>
              </a:rPr>
              <a:t>Analysis,Feature</a:t>
            </a:r>
            <a:r>
              <a:rPr lang="en-US" sz="1600" dirty="0" smtClean="0">
                <a:latin typeface="Maven Pro"/>
                <a:ea typeface="Maven Pro"/>
                <a:cs typeface="Maven Pro"/>
                <a:sym typeface="Maven Pro"/>
              </a:rPr>
              <a:t> Selection</a:t>
            </a:r>
            <a:endParaRPr sz="1600" dirty="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191000" y="2501253"/>
            <a:ext cx="3953700" cy="13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Part 4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Geospatial </a:t>
            </a:r>
            <a:r>
              <a:rPr lang="en" sz="16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Analysis</a:t>
            </a:r>
            <a:endParaRPr lang="en" sz="16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724150"/>
            <a:ext cx="358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latin typeface="Maven Pro"/>
                <a:ea typeface="Maven Pro"/>
                <a:cs typeface="Maven Pro"/>
                <a:sym typeface="Maven Pro"/>
              </a:rPr>
              <a:t>Part </a:t>
            </a:r>
            <a:r>
              <a:rPr lang="en-US" b="1" dirty="0" smtClean="0"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lang="en-US" b="1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r>
              <a:rPr lang="en-US" dirty="0" smtClean="0">
                <a:latin typeface="Maven Pro"/>
                <a:ea typeface="Maven Pro"/>
                <a:cs typeface="Maven Pro"/>
                <a:sym typeface="Maven Pro"/>
              </a:rPr>
              <a:t>Deploying the Model as a Rest API</a:t>
            </a:r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buClr>
                <a:schemeClr val="dk1"/>
              </a:buClr>
            </a:pPr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3136" y="111625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b="1" dirty="0">
                <a:latin typeface="Maven Pro"/>
                <a:ea typeface="Maven Pro"/>
                <a:cs typeface="Maven Pro"/>
                <a:sym typeface="Maven Pro"/>
              </a:rPr>
              <a:t>Part </a:t>
            </a:r>
            <a:r>
              <a:rPr lang="en-US" b="1" dirty="0" smtClean="0"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lang="en-US" b="1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r>
              <a:rPr lang="en-US" dirty="0">
                <a:latin typeface="Maven Pro"/>
                <a:ea typeface="Maven Pro"/>
                <a:cs typeface="Maven Pro"/>
                <a:sym typeface="Maven Pro"/>
              </a:rPr>
              <a:t>Data Ingestion, Data Wrangling,</a:t>
            </a:r>
          </a:p>
          <a:p>
            <a:pPr lvl="0"/>
            <a:r>
              <a:rPr lang="en-US" dirty="0">
                <a:latin typeface="Maven Pro"/>
                <a:ea typeface="Maven Pro"/>
                <a:cs typeface="Maven Pro"/>
                <a:sym typeface="Maven Pro"/>
              </a:rPr>
              <a:t>Data </a:t>
            </a:r>
            <a:r>
              <a:rPr lang="en-US" dirty="0" err="1">
                <a:latin typeface="Maven Pro"/>
                <a:ea typeface="Maven Pro"/>
                <a:cs typeface="Maven Pro"/>
                <a:sym typeface="Maven Pro"/>
              </a:rPr>
              <a:t>Cleaning,Exploratory</a:t>
            </a:r>
            <a:r>
              <a:rPr lang="en-US" dirty="0">
                <a:latin typeface="Maven Pro"/>
                <a:ea typeface="Maven Pro"/>
                <a:cs typeface="Maven Pro"/>
                <a:sym typeface="Maven Pro"/>
              </a:rPr>
              <a:t> Data </a:t>
            </a:r>
            <a:r>
              <a:rPr lang="en-US" dirty="0" err="1">
                <a:latin typeface="Maven Pro"/>
                <a:ea typeface="Maven Pro"/>
                <a:cs typeface="Maven Pro"/>
                <a:sym typeface="Maven Pro"/>
              </a:rPr>
              <a:t>Analysis,Feature</a:t>
            </a:r>
            <a:r>
              <a:rPr lang="en-US" dirty="0">
                <a:latin typeface="Maven Pro"/>
                <a:ea typeface="Maven Pro"/>
                <a:cs typeface="Maven Pro"/>
                <a:sym typeface="Maven Pro"/>
              </a:rPr>
              <a:t> Selection</a:t>
            </a:r>
          </a:p>
          <a:p>
            <a:pPr lvl="0">
              <a:buClr>
                <a:schemeClr val="dk1"/>
              </a:buClr>
            </a:pPr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Solution Proposed for Problem 1 Part 1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83650" y="1084675"/>
            <a:ext cx="4233900" cy="5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2400" y="819150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Followed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Data Ingestion</a:t>
            </a:r>
          </a:p>
          <a:p>
            <a:endParaRPr lang="en-US" dirty="0"/>
          </a:p>
          <a:p>
            <a:r>
              <a:rPr lang="en-US" dirty="0" smtClean="0"/>
              <a:t>2.     Exploratory Data Analysis</a:t>
            </a:r>
          </a:p>
          <a:p>
            <a:endParaRPr lang="en-US" dirty="0" smtClean="0"/>
          </a:p>
          <a:p>
            <a:r>
              <a:rPr lang="en-US" dirty="0" smtClean="0"/>
              <a:t>3.      Data Cleaning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Feature selection 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Prediction Models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84674"/>
            <a:ext cx="4931350" cy="232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" y="0"/>
            <a:ext cx="9144000" cy="6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Exploratory Data Analysis</a:t>
            </a:r>
            <a:endParaRPr lang="en" sz="2400" b="1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403125" y="15862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09900" y="647463"/>
            <a:ext cx="85959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42950"/>
            <a:ext cx="8915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Analysed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of each feature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data types and replaced "</a:t>
            </a:r>
            <a:r>
              <a:rPr lang="en-US" dirty="0" smtClean="0"/>
              <a:t>Yes“ or </a:t>
            </a:r>
            <a:r>
              <a:rPr lang="en-US" dirty="0"/>
              <a:t>"True" with 1 for the usability and future </a:t>
            </a:r>
            <a:r>
              <a:rPr lang="en-US" dirty="0" smtClean="0"/>
              <a:t>usage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Correlation of Tax Data with Log </a:t>
            </a:r>
            <a:r>
              <a:rPr lang="en-US" dirty="0" smtClean="0"/>
              <a:t>error					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Correlation </a:t>
            </a:r>
            <a:r>
              <a:rPr lang="en-US" dirty="0"/>
              <a:t>of Area Features with Log </a:t>
            </a:r>
            <a:r>
              <a:rPr lang="en-US" dirty="0" smtClean="0"/>
              <a:t>Error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Correlation </a:t>
            </a:r>
            <a:r>
              <a:rPr lang="en-US" dirty="0"/>
              <a:t>of Categorical Features and Log </a:t>
            </a:r>
            <a:r>
              <a:rPr lang="en-US" dirty="0" smtClean="0"/>
              <a:t>Error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Correlation </a:t>
            </a:r>
            <a:r>
              <a:rPr lang="en-US" dirty="0"/>
              <a:t>of Numerical fields with Log </a:t>
            </a:r>
            <a:r>
              <a:rPr lang="en-US" dirty="0" smtClean="0"/>
              <a:t>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Correlation of Area Features with Log 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Correlation of Categorical Features and Log 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Count of Missing Values per Feature</a:t>
            </a:r>
            <a:endParaRPr lang="en-US" dirty="0"/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18468"/>
            <a:ext cx="4381500" cy="27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209550"/>
            <a:ext cx="8600500" cy="56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lang="en" sz="24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6241089" y="2728427"/>
            <a:ext cx="2647483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Study of Features with Log Error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95350"/>
            <a:ext cx="487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Number of Transactions over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0" y="1231827"/>
            <a:ext cx="3581325" cy="17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876550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Analysis of Transaction Month with Mean Log Error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Analysis of Bedroom Count (Most occurred count for 2 or 3)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Analysis of Log Error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09950"/>
            <a:ext cx="3429000" cy="146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095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Handling Missing Values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Removed 97 % missing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48214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63855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identified all features with no missing values</a:t>
            </a:r>
          </a:p>
          <a:p>
            <a:endParaRPr lang="en-US" dirty="0" smtClean="0"/>
          </a:p>
          <a:p>
            <a:r>
              <a:rPr lang="en-US" dirty="0" err="1" smtClean="0"/>
              <a:t>nomisscol</a:t>
            </a:r>
            <a:r>
              <a:rPr lang="en-US" dirty="0"/>
              <a:t>=['parcelid','logerror','transactiondate','bathroomcnt','bedroomcnt','fips','latitude','longitude','propertylandusetypeid','rawcensustractandblock','regionidcounty','roomcnt','assessmentyear','year','time_month']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5" y="0"/>
            <a:ext cx="9144000" cy="81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Early Prediction and Benchmark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used the random Forest </a:t>
            </a:r>
            <a:r>
              <a:rPr lang="en-US" dirty="0" err="1" smtClean="0"/>
              <a:t>Regressor</a:t>
            </a:r>
            <a:r>
              <a:rPr lang="en-US" dirty="0" smtClean="0"/>
              <a:t> for early Predictions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Early Prediction value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0.0698523192046 -</a:t>
            </a:r>
            <a:r>
              <a:rPr lang="en-US" dirty="0" smtClean="0"/>
              <a:t>Testing Data</a:t>
            </a:r>
          </a:p>
          <a:p>
            <a:r>
              <a:rPr lang="en-US" dirty="0" smtClean="0"/>
              <a:t>0.067618574676 – Training Data</a:t>
            </a:r>
          </a:p>
          <a:p>
            <a:endParaRPr lang="en-US" dirty="0"/>
          </a:p>
          <a:p>
            <a:r>
              <a:rPr lang="en-US" dirty="0" smtClean="0"/>
              <a:t>3.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8054"/>
            <a:ext cx="5334000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469575" y="1434525"/>
            <a:ext cx="5586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9039000" cy="65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Handle Missing Values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28600" y="781424"/>
            <a:ext cx="8763000" cy="3847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/>
              <a:t>pooltypeid2 and </a:t>
            </a:r>
            <a:r>
              <a:rPr lang="en-US" dirty="0" smtClean="0"/>
              <a:t>pooltypeid7 are </a:t>
            </a:r>
            <a:r>
              <a:rPr lang="en-US" dirty="0"/>
              <a:t>one hot encoded </a:t>
            </a:r>
            <a:r>
              <a:rPr lang="en-US" dirty="0" smtClean="0"/>
              <a:t>values</a:t>
            </a:r>
          </a:p>
          <a:p>
            <a:pPr lvl="0">
              <a:buClr>
                <a:schemeClr val="dk1"/>
              </a:buClr>
            </a:pPr>
            <a:endParaRPr lang="en-US" dirty="0" smtClean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/>
              <a:t>pooltypeid2 and pooltypeid7 with 0</a:t>
            </a:r>
            <a:r>
              <a:rPr lang="en-US" dirty="0" smtClean="0"/>
              <a:t>.</a:t>
            </a:r>
          </a:p>
          <a:p>
            <a:pPr lvl="0">
              <a:buClr>
                <a:schemeClr val="dk1"/>
              </a:buClr>
            </a:pPr>
            <a:endParaRPr lang="en-US" dirty="0" smtClean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/>
              <a:t>we observed in the correlation matrix that finishedsquarefeet12 and </a:t>
            </a:r>
            <a:r>
              <a:rPr lang="en-US" dirty="0" err="1"/>
              <a:t>calculatedfinishedsquarefeet</a:t>
            </a:r>
            <a:r>
              <a:rPr lang="en-US" dirty="0"/>
              <a:t> seemed to be highly correlated, the values were all the same and hence, dropped </a:t>
            </a:r>
            <a:r>
              <a:rPr lang="en-US" dirty="0" smtClean="0"/>
              <a:t>finishedsquarefeet12</a:t>
            </a:r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 err="1"/>
              <a:t>finmerged.bathroomcnt</a:t>
            </a:r>
            <a:r>
              <a:rPr lang="en-US" dirty="0"/>
              <a:t> and </a:t>
            </a:r>
            <a:r>
              <a:rPr lang="en-US" dirty="0" err="1"/>
              <a:t>finmerged.calculatedbathnbr</a:t>
            </a:r>
            <a:r>
              <a:rPr lang="en-US" dirty="0"/>
              <a:t> seemed to be highly correlated, the values were all the same and hence, dropped </a:t>
            </a:r>
            <a:r>
              <a:rPr lang="en-US" dirty="0" err="1"/>
              <a:t>calculatedbathnbr</a:t>
            </a:r>
            <a:r>
              <a:rPr lang="en-US" dirty="0" smtClean="0"/>
              <a:t>.</a:t>
            </a:r>
          </a:p>
          <a:p>
            <a:pPr lvl="0">
              <a:buClr>
                <a:schemeClr val="dk1"/>
              </a:buClr>
            </a:pPr>
            <a:endParaRPr lang="en-US" dirty="0" smtClean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endParaRPr lang="en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8475"/>
            <a:ext cx="6172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748</Words>
  <Application>Microsoft Office PowerPoint</Application>
  <PresentationFormat>On-screen Show 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Maven Pro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jaini bhansali</cp:lastModifiedBy>
  <cp:revision>26</cp:revision>
  <dcterms:modified xsi:type="dcterms:W3CDTF">2017-11-05T12:37:20Z</dcterms:modified>
</cp:coreProperties>
</file>