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59" r:id="rId7"/>
    <p:sldId id="260" r:id="rId8"/>
    <p:sldId id="265" r:id="rId9"/>
    <p:sldId id="266" r:id="rId10"/>
    <p:sldId id="267" r:id="rId11"/>
    <p:sldId id="261"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4" d="100"/>
          <a:sy n="74" d="100"/>
        </p:scale>
        <p:origin x="2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291259"/>
          </a:xfrm>
        </p:spPr>
        <p:txBody>
          <a:bodyPr/>
          <a:lstStyle/>
          <a:p>
            <a:r>
              <a:rPr lang="en-IN" sz="7200" b="1" i="1" dirty="0"/>
              <a:t>Comparison between different compression techniques</a:t>
            </a:r>
            <a:endParaRPr lang="en-IN" sz="7200" dirty="0"/>
          </a:p>
        </p:txBody>
      </p:sp>
    </p:spTree>
    <p:extLst>
      <p:ext uri="{BB962C8B-B14F-4D97-AF65-F5344CB8AC3E}">
        <p14:creationId xmlns:p14="http://schemas.microsoft.com/office/powerpoint/2010/main" val="119890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w="0"/>
                <a:solidFill>
                  <a:schemeClr val="tx1"/>
                </a:solidFill>
                <a:effectLst>
                  <a:outerShdw blurRad="38100" dist="19050" dir="2700000" algn="tl" rotWithShape="0">
                    <a:schemeClr val="dk1">
                      <a:alpha val="40000"/>
                    </a:schemeClr>
                  </a:outerShdw>
                </a:effectLst>
              </a:rPr>
              <a:t>The Shannon </a:t>
            </a:r>
            <a:r>
              <a:rPr lang="en-US" sz="4400" b="1" dirty="0" err="1">
                <a:ln w="0"/>
                <a:solidFill>
                  <a:schemeClr val="tx1"/>
                </a:solidFill>
                <a:effectLst>
                  <a:outerShdw blurRad="38100" dist="19050" dir="2700000" algn="tl" rotWithShape="0">
                    <a:schemeClr val="dk1">
                      <a:alpha val="40000"/>
                    </a:schemeClr>
                  </a:outerShdw>
                </a:effectLst>
              </a:rPr>
              <a:t>Fano</a:t>
            </a:r>
            <a:r>
              <a:rPr lang="en-US" sz="4400" b="1" dirty="0">
                <a:ln w="0"/>
                <a:solidFill>
                  <a:schemeClr val="tx1"/>
                </a:solidFill>
                <a:effectLst>
                  <a:outerShdw blurRad="38100" dist="19050" dir="2700000" algn="tl" rotWithShape="0">
                    <a:schemeClr val="dk1">
                      <a:alpha val="40000"/>
                    </a:schemeClr>
                  </a:outerShdw>
                </a:effectLst>
              </a:rPr>
              <a:t> Algorithm Flowchart</a:t>
            </a:r>
            <a:r>
              <a:rPr lang="en-US" sz="4400" dirty="0">
                <a:ln w="0"/>
                <a:solidFill>
                  <a:schemeClr val="tx1"/>
                </a:solidFill>
                <a:effectLst>
                  <a:outerShdw blurRad="38100" dist="19050" dir="2700000" algn="tl" rotWithShape="0">
                    <a:schemeClr val="dk1">
                      <a:alpha val="40000"/>
                    </a:schemeClr>
                  </a:outerShdw>
                </a:effectLst>
              </a:rPr>
              <a:t/>
            </a:r>
            <a:br>
              <a:rPr lang="en-US" sz="4400" dirty="0">
                <a:ln w="0"/>
                <a:solidFill>
                  <a:schemeClr val="tx1"/>
                </a:solidFill>
                <a:effectLst>
                  <a:outerShdw blurRad="38100" dist="19050" dir="2700000" algn="tl" rotWithShape="0">
                    <a:schemeClr val="dk1">
                      <a:alpha val="40000"/>
                    </a:schemeClr>
                  </a:outerShdw>
                </a:effectLst>
              </a:rPr>
            </a:br>
            <a:endParaRPr lang="en-IN" dirty="0"/>
          </a:p>
        </p:txBody>
      </p:sp>
      <p:pic>
        <p:nvPicPr>
          <p:cNvPr id="4" name="Content Placeholder 3">
            <a:extLst>
              <a:ext uri="{FF2B5EF4-FFF2-40B4-BE49-F238E27FC236}">
                <a16:creationId xmlns:a16="http://schemas.microsoft.com/office/drawing/2014/main" xmlns="" id="{F95837CE-54D7-485E-86BA-2158DD6D8A76}"/>
              </a:ext>
            </a:extLst>
          </p:cNvPr>
          <p:cNvPicPr>
            <a:picLocks noGrp="1" noChangeAspect="1"/>
          </p:cNvPicPr>
          <p:nvPr>
            <p:ph idx="1"/>
          </p:nvPr>
        </p:nvPicPr>
        <p:blipFill>
          <a:blip r:embed="rId2"/>
          <a:stretch>
            <a:fillRect/>
          </a:stretch>
        </p:blipFill>
        <p:spPr>
          <a:xfrm>
            <a:off x="2871989" y="1853248"/>
            <a:ext cx="4868214" cy="5004752"/>
          </a:xfrm>
          <a:prstGeom prst="rect">
            <a:avLst/>
          </a:prstGeom>
        </p:spPr>
      </p:pic>
    </p:spTree>
    <p:extLst>
      <p:ext uri="{BB962C8B-B14F-4D97-AF65-F5344CB8AC3E}">
        <p14:creationId xmlns:p14="http://schemas.microsoft.com/office/powerpoint/2010/main" val="92017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Status of project</a:t>
            </a:r>
            <a:endParaRPr lang="en-IN" b="1" dirty="0"/>
          </a:p>
        </p:txBody>
      </p:sp>
      <p:sp>
        <p:nvSpPr>
          <p:cNvPr id="3" name="Content Placeholder 2"/>
          <p:cNvSpPr>
            <a:spLocks noGrp="1"/>
          </p:cNvSpPr>
          <p:nvPr>
            <p:ph idx="1"/>
          </p:nvPr>
        </p:nvSpPr>
        <p:spPr/>
        <p:txBody>
          <a:bodyPr/>
          <a:lstStyle/>
          <a:p>
            <a:r>
              <a:rPr lang="en-US" dirty="0" smtClean="0"/>
              <a:t>All </a:t>
            </a:r>
            <a:r>
              <a:rPr lang="en-US" dirty="0"/>
              <a:t>the three algorithm i.e. Hoffman Coding, Run Length and Shannon </a:t>
            </a:r>
            <a:r>
              <a:rPr lang="en-US" dirty="0" err="1"/>
              <a:t>Fano</a:t>
            </a:r>
            <a:r>
              <a:rPr lang="en-US" dirty="0"/>
              <a:t> have been thoroughly studied</a:t>
            </a:r>
            <a:r>
              <a:rPr lang="en-US" dirty="0" smtClean="0"/>
              <a:t>.</a:t>
            </a:r>
          </a:p>
          <a:p>
            <a:r>
              <a:rPr lang="en-US" dirty="0" smtClean="0"/>
              <a:t>Clear </a:t>
            </a:r>
            <a:r>
              <a:rPr lang="en-US" dirty="0"/>
              <a:t>objective of this project has been achieved i.e. compression of a input text data to all the three algorithm and then according to the compression ratio of algorithms the best algorithm will be selected</a:t>
            </a:r>
            <a:r>
              <a:rPr lang="en-US" dirty="0" smtClean="0"/>
              <a:t>.</a:t>
            </a:r>
          </a:p>
          <a:p>
            <a:r>
              <a:rPr lang="en-US" dirty="0" smtClean="0"/>
              <a:t>Literature </a:t>
            </a:r>
            <a:r>
              <a:rPr lang="en-US" dirty="0"/>
              <a:t>Survey is done.</a:t>
            </a:r>
            <a:endParaRPr lang="en-IN" dirty="0"/>
          </a:p>
        </p:txBody>
      </p:sp>
    </p:spTree>
    <p:extLst>
      <p:ext uri="{BB962C8B-B14F-4D97-AF65-F5344CB8AC3E}">
        <p14:creationId xmlns:p14="http://schemas.microsoft.com/office/powerpoint/2010/main" val="160973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b="1" dirty="0"/>
          </a:p>
        </p:txBody>
      </p:sp>
      <p:sp>
        <p:nvSpPr>
          <p:cNvPr id="3" name="Content Placeholder 2"/>
          <p:cNvSpPr>
            <a:spLocks noGrp="1"/>
          </p:cNvSpPr>
          <p:nvPr>
            <p:ph idx="1"/>
          </p:nvPr>
        </p:nvSpPr>
        <p:spPr>
          <a:xfrm>
            <a:off x="646112" y="1210614"/>
            <a:ext cx="9403742" cy="5037785"/>
          </a:xfrm>
        </p:spPr>
        <p:txBody>
          <a:bodyPr>
            <a:normAutofit fontScale="85000" lnSpcReduction="10000"/>
          </a:bodyPr>
          <a:lstStyle/>
          <a:p>
            <a:r>
              <a:rPr lang="en-IN" dirty="0" err="1" smtClean="0"/>
              <a:t>Dea</a:t>
            </a:r>
            <a:r>
              <a:rPr lang="en-US" dirty="0"/>
              <a:t>[</a:t>
            </a:r>
            <a:r>
              <a:rPr lang="en-IN" dirty="0"/>
              <a:t> </a:t>
            </a:r>
            <a:r>
              <a:rPr lang="en-IN" dirty="0" err="1"/>
              <a:t>Ayu</a:t>
            </a:r>
            <a:r>
              <a:rPr lang="en-IN" dirty="0"/>
              <a:t> </a:t>
            </a:r>
            <a:r>
              <a:rPr lang="en-IN" dirty="0" err="1"/>
              <a:t>Rachesti</a:t>
            </a:r>
            <a:r>
              <a:rPr lang="en-IN" dirty="0"/>
              <a:t>, Tito </a:t>
            </a:r>
            <a:r>
              <a:rPr lang="en-IN" dirty="0" err="1"/>
              <a:t>Waluyo</a:t>
            </a:r>
            <a:r>
              <a:rPr lang="en-IN" dirty="0"/>
              <a:t>                                                                                                                                                                                                                        </a:t>
            </a:r>
            <a:r>
              <a:rPr lang="en-IN" dirty="0" err="1"/>
              <a:t>Purboyo</a:t>
            </a:r>
            <a:r>
              <a:rPr lang="en-IN" dirty="0"/>
              <a:t> and </a:t>
            </a:r>
            <a:r>
              <a:rPr lang="en-IN" dirty="0" err="1"/>
              <a:t>Anggunmeka</a:t>
            </a:r>
            <a:r>
              <a:rPr lang="en-IN" dirty="0"/>
              <a:t> </a:t>
            </a:r>
            <a:r>
              <a:rPr lang="en-IN" dirty="0" err="1"/>
              <a:t>Luhur</a:t>
            </a:r>
            <a:r>
              <a:rPr lang="en-IN" dirty="0"/>
              <a:t> </a:t>
            </a:r>
            <a:r>
              <a:rPr lang="en-IN" dirty="0" err="1"/>
              <a:t>Prasasti</a:t>
            </a:r>
            <a:r>
              <a:rPr lang="en-IN" dirty="0"/>
              <a:t> “Comparison of Text Data Compression Using Huffman, Shannon-</a:t>
            </a:r>
            <a:r>
              <a:rPr lang="en-IN" dirty="0" err="1"/>
              <a:t>Fano</a:t>
            </a:r>
            <a:r>
              <a:rPr lang="en-IN" dirty="0"/>
              <a:t>, Run Length Encoding, and </a:t>
            </a:r>
            <a:r>
              <a:rPr lang="en-IN" dirty="0" err="1"/>
              <a:t>Tunstall</a:t>
            </a:r>
            <a:r>
              <a:rPr lang="en-IN" dirty="0"/>
              <a:t> Methods”</a:t>
            </a:r>
            <a:r>
              <a:rPr lang="en-US" dirty="0"/>
              <a:t>International journal of Applied Engineering Research ISSN 0973-4562 Volume 12, Number 23</a:t>
            </a:r>
            <a:r>
              <a:rPr lang="en-IN" dirty="0"/>
              <a:t>(2017) pp. 13618-13622  Telkom University, Bandung, Indonesia</a:t>
            </a:r>
            <a:r>
              <a:rPr lang="en-IN" dirty="0" smtClean="0"/>
              <a:t>.</a:t>
            </a:r>
            <a:r>
              <a:rPr lang="en-IN" dirty="0"/>
              <a:t> </a:t>
            </a:r>
          </a:p>
          <a:p>
            <a:r>
              <a:rPr lang="en-IN" dirty="0" smtClean="0"/>
              <a:t> </a:t>
            </a:r>
            <a:r>
              <a:rPr lang="en-IN" dirty="0"/>
              <a:t>S.R. KODITUWAKKU , U. S.AMARASINGHE“ comparison of lossless data compression algorithms for text data” S.R. </a:t>
            </a:r>
            <a:r>
              <a:rPr lang="en-IN" dirty="0" err="1"/>
              <a:t>Kodituwakku</a:t>
            </a:r>
            <a:r>
              <a:rPr lang="en-IN" dirty="0"/>
              <a:t> et. al. / Indian Journal of Computer Science and Engineering </a:t>
            </a:r>
            <a:r>
              <a:rPr lang="en-IN" dirty="0" err="1"/>
              <a:t>Vol</a:t>
            </a:r>
            <a:r>
              <a:rPr lang="en-IN" dirty="0"/>
              <a:t> 1 No 4 416-426. University of </a:t>
            </a:r>
            <a:r>
              <a:rPr lang="en-IN" dirty="0" err="1"/>
              <a:t>Peradeniya</a:t>
            </a:r>
            <a:endParaRPr lang="en-IN" dirty="0"/>
          </a:p>
          <a:p>
            <a:r>
              <a:rPr lang="en-IN" dirty="0" smtClean="0"/>
              <a:t> </a:t>
            </a:r>
            <a:r>
              <a:rPr lang="en-IN" dirty="0" err="1"/>
              <a:t>Shrusti</a:t>
            </a:r>
            <a:r>
              <a:rPr lang="en-IN" dirty="0"/>
              <a:t> </a:t>
            </a:r>
            <a:r>
              <a:rPr lang="en-IN" dirty="0" err="1" smtClean="0"/>
              <a:t>Prowal</a:t>
            </a:r>
            <a:r>
              <a:rPr lang="en-IN" dirty="0" smtClean="0"/>
              <a:t>, </a:t>
            </a:r>
            <a:r>
              <a:rPr lang="en-IN" dirty="0" err="1"/>
              <a:t>Yashi</a:t>
            </a:r>
            <a:r>
              <a:rPr lang="en-IN" dirty="0"/>
              <a:t> Chaudhary, </a:t>
            </a:r>
            <a:r>
              <a:rPr lang="en-IN" dirty="0" err="1"/>
              <a:t>Jitendra</a:t>
            </a:r>
            <a:r>
              <a:rPr lang="en-IN" dirty="0"/>
              <a:t> Joshi, Manish Jain “Data Compression Methodologies for Lossless Data and Comparison between Algorithms” </a:t>
            </a:r>
          </a:p>
          <a:p>
            <a:pPr marL="0" indent="0">
              <a:buNone/>
            </a:pPr>
            <a:r>
              <a:rPr lang="en-IN" dirty="0"/>
              <a:t> </a:t>
            </a:r>
          </a:p>
          <a:p>
            <a:r>
              <a:rPr lang="en-IN" dirty="0"/>
              <a:t>International Journal of Engineering Science and Innovative Technology (IJESIT) Volume 2, Issue 2, March 2013. </a:t>
            </a:r>
            <a:r>
              <a:rPr lang="en-IN" dirty="0" err="1"/>
              <a:t>Jayoti</a:t>
            </a:r>
            <a:r>
              <a:rPr lang="en-IN" dirty="0"/>
              <a:t> </a:t>
            </a:r>
            <a:r>
              <a:rPr lang="en-IN" dirty="0" err="1"/>
              <a:t>Vidyapeeth</a:t>
            </a:r>
            <a:r>
              <a:rPr lang="en-IN" dirty="0"/>
              <a:t> Women’s University.</a:t>
            </a:r>
          </a:p>
          <a:p>
            <a:pPr marL="0" indent="0">
              <a:buNone/>
            </a:pPr>
            <a:r>
              <a:rPr lang="en-IN" dirty="0"/>
              <a:t/>
            </a:r>
            <a:br>
              <a:rPr lang="en-IN" dirty="0"/>
            </a:br>
            <a:endParaRPr lang="en-IN" dirty="0"/>
          </a:p>
        </p:txBody>
      </p:sp>
    </p:spTree>
    <p:extLst>
      <p:ext uri="{BB962C8B-B14F-4D97-AF65-F5344CB8AC3E}">
        <p14:creationId xmlns:p14="http://schemas.microsoft.com/office/powerpoint/2010/main" val="25919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7882" y="429900"/>
            <a:ext cx="10174310" cy="5945142"/>
          </a:xfrm>
        </p:spPr>
        <p:txBody>
          <a:bodyPr/>
          <a:lstStyle/>
          <a:p>
            <a:r>
              <a:rPr lang="en-IN" b="1" dirty="0" smtClean="0"/>
              <a:t>Vinay</a:t>
            </a:r>
          </a:p>
          <a:p>
            <a:pPr marL="0" indent="0">
              <a:buNone/>
            </a:pPr>
            <a:r>
              <a:rPr lang="en-IN" b="1" dirty="0" smtClean="0"/>
              <a:t>Roll No.- R103218167</a:t>
            </a:r>
            <a:endParaRPr lang="en-IN" b="1" dirty="0"/>
          </a:p>
          <a:p>
            <a:r>
              <a:rPr lang="en-IN" b="1" dirty="0" err="1" smtClean="0"/>
              <a:t>Tushar</a:t>
            </a:r>
            <a:r>
              <a:rPr lang="en-IN" b="1" dirty="0" smtClean="0"/>
              <a:t> </a:t>
            </a:r>
            <a:r>
              <a:rPr lang="en-IN" b="1" dirty="0" err="1" smtClean="0"/>
              <a:t>Goyal</a:t>
            </a:r>
            <a:endParaRPr lang="en-IN" b="1" dirty="0" smtClean="0"/>
          </a:p>
          <a:p>
            <a:pPr marL="0" indent="0">
              <a:buNone/>
            </a:pPr>
            <a:r>
              <a:rPr lang="en-IN" b="1" dirty="0"/>
              <a:t>Roll No.- </a:t>
            </a:r>
            <a:r>
              <a:rPr lang="en-IN" b="1" dirty="0" smtClean="0"/>
              <a:t>R103218163                                       Mentor Name</a:t>
            </a:r>
          </a:p>
          <a:p>
            <a:r>
              <a:rPr lang="en-IN" b="1" dirty="0" err="1" smtClean="0"/>
              <a:t>Shivam</a:t>
            </a:r>
            <a:r>
              <a:rPr lang="en-IN" b="1" dirty="0" smtClean="0"/>
              <a:t> </a:t>
            </a:r>
            <a:r>
              <a:rPr lang="en-IN" b="1" dirty="0" err="1" smtClean="0"/>
              <a:t>Sahu</a:t>
            </a:r>
            <a:r>
              <a:rPr lang="en-IN" b="1" dirty="0" smtClean="0"/>
              <a:t>                                        </a:t>
            </a:r>
            <a:r>
              <a:rPr lang="en-IN" b="1" dirty="0" err="1" smtClean="0"/>
              <a:t>Astt</a:t>
            </a:r>
            <a:r>
              <a:rPr lang="en-IN" b="1" dirty="0" smtClean="0"/>
              <a:t>. </a:t>
            </a:r>
            <a:r>
              <a:rPr lang="en-IN" b="1" dirty="0" err="1" smtClean="0"/>
              <a:t>Proff</a:t>
            </a:r>
            <a:r>
              <a:rPr lang="en-IN" b="1" dirty="0" smtClean="0"/>
              <a:t>.-</a:t>
            </a:r>
            <a:r>
              <a:rPr lang="en-IN" b="1" dirty="0" err="1" smtClean="0"/>
              <a:t>Shashi</a:t>
            </a:r>
            <a:r>
              <a:rPr lang="en-IN" b="1" dirty="0" smtClean="0"/>
              <a:t> </a:t>
            </a:r>
            <a:r>
              <a:rPr lang="en-IN" b="1" dirty="0" err="1"/>
              <a:t>Bhushan</a:t>
            </a:r>
            <a:r>
              <a:rPr lang="en-IN" b="1" dirty="0" smtClean="0"/>
              <a:t>    </a:t>
            </a:r>
          </a:p>
          <a:p>
            <a:pPr marL="0" indent="0">
              <a:buNone/>
            </a:pPr>
            <a:r>
              <a:rPr lang="en-IN" b="1" dirty="0" smtClean="0"/>
              <a:t>Roll </a:t>
            </a:r>
            <a:r>
              <a:rPr lang="en-IN" b="1" dirty="0"/>
              <a:t>No.- </a:t>
            </a:r>
            <a:r>
              <a:rPr lang="en-IN" b="1" dirty="0" smtClean="0"/>
              <a:t>R103218140</a:t>
            </a:r>
          </a:p>
          <a:p>
            <a:r>
              <a:rPr lang="en-IN" b="1" dirty="0" err="1" smtClean="0"/>
              <a:t>Sourabh</a:t>
            </a:r>
            <a:r>
              <a:rPr lang="en-IN" b="1" dirty="0" smtClean="0"/>
              <a:t> </a:t>
            </a:r>
            <a:r>
              <a:rPr lang="en-IN" b="1" dirty="0" err="1" smtClean="0"/>
              <a:t>Verma</a:t>
            </a:r>
            <a:endParaRPr lang="en-IN" b="1" dirty="0" smtClean="0"/>
          </a:p>
          <a:p>
            <a:pPr marL="0" indent="0">
              <a:buNone/>
            </a:pPr>
            <a:r>
              <a:rPr lang="en-IN" b="1" dirty="0"/>
              <a:t>Roll No.- </a:t>
            </a:r>
            <a:r>
              <a:rPr lang="en-IN" b="1" dirty="0" smtClean="0"/>
              <a:t>R103218156</a:t>
            </a:r>
            <a:endParaRPr lang="en-IN" b="1" dirty="0"/>
          </a:p>
        </p:txBody>
      </p:sp>
    </p:spTree>
    <p:extLst>
      <p:ext uri="{BB962C8B-B14F-4D97-AF65-F5344CB8AC3E}">
        <p14:creationId xmlns:p14="http://schemas.microsoft.com/office/powerpoint/2010/main" val="423208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a:xfrm>
            <a:off x="646112" y="1287888"/>
            <a:ext cx="9403742" cy="4960512"/>
          </a:xfrm>
        </p:spPr>
        <p:txBody>
          <a:bodyPr>
            <a:normAutofit fontScale="85000" lnSpcReduction="10000"/>
          </a:bodyPr>
          <a:lstStyle/>
          <a:p>
            <a:r>
              <a:rPr lang="en-IN" dirty="0"/>
              <a:t>Lossless compression techniques, as their name implies, involve no loss of information. If data have been lossless compressed, the original data can be recovered exactly from the compressed data. Lossless compression is generally used for applications that cannot tolerate any difference between the original and reconstructed data.</a:t>
            </a:r>
          </a:p>
          <a:p>
            <a:r>
              <a:rPr lang="en-IN" dirty="0"/>
              <a:t>Text compression is an important area for lossless compression.</a:t>
            </a:r>
          </a:p>
          <a:p>
            <a:pPr marL="0" indent="0">
              <a:buNone/>
            </a:pPr>
            <a:r>
              <a:rPr lang="en-IN" dirty="0"/>
              <a:t> </a:t>
            </a:r>
          </a:p>
          <a:p>
            <a:r>
              <a:rPr lang="en-IN" dirty="0"/>
              <a:t>It is very important that the reconstruction is identical to the original text, as very small differences can result in statements with very different meanings. Consider the sentences “Do </a:t>
            </a:r>
            <a:r>
              <a:rPr lang="en-IN" i="1" dirty="0"/>
              <a:t>not</a:t>
            </a:r>
            <a:r>
              <a:rPr lang="en-IN" dirty="0"/>
              <a:t> send money” and “Do </a:t>
            </a:r>
            <a:r>
              <a:rPr lang="en-IN" i="1" dirty="0"/>
              <a:t>now</a:t>
            </a:r>
            <a:r>
              <a:rPr lang="en-IN" dirty="0"/>
              <a:t> send money.” A similar argument holds for computer files and for certain types of data such as bank records.</a:t>
            </a:r>
          </a:p>
          <a:p>
            <a:pPr marL="0" indent="0">
              <a:buNone/>
            </a:pPr>
            <a:r>
              <a:rPr lang="en-IN" dirty="0"/>
              <a:t> </a:t>
            </a:r>
          </a:p>
          <a:p>
            <a:r>
              <a:rPr lang="en-IN" dirty="0"/>
              <a:t>Various lossless data compression algorithms have been proposed and used. Some of the main techniques in use are</a:t>
            </a:r>
          </a:p>
          <a:p>
            <a:pPr lvl="0"/>
            <a:r>
              <a:rPr lang="en-IN" dirty="0"/>
              <a:t>The Huffman Coding</a:t>
            </a:r>
          </a:p>
          <a:p>
            <a:pPr lvl="0"/>
            <a:r>
              <a:rPr lang="en-IN" dirty="0"/>
              <a:t>Run Length Encoding</a:t>
            </a:r>
          </a:p>
          <a:p>
            <a:pPr lvl="0"/>
            <a:r>
              <a:rPr lang="en-IN" dirty="0"/>
              <a:t>The Shannon </a:t>
            </a:r>
            <a:r>
              <a:rPr lang="en-IN" dirty="0" err="1"/>
              <a:t>Fano</a:t>
            </a:r>
            <a:r>
              <a:rPr lang="en-IN" dirty="0"/>
              <a:t> </a:t>
            </a:r>
            <a:r>
              <a:rPr lang="en-IN" dirty="0" smtClean="0"/>
              <a:t>Algorithm</a:t>
            </a:r>
            <a:endParaRPr lang="en-IN" dirty="0"/>
          </a:p>
        </p:txBody>
      </p:sp>
    </p:spTree>
    <p:extLst>
      <p:ext uri="{BB962C8B-B14F-4D97-AF65-F5344CB8AC3E}">
        <p14:creationId xmlns:p14="http://schemas.microsoft.com/office/powerpoint/2010/main" val="17449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idx="1"/>
          </p:nvPr>
        </p:nvSpPr>
        <p:spPr>
          <a:xfrm>
            <a:off x="646112" y="1120462"/>
            <a:ext cx="9403742" cy="5127937"/>
          </a:xfrm>
        </p:spPr>
        <p:txBody>
          <a:bodyPr>
            <a:normAutofit/>
          </a:bodyPr>
          <a:lstStyle/>
          <a:p>
            <a:r>
              <a:rPr lang="en-IN" dirty="0"/>
              <a:t>Data compression is a common requirement for many computer systems. There are many ways to compress </a:t>
            </a:r>
            <a:r>
              <a:rPr lang="en-IN" dirty="0" err="1" smtClean="0"/>
              <a:t>data,dedicated</a:t>
            </a:r>
            <a:r>
              <a:rPr lang="en-IN" dirty="0" smtClean="0"/>
              <a:t> </a:t>
            </a:r>
            <a:r>
              <a:rPr lang="en-IN" dirty="0"/>
              <a:t>to compressing different data formats. Or for one type of data, there are many compression </a:t>
            </a:r>
            <a:r>
              <a:rPr lang="en-IN" dirty="0" err="1" smtClean="0"/>
              <a:t>algorithms,using</a:t>
            </a:r>
            <a:r>
              <a:rPr lang="en-IN" dirty="0" smtClean="0"/>
              <a:t> </a:t>
            </a:r>
            <a:r>
              <a:rPr lang="en-IN" dirty="0"/>
              <a:t>a variety of methods. This project examines algorithms for data loss </a:t>
            </a:r>
            <a:r>
              <a:rPr lang="en-IN" dirty="0" err="1"/>
              <a:t>loss</a:t>
            </a:r>
            <a:r>
              <a:rPr lang="en-IN" dirty="0"/>
              <a:t> and compares its performance. Collection </a:t>
            </a:r>
            <a:r>
              <a:rPr lang="en-IN" dirty="0" err="1" smtClean="0"/>
              <a:t>ofSelected</a:t>
            </a:r>
            <a:r>
              <a:rPr lang="en-IN" dirty="0" smtClean="0"/>
              <a:t> </a:t>
            </a:r>
            <a:r>
              <a:rPr lang="en-IN" dirty="0"/>
              <a:t>algorithms are tested and used to test the performance of compressed text data. Test comparisons of </a:t>
            </a:r>
            <a:r>
              <a:rPr lang="en-IN" dirty="0" smtClean="0"/>
              <a:t>a </a:t>
            </a:r>
            <a:r>
              <a:rPr lang="en-IN" dirty="0"/>
              <a:t>number of different data compression algorithms that are missing are brought to this project. This survey concludes according to which </a:t>
            </a:r>
            <a:r>
              <a:rPr lang="en-IN" dirty="0" err="1" smtClean="0"/>
              <a:t>algorithmworks</a:t>
            </a:r>
            <a:r>
              <a:rPr lang="en-IN" dirty="0" smtClean="0"/>
              <a:t> </a:t>
            </a:r>
            <a:r>
              <a:rPr lang="en-IN" dirty="0"/>
              <a:t>well with text details[2].</a:t>
            </a:r>
          </a:p>
          <a:p>
            <a:r>
              <a:rPr lang="en-IN" dirty="0"/>
              <a:t>Data compression is a way to capture data for </a:t>
            </a:r>
            <a:r>
              <a:rPr lang="en-IN" dirty="0" smtClean="0"/>
              <a:t>data storage </a:t>
            </a:r>
            <a:r>
              <a:rPr lang="en-IN" dirty="0"/>
              <a:t>is very efficient and requires only a small amount of storage </a:t>
            </a:r>
            <a:r>
              <a:rPr lang="en-IN" dirty="0" smtClean="0"/>
              <a:t>space In </a:t>
            </a:r>
            <a:r>
              <a:rPr lang="en-IN" dirty="0"/>
              <a:t>addition, data congestion can reduce data </a:t>
            </a:r>
            <a:r>
              <a:rPr lang="en-IN" dirty="0" err="1" smtClean="0"/>
              <a:t>timeto</a:t>
            </a:r>
            <a:r>
              <a:rPr lang="en-IN" dirty="0" smtClean="0"/>
              <a:t> </a:t>
            </a:r>
            <a:r>
              <a:rPr lang="en-IN" dirty="0"/>
              <a:t>exchange. Currently, there are many methods that can be </a:t>
            </a:r>
            <a:r>
              <a:rPr lang="en-IN" dirty="0" err="1" smtClean="0"/>
              <a:t>usedpress</a:t>
            </a:r>
            <a:r>
              <a:rPr lang="en-IN" dirty="0" smtClean="0"/>
              <a:t> </a:t>
            </a:r>
            <a:r>
              <a:rPr lang="en-IN" dirty="0"/>
              <a:t>data. And each method has different effects and methods.</a:t>
            </a:r>
          </a:p>
          <a:p>
            <a:endParaRPr lang="en-IN" dirty="0"/>
          </a:p>
        </p:txBody>
      </p:sp>
    </p:spTree>
    <p:extLst>
      <p:ext uri="{BB962C8B-B14F-4D97-AF65-F5344CB8AC3E}">
        <p14:creationId xmlns:p14="http://schemas.microsoft.com/office/powerpoint/2010/main" val="62813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3488" y="360609"/>
            <a:ext cx="9880868" cy="5977944"/>
          </a:xfrm>
        </p:spPr>
        <p:txBody>
          <a:bodyPr>
            <a:normAutofit/>
          </a:bodyPr>
          <a:lstStyle/>
          <a:p>
            <a:r>
              <a:rPr lang="en-IN" dirty="0"/>
              <a:t>In this paper, we will discuss comparisons of data </a:t>
            </a:r>
            <a:r>
              <a:rPr lang="en-IN" dirty="0" err="1" smtClean="0"/>
              <a:t>compressionusing</a:t>
            </a:r>
            <a:r>
              <a:rPr lang="en-IN" dirty="0" smtClean="0"/>
              <a:t> </a:t>
            </a:r>
            <a:r>
              <a:rPr lang="en-IN" dirty="0"/>
              <a:t>3 different algorithms, using </a:t>
            </a:r>
            <a:r>
              <a:rPr lang="en-IN" dirty="0" smtClean="0"/>
              <a:t>Shannon-</a:t>
            </a:r>
            <a:r>
              <a:rPr lang="en-IN" dirty="0" err="1" smtClean="0"/>
              <a:t>FanoAlgorithm</a:t>
            </a:r>
            <a:r>
              <a:rPr lang="en-IN" dirty="0"/>
              <a:t>, Huffman Algorithm, and Run Length </a:t>
            </a:r>
            <a:r>
              <a:rPr lang="en-IN" dirty="0" err="1" smtClean="0"/>
              <a:t>EncodingAlgorithm</a:t>
            </a:r>
            <a:r>
              <a:rPr lang="en-IN" dirty="0" smtClean="0"/>
              <a:t>[3</a:t>
            </a:r>
            <a:r>
              <a:rPr lang="en-IN" dirty="0"/>
              <a:t>].</a:t>
            </a:r>
          </a:p>
          <a:p>
            <a:r>
              <a:rPr lang="en-IN" dirty="0"/>
              <a:t>Data compression is an important issue in the field of computer science, information theory, and the concept of writing. The need to compress data is to reduce the size of the data in order for its storage and transfer to work properly. Motivated to resolve text data compression, we introduced a novel coding algorithm that works on any text data. In addition, the design of this algorithm paves the way for the novelty so that researchers can build on it and better solve the problem of text data.</a:t>
            </a:r>
          </a:p>
          <a:p>
            <a:endParaRPr lang="en-IN" dirty="0"/>
          </a:p>
        </p:txBody>
      </p:sp>
    </p:spTree>
    <p:extLst>
      <p:ext uri="{BB962C8B-B14F-4D97-AF65-F5344CB8AC3E}">
        <p14:creationId xmlns:p14="http://schemas.microsoft.com/office/powerpoint/2010/main" val="106400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3335" y="185201"/>
            <a:ext cx="11114468" cy="5893628"/>
          </a:xfrm>
        </p:spPr>
        <p:txBody>
          <a:bodyPr/>
          <a:lstStyle/>
          <a:p>
            <a:r>
              <a:rPr lang="en-IN" dirty="0"/>
              <a:t>Shannon- </a:t>
            </a:r>
            <a:r>
              <a:rPr lang="en-IN" dirty="0" err="1"/>
              <a:t>fano</a:t>
            </a:r>
            <a:r>
              <a:rPr lang="en-IN" dirty="0"/>
              <a:t> ,Run length, &amp; </a:t>
            </a:r>
            <a:r>
              <a:rPr lang="en-IN" dirty="0" err="1"/>
              <a:t>huffman</a:t>
            </a:r>
            <a:r>
              <a:rPr lang="en-IN" dirty="0"/>
              <a:t> coding algorithms are compare according to their performances. Data compression is a minimizing </a:t>
            </a:r>
            <a:r>
              <a:rPr lang="en-IN" dirty="0" err="1"/>
              <a:t>processdata</a:t>
            </a:r>
            <a:r>
              <a:rPr lang="en-IN" dirty="0"/>
              <a:t> size, deleting excess data. Short data size is appropriate because it simply reduces costs. The </a:t>
            </a:r>
            <a:r>
              <a:rPr lang="en-IN" dirty="0" err="1"/>
              <a:t>purposeof</a:t>
            </a:r>
            <a:r>
              <a:rPr lang="en-IN" dirty="0"/>
              <a:t> data compression reduces the retrieval of stored or transferred data, thereby increasing the effective data density. </a:t>
            </a:r>
            <a:r>
              <a:rPr lang="en-IN" dirty="0" err="1" smtClean="0"/>
              <a:t>DataSqueezing</a:t>
            </a:r>
            <a:r>
              <a:rPr lang="en-IN" dirty="0" smtClean="0"/>
              <a:t> </a:t>
            </a:r>
            <a:r>
              <a:rPr lang="en-IN" dirty="0"/>
              <a:t>an important application in the system repository and distribution of programs because it is still distributing system </a:t>
            </a:r>
            <a:r>
              <a:rPr lang="en-IN" dirty="0" err="1" smtClean="0"/>
              <a:t>dataI</a:t>
            </a:r>
            <a:r>
              <a:rPr lang="en-IN" dirty="0" smtClean="0"/>
              <a:t> </a:t>
            </a:r>
            <a:r>
              <a:rPr lang="en-IN" dirty="0"/>
              <a:t>have to post from all programs. It is therefore used for data </a:t>
            </a:r>
            <a:r>
              <a:rPr lang="en-IN" dirty="0" smtClean="0"/>
              <a:t>compression </a:t>
            </a:r>
            <a:r>
              <a:rPr lang="en-IN" dirty="0"/>
              <a:t>speed and efficiency. There is a </a:t>
            </a:r>
            <a:r>
              <a:rPr lang="en-IN" dirty="0" err="1" smtClean="0"/>
              <a:t>numberof</a:t>
            </a:r>
            <a:r>
              <a:rPr lang="en-IN" dirty="0" smtClean="0"/>
              <a:t> </a:t>
            </a:r>
            <a:r>
              <a:rPr lang="en-IN" dirty="0"/>
              <a:t>various data compression methods, used to compress different data formats such as text, video, </a:t>
            </a:r>
            <a:r>
              <a:rPr lang="en-IN" dirty="0" err="1" smtClean="0"/>
              <a:t>audio,image</a:t>
            </a:r>
            <a:r>
              <a:rPr lang="en-IN" dirty="0" smtClean="0"/>
              <a:t> </a:t>
            </a:r>
            <a:r>
              <a:rPr lang="en-IN" dirty="0"/>
              <a:t>files. There are two types of data compression "</a:t>
            </a:r>
            <a:r>
              <a:rPr lang="en-IN" dirty="0" smtClean="0"/>
              <a:t>lossless" </a:t>
            </a:r>
            <a:r>
              <a:rPr lang="en-IN" dirty="0"/>
              <a:t>and "</a:t>
            </a:r>
            <a:r>
              <a:rPr lang="en-IN" dirty="0" err="1" smtClean="0"/>
              <a:t>lossey</a:t>
            </a:r>
            <a:r>
              <a:rPr lang="en-IN" dirty="0" smtClean="0"/>
              <a:t>", </a:t>
            </a:r>
            <a:r>
              <a:rPr lang="en-IN" dirty="0"/>
              <a:t>in the reduction of data loss, the integrity </a:t>
            </a:r>
            <a:r>
              <a:rPr lang="en-IN" dirty="0" err="1" smtClean="0"/>
              <a:t>ofdata</a:t>
            </a:r>
            <a:r>
              <a:rPr lang="en-IN" dirty="0" smtClean="0"/>
              <a:t> </a:t>
            </a:r>
            <a:r>
              <a:rPr lang="en-IN" dirty="0"/>
              <a:t>is saved[1].</a:t>
            </a:r>
            <a:endParaRPr lang="en-IN" dirty="0"/>
          </a:p>
        </p:txBody>
      </p:sp>
    </p:spTree>
    <p:extLst>
      <p:ext uri="{BB962C8B-B14F-4D97-AF65-F5344CB8AC3E}">
        <p14:creationId xmlns:p14="http://schemas.microsoft.com/office/powerpoint/2010/main" val="355713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p:txBody>
          <a:bodyPr/>
          <a:lstStyle/>
          <a:p>
            <a:r>
              <a:rPr lang="en-IN" dirty="0"/>
              <a:t>The aim of this project is to </a:t>
            </a:r>
            <a:r>
              <a:rPr lang="en-IN" dirty="0" smtClean="0"/>
              <a:t>comparing </a:t>
            </a:r>
            <a:r>
              <a:rPr lang="en-IN" dirty="0"/>
              <a:t>&amp; evaluating </a:t>
            </a:r>
            <a:r>
              <a:rPr lang="en-IN" dirty="0" smtClean="0"/>
              <a:t>the performance </a:t>
            </a:r>
            <a:r>
              <a:rPr lang="en-IN" dirty="0"/>
              <a:t>of the algorithms. </a:t>
            </a:r>
          </a:p>
          <a:p>
            <a:r>
              <a:rPr lang="en-IN" dirty="0"/>
              <a:t>To compare the performances of the selected algorithms the compression and decompression times, and compressed file sizes are compared because after compression the size of file we get is less than the size of original file so we analyse algorithm so that we can find out that which algorithm works best on the basis on their measuring </a:t>
            </a:r>
            <a:r>
              <a:rPr lang="en-IN" dirty="0" smtClean="0"/>
              <a:t>factor like:</a:t>
            </a:r>
          </a:p>
          <a:p>
            <a:r>
              <a:rPr lang="en-IN" dirty="0"/>
              <a:t>Compression Ratio </a:t>
            </a:r>
            <a:endParaRPr lang="en-IN" dirty="0" smtClean="0"/>
          </a:p>
          <a:p>
            <a:r>
              <a:rPr lang="en-IN" dirty="0"/>
              <a:t>Compression Factor </a:t>
            </a:r>
            <a:endParaRPr lang="en-IN" dirty="0" smtClean="0"/>
          </a:p>
          <a:p>
            <a:pPr lvl="0"/>
            <a:r>
              <a:rPr lang="en-IN" dirty="0"/>
              <a:t>Compression &amp; decompression time </a:t>
            </a:r>
          </a:p>
          <a:p>
            <a:endParaRPr lang="en-IN" dirty="0"/>
          </a:p>
        </p:txBody>
      </p:sp>
    </p:spTree>
    <p:extLst>
      <p:ext uri="{BB962C8B-B14F-4D97-AF65-F5344CB8AC3E}">
        <p14:creationId xmlns:p14="http://schemas.microsoft.com/office/powerpoint/2010/main" val="103197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a:t>
            </a:r>
            <a:endParaRPr lang="en-IN" b="1" dirty="0"/>
          </a:p>
        </p:txBody>
      </p:sp>
      <p:sp>
        <p:nvSpPr>
          <p:cNvPr id="3" name="Content Placeholder 2"/>
          <p:cNvSpPr>
            <a:spLocks noGrp="1"/>
          </p:cNvSpPr>
          <p:nvPr>
            <p:ph idx="1"/>
          </p:nvPr>
        </p:nvSpPr>
        <p:spPr/>
        <p:txBody>
          <a:bodyPr/>
          <a:lstStyle/>
          <a:p>
            <a:r>
              <a:rPr lang="en-IN" dirty="0" smtClean="0"/>
              <a:t>We have selected 3 algorithm for comparison</a:t>
            </a:r>
          </a:p>
          <a:p>
            <a:pPr lvl="0"/>
            <a:r>
              <a:rPr lang="en-IN" dirty="0" smtClean="0"/>
              <a:t>1) The </a:t>
            </a:r>
            <a:r>
              <a:rPr lang="en-IN" dirty="0"/>
              <a:t>Huffman Coding</a:t>
            </a:r>
          </a:p>
          <a:p>
            <a:pPr lvl="0"/>
            <a:r>
              <a:rPr lang="en-IN" dirty="0" smtClean="0"/>
              <a:t>2) Run </a:t>
            </a:r>
            <a:r>
              <a:rPr lang="en-IN" dirty="0"/>
              <a:t>Length Encoding</a:t>
            </a:r>
          </a:p>
          <a:p>
            <a:pPr lvl="0"/>
            <a:r>
              <a:rPr lang="en-IN" dirty="0" smtClean="0"/>
              <a:t>3) The </a:t>
            </a:r>
            <a:r>
              <a:rPr lang="en-IN" dirty="0"/>
              <a:t>Shannon </a:t>
            </a:r>
            <a:r>
              <a:rPr lang="en-IN" dirty="0" err="1"/>
              <a:t>Fano</a:t>
            </a:r>
            <a:r>
              <a:rPr lang="en-IN" dirty="0"/>
              <a:t> Algorithm</a:t>
            </a:r>
          </a:p>
          <a:p>
            <a:endParaRPr lang="en-IN" dirty="0" smtClean="0"/>
          </a:p>
          <a:p>
            <a:endParaRPr lang="en-IN" dirty="0"/>
          </a:p>
        </p:txBody>
      </p:sp>
    </p:spTree>
    <p:extLst>
      <p:ext uri="{BB962C8B-B14F-4D97-AF65-F5344CB8AC3E}">
        <p14:creationId xmlns:p14="http://schemas.microsoft.com/office/powerpoint/2010/main" val="399941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w="0"/>
                <a:solidFill>
                  <a:schemeClr val="tx1"/>
                </a:solidFill>
                <a:effectLst>
                  <a:outerShdw blurRad="38100" dist="19050" dir="2700000" algn="tl" rotWithShape="0">
                    <a:schemeClr val="dk1">
                      <a:alpha val="40000"/>
                    </a:schemeClr>
                  </a:outerShdw>
                </a:effectLst>
              </a:rPr>
              <a:t>Hoffman Coding Algorithm Flowchart</a:t>
            </a:r>
            <a:r>
              <a:rPr lang="en-US" sz="4400" dirty="0">
                <a:ln w="0"/>
                <a:solidFill>
                  <a:schemeClr val="tx1"/>
                </a:solidFill>
                <a:effectLst>
                  <a:outerShdw blurRad="38100" dist="19050" dir="2700000" algn="tl" rotWithShape="0">
                    <a:schemeClr val="dk1">
                      <a:alpha val="40000"/>
                    </a:schemeClr>
                  </a:outerShdw>
                </a:effectLst>
              </a:rPr>
              <a:t/>
            </a:r>
            <a:br>
              <a:rPr lang="en-US" sz="4400" dirty="0">
                <a:ln w="0"/>
                <a:solidFill>
                  <a:schemeClr val="tx1"/>
                </a:solidFill>
                <a:effectLst>
                  <a:outerShdw blurRad="38100" dist="19050" dir="2700000" algn="tl" rotWithShape="0">
                    <a:schemeClr val="dk1">
                      <a:alpha val="40000"/>
                    </a:schemeClr>
                  </a:outerShdw>
                </a:effectLst>
              </a:rPr>
            </a:br>
            <a:endParaRPr lang="en-IN" dirty="0"/>
          </a:p>
        </p:txBody>
      </p:sp>
      <p:pic>
        <p:nvPicPr>
          <p:cNvPr id="4" name="Content Placeholder 3">
            <a:extLst>
              <a:ext uri="{FF2B5EF4-FFF2-40B4-BE49-F238E27FC236}">
                <a16:creationId xmlns:a16="http://schemas.microsoft.com/office/drawing/2014/main" xmlns="" id="{EE38D563-8D73-4B6F-90F5-2FA0062419CB}"/>
              </a:ext>
            </a:extLst>
          </p:cNvPr>
          <p:cNvPicPr>
            <a:picLocks noGrp="1" noChangeAspect="1"/>
          </p:cNvPicPr>
          <p:nvPr>
            <p:ph idx="1"/>
          </p:nvPr>
        </p:nvPicPr>
        <p:blipFill>
          <a:blip r:embed="rId2"/>
          <a:stretch>
            <a:fillRect/>
          </a:stretch>
        </p:blipFill>
        <p:spPr>
          <a:xfrm>
            <a:off x="3400022" y="1853248"/>
            <a:ext cx="4391696" cy="4601748"/>
          </a:xfrm>
          <a:prstGeom prst="rect">
            <a:avLst/>
          </a:prstGeom>
        </p:spPr>
      </p:pic>
    </p:spTree>
    <p:extLst>
      <p:ext uri="{BB962C8B-B14F-4D97-AF65-F5344CB8AC3E}">
        <p14:creationId xmlns:p14="http://schemas.microsoft.com/office/powerpoint/2010/main" val="211431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w="0"/>
                <a:solidFill>
                  <a:schemeClr val="tx1"/>
                </a:solidFill>
                <a:effectLst>
                  <a:outerShdw blurRad="38100" dist="19050" dir="2700000" algn="tl" rotWithShape="0">
                    <a:schemeClr val="dk1">
                      <a:alpha val="40000"/>
                    </a:schemeClr>
                  </a:outerShdw>
                </a:effectLst>
              </a:rPr>
              <a:t>Run Length Encoding </a:t>
            </a:r>
            <a:r>
              <a:rPr lang="en-US" sz="4400" b="1" dirty="0" smtClean="0">
                <a:ln w="0"/>
                <a:solidFill>
                  <a:schemeClr val="tx1"/>
                </a:solidFill>
                <a:effectLst>
                  <a:outerShdw blurRad="38100" dist="19050" dir="2700000" algn="tl" rotWithShape="0">
                    <a:schemeClr val="dk1">
                      <a:alpha val="40000"/>
                    </a:schemeClr>
                  </a:outerShdw>
                </a:effectLst>
              </a:rPr>
              <a:t>Flowchart</a:t>
            </a:r>
            <a:endParaRPr lang="en-IN" b="1" dirty="0"/>
          </a:p>
        </p:txBody>
      </p:sp>
      <p:pic>
        <p:nvPicPr>
          <p:cNvPr id="4" name="Content Placeholder 3">
            <a:extLst>
              <a:ext uri="{FF2B5EF4-FFF2-40B4-BE49-F238E27FC236}">
                <a16:creationId xmlns:a16="http://schemas.microsoft.com/office/drawing/2014/main" xmlns="" id="{E426A662-2672-4726-B87D-C607EB0B6FB8}"/>
              </a:ext>
            </a:extLst>
          </p:cNvPr>
          <p:cNvPicPr>
            <a:picLocks noGrp="1" noChangeAspect="1"/>
          </p:cNvPicPr>
          <p:nvPr>
            <p:ph idx="1"/>
          </p:nvPr>
        </p:nvPicPr>
        <p:blipFill>
          <a:blip r:embed="rId2"/>
          <a:stretch>
            <a:fillRect/>
          </a:stretch>
        </p:blipFill>
        <p:spPr>
          <a:xfrm>
            <a:off x="3065172" y="1377757"/>
            <a:ext cx="4782339" cy="4909280"/>
          </a:xfrm>
          <a:prstGeom prst="rect">
            <a:avLst/>
          </a:prstGeom>
        </p:spPr>
      </p:pic>
    </p:spTree>
    <p:extLst>
      <p:ext uri="{BB962C8B-B14F-4D97-AF65-F5344CB8AC3E}">
        <p14:creationId xmlns:p14="http://schemas.microsoft.com/office/powerpoint/2010/main" val="1638377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709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Comparison between different compression techniques</vt:lpstr>
      <vt:lpstr>Introduction</vt:lpstr>
      <vt:lpstr>Literature Survey</vt:lpstr>
      <vt:lpstr>PowerPoint Presentation</vt:lpstr>
      <vt:lpstr>PowerPoint Presentation</vt:lpstr>
      <vt:lpstr>Objective</vt:lpstr>
      <vt:lpstr>Algorithm</vt:lpstr>
      <vt:lpstr>Hoffman Coding Algorithm Flowchart </vt:lpstr>
      <vt:lpstr>Run Length Encoding Flowchart</vt:lpstr>
      <vt:lpstr>The Shannon Fano Algorithm Flowchart </vt:lpstr>
      <vt:lpstr>Status of project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different compression techniques</dc:title>
  <dc:creator>vinay</dc:creator>
  <cp:lastModifiedBy>vinay</cp:lastModifiedBy>
  <cp:revision>7</cp:revision>
  <dcterms:created xsi:type="dcterms:W3CDTF">2020-10-11T14:47:27Z</dcterms:created>
  <dcterms:modified xsi:type="dcterms:W3CDTF">2020-10-11T16:59:24Z</dcterms:modified>
</cp:coreProperties>
</file>