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iz1CKIGW0D7KmAkFz9xgx/Ts/g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8523D3-A8E3-4D45-B130-2007C7A78F12}">
  <a:tblStyle styleId="{368523D3-A8E3-4D45-B130-2007C7A78F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4"/>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2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5"/>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27"/>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x.doi.org/10.1148%2Frg.20151402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Calibri"/>
              <a:buNone/>
            </a:pPr>
            <a:r>
              <a:rPr b="1" lang="en-US">
                <a:solidFill>
                  <a:srgbClr val="17365D"/>
                </a:solidFill>
              </a:rPr>
              <a:t>OBJECTIVES</a:t>
            </a:r>
            <a:endParaRPr b="1">
              <a:solidFill>
                <a:srgbClr val="17365D"/>
              </a:solidFill>
            </a:endParaRPr>
          </a:p>
        </p:txBody>
      </p:sp>
      <p:sp>
        <p:nvSpPr>
          <p:cNvPr id="98" name="Google Shape;98;p10"/>
          <p:cNvSpPr txBox="1"/>
          <p:nvPr>
            <p:ph idx="1" type="body"/>
          </p:nvPr>
        </p:nvSpPr>
        <p:spPr>
          <a:xfrm>
            <a:off x="762000" y="1464907"/>
            <a:ext cx="10972800" cy="481365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2300"/>
              <a:buNone/>
            </a:pPr>
            <a:r>
              <a:rPr lang="en-US" sz="2300">
                <a:solidFill>
                  <a:srgbClr val="000000"/>
                </a:solidFill>
              </a:rPr>
              <a:t>To develop a </a:t>
            </a:r>
            <a:r>
              <a:rPr b="1" lang="en-US" sz="2300">
                <a:solidFill>
                  <a:srgbClr val="000000"/>
                </a:solidFill>
              </a:rPr>
              <a:t>computer aided diagnosis system </a:t>
            </a:r>
            <a:r>
              <a:rPr lang="en-US" sz="2300">
                <a:solidFill>
                  <a:srgbClr val="000000"/>
                </a:solidFill>
              </a:rPr>
              <a:t>for finding the early </a:t>
            </a:r>
            <a:r>
              <a:rPr i="1" lang="en-US" sz="2300">
                <a:solidFill>
                  <a:srgbClr val="000000"/>
                </a:solidFill>
              </a:rPr>
              <a:t>cancerous nodules </a:t>
            </a:r>
            <a:r>
              <a:rPr lang="en-US" sz="2300">
                <a:solidFill>
                  <a:srgbClr val="000000"/>
                </a:solidFill>
              </a:rPr>
              <a:t>using the lung CT images and also find the </a:t>
            </a:r>
            <a:r>
              <a:rPr b="1" lang="en-US" sz="2300">
                <a:solidFill>
                  <a:srgbClr val="000000"/>
                </a:solidFill>
              </a:rPr>
              <a:t>number of nodules and area of nodules. </a:t>
            </a:r>
            <a:endParaRPr/>
          </a:p>
          <a:p>
            <a:pPr indent="0" lvl="0" marL="0" rtl="0" algn="l">
              <a:spcBef>
                <a:spcPts val="460"/>
              </a:spcBef>
              <a:spcAft>
                <a:spcPts val="0"/>
              </a:spcAft>
              <a:buClr>
                <a:schemeClr val="dk1"/>
              </a:buClr>
              <a:buSzPts val="2300"/>
              <a:buNone/>
            </a:pPr>
            <a:r>
              <a:t/>
            </a:r>
            <a:endParaRPr b="1" sz="2300">
              <a:solidFill>
                <a:srgbClr val="000000"/>
              </a:solidFill>
            </a:endParaRPr>
          </a:p>
          <a:p>
            <a:pPr indent="0" lvl="0" marL="0" rtl="0" algn="l">
              <a:spcBef>
                <a:spcPts val="460"/>
              </a:spcBef>
              <a:spcAft>
                <a:spcPts val="0"/>
              </a:spcAft>
              <a:buClr>
                <a:srgbClr val="000000"/>
              </a:buClr>
              <a:buSzPts val="2300"/>
              <a:buNone/>
            </a:pPr>
            <a:r>
              <a:rPr b="1" i="1" lang="en-US" sz="2300">
                <a:solidFill>
                  <a:srgbClr val="000000"/>
                </a:solidFill>
              </a:rPr>
              <a:t>Sub-Objectives:</a:t>
            </a:r>
            <a:endParaRPr/>
          </a:p>
          <a:p>
            <a:pPr indent="0" lvl="0" marL="0" rtl="0" algn="l">
              <a:spcBef>
                <a:spcPts val="400"/>
              </a:spcBef>
              <a:spcAft>
                <a:spcPts val="0"/>
              </a:spcAft>
              <a:buClr>
                <a:schemeClr val="dk1"/>
              </a:buClr>
              <a:buSzPts val="2000"/>
              <a:buNone/>
            </a:pPr>
            <a:r>
              <a:t/>
            </a:r>
            <a:endParaRPr b="1" i="1" sz="2000"/>
          </a:p>
          <a:p>
            <a:pPr indent="-342891" lvl="0" marL="342891" rtl="0" algn="l">
              <a:spcBef>
                <a:spcPts val="360"/>
              </a:spcBef>
              <a:spcAft>
                <a:spcPts val="0"/>
              </a:spcAft>
              <a:buClr>
                <a:srgbClr val="000000"/>
              </a:buClr>
              <a:buSzPts val="1800"/>
              <a:buChar char="•"/>
            </a:pPr>
            <a:r>
              <a:rPr lang="en-US" sz="1800">
                <a:solidFill>
                  <a:srgbClr val="000000"/>
                </a:solidFill>
              </a:rPr>
              <a:t>To pass the image that is to be analyzed through the image processing in OpenCV for further diagnosis.</a:t>
            </a:r>
            <a:endParaRPr sz="1800"/>
          </a:p>
          <a:p>
            <a:pPr indent="-196840" lvl="0" marL="342891" rtl="0" algn="l">
              <a:spcBef>
                <a:spcPts val="460"/>
              </a:spcBef>
              <a:spcAft>
                <a:spcPts val="0"/>
              </a:spcAft>
              <a:buClr>
                <a:schemeClr val="dk1"/>
              </a:buClr>
              <a:buSzPts val="2300"/>
              <a:buNone/>
            </a:pPr>
            <a:r>
              <a:t/>
            </a:r>
            <a:endParaRPr b="1" sz="2300">
              <a:solidFill>
                <a:srgbClr val="000000"/>
              </a:solidFill>
            </a:endParaRPr>
          </a:p>
          <a:p>
            <a:pPr indent="-342891" lvl="0" marL="342891" rtl="0" algn="l">
              <a:spcBef>
                <a:spcPts val="360"/>
              </a:spcBef>
              <a:spcAft>
                <a:spcPts val="0"/>
              </a:spcAft>
              <a:buClr>
                <a:srgbClr val="000000"/>
              </a:buClr>
              <a:buSzPts val="1800"/>
              <a:buChar char="•"/>
            </a:pPr>
            <a:r>
              <a:rPr lang="en-US" sz="1800">
                <a:solidFill>
                  <a:srgbClr val="000000"/>
                </a:solidFill>
              </a:rPr>
              <a:t>An automated  lung cancer detection system using image processing is used to classify the present of lung cancer in an CT- images.</a:t>
            </a:r>
            <a:endParaRPr sz="1800"/>
          </a:p>
          <a:p>
            <a:pPr indent="-228590" lvl="0" marL="342891" rtl="0" algn="l">
              <a:spcBef>
                <a:spcPts val="360"/>
              </a:spcBef>
              <a:spcAft>
                <a:spcPts val="0"/>
              </a:spcAft>
              <a:buClr>
                <a:schemeClr val="dk1"/>
              </a:buClr>
              <a:buSzPts val="1800"/>
              <a:buNone/>
            </a:pPr>
            <a:r>
              <a:t/>
            </a:r>
            <a:endParaRPr b="1" sz="1800"/>
          </a:p>
          <a:p>
            <a:pPr indent="-342891" lvl="0" marL="342891" rtl="0" algn="l">
              <a:spcBef>
                <a:spcPts val="360"/>
              </a:spcBef>
              <a:spcAft>
                <a:spcPts val="0"/>
              </a:spcAft>
              <a:buClr>
                <a:srgbClr val="000000"/>
              </a:buClr>
              <a:buSzPts val="1800"/>
              <a:buChar char="•"/>
            </a:pPr>
            <a:r>
              <a:rPr lang="en-US" sz="1800">
                <a:solidFill>
                  <a:srgbClr val="000000"/>
                </a:solidFill>
              </a:rPr>
              <a:t>The diagnosis system then examines the CT image to extract features like number of abnormal cells ,length of tumor and maximum area of a tumor. </a:t>
            </a:r>
            <a:endParaRPr sz="1800"/>
          </a:p>
          <a:p>
            <a:pPr indent="0" lvl="0" marL="0" rtl="0" algn="l">
              <a:spcBef>
                <a:spcPts val="360"/>
              </a:spcBef>
              <a:spcAft>
                <a:spcPts val="0"/>
              </a:spcAft>
              <a:buClr>
                <a:schemeClr val="dk1"/>
              </a:buClr>
              <a:buSzPts val="1800"/>
              <a:buNone/>
            </a:pPr>
            <a:r>
              <a:t/>
            </a:r>
            <a:endParaRPr b="1" sz="1800">
              <a:latin typeface="Calibri"/>
              <a:ea typeface="Calibri"/>
              <a:cs typeface="Calibri"/>
              <a:sym typeface="Calibri"/>
            </a:endParaRPr>
          </a:p>
          <a:p>
            <a:pPr indent="-139690" lvl="0" marL="342891"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1"/>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17365D"/>
              </a:buClr>
              <a:buSzPct val="100000"/>
              <a:buFont typeface="Times New Roman"/>
              <a:buNone/>
            </a:pPr>
            <a:r>
              <a:rPr b="1" lang="en-US">
                <a:solidFill>
                  <a:srgbClr val="17365D"/>
                </a:solidFill>
                <a:latin typeface="Times New Roman"/>
                <a:ea typeface="Times New Roman"/>
                <a:cs typeface="Times New Roman"/>
                <a:sym typeface="Times New Roman"/>
              </a:rPr>
              <a:t>METHODOLOGY</a:t>
            </a:r>
            <a:r>
              <a:rPr b="1" lang="en-US" sz="4400">
                <a:solidFill>
                  <a:srgbClr val="17365D"/>
                </a:solidFill>
                <a:latin typeface="Times New Roman"/>
                <a:ea typeface="Times New Roman"/>
                <a:cs typeface="Times New Roman"/>
                <a:sym typeface="Times New Roman"/>
              </a:rPr>
              <a:t>    </a:t>
            </a:r>
            <a:r>
              <a:rPr b="1" lang="en-US" sz="4400"/>
              <a:t>                                           </a:t>
            </a:r>
            <a:br>
              <a:rPr b="1" lang="en-US" sz="4400"/>
            </a:br>
            <a:endParaRPr/>
          </a:p>
        </p:txBody>
      </p:sp>
      <p:grpSp>
        <p:nvGrpSpPr>
          <p:cNvPr id="104" name="Google Shape;104;p11"/>
          <p:cNvGrpSpPr/>
          <p:nvPr/>
        </p:nvGrpSpPr>
        <p:grpSpPr>
          <a:xfrm>
            <a:off x="77823" y="1570040"/>
            <a:ext cx="11974743" cy="4708524"/>
            <a:chOff x="2" y="0"/>
            <a:chExt cx="11974743" cy="4708524"/>
          </a:xfrm>
        </p:grpSpPr>
        <p:sp>
          <p:nvSpPr>
            <p:cNvPr id="105" name="Google Shape;105;p11"/>
            <p:cNvSpPr/>
            <p:nvPr/>
          </p:nvSpPr>
          <p:spPr>
            <a:xfrm>
              <a:off x="2" y="0"/>
              <a:ext cx="11974743" cy="4708524"/>
            </a:xfrm>
            <a:prstGeom prst="rightArrow">
              <a:avLst>
                <a:gd fmla="val 50000" name="adj1"/>
                <a:gd fmla="val 50000" name="adj2"/>
              </a:avLst>
            </a:prstGeom>
            <a:solidFill>
              <a:srgbClr val="D7D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3002" y="1432012"/>
              <a:ext cx="3071934" cy="1883409"/>
            </a:xfrm>
            <a:prstGeom prst="roundRect">
              <a:avLst>
                <a:gd fmla="val 16667"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txBox="1"/>
            <p:nvPr/>
          </p:nvSpPr>
          <p:spPr>
            <a:xfrm>
              <a:off x="94942" y="1523952"/>
              <a:ext cx="2888054" cy="1699529"/>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IMAGE PRE-PROCESSING </a:t>
              </a:r>
              <a:endParaRPr b="0" i="0" sz="2300" u="none" cap="none" strike="noStrike">
                <a:solidFill>
                  <a:schemeClr val="lt1"/>
                </a:solidFill>
                <a:latin typeface="Calibri"/>
                <a:ea typeface="Calibri"/>
                <a:cs typeface="Calibri"/>
                <a:sym typeface="Calibri"/>
              </a:endParaRPr>
            </a:p>
            <a:p>
              <a:pPr indent="-171450" lvl="1" marL="171450" marR="0" rtl="0" algn="l">
                <a:lnSpc>
                  <a:spcPct val="90000"/>
                </a:lnSpc>
                <a:spcBef>
                  <a:spcPts val="805"/>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COMPUTER VISION</a:t>
              </a:r>
              <a:endParaRPr sz="1800">
                <a:solidFill>
                  <a:schemeClr val="lt1"/>
                </a:solidFill>
                <a:latin typeface="Calibri"/>
                <a:ea typeface="Calibri"/>
                <a:cs typeface="Calibri"/>
                <a:sym typeface="Calibri"/>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CANNY EDGE </a:t>
              </a:r>
              <a:r>
                <a:rPr lang="en-US" sz="1800">
                  <a:solidFill>
                    <a:schemeClr val="lt1"/>
                  </a:solidFill>
                  <a:latin typeface="Calibri"/>
                  <a:ea typeface="Calibri"/>
                  <a:cs typeface="Calibri"/>
                  <a:sym typeface="Calibri"/>
                </a:rPr>
                <a:t>DETECTION</a:t>
              </a:r>
              <a:endParaRPr b="0" i="0" sz="1800" u="none" cap="none" strike="noStrike">
                <a:solidFill>
                  <a:schemeClr val="lt1"/>
                </a:solidFill>
                <a:latin typeface="Calibri"/>
                <a:ea typeface="Calibri"/>
                <a:cs typeface="Calibri"/>
                <a:sym typeface="Calibri"/>
              </a:endParaRPr>
            </a:p>
          </p:txBody>
        </p:sp>
        <p:sp>
          <p:nvSpPr>
            <p:cNvPr id="108" name="Google Shape;108;p11"/>
            <p:cNvSpPr/>
            <p:nvPr/>
          </p:nvSpPr>
          <p:spPr>
            <a:xfrm>
              <a:off x="3262581" y="1412557"/>
              <a:ext cx="2779502" cy="1883409"/>
            </a:xfrm>
            <a:prstGeom prst="roundRect">
              <a:avLst>
                <a:gd fmla="val 16667" name="adj"/>
              </a:avLst>
            </a:prstGeom>
            <a:solidFill>
              <a:srgbClr val="5D5AAE"/>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nvSpPr>
          <p:spPr>
            <a:xfrm>
              <a:off x="3354521" y="1504497"/>
              <a:ext cx="2595622" cy="1699529"/>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IMAGE SEGMENTATION</a:t>
              </a:r>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LUNG SEGMENTATION</a:t>
              </a:r>
              <a:endParaRPr b="0" i="0" sz="1800" u="none" cap="none" strike="noStrike">
                <a:solidFill>
                  <a:schemeClr val="lt1"/>
                </a:solidFill>
                <a:latin typeface="Calibri"/>
                <a:ea typeface="Calibri"/>
                <a:cs typeface="Calibri"/>
                <a:sym typeface="Calibri"/>
              </a:endParaRPr>
            </a:p>
          </p:txBody>
        </p:sp>
        <p:sp>
          <p:nvSpPr>
            <p:cNvPr id="110" name="Google Shape;110;p11"/>
            <p:cNvSpPr/>
            <p:nvPr/>
          </p:nvSpPr>
          <p:spPr>
            <a:xfrm>
              <a:off x="6225096" y="1412557"/>
              <a:ext cx="2779502" cy="1883409"/>
            </a:xfrm>
            <a:prstGeom prst="roundRect">
              <a:avLst>
                <a:gd fmla="val 16667" name="adj"/>
              </a:avLst>
            </a:prstGeom>
            <a:solidFill>
              <a:srgbClr val="5279BA"/>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txBox="1"/>
            <p:nvPr/>
          </p:nvSpPr>
          <p:spPr>
            <a:xfrm>
              <a:off x="6317036" y="1504497"/>
              <a:ext cx="2595622" cy="1699529"/>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FEATURE EXTRACTION</a:t>
              </a:r>
              <a:endParaRPr b="0" i="0" sz="2300" u="none" cap="none" strike="noStrike">
                <a:solidFill>
                  <a:schemeClr val="lt1"/>
                </a:solidFill>
                <a:latin typeface="Calibri"/>
                <a:ea typeface="Calibri"/>
                <a:cs typeface="Calibri"/>
                <a:sym typeface="Calibri"/>
              </a:endParaRPr>
            </a:p>
          </p:txBody>
        </p:sp>
        <p:sp>
          <p:nvSpPr>
            <p:cNvPr id="112" name="Google Shape;112;p11"/>
            <p:cNvSpPr/>
            <p:nvPr/>
          </p:nvSpPr>
          <p:spPr>
            <a:xfrm>
              <a:off x="9187611" y="1412557"/>
              <a:ext cx="2779502" cy="1883409"/>
            </a:xfrm>
            <a:prstGeom prst="roundRect">
              <a:avLst>
                <a:gd fmla="val 16667" name="adj"/>
              </a:avLst>
            </a:prstGeom>
            <a:solidFill>
              <a:srgbClr val="4AA9C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txBox="1"/>
            <p:nvPr/>
          </p:nvSpPr>
          <p:spPr>
            <a:xfrm>
              <a:off x="9279551" y="1504497"/>
              <a:ext cx="2595622" cy="1699529"/>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alibri"/>
                <a:buNone/>
              </a:pPr>
              <a:r>
                <a:rPr b="0" i="0" lang="en-US" sz="2300" u="none" cap="none" strike="noStrike">
                  <a:solidFill>
                    <a:schemeClr val="lt1"/>
                  </a:solidFill>
                  <a:latin typeface="Calibri"/>
                  <a:ea typeface="Calibri"/>
                  <a:cs typeface="Calibri"/>
                  <a:sym typeface="Calibri"/>
                </a:rPr>
                <a:t>RESULT ANALYSIS</a:t>
              </a:r>
              <a:endParaRPr b="0" i="0" sz="2300" u="none" cap="none" strike="noStrike">
                <a:solidFill>
                  <a:schemeClr val="lt1"/>
                </a:solidFill>
                <a:latin typeface="Calibri"/>
                <a:ea typeface="Calibri"/>
                <a:cs typeface="Calibri"/>
                <a:sym typeface="Calibri"/>
              </a:endParaRPr>
            </a:p>
            <a:p>
              <a:pPr indent="-171450" lvl="1" marL="171450" marR="0" rtl="0" algn="l">
                <a:lnSpc>
                  <a:spcPct val="90000"/>
                </a:lnSpc>
                <a:spcBef>
                  <a:spcPts val="805"/>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Amount of tumor cells present. </a:t>
              </a:r>
              <a:endParaRPr b="0" i="0" sz="1800" u="none" cap="none" strike="noStrike">
                <a:solidFill>
                  <a:schemeClr val="lt1"/>
                </a:solidFill>
                <a:latin typeface="Calibri"/>
                <a:ea typeface="Calibri"/>
                <a:cs typeface="Calibri"/>
                <a:sym typeface="Calibri"/>
              </a:endParaRPr>
            </a:p>
            <a:p>
              <a:pPr indent="-171450" lvl="1" marL="171450" marR="0" rtl="0" algn="l">
                <a:lnSpc>
                  <a:spcPct val="90000"/>
                </a:lnSpc>
                <a:spcBef>
                  <a:spcPts val="27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Total Area and Length affected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a:solidFill>
                  <a:srgbClr val="17365D"/>
                </a:solidFill>
                <a:latin typeface="Times New Roman"/>
                <a:ea typeface="Times New Roman"/>
                <a:cs typeface="Times New Roman"/>
                <a:sym typeface="Times New Roman"/>
              </a:rPr>
              <a:t>CANNY EDGE DETECTION</a:t>
            </a:r>
            <a:endParaRPr b="1">
              <a:solidFill>
                <a:srgbClr val="17365D"/>
              </a:solidFill>
              <a:latin typeface="Times New Roman"/>
              <a:ea typeface="Times New Roman"/>
              <a:cs typeface="Times New Roman"/>
              <a:sym typeface="Times New Roman"/>
            </a:endParaRPr>
          </a:p>
        </p:txBody>
      </p:sp>
      <p:grpSp>
        <p:nvGrpSpPr>
          <p:cNvPr id="119" name="Google Shape;119;p12"/>
          <p:cNvGrpSpPr/>
          <p:nvPr/>
        </p:nvGrpSpPr>
        <p:grpSpPr>
          <a:xfrm>
            <a:off x="336049" y="1599450"/>
            <a:ext cx="11291300" cy="4649859"/>
            <a:chOff x="212224" y="29410"/>
            <a:chExt cx="11291300" cy="4649859"/>
          </a:xfrm>
        </p:grpSpPr>
        <p:sp>
          <p:nvSpPr>
            <p:cNvPr id="120" name="Google Shape;120;p12"/>
            <p:cNvSpPr/>
            <p:nvPr/>
          </p:nvSpPr>
          <p:spPr>
            <a:xfrm>
              <a:off x="8882189" y="572499"/>
              <a:ext cx="2621335" cy="2621469"/>
            </a:xfrm>
            <a:prstGeom prst="ellipse">
              <a:avLst/>
            </a:prstGeom>
            <a:gradFill>
              <a:gsLst>
                <a:gs pos="0">
                  <a:srgbClr val="3E7FCD"/>
                </a:gs>
                <a:gs pos="100000">
                  <a:srgbClr val="96C0FF"/>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a:off x="8969867" y="659897"/>
              <a:ext cx="2447104" cy="2446674"/>
            </a:xfrm>
            <a:prstGeom prst="ellipse">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nvSpPr>
          <p:spPr>
            <a:xfrm>
              <a:off x="9319453" y="1009488"/>
              <a:ext cx="1747931" cy="1747492"/>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Hysteresis Thresholding</a:t>
              </a:r>
              <a:endParaRPr/>
            </a:p>
          </p:txBody>
        </p:sp>
        <p:sp>
          <p:nvSpPr>
            <p:cNvPr id="123" name="Google Shape;123;p12"/>
            <p:cNvSpPr/>
            <p:nvPr/>
          </p:nvSpPr>
          <p:spPr>
            <a:xfrm>
              <a:off x="8969867" y="3242268"/>
              <a:ext cx="2447104" cy="14370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txBox="1"/>
            <p:nvPr/>
          </p:nvSpPr>
          <p:spPr>
            <a:xfrm>
              <a:off x="8969867" y="3242268"/>
              <a:ext cx="2447104" cy="1437001"/>
            </a:xfrm>
            <a:prstGeom prst="rect">
              <a:avLst/>
            </a:prstGeom>
            <a:noFill/>
            <a:ln>
              <a:noFill/>
            </a:ln>
          </p:spPr>
          <p:txBody>
            <a:bodyPr anchorCtr="0" anchor="t" bIns="80000" lIns="80000" spcFirstLastPara="1" rIns="80000" wrap="square" tIns="8000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This stage decides which are all edges are really edges and which are not. </a:t>
              </a:r>
              <a:endParaRPr/>
            </a:p>
            <a:p>
              <a:pPr indent="-69850" lvl="1" marL="171450" marR="0" rtl="0" algn="l">
                <a:lnSpc>
                  <a:spcPct val="90000"/>
                </a:lnSpc>
                <a:spcBef>
                  <a:spcPts val="24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a:p>
              <a:pPr indent="-69850" lvl="1" marL="171450" marR="0" rtl="0" algn="l">
                <a:lnSpc>
                  <a:spcPct val="90000"/>
                </a:lnSpc>
                <a:spcBef>
                  <a:spcPts val="240"/>
                </a:spcBef>
                <a:spcAft>
                  <a:spcPts val="0"/>
                </a:spcAft>
                <a:buClr>
                  <a:schemeClr val="dk1"/>
                </a:buClr>
                <a:buSzPts val="1600"/>
                <a:buFont typeface="Calibri"/>
                <a:buNone/>
              </a:pPr>
              <a:r>
                <a:t/>
              </a:r>
              <a:endParaRPr b="0" i="0" sz="1600" u="none" cap="none" strike="noStrike">
                <a:solidFill>
                  <a:schemeClr val="dk1"/>
                </a:solidFill>
                <a:latin typeface="Calibri"/>
                <a:ea typeface="Calibri"/>
                <a:cs typeface="Calibri"/>
                <a:sym typeface="Calibri"/>
              </a:endParaRPr>
            </a:p>
          </p:txBody>
        </p:sp>
        <p:sp>
          <p:nvSpPr>
            <p:cNvPr id="125" name="Google Shape;125;p12"/>
            <p:cNvSpPr/>
            <p:nvPr/>
          </p:nvSpPr>
          <p:spPr>
            <a:xfrm rot="2700000">
              <a:off x="6161914" y="572315"/>
              <a:ext cx="2621378" cy="2621378"/>
            </a:xfrm>
            <a:prstGeom prst="teardrop">
              <a:avLst>
                <a:gd fmla="val 100000" name="adj"/>
              </a:avLst>
            </a:prstGeom>
            <a:gradFill>
              <a:gsLst>
                <a:gs pos="0">
                  <a:srgbClr val="3E7FCD"/>
                </a:gs>
                <a:gs pos="100000">
                  <a:srgbClr val="96C0FF"/>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6260854" y="659897"/>
              <a:ext cx="2447104" cy="2446674"/>
            </a:xfrm>
            <a:prstGeom prst="ellipse">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txBox="1"/>
            <p:nvPr/>
          </p:nvSpPr>
          <p:spPr>
            <a:xfrm>
              <a:off x="6610440" y="1009488"/>
              <a:ext cx="1747931" cy="1747492"/>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C0C0C"/>
                </a:buClr>
                <a:buSzPts val="2400"/>
                <a:buFont typeface="Calibri"/>
                <a:buNone/>
              </a:pPr>
              <a:r>
                <a:rPr b="1" i="0" lang="en-US" sz="2400" u="none" cap="none" strike="noStrike">
                  <a:solidFill>
                    <a:srgbClr val="0C0C0C"/>
                  </a:solidFill>
                  <a:latin typeface="Calibri"/>
                  <a:ea typeface="Calibri"/>
                  <a:cs typeface="Calibri"/>
                  <a:sym typeface="Calibri"/>
                </a:rPr>
                <a:t>Non-maximum Suppression</a:t>
              </a:r>
              <a:endParaRPr/>
            </a:p>
          </p:txBody>
        </p:sp>
        <p:sp>
          <p:nvSpPr>
            <p:cNvPr id="128" name="Google Shape;128;p12"/>
            <p:cNvSpPr/>
            <p:nvPr/>
          </p:nvSpPr>
          <p:spPr>
            <a:xfrm>
              <a:off x="6260854" y="3242268"/>
              <a:ext cx="2447104" cy="14370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txBox="1"/>
            <p:nvPr/>
          </p:nvSpPr>
          <p:spPr>
            <a:xfrm>
              <a:off x="6260854" y="3242268"/>
              <a:ext cx="2447104" cy="1437001"/>
            </a:xfrm>
            <a:prstGeom prst="rect">
              <a:avLst/>
            </a:prstGeom>
            <a:noFill/>
            <a:ln>
              <a:noFill/>
            </a:ln>
          </p:spPr>
          <p:txBody>
            <a:bodyPr anchorCtr="0" anchor="t" bIns="80000" lIns="80000" spcFirstLastPara="1" rIns="80000" wrap="square" tIns="8000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A full scan of image is done to remove any unwanted pixels which may not constitute the edge</a:t>
              </a:r>
              <a:endParaRPr/>
            </a:p>
          </p:txBody>
        </p:sp>
        <p:sp>
          <p:nvSpPr>
            <p:cNvPr id="130" name="Google Shape;130;p12"/>
            <p:cNvSpPr/>
            <p:nvPr/>
          </p:nvSpPr>
          <p:spPr>
            <a:xfrm rot="2700000">
              <a:off x="3464142" y="572315"/>
              <a:ext cx="2621378" cy="2621378"/>
            </a:xfrm>
            <a:prstGeom prst="teardrop">
              <a:avLst>
                <a:gd fmla="val 100000" name="adj"/>
              </a:avLst>
            </a:prstGeom>
            <a:gradFill>
              <a:gsLst>
                <a:gs pos="0">
                  <a:srgbClr val="3E7FCD"/>
                </a:gs>
                <a:gs pos="100000">
                  <a:srgbClr val="96C0FF"/>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
            <p:cNvSpPr/>
            <p:nvPr/>
          </p:nvSpPr>
          <p:spPr>
            <a:xfrm>
              <a:off x="3551841" y="659897"/>
              <a:ext cx="2447104" cy="2446674"/>
            </a:xfrm>
            <a:prstGeom prst="ellipse">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
            <p:cNvSpPr txBox="1"/>
            <p:nvPr/>
          </p:nvSpPr>
          <p:spPr>
            <a:xfrm>
              <a:off x="3901427" y="1009488"/>
              <a:ext cx="1747931" cy="1747492"/>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C0C0C"/>
                </a:buClr>
                <a:buSzPts val="2400"/>
                <a:buFont typeface="Calibri"/>
                <a:buNone/>
              </a:pPr>
              <a:r>
                <a:rPr b="1" i="0" lang="en-US" sz="2400" u="none" cap="none" strike="noStrike">
                  <a:solidFill>
                    <a:srgbClr val="0C0C0C"/>
                  </a:solidFill>
                  <a:latin typeface="Calibri"/>
                  <a:ea typeface="Calibri"/>
                  <a:cs typeface="Calibri"/>
                  <a:sym typeface="Calibri"/>
                </a:rPr>
                <a:t>Finding Intensity Gradient </a:t>
              </a:r>
              <a:endParaRPr/>
            </a:p>
          </p:txBody>
        </p:sp>
        <p:sp>
          <p:nvSpPr>
            <p:cNvPr id="133" name="Google Shape;133;p12"/>
            <p:cNvSpPr/>
            <p:nvPr/>
          </p:nvSpPr>
          <p:spPr>
            <a:xfrm>
              <a:off x="3551841" y="3242268"/>
              <a:ext cx="2447104" cy="14370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txBox="1"/>
            <p:nvPr/>
          </p:nvSpPr>
          <p:spPr>
            <a:xfrm>
              <a:off x="3551841" y="3242268"/>
              <a:ext cx="2447104" cy="1437001"/>
            </a:xfrm>
            <a:prstGeom prst="rect">
              <a:avLst/>
            </a:prstGeom>
            <a:noFill/>
            <a:ln>
              <a:noFill/>
            </a:ln>
          </p:spPr>
          <p:txBody>
            <a:bodyPr anchorCtr="0" anchor="t" bIns="80000" lIns="80000" spcFirstLastPara="1" rIns="80000" wrap="square" tIns="8000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Image is then filtered with a Sobel kernel in both horizontal and vertical direction </a:t>
              </a:r>
              <a:endParaRPr b="0" i="0" sz="1600" u="none" cap="none" strike="noStrike">
                <a:solidFill>
                  <a:schemeClr val="dk1"/>
                </a:solidFill>
                <a:latin typeface="Calibri"/>
                <a:ea typeface="Calibri"/>
                <a:cs typeface="Calibri"/>
                <a:sym typeface="Calibri"/>
              </a:endParaRPr>
            </a:p>
          </p:txBody>
        </p:sp>
        <p:sp>
          <p:nvSpPr>
            <p:cNvPr id="135" name="Google Shape;135;p12"/>
            <p:cNvSpPr/>
            <p:nvPr/>
          </p:nvSpPr>
          <p:spPr>
            <a:xfrm rot="2700000">
              <a:off x="755129" y="572315"/>
              <a:ext cx="2621378" cy="2621378"/>
            </a:xfrm>
            <a:prstGeom prst="teardrop">
              <a:avLst>
                <a:gd fmla="val 100000" name="adj"/>
              </a:avLst>
            </a:prstGeom>
            <a:gradFill>
              <a:gsLst>
                <a:gs pos="0">
                  <a:srgbClr val="3E7FCD"/>
                </a:gs>
                <a:gs pos="100000">
                  <a:srgbClr val="96C0FF"/>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
            <p:cNvSpPr/>
            <p:nvPr/>
          </p:nvSpPr>
          <p:spPr>
            <a:xfrm>
              <a:off x="842828" y="659897"/>
              <a:ext cx="2447104" cy="2446674"/>
            </a:xfrm>
            <a:prstGeom prst="ellipse">
              <a:avLst/>
            </a:prstGeom>
            <a:solidFill>
              <a:schemeClr val="lt1">
                <a:alpha val="89803"/>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
            <p:cNvSpPr txBox="1"/>
            <p:nvPr/>
          </p:nvSpPr>
          <p:spPr>
            <a:xfrm>
              <a:off x="1192414" y="1009488"/>
              <a:ext cx="1747931" cy="1747492"/>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rgbClr val="0C0C0C"/>
                </a:buClr>
                <a:buSzPts val="2400"/>
                <a:buFont typeface="Calibri"/>
                <a:buNone/>
              </a:pPr>
              <a:r>
                <a:rPr b="1" i="0" lang="en-US" sz="2400" u="none" cap="none" strike="noStrike">
                  <a:solidFill>
                    <a:srgbClr val="0C0C0C"/>
                  </a:solidFill>
                  <a:latin typeface="Calibri"/>
                  <a:ea typeface="Calibri"/>
                  <a:cs typeface="Calibri"/>
                  <a:sym typeface="Calibri"/>
                </a:rPr>
                <a:t>Gaussian Filter </a:t>
              </a:r>
              <a:endParaRPr b="1" i="0" sz="2400" u="none" cap="none" strike="noStrike">
                <a:solidFill>
                  <a:srgbClr val="0C0C0C"/>
                </a:solidFill>
                <a:latin typeface="Calibri"/>
                <a:ea typeface="Calibri"/>
                <a:cs typeface="Calibri"/>
                <a:sym typeface="Calibri"/>
              </a:endParaRPr>
            </a:p>
          </p:txBody>
        </p:sp>
        <p:sp>
          <p:nvSpPr>
            <p:cNvPr id="138" name="Google Shape;138;p12"/>
            <p:cNvSpPr/>
            <p:nvPr/>
          </p:nvSpPr>
          <p:spPr>
            <a:xfrm>
              <a:off x="842828" y="3242268"/>
              <a:ext cx="2447104" cy="14370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
            <p:cNvSpPr txBox="1"/>
            <p:nvPr/>
          </p:nvSpPr>
          <p:spPr>
            <a:xfrm>
              <a:off x="842828" y="3242268"/>
              <a:ext cx="2447104" cy="1437001"/>
            </a:xfrm>
            <a:prstGeom prst="rect">
              <a:avLst/>
            </a:prstGeom>
            <a:noFill/>
            <a:ln>
              <a:noFill/>
            </a:ln>
          </p:spPr>
          <p:txBody>
            <a:bodyPr anchorCtr="0" anchor="t" bIns="80000" lIns="80000" spcFirstLastPara="1" rIns="80000" wrap="square" tIns="8000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TO REMOVE </a:t>
              </a:r>
              <a:r>
                <a:rPr lang="en-US" sz="1600">
                  <a:solidFill>
                    <a:schemeClr val="dk1"/>
                  </a:solidFill>
                  <a:latin typeface="Calibri"/>
                  <a:ea typeface="Calibri"/>
                  <a:cs typeface="Calibri"/>
                  <a:sym typeface="Calibri"/>
                </a:rPr>
                <a:t>NOISE</a:t>
              </a:r>
              <a:endParaRPr b="0" i="0" sz="16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609600" y="199934"/>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a:solidFill>
                  <a:srgbClr val="17365D"/>
                </a:solidFill>
                <a:latin typeface="Times New Roman"/>
                <a:ea typeface="Times New Roman"/>
                <a:cs typeface="Times New Roman"/>
                <a:sym typeface="Times New Roman"/>
              </a:rPr>
              <a:t>LUNG SEGMENTATION</a:t>
            </a:r>
            <a:endParaRPr b="1">
              <a:solidFill>
                <a:srgbClr val="17365D"/>
              </a:solidFill>
              <a:latin typeface="Times New Roman"/>
              <a:ea typeface="Times New Roman"/>
              <a:cs typeface="Times New Roman"/>
              <a:sym typeface="Times New Roman"/>
            </a:endParaRPr>
          </a:p>
        </p:txBody>
      </p:sp>
      <p:sp>
        <p:nvSpPr>
          <p:cNvPr id="145" name="Google Shape;145;p13"/>
          <p:cNvSpPr txBox="1"/>
          <p:nvPr>
            <p:ph idx="1" type="body"/>
          </p:nvPr>
        </p:nvSpPr>
        <p:spPr>
          <a:xfrm>
            <a:off x="877740" y="1428792"/>
            <a:ext cx="10418190" cy="4679777"/>
          </a:xfrm>
          <a:prstGeom prst="rect">
            <a:avLst/>
          </a:prstGeom>
          <a:noFill/>
          <a:ln>
            <a:noFill/>
          </a:ln>
        </p:spPr>
        <p:txBody>
          <a:bodyPr anchorCtr="0" anchor="t" bIns="45700" lIns="91425" spcFirstLastPara="1" rIns="91425" wrap="square" tIns="45700">
            <a:normAutofit fontScale="25000" lnSpcReduction="20000"/>
          </a:bodyPr>
          <a:lstStyle/>
          <a:p>
            <a:pPr indent="-342891" lvl="0" marL="342891" rtl="0" algn="l">
              <a:spcBef>
                <a:spcPts val="0"/>
              </a:spcBef>
              <a:spcAft>
                <a:spcPts val="0"/>
              </a:spcAft>
              <a:buClr>
                <a:srgbClr val="000000"/>
              </a:buClr>
              <a:buSzPct val="100000"/>
              <a:buChar char="•"/>
            </a:pPr>
            <a:r>
              <a:rPr b="0" lang="en-US" sz="9200">
                <a:solidFill>
                  <a:srgbClr val="000000"/>
                </a:solidFill>
              </a:rPr>
              <a:t>The aim of medical image segmentation is to extract quantitative information (eg, volumetric data, morphometric data, textural patterns–related information) with regard to an organ of interest or a lesion within the organ</a:t>
            </a:r>
            <a:r>
              <a:rPr b="0" i="1" lang="en-US" sz="9200">
                <a:solidFill>
                  <a:srgbClr val="000000"/>
                </a:solidFill>
              </a:rPr>
              <a:t>.[4]</a:t>
            </a:r>
            <a:endParaRPr/>
          </a:p>
          <a:p>
            <a:pPr indent="-196840" lvl="0" marL="342891" rtl="0" algn="l">
              <a:spcBef>
                <a:spcPts val="460"/>
              </a:spcBef>
              <a:spcAft>
                <a:spcPts val="0"/>
              </a:spcAft>
              <a:buClr>
                <a:schemeClr val="dk1"/>
              </a:buClr>
              <a:buSzPct val="100000"/>
              <a:buNone/>
            </a:pPr>
            <a:r>
              <a:t/>
            </a:r>
            <a:endParaRPr b="0" i="1" sz="9200">
              <a:solidFill>
                <a:srgbClr val="000000"/>
              </a:solidFill>
            </a:endParaRPr>
          </a:p>
          <a:p>
            <a:pPr indent="-342891" lvl="0" marL="342891" rtl="0" algn="l">
              <a:spcBef>
                <a:spcPts val="460"/>
              </a:spcBef>
              <a:spcAft>
                <a:spcPts val="0"/>
              </a:spcAft>
              <a:buClr>
                <a:srgbClr val="202124"/>
              </a:buClr>
              <a:buSzPct val="100000"/>
              <a:buChar char="•"/>
            </a:pPr>
            <a:r>
              <a:rPr b="0" i="0" lang="en-US" sz="9200">
                <a:solidFill>
                  <a:srgbClr val="202124"/>
                </a:solidFill>
              </a:rPr>
              <a:t>The computer-based process of identifying the boundaries of </a:t>
            </a:r>
            <a:r>
              <a:rPr b="1" i="0" lang="en-US" sz="9200">
                <a:solidFill>
                  <a:srgbClr val="202124"/>
                </a:solidFill>
              </a:rPr>
              <a:t>lung</a:t>
            </a:r>
            <a:r>
              <a:rPr b="0" i="0" lang="en-US" sz="9200">
                <a:solidFill>
                  <a:srgbClr val="202124"/>
                </a:solidFill>
              </a:rPr>
              <a:t> from surrounding thoracic tissue on CT images, which is called </a:t>
            </a:r>
            <a:r>
              <a:rPr b="1" i="0" lang="en-US" sz="9200">
                <a:solidFill>
                  <a:srgbClr val="202124"/>
                </a:solidFill>
              </a:rPr>
              <a:t>segmentation</a:t>
            </a:r>
            <a:r>
              <a:rPr b="0" i="0" lang="en-US" sz="9200">
                <a:solidFill>
                  <a:srgbClr val="202124"/>
                </a:solidFill>
              </a:rPr>
              <a:t>, is a vital step in radiologic </a:t>
            </a:r>
            <a:r>
              <a:rPr b="1" i="0" lang="en-US" sz="9200">
                <a:solidFill>
                  <a:srgbClr val="202124"/>
                </a:solidFill>
              </a:rPr>
              <a:t>pulmonary</a:t>
            </a:r>
            <a:r>
              <a:rPr b="0" i="0" lang="en-US" sz="9200">
                <a:solidFill>
                  <a:srgbClr val="202124"/>
                </a:solidFill>
              </a:rPr>
              <a:t> image analysis.</a:t>
            </a:r>
            <a:endParaRPr/>
          </a:p>
          <a:p>
            <a:pPr indent="0" lvl="0" marL="0" rtl="0" algn="l">
              <a:spcBef>
                <a:spcPts val="460"/>
              </a:spcBef>
              <a:spcAft>
                <a:spcPts val="0"/>
              </a:spcAft>
              <a:buClr>
                <a:schemeClr val="dk1"/>
              </a:buClr>
              <a:buSzPct val="100000"/>
              <a:buNone/>
            </a:pPr>
            <a:r>
              <a:t/>
            </a:r>
            <a:endParaRPr b="0" i="0" sz="9200">
              <a:solidFill>
                <a:srgbClr val="202124"/>
              </a:solidFill>
            </a:endParaRPr>
          </a:p>
          <a:p>
            <a:pPr indent="-342891" lvl="0" marL="342891" rtl="0" algn="l">
              <a:spcBef>
                <a:spcPts val="460"/>
              </a:spcBef>
              <a:spcAft>
                <a:spcPts val="0"/>
              </a:spcAft>
              <a:buClr>
                <a:srgbClr val="000000"/>
              </a:buClr>
              <a:buSzPct val="100000"/>
              <a:buChar char="•"/>
            </a:pPr>
            <a:r>
              <a:rPr b="0" i="0" lang="en-US" sz="9200">
                <a:solidFill>
                  <a:srgbClr val="000000"/>
                </a:solidFill>
              </a:rPr>
              <a:t>The currently available segmentation methods can be divided into five major classes: </a:t>
            </a:r>
            <a:r>
              <a:rPr b="0" i="1" lang="en-US" sz="9200">
                <a:solidFill>
                  <a:srgbClr val="000000"/>
                </a:solidFill>
              </a:rPr>
              <a:t>(a)</a:t>
            </a:r>
            <a:r>
              <a:rPr b="0" i="0" lang="en-US" sz="9200">
                <a:solidFill>
                  <a:srgbClr val="000000"/>
                </a:solidFill>
              </a:rPr>
              <a:t> thresholding-based, </a:t>
            </a:r>
            <a:r>
              <a:rPr b="0" i="1" lang="en-US" sz="9200">
                <a:solidFill>
                  <a:srgbClr val="000000"/>
                </a:solidFill>
              </a:rPr>
              <a:t>(b)</a:t>
            </a:r>
            <a:r>
              <a:rPr b="0" i="0" lang="en-US" sz="9200">
                <a:solidFill>
                  <a:srgbClr val="000000"/>
                </a:solidFill>
              </a:rPr>
              <a:t> region-based, </a:t>
            </a:r>
            <a:r>
              <a:rPr b="0" i="1" lang="en-US" sz="9200">
                <a:solidFill>
                  <a:srgbClr val="000000"/>
                </a:solidFill>
              </a:rPr>
              <a:t>(c)</a:t>
            </a:r>
            <a:r>
              <a:rPr b="0" i="0" lang="en-US" sz="9200">
                <a:solidFill>
                  <a:srgbClr val="000000"/>
                </a:solidFill>
              </a:rPr>
              <a:t> shape-based, </a:t>
            </a:r>
            <a:r>
              <a:rPr b="0" i="1" lang="en-US" sz="9200">
                <a:solidFill>
                  <a:srgbClr val="000000"/>
                </a:solidFill>
              </a:rPr>
              <a:t>(d)</a:t>
            </a:r>
            <a:r>
              <a:rPr b="0" i="0" lang="en-US" sz="9200">
                <a:solidFill>
                  <a:srgbClr val="000000"/>
                </a:solidFill>
              </a:rPr>
              <a:t> neighboring anatomy–guided, and </a:t>
            </a:r>
            <a:r>
              <a:rPr b="0" i="1" lang="en-US" sz="9200">
                <a:solidFill>
                  <a:srgbClr val="000000"/>
                </a:solidFill>
              </a:rPr>
              <a:t>(e)</a:t>
            </a:r>
            <a:r>
              <a:rPr b="0" i="0" lang="en-US" sz="9200">
                <a:solidFill>
                  <a:srgbClr val="000000"/>
                </a:solidFill>
              </a:rPr>
              <a:t> machine learning–based methods.</a:t>
            </a:r>
            <a:r>
              <a:rPr b="0" i="1" lang="en-US" sz="9200">
                <a:solidFill>
                  <a:srgbClr val="000000"/>
                </a:solidFill>
              </a:rPr>
              <a:t>[5]</a:t>
            </a:r>
            <a:endParaRPr/>
          </a:p>
          <a:p>
            <a:pPr indent="-196840" lvl="0" marL="342891" rtl="0" algn="l">
              <a:spcBef>
                <a:spcPts val="460"/>
              </a:spcBef>
              <a:spcAft>
                <a:spcPts val="0"/>
              </a:spcAft>
              <a:buClr>
                <a:schemeClr val="dk1"/>
              </a:buClr>
              <a:buSzPct val="100000"/>
              <a:buNone/>
            </a:pPr>
            <a:r>
              <a:t/>
            </a:r>
            <a:endParaRPr b="0" i="0" sz="9200">
              <a:solidFill>
                <a:srgbClr val="000000"/>
              </a:solidFill>
            </a:endParaRPr>
          </a:p>
          <a:p>
            <a:pPr indent="-342891" lvl="0" marL="342891" rtl="0" algn="l">
              <a:spcBef>
                <a:spcPts val="460"/>
              </a:spcBef>
              <a:spcAft>
                <a:spcPts val="0"/>
              </a:spcAft>
              <a:buClr>
                <a:srgbClr val="000000"/>
              </a:buClr>
              <a:buSzPct val="100000"/>
              <a:buChar char="•"/>
            </a:pPr>
            <a:r>
              <a:rPr b="1" i="0" lang="en-US" sz="9200">
                <a:solidFill>
                  <a:srgbClr val="000000"/>
                </a:solidFill>
              </a:rPr>
              <a:t>W</a:t>
            </a:r>
            <a:r>
              <a:rPr b="1" lang="en-US" sz="9200">
                <a:solidFill>
                  <a:srgbClr val="000000"/>
                </a:solidFill>
              </a:rPr>
              <a:t>e have applied Thresholding-Based Method for Segmentation.</a:t>
            </a:r>
            <a:endParaRPr b="1" i="0" sz="9200">
              <a:solidFill>
                <a:srgbClr val="000000"/>
              </a:solidFill>
            </a:endParaRPr>
          </a:p>
          <a:p>
            <a:pPr indent="-196840" lvl="0" marL="342891" rtl="0" algn="l">
              <a:spcBef>
                <a:spcPts val="460"/>
              </a:spcBef>
              <a:spcAft>
                <a:spcPts val="0"/>
              </a:spcAft>
              <a:buClr>
                <a:schemeClr val="dk1"/>
              </a:buClr>
              <a:buSzPct val="100000"/>
              <a:buNone/>
            </a:pPr>
            <a:r>
              <a:t/>
            </a:r>
            <a:endParaRPr b="0" i="0" sz="9200">
              <a:solidFill>
                <a:srgbClr val="000000"/>
              </a:solidFill>
            </a:endParaRPr>
          </a:p>
          <a:p>
            <a:pPr indent="-292091" lvl="0" marL="342891" rtl="0" algn="l">
              <a:spcBef>
                <a:spcPts val="16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365D"/>
              </a:buClr>
              <a:buSzPts val="3400"/>
              <a:buFont typeface="Calibri"/>
              <a:buNone/>
            </a:pPr>
            <a:r>
              <a:rPr b="1" lang="en-US" sz="3400">
                <a:solidFill>
                  <a:srgbClr val="17365D"/>
                </a:solidFill>
              </a:rPr>
              <a:t>LUNG SEGMENTATION</a:t>
            </a:r>
            <a:r>
              <a:rPr b="1" lang="en-US" sz="2400">
                <a:solidFill>
                  <a:srgbClr val="17365D"/>
                </a:solidFill>
              </a:rPr>
              <a:t>(continued)</a:t>
            </a:r>
            <a:endParaRPr b="1" sz="2400">
              <a:solidFill>
                <a:srgbClr val="17365D"/>
              </a:solidFill>
            </a:endParaRPr>
          </a:p>
        </p:txBody>
      </p:sp>
      <p:grpSp>
        <p:nvGrpSpPr>
          <p:cNvPr id="151" name="Google Shape;151;p14"/>
          <p:cNvGrpSpPr/>
          <p:nvPr/>
        </p:nvGrpSpPr>
        <p:grpSpPr>
          <a:xfrm>
            <a:off x="450914" y="2073427"/>
            <a:ext cx="11464561" cy="4357533"/>
            <a:chOff x="0" y="0"/>
            <a:chExt cx="11464561" cy="4357533"/>
          </a:xfrm>
        </p:grpSpPr>
        <p:sp>
          <p:nvSpPr>
            <p:cNvPr id="152" name="Google Shape;152;p14"/>
            <p:cNvSpPr/>
            <p:nvPr/>
          </p:nvSpPr>
          <p:spPr>
            <a:xfrm>
              <a:off x="0" y="0"/>
              <a:ext cx="2076977" cy="1282406"/>
            </a:xfrm>
            <a:prstGeom prst="rect">
              <a:avLst/>
            </a:prstGeom>
            <a:solidFill>
              <a:srgbClr val="17365D"/>
            </a:solidFill>
            <a:ln cap="flat" cmpd="sng" w="25400">
              <a:solidFill>
                <a:srgbClr val="1D1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0" y="0"/>
              <a:ext cx="2076977" cy="1282406"/>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THRESHOLDING-Based</a:t>
              </a:r>
              <a:endParaRPr b="0" i="0" sz="1800" u="none" cap="none" strike="noStrike">
                <a:solidFill>
                  <a:schemeClr val="lt1"/>
                </a:solidFill>
                <a:latin typeface="Calibri"/>
                <a:ea typeface="Calibri"/>
                <a:cs typeface="Calibri"/>
                <a:sym typeface="Calibri"/>
              </a:endParaRPr>
            </a:p>
          </p:txBody>
        </p:sp>
        <p:sp>
          <p:nvSpPr>
            <p:cNvPr id="154" name="Google Shape;154;p14"/>
            <p:cNvSpPr/>
            <p:nvPr/>
          </p:nvSpPr>
          <p:spPr>
            <a:xfrm>
              <a:off x="0" y="1665356"/>
              <a:ext cx="2075607" cy="2692177"/>
            </a:xfrm>
            <a:prstGeom prst="rect">
              <a:avLst/>
            </a:prstGeom>
            <a:solidFill>
              <a:srgbClr val="CFD7E7">
                <a:alpha val="89803"/>
              </a:srgbClr>
            </a:solidFill>
            <a:ln cap="flat" cmpd="sng" w="25400">
              <a:solidFill>
                <a:srgbClr val="1D1B1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txBox="1"/>
            <p:nvPr/>
          </p:nvSpPr>
          <p:spPr>
            <a:xfrm>
              <a:off x="0" y="1665356"/>
              <a:ext cx="2075607" cy="269217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Identification and segmentation of well-defined normal structures and isolated lesions such as tumors, cavities and nodules</a:t>
              </a:r>
              <a:endParaRPr b="0" i="0" sz="1800" u="none" cap="none" strike="noStrike">
                <a:solidFill>
                  <a:schemeClr val="dk1"/>
                </a:solidFill>
                <a:latin typeface="Calibri"/>
                <a:ea typeface="Calibri"/>
                <a:cs typeface="Calibri"/>
                <a:sym typeface="Calibri"/>
              </a:endParaRPr>
            </a:p>
            <a:p>
              <a:pPr indent="-57150" lvl="1" marL="17145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14"/>
            <p:cNvSpPr/>
            <p:nvPr/>
          </p:nvSpPr>
          <p:spPr>
            <a:xfrm>
              <a:off x="2396019" y="0"/>
              <a:ext cx="2076977" cy="1278666"/>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nvSpPr>
          <p:spPr>
            <a:xfrm>
              <a:off x="2396019" y="0"/>
              <a:ext cx="2076977" cy="1278666"/>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REGION-Based</a:t>
              </a:r>
              <a:endParaRPr b="0" i="0" sz="1800" u="none" cap="none" strike="noStrike">
                <a:solidFill>
                  <a:schemeClr val="lt1"/>
                </a:solidFill>
                <a:latin typeface="Calibri"/>
                <a:ea typeface="Calibri"/>
                <a:cs typeface="Calibri"/>
                <a:sym typeface="Calibri"/>
              </a:endParaRPr>
            </a:p>
          </p:txBody>
        </p:sp>
        <p:sp>
          <p:nvSpPr>
            <p:cNvPr id="158" name="Google Shape;158;p14"/>
            <p:cNvSpPr/>
            <p:nvPr/>
          </p:nvSpPr>
          <p:spPr>
            <a:xfrm>
              <a:off x="2345570" y="1646242"/>
              <a:ext cx="2076977" cy="2711291"/>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txBox="1"/>
            <p:nvPr/>
          </p:nvSpPr>
          <p:spPr>
            <a:xfrm>
              <a:off x="2345570" y="1646242"/>
              <a:ext cx="2076977" cy="2711291"/>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Normal structures, regions with minimal notices ,  minimal abnormalities</a:t>
              </a:r>
              <a:endParaRPr b="0" i="0" sz="1800" u="none" cap="none" strike="noStrike">
                <a:solidFill>
                  <a:schemeClr val="dk1"/>
                </a:solidFill>
                <a:latin typeface="Calibri"/>
                <a:ea typeface="Calibri"/>
                <a:cs typeface="Calibri"/>
                <a:sym typeface="Calibri"/>
              </a:endParaRPr>
            </a:p>
          </p:txBody>
        </p:sp>
        <p:sp>
          <p:nvSpPr>
            <p:cNvPr id="160" name="Google Shape;160;p14"/>
            <p:cNvSpPr/>
            <p:nvPr/>
          </p:nvSpPr>
          <p:spPr>
            <a:xfrm>
              <a:off x="4744147" y="0"/>
              <a:ext cx="2076977" cy="1222369"/>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txBox="1"/>
            <p:nvPr/>
          </p:nvSpPr>
          <p:spPr>
            <a:xfrm>
              <a:off x="4744147" y="0"/>
              <a:ext cx="2076977" cy="1222369"/>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SHAPE-Based</a:t>
              </a:r>
              <a:endParaRPr/>
            </a:p>
          </p:txBody>
        </p:sp>
        <p:sp>
          <p:nvSpPr>
            <p:cNvPr id="162" name="Google Shape;162;p14"/>
            <p:cNvSpPr/>
            <p:nvPr/>
          </p:nvSpPr>
          <p:spPr>
            <a:xfrm>
              <a:off x="4758997" y="1665356"/>
              <a:ext cx="2076977" cy="269217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txBox="1"/>
            <p:nvPr/>
          </p:nvSpPr>
          <p:spPr>
            <a:xfrm>
              <a:off x="4758997" y="1665356"/>
              <a:ext cx="2076977" cy="269217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Also called atlas-based or model-based</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Abnormal pathologic condition that defy segmentation of normal anatomy</a:t>
              </a:r>
              <a:endParaRPr b="0" i="0" sz="1800" u="none" cap="none" strike="noStrike">
                <a:solidFill>
                  <a:schemeClr val="dk1"/>
                </a:solidFill>
                <a:latin typeface="Calibri"/>
                <a:ea typeface="Calibri"/>
                <a:cs typeface="Calibri"/>
                <a:sym typeface="Calibri"/>
              </a:endParaRPr>
            </a:p>
          </p:txBody>
        </p:sp>
        <p:sp>
          <p:nvSpPr>
            <p:cNvPr id="164" name="Google Shape;164;p14"/>
            <p:cNvSpPr/>
            <p:nvPr/>
          </p:nvSpPr>
          <p:spPr>
            <a:xfrm>
              <a:off x="7108682" y="9882"/>
              <a:ext cx="2076977" cy="1260854"/>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txBox="1"/>
            <p:nvPr/>
          </p:nvSpPr>
          <p:spPr>
            <a:xfrm>
              <a:off x="7108682" y="9882"/>
              <a:ext cx="2076977" cy="1260854"/>
            </a:xfrm>
            <a:prstGeom prst="rect">
              <a:avLst/>
            </a:prstGeom>
            <a:noFill/>
            <a:ln>
              <a:noFill/>
            </a:ln>
          </p:spPr>
          <p:txBody>
            <a:bodyPr anchorCtr="0" anchor="ctr" bIns="60950" lIns="106675" spcFirstLastPara="1" rIns="106675" wrap="square" tIns="60950">
              <a:noAutofit/>
            </a:bodyPr>
            <a:lstStyle/>
            <a:p>
              <a:pPr indent="0" lvl="0" marL="0" marR="0" rtl="0" algn="ctr">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Neighboring</a:t>
              </a:r>
              <a:endParaRPr/>
            </a:p>
            <a:p>
              <a:pPr indent="0" lvl="0" marL="0" marR="0" rtl="0" algn="ctr">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Anatomy-Guided</a:t>
              </a:r>
              <a:endParaRPr b="0" i="0" sz="1500" u="none" cap="none" strike="noStrike">
                <a:solidFill>
                  <a:schemeClr val="lt1"/>
                </a:solidFill>
                <a:latin typeface="Calibri"/>
                <a:ea typeface="Calibri"/>
                <a:cs typeface="Calibri"/>
                <a:sym typeface="Calibri"/>
              </a:endParaRPr>
            </a:p>
          </p:txBody>
        </p:sp>
        <p:sp>
          <p:nvSpPr>
            <p:cNvPr id="166" name="Google Shape;166;p14"/>
            <p:cNvSpPr/>
            <p:nvPr/>
          </p:nvSpPr>
          <p:spPr>
            <a:xfrm>
              <a:off x="7109389" y="1665356"/>
              <a:ext cx="2076977" cy="269217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txBox="1"/>
            <p:nvPr/>
          </p:nvSpPr>
          <p:spPr>
            <a:xfrm>
              <a:off x="7109389" y="1665356"/>
              <a:ext cx="2076977" cy="269217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Identification and Classification of pleural effusions or atelectasis.</a:t>
              </a:r>
              <a:endParaRPr b="0" i="0" sz="1800" u="none" cap="none" strike="noStrike">
                <a:solidFill>
                  <a:schemeClr val="dk1"/>
                </a:solidFill>
                <a:latin typeface="Calibri"/>
                <a:ea typeface="Calibri"/>
                <a:cs typeface="Calibri"/>
                <a:sym typeface="Calibri"/>
              </a:endParaRPr>
            </a:p>
          </p:txBody>
        </p:sp>
        <p:sp>
          <p:nvSpPr>
            <p:cNvPr id="168" name="Google Shape;168;p14"/>
            <p:cNvSpPr/>
            <p:nvPr/>
          </p:nvSpPr>
          <p:spPr>
            <a:xfrm>
              <a:off x="9387584" y="27461"/>
              <a:ext cx="2076977" cy="1314557"/>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txBox="1"/>
            <p:nvPr/>
          </p:nvSpPr>
          <p:spPr>
            <a:xfrm>
              <a:off x="9387584" y="27461"/>
              <a:ext cx="2076977" cy="1314557"/>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MACHINE LEARNING-Based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9378155" y="1665356"/>
              <a:ext cx="2076977" cy="2692177"/>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txBox="1"/>
            <p:nvPr/>
          </p:nvSpPr>
          <p:spPr>
            <a:xfrm>
              <a:off x="9378155" y="1665356"/>
              <a:ext cx="2076977" cy="2692177"/>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Delineation of pathologic conditions with signature textured patterns such as GGO , consolidation and crazy-paving patterns</a:t>
              </a:r>
              <a:endParaRPr b="0" i="0" sz="1800" u="none" cap="none" strike="noStrike">
                <a:solidFill>
                  <a:schemeClr val="dk1"/>
                </a:solidFill>
                <a:latin typeface="Calibri"/>
                <a:ea typeface="Calibri"/>
                <a:cs typeface="Calibri"/>
                <a:sym typeface="Calibri"/>
              </a:endParaRPr>
            </a:p>
          </p:txBody>
        </p:sp>
      </p:grpSp>
      <p:sp>
        <p:nvSpPr>
          <p:cNvPr id="172" name="Google Shape;172;p14"/>
          <p:cNvSpPr txBox="1"/>
          <p:nvPr/>
        </p:nvSpPr>
        <p:spPr>
          <a:xfrm>
            <a:off x="586818" y="1496345"/>
            <a:ext cx="6094428"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900" u="none" cap="none" strike="noStrike">
                <a:solidFill>
                  <a:srgbClr val="000000"/>
                </a:solidFill>
                <a:latin typeface="Calibri"/>
                <a:ea typeface="Calibri"/>
                <a:cs typeface="Calibri"/>
                <a:sym typeface="Calibri"/>
              </a:rPr>
              <a:t>Five Major Classes of CT Lung Segmentation Methods </a:t>
            </a:r>
            <a:r>
              <a:rPr b="1" i="1" lang="en-US" sz="1900" u="none" cap="none" strike="noStrike">
                <a:solidFill>
                  <a:srgbClr val="000000"/>
                </a:solidFill>
                <a:latin typeface="Calibri"/>
                <a:ea typeface="Calibri"/>
                <a:cs typeface="Calibri"/>
                <a:sym typeface="Calibri"/>
              </a:rPr>
              <a:t>[5]:</a:t>
            </a:r>
            <a:endParaRPr b="1" i="1" sz="1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17365D"/>
              </a:buClr>
              <a:buSzPct val="100000"/>
              <a:buFont typeface="Times New Roman"/>
              <a:buNone/>
            </a:pPr>
            <a:r>
              <a:rPr b="1" lang="en-US" sz="4400">
                <a:solidFill>
                  <a:srgbClr val="17365D"/>
                </a:solidFill>
                <a:latin typeface="Times New Roman"/>
                <a:ea typeface="Times New Roman"/>
                <a:cs typeface="Times New Roman"/>
                <a:sym typeface="Times New Roman"/>
              </a:rPr>
              <a:t>Flow Chart, Algorithm &amp; Implementation </a:t>
            </a:r>
            <a:br>
              <a:rPr b="1" lang="en-US" sz="4400"/>
            </a:br>
            <a:endParaRPr/>
          </a:p>
        </p:txBody>
      </p:sp>
      <p:pic>
        <p:nvPicPr>
          <p:cNvPr id="178" name="Google Shape;178;p15"/>
          <p:cNvPicPr preferRelativeResize="0"/>
          <p:nvPr>
            <p:ph idx="1" type="body"/>
          </p:nvPr>
        </p:nvPicPr>
        <p:blipFill rotWithShape="1">
          <a:blip r:embed="rId3">
            <a:alphaModFix/>
          </a:blip>
          <a:srcRect b="0" l="0" r="0" t="0"/>
          <a:stretch/>
        </p:blipFill>
        <p:spPr>
          <a:xfrm>
            <a:off x="762000" y="1181100"/>
            <a:ext cx="9991725" cy="4495800"/>
          </a:xfrm>
          <a:prstGeom prst="rect">
            <a:avLst/>
          </a:prstGeom>
          <a:noFill/>
          <a:ln>
            <a:noFill/>
          </a:ln>
        </p:spPr>
      </p:pic>
      <p:sp>
        <p:nvSpPr>
          <p:cNvPr id="179" name="Google Shape;179;p15"/>
          <p:cNvSpPr txBox="1"/>
          <p:nvPr/>
        </p:nvSpPr>
        <p:spPr>
          <a:xfrm>
            <a:off x="2481607" y="5800338"/>
            <a:ext cx="6094428" cy="3847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00" u="sng">
                <a:solidFill>
                  <a:schemeClr val="dk1"/>
                </a:solidFill>
                <a:latin typeface="Calibri"/>
                <a:ea typeface="Calibri"/>
                <a:cs typeface="Calibri"/>
                <a:sym typeface="Calibri"/>
              </a:rPr>
              <a:t>FIG.1. BASIC WORK FLOW MODEL OF OBJECT DETECTION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a:solidFill>
                  <a:srgbClr val="17365D"/>
                </a:solidFill>
                <a:latin typeface="Times New Roman"/>
                <a:ea typeface="Times New Roman"/>
                <a:cs typeface="Times New Roman"/>
                <a:sym typeface="Times New Roman"/>
              </a:rPr>
              <a:t>ALGORITHM AND </a:t>
            </a:r>
            <a:r>
              <a:rPr b="1" lang="en-US">
                <a:solidFill>
                  <a:srgbClr val="17365D"/>
                </a:solidFill>
                <a:latin typeface="Times New Roman"/>
                <a:ea typeface="Times New Roman"/>
                <a:cs typeface="Times New Roman"/>
                <a:sym typeface="Times New Roman"/>
              </a:rPr>
              <a:t>IMPLEMENTATION</a:t>
            </a:r>
            <a:endParaRPr b="1">
              <a:solidFill>
                <a:srgbClr val="17365D"/>
              </a:solidFill>
              <a:latin typeface="Times New Roman"/>
              <a:ea typeface="Times New Roman"/>
              <a:cs typeface="Times New Roman"/>
              <a:sym typeface="Times New Roman"/>
            </a:endParaRPr>
          </a:p>
        </p:txBody>
      </p:sp>
      <p:grpSp>
        <p:nvGrpSpPr>
          <p:cNvPr id="185" name="Google Shape;185;p16"/>
          <p:cNvGrpSpPr/>
          <p:nvPr/>
        </p:nvGrpSpPr>
        <p:grpSpPr>
          <a:xfrm>
            <a:off x="616388" y="1720028"/>
            <a:ext cx="10959223" cy="4560103"/>
            <a:chOff x="6788" y="395086"/>
            <a:chExt cx="10959223" cy="4560103"/>
          </a:xfrm>
        </p:grpSpPr>
        <p:sp>
          <p:nvSpPr>
            <p:cNvPr id="186" name="Google Shape;186;p16"/>
            <p:cNvSpPr/>
            <p:nvPr/>
          </p:nvSpPr>
          <p:spPr>
            <a:xfrm>
              <a:off x="6788" y="1760326"/>
              <a:ext cx="1739273" cy="1434537"/>
            </a:xfrm>
            <a:prstGeom prst="roundRect">
              <a:avLst>
                <a:gd fmla="val 10000" name="adj"/>
              </a:avLst>
            </a:prstGeom>
            <a:solidFill>
              <a:srgbClr val="C5D8F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txBox="1"/>
            <p:nvPr/>
          </p:nvSpPr>
          <p:spPr>
            <a:xfrm>
              <a:off x="39801" y="1793339"/>
              <a:ext cx="1673247" cy="1061110"/>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t>
              </a:r>
              <a:r>
                <a:rPr b="0" i="0" lang="en-US" sz="1700" u="none" cap="none" strike="noStrike">
                  <a:solidFill>
                    <a:schemeClr val="dk1"/>
                  </a:solidFill>
                  <a:latin typeface="Calibri"/>
                  <a:ea typeface="Calibri"/>
                  <a:cs typeface="Calibri"/>
                  <a:sym typeface="Calibri"/>
                </a:rPr>
                <a:t>Load lungs CT Image Pixels </a:t>
              </a:r>
              <a:endParaRPr/>
            </a:p>
          </p:txBody>
        </p:sp>
        <p:sp>
          <p:nvSpPr>
            <p:cNvPr id="188" name="Google Shape;188;p16"/>
            <p:cNvSpPr/>
            <p:nvPr/>
          </p:nvSpPr>
          <p:spPr>
            <a:xfrm>
              <a:off x="457631" y="2422726"/>
              <a:ext cx="2303823" cy="2303823"/>
            </a:xfrm>
            <a:custGeom>
              <a:rect b="b" l="l" r="r" t="t"/>
              <a:pathLst>
                <a:path extrusionOk="0" h="120000" w="120000">
                  <a:moveTo>
                    <a:pt x="2368" y="59264"/>
                  </a:moveTo>
                  <a:lnTo>
                    <a:pt x="5914" y="59309"/>
                  </a:lnTo>
                  <a:lnTo>
                    <a:pt x="5914" y="59309"/>
                  </a:lnTo>
                  <a:cubicBezTo>
                    <a:pt x="5679" y="77723"/>
                    <a:pt x="14827" y="94990"/>
                    <a:pt x="30194" y="105137"/>
                  </a:cubicBezTo>
                  <a:cubicBezTo>
                    <a:pt x="45560" y="115285"/>
                    <a:pt x="65034" y="116917"/>
                    <a:pt x="81875" y="109470"/>
                  </a:cubicBezTo>
                  <a:lnTo>
                    <a:pt x="80695" y="107434"/>
                  </a:lnTo>
                  <a:lnTo>
                    <a:pt x="88003" y="108338"/>
                  </a:lnTo>
                  <a:lnTo>
                    <a:pt x="84843" y="114592"/>
                  </a:lnTo>
                  <a:lnTo>
                    <a:pt x="83663" y="112555"/>
                  </a:lnTo>
                  <a:lnTo>
                    <a:pt x="83663" y="112555"/>
                  </a:lnTo>
                  <a:cubicBezTo>
                    <a:pt x="65708" y="120639"/>
                    <a:pt x="44869" y="118998"/>
                    <a:pt x="28402" y="108203"/>
                  </a:cubicBezTo>
                  <a:cubicBezTo>
                    <a:pt x="11934" y="97408"/>
                    <a:pt x="2117" y="78953"/>
                    <a:pt x="2368" y="59264"/>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393293" y="2887462"/>
              <a:ext cx="1546021" cy="61480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txBox="1"/>
            <p:nvPr/>
          </p:nvSpPr>
          <p:spPr>
            <a:xfrm>
              <a:off x="411300" y="2905469"/>
              <a:ext cx="1510007" cy="578787"/>
            </a:xfrm>
            <a:prstGeom prst="rect">
              <a:avLst/>
            </a:prstGeom>
            <a:noFill/>
            <a:ln>
              <a:noFill/>
            </a:ln>
          </p:spPr>
          <p:txBody>
            <a:bodyPr anchorCtr="0" anchor="ctr" bIns="24125" lIns="36175" spcFirstLastPara="1" rIns="36175" wrap="square" tIns="24125">
              <a:noAutofit/>
            </a:bodyPr>
            <a:lstStyle/>
            <a:p>
              <a:pPr indent="0" lvl="0" marL="0" marR="0" rtl="0" algn="ctr">
                <a:lnSpc>
                  <a:spcPct val="90000"/>
                </a:lnSpc>
                <a:spcBef>
                  <a:spcPts val="0"/>
                </a:spcBef>
                <a:spcAft>
                  <a:spcPts val="0"/>
                </a:spcAft>
                <a:buClr>
                  <a:schemeClr val="lt1"/>
                </a:buClr>
                <a:buSzPts val="1900"/>
                <a:buFont typeface="Calibri"/>
                <a:buNone/>
              </a:pPr>
              <a:r>
                <a:rPr lang="en-US" sz="1900">
                  <a:solidFill>
                    <a:schemeClr val="lt1"/>
                  </a:solidFill>
                  <a:latin typeface="Calibri"/>
                  <a:ea typeface="Calibri"/>
                  <a:cs typeface="Calibri"/>
                  <a:sym typeface="Calibri"/>
                </a:rPr>
                <a:t>Gathering DATASET </a:t>
              </a:r>
              <a:endParaRPr/>
            </a:p>
          </p:txBody>
        </p:sp>
        <p:sp>
          <p:nvSpPr>
            <p:cNvPr id="191" name="Google Shape;191;p16"/>
            <p:cNvSpPr/>
            <p:nvPr/>
          </p:nvSpPr>
          <p:spPr>
            <a:xfrm>
              <a:off x="2292056" y="1869787"/>
              <a:ext cx="1739273" cy="3085402"/>
            </a:xfrm>
            <a:prstGeom prst="roundRect">
              <a:avLst>
                <a:gd fmla="val 10000" name="adj"/>
              </a:avLst>
            </a:prstGeom>
            <a:solidFill>
              <a:srgbClr val="C5D8F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nvSpPr>
          <p:spPr>
            <a:xfrm>
              <a:off x="2342998" y="2581887"/>
              <a:ext cx="1637389" cy="2322360"/>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Convert Image Into Gray</a:t>
              </a:r>
              <a:endParaRPr/>
            </a:p>
            <a:p>
              <a:pPr indent="-114300" lvl="1" marL="114300" marR="0" rtl="0" algn="l">
                <a:lnSpc>
                  <a:spcPct val="90000"/>
                </a:lnSpc>
                <a:spcBef>
                  <a:spcPts val="22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Applying Filter it blurs the image using Normalized box filter</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22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Keeping our Focus on Lung Only </a:t>
              </a:r>
              <a:endParaRPr b="0" i="0" sz="1500" u="none" cap="none" strike="noStrike">
                <a:solidFill>
                  <a:schemeClr val="dk1"/>
                </a:solidFill>
                <a:latin typeface="Calibri"/>
                <a:ea typeface="Calibri"/>
                <a:cs typeface="Calibri"/>
                <a:sym typeface="Calibri"/>
              </a:endParaRPr>
            </a:p>
            <a:p>
              <a:pPr indent="0" lvl="1" marL="57150" marR="0" rtl="0" algn="l">
                <a:lnSpc>
                  <a:spcPct val="90000"/>
                </a:lnSpc>
                <a:spcBef>
                  <a:spcPts val="225"/>
                </a:spcBef>
                <a:spcAft>
                  <a:spcPts val="0"/>
                </a:spcAft>
                <a:buClr>
                  <a:schemeClr val="dk1"/>
                </a:buClr>
                <a:buSzPts val="1100"/>
                <a:buFont typeface="Calibri"/>
                <a:buNone/>
              </a:pPr>
              <a:r>
                <a:t/>
              </a:r>
              <a:endParaRPr b="0" i="0" sz="1100" u="none" cap="none" strike="noStrike">
                <a:solidFill>
                  <a:schemeClr val="dk1"/>
                </a:solidFill>
                <a:latin typeface="Calibri"/>
                <a:ea typeface="Calibri"/>
                <a:cs typeface="Calibri"/>
                <a:sym typeface="Calibri"/>
              </a:endParaRPr>
            </a:p>
          </p:txBody>
        </p:sp>
        <p:sp>
          <p:nvSpPr>
            <p:cNvPr id="193" name="Google Shape;193;p16"/>
            <p:cNvSpPr/>
            <p:nvPr/>
          </p:nvSpPr>
          <p:spPr>
            <a:xfrm>
              <a:off x="2856147" y="395086"/>
              <a:ext cx="2630264" cy="2660021"/>
            </a:xfrm>
            <a:custGeom>
              <a:rect b="b" l="l" r="r" t="t"/>
              <a:pathLst>
                <a:path extrusionOk="0" h="120000" w="120000">
                  <a:moveTo>
                    <a:pt x="4022" y="46832"/>
                  </a:moveTo>
                  <a:lnTo>
                    <a:pt x="4022" y="46832"/>
                  </a:lnTo>
                  <a:cubicBezTo>
                    <a:pt x="8524" y="27676"/>
                    <a:pt x="22501" y="12150"/>
                    <a:pt x="41074" y="5673"/>
                  </a:cubicBezTo>
                  <a:cubicBezTo>
                    <a:pt x="59647" y="-803"/>
                    <a:pt x="80241" y="2667"/>
                    <a:pt x="95669" y="14874"/>
                  </a:cubicBezTo>
                  <a:lnTo>
                    <a:pt x="97403" y="13111"/>
                  </a:lnTo>
                  <a:lnTo>
                    <a:pt x="99024" y="20317"/>
                  </a:lnTo>
                  <a:lnTo>
                    <a:pt x="91313" y="19304"/>
                  </a:lnTo>
                  <a:lnTo>
                    <a:pt x="93046" y="17541"/>
                  </a:lnTo>
                  <a:lnTo>
                    <a:pt x="93046" y="17541"/>
                  </a:lnTo>
                  <a:cubicBezTo>
                    <a:pt x="78594" y="6264"/>
                    <a:pt x="59401" y="3133"/>
                    <a:pt x="42121" y="9234"/>
                  </a:cubicBezTo>
                  <a:cubicBezTo>
                    <a:pt x="24842" y="15336"/>
                    <a:pt x="11855" y="29829"/>
                    <a:pt x="7665" y="47689"/>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2649967" y="1452925"/>
              <a:ext cx="1546021" cy="61480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txBox="1"/>
            <p:nvPr/>
          </p:nvSpPr>
          <p:spPr>
            <a:xfrm>
              <a:off x="2667974" y="1470932"/>
              <a:ext cx="1509900" cy="578700"/>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lang="en-US" sz="1600">
                  <a:solidFill>
                    <a:schemeClr val="lt1"/>
                  </a:solidFill>
                  <a:latin typeface="Calibri"/>
                  <a:ea typeface="Calibri"/>
                  <a:cs typeface="Calibri"/>
                  <a:sym typeface="Calibri"/>
                </a:rPr>
                <a:t>IMAGE PRE-PROCESSING</a:t>
              </a:r>
              <a:endParaRPr sz="1600">
                <a:solidFill>
                  <a:schemeClr val="lt1"/>
                </a:solidFill>
                <a:latin typeface="Calibri"/>
                <a:ea typeface="Calibri"/>
                <a:cs typeface="Calibri"/>
                <a:sym typeface="Calibri"/>
              </a:endParaRPr>
            </a:p>
          </p:txBody>
        </p:sp>
        <p:sp>
          <p:nvSpPr>
            <p:cNvPr id="196" name="Google Shape;196;p16"/>
            <p:cNvSpPr/>
            <p:nvPr/>
          </p:nvSpPr>
          <p:spPr>
            <a:xfrm>
              <a:off x="4435434" y="985104"/>
              <a:ext cx="1739273" cy="2005569"/>
            </a:xfrm>
            <a:prstGeom prst="roundRect">
              <a:avLst>
                <a:gd fmla="val 10000" name="adj"/>
              </a:avLst>
            </a:prstGeom>
            <a:solidFill>
              <a:srgbClr val="C5D8F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txBox="1"/>
            <p:nvPr/>
          </p:nvSpPr>
          <p:spPr>
            <a:xfrm>
              <a:off x="4481588" y="1031258"/>
              <a:ext cx="1646965" cy="1483496"/>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Canny-Edge detection is applied for finding Lung Edges</a:t>
              </a:r>
              <a:endParaRPr b="0" i="0" sz="1500" u="none" cap="none" strike="noStrike">
                <a:solidFill>
                  <a:schemeClr val="dk1"/>
                </a:solidFill>
                <a:latin typeface="Calibri"/>
                <a:ea typeface="Calibri"/>
                <a:cs typeface="Calibri"/>
                <a:sym typeface="Calibri"/>
              </a:endParaRPr>
            </a:p>
            <a:p>
              <a:pPr indent="-114300" lvl="1" marL="114300" marR="0" rtl="0" algn="l">
                <a:lnSpc>
                  <a:spcPct val="90000"/>
                </a:lnSpc>
                <a:spcBef>
                  <a:spcPts val="225"/>
                </a:spcBef>
                <a:spcAft>
                  <a:spcPts val="0"/>
                </a:spcAft>
                <a:buClr>
                  <a:schemeClr val="dk1"/>
                </a:buClr>
                <a:buSzPts val="1500"/>
                <a:buFont typeface="Calibri"/>
                <a:buChar char="•"/>
              </a:pPr>
              <a:r>
                <a:rPr b="0" i="0" lang="en-US" sz="1500" u="none" cap="none" strike="noStrike">
                  <a:solidFill>
                    <a:schemeClr val="dk1"/>
                  </a:solidFill>
                  <a:latin typeface="Calibri"/>
                  <a:ea typeface="Calibri"/>
                  <a:cs typeface="Calibri"/>
                  <a:sym typeface="Calibri"/>
                </a:rPr>
                <a:t>Lung is segmented using Threshold-Based method using Canny </a:t>
              </a:r>
              <a:endParaRPr b="0" i="0" sz="1500" u="none" cap="none" strike="noStrike">
                <a:solidFill>
                  <a:schemeClr val="dk1"/>
                </a:solidFill>
                <a:latin typeface="Calibri"/>
                <a:ea typeface="Calibri"/>
                <a:cs typeface="Calibri"/>
                <a:sym typeface="Calibri"/>
              </a:endParaRPr>
            </a:p>
          </p:txBody>
        </p:sp>
        <p:sp>
          <p:nvSpPr>
            <p:cNvPr id="198" name="Google Shape;198;p16"/>
            <p:cNvSpPr/>
            <p:nvPr/>
          </p:nvSpPr>
          <p:spPr>
            <a:xfrm>
              <a:off x="5892083" y="2154884"/>
              <a:ext cx="1991161" cy="1991161"/>
            </a:xfrm>
            <a:custGeom>
              <a:rect b="b" l="l" r="r" t="t"/>
              <a:pathLst>
                <a:path extrusionOk="0" h="120000" w="120000">
                  <a:moveTo>
                    <a:pt x="6988" y="81658"/>
                  </a:moveTo>
                  <a:lnTo>
                    <a:pt x="10786" y="80106"/>
                  </a:lnTo>
                  <a:lnTo>
                    <a:pt x="10786" y="80106"/>
                  </a:lnTo>
                  <a:cubicBezTo>
                    <a:pt x="17562" y="96693"/>
                    <a:pt x="32238" y="108751"/>
                    <a:pt x="49825" y="112180"/>
                  </a:cubicBezTo>
                  <a:cubicBezTo>
                    <a:pt x="67411" y="115610"/>
                    <a:pt x="85542" y="109949"/>
                    <a:pt x="98054" y="97124"/>
                  </a:cubicBezTo>
                  <a:lnTo>
                    <a:pt x="95883" y="95490"/>
                  </a:lnTo>
                  <a:lnTo>
                    <a:pt x="104119" y="93199"/>
                  </a:lnTo>
                  <a:lnTo>
                    <a:pt x="103530" y="101245"/>
                  </a:lnTo>
                  <a:lnTo>
                    <a:pt x="101358" y="99610"/>
                  </a:lnTo>
                  <a:cubicBezTo>
                    <a:pt x="87943" y="113616"/>
                    <a:pt x="68351" y="119881"/>
                    <a:pt x="49299" y="116257"/>
                  </a:cubicBezTo>
                  <a:cubicBezTo>
                    <a:pt x="30246" y="112633"/>
                    <a:pt x="14323" y="99612"/>
                    <a:pt x="6988" y="81658"/>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4906642" y="2889502"/>
              <a:ext cx="1546021" cy="61480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nvSpPr>
          <p:spPr>
            <a:xfrm>
              <a:off x="4924649" y="2907509"/>
              <a:ext cx="1510007" cy="578787"/>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APPLYING EDGE DETECTION</a:t>
              </a:r>
              <a:endParaRPr sz="1700">
                <a:solidFill>
                  <a:schemeClr val="lt1"/>
                </a:solidFill>
                <a:latin typeface="Calibri"/>
                <a:ea typeface="Calibri"/>
                <a:cs typeface="Calibri"/>
                <a:sym typeface="Calibri"/>
              </a:endParaRPr>
            </a:p>
          </p:txBody>
        </p:sp>
        <p:sp>
          <p:nvSpPr>
            <p:cNvPr id="201" name="Google Shape;201;p16"/>
            <p:cNvSpPr/>
            <p:nvPr/>
          </p:nvSpPr>
          <p:spPr>
            <a:xfrm>
              <a:off x="6776810" y="1711633"/>
              <a:ext cx="1739273" cy="1940053"/>
            </a:xfrm>
            <a:prstGeom prst="roundRect">
              <a:avLst>
                <a:gd fmla="val 10000" name="adj"/>
              </a:avLst>
            </a:prstGeom>
            <a:solidFill>
              <a:srgbClr val="C5D8F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txBox="1"/>
            <p:nvPr/>
          </p:nvSpPr>
          <p:spPr>
            <a:xfrm>
              <a:off x="6821456" y="2172004"/>
              <a:ext cx="1649981" cy="1435035"/>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Finding Contours , in our case it is tumors.</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Also Finding features like areas and length of tumors</a:t>
              </a:r>
              <a:endParaRPr b="0" i="0" sz="1400" u="none" cap="none" strike="noStrike">
                <a:solidFill>
                  <a:schemeClr val="dk1"/>
                </a:solidFill>
                <a:latin typeface="Calibri"/>
                <a:ea typeface="Calibri"/>
                <a:cs typeface="Calibri"/>
                <a:sym typeface="Calibri"/>
              </a:endParaRPr>
            </a:p>
          </p:txBody>
        </p:sp>
        <p:sp>
          <p:nvSpPr>
            <p:cNvPr id="203" name="Google Shape;203;p16"/>
            <p:cNvSpPr/>
            <p:nvPr/>
          </p:nvSpPr>
          <p:spPr>
            <a:xfrm>
              <a:off x="7757190" y="795030"/>
              <a:ext cx="2223679" cy="2223679"/>
            </a:xfrm>
            <a:custGeom>
              <a:rect b="b" l="l" r="r" t="t"/>
              <a:pathLst>
                <a:path extrusionOk="0" h="120000" w="120000">
                  <a:moveTo>
                    <a:pt x="8292" y="34734"/>
                  </a:moveTo>
                  <a:lnTo>
                    <a:pt x="8292" y="34734"/>
                  </a:lnTo>
                  <a:cubicBezTo>
                    <a:pt x="16906" y="17103"/>
                    <a:pt x="33910" y="5077"/>
                    <a:pt x="53403" y="2828"/>
                  </a:cubicBezTo>
                  <a:cubicBezTo>
                    <a:pt x="72896" y="579"/>
                    <a:pt x="92192" y="8416"/>
                    <a:pt x="104595" y="23621"/>
                  </a:cubicBezTo>
                  <a:lnTo>
                    <a:pt x="106637" y="22288"/>
                  </a:lnTo>
                  <a:lnTo>
                    <a:pt x="106651" y="29540"/>
                  </a:lnTo>
                  <a:lnTo>
                    <a:pt x="99460" y="26974"/>
                  </a:lnTo>
                  <a:lnTo>
                    <a:pt x="101501" y="25641"/>
                  </a:lnTo>
                  <a:lnTo>
                    <a:pt x="101501" y="25641"/>
                  </a:lnTo>
                  <a:cubicBezTo>
                    <a:pt x="89831" y="11545"/>
                    <a:pt x="71802" y="4336"/>
                    <a:pt x="53630" y="6500"/>
                  </a:cubicBezTo>
                  <a:cubicBezTo>
                    <a:pt x="35458" y="8663"/>
                    <a:pt x="19626" y="19903"/>
                    <a:pt x="11592" y="36346"/>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7163316" y="1451120"/>
              <a:ext cx="1546021" cy="61480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txBox="1"/>
            <p:nvPr/>
          </p:nvSpPr>
          <p:spPr>
            <a:xfrm>
              <a:off x="7181323" y="1469127"/>
              <a:ext cx="1510007" cy="578787"/>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FEATURE EXTRACTION</a:t>
              </a:r>
              <a:endParaRPr sz="1700">
                <a:solidFill>
                  <a:schemeClr val="lt1"/>
                </a:solidFill>
                <a:latin typeface="Calibri"/>
                <a:ea typeface="Calibri"/>
                <a:cs typeface="Calibri"/>
                <a:sym typeface="Calibri"/>
              </a:endParaRPr>
            </a:p>
          </p:txBody>
        </p:sp>
        <p:sp>
          <p:nvSpPr>
            <p:cNvPr id="206" name="Google Shape;206;p16"/>
            <p:cNvSpPr/>
            <p:nvPr/>
          </p:nvSpPr>
          <p:spPr>
            <a:xfrm>
              <a:off x="9052199" y="1466811"/>
              <a:ext cx="1739273" cy="1799583"/>
            </a:xfrm>
            <a:prstGeom prst="roundRect">
              <a:avLst>
                <a:gd fmla="val 10000" name="adj"/>
              </a:avLst>
            </a:prstGeom>
            <a:solidFill>
              <a:srgbClr val="C5D8F1">
                <a:alpha val="89803"/>
              </a:srgb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nvSpPr>
          <p:spPr>
            <a:xfrm>
              <a:off x="9093612" y="1508224"/>
              <a:ext cx="1656447" cy="1331132"/>
            </a:xfrm>
            <a:prstGeom prst="rect">
              <a:avLst/>
            </a:prstGeom>
            <a:noFill/>
            <a:ln>
              <a:noFill/>
            </a:ln>
          </p:spPr>
          <p:txBody>
            <a:bodyPr anchorCtr="0" anchor="t" bIns="26650" lIns="26650" spcFirstLastPara="1" rIns="26650" wrap="square" tIns="26650">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Categorizing the tumors on the basis of their length and area</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Displaying diagnosis results</a:t>
              </a:r>
              <a:endParaRPr b="0" i="0" sz="1400" u="none" cap="none" strike="noStrike">
                <a:solidFill>
                  <a:schemeClr val="dk1"/>
                </a:solidFill>
                <a:latin typeface="Calibri"/>
                <a:ea typeface="Calibri"/>
                <a:cs typeface="Calibri"/>
                <a:sym typeface="Calibri"/>
              </a:endParaRPr>
            </a:p>
          </p:txBody>
        </p:sp>
        <p:sp>
          <p:nvSpPr>
            <p:cNvPr id="208" name="Google Shape;208;p16"/>
            <p:cNvSpPr/>
            <p:nvPr/>
          </p:nvSpPr>
          <p:spPr>
            <a:xfrm>
              <a:off x="9419990" y="2888766"/>
              <a:ext cx="1546021" cy="614801"/>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txBox="1"/>
            <p:nvPr/>
          </p:nvSpPr>
          <p:spPr>
            <a:xfrm>
              <a:off x="9437997" y="2906773"/>
              <a:ext cx="1510007" cy="578787"/>
            </a:xfrm>
            <a:prstGeom prst="rect">
              <a:avLst/>
            </a:prstGeom>
            <a:noFill/>
            <a:ln>
              <a:noFill/>
            </a:ln>
          </p:spPr>
          <p:txBody>
            <a:bodyPr anchorCtr="0" anchor="ctr" bIns="21575" lIns="32375" spcFirstLastPara="1" rIns="32375" wrap="square" tIns="21575">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DISPLAYING RESULTS</a:t>
              </a:r>
              <a:endParaRPr sz="1700">
                <a:solidFill>
                  <a:schemeClr val="lt1"/>
                </a:solidFill>
                <a:latin typeface="Calibri"/>
                <a:ea typeface="Calibri"/>
                <a:cs typeface="Calibri"/>
                <a:sym typeface="Calibri"/>
              </a:endParaRPr>
            </a:p>
          </p:txBody>
        </p:sp>
      </p:grpSp>
      <p:sp>
        <p:nvSpPr>
          <p:cNvPr id="210" name="Google Shape;210;p16"/>
          <p:cNvSpPr/>
          <p:nvPr/>
        </p:nvSpPr>
        <p:spPr>
          <a:xfrm>
            <a:off x="609600" y="1815136"/>
            <a:ext cx="1074656" cy="989815"/>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chemeClr val="lt1"/>
                </a:solidFill>
                <a:latin typeface="Calibri"/>
                <a:ea typeface="Calibri"/>
                <a:cs typeface="Calibri"/>
                <a:sym typeface="Calibri"/>
              </a:rPr>
              <a:t>Start</a:t>
            </a:r>
            <a:endParaRPr sz="1900">
              <a:solidFill>
                <a:schemeClr val="lt1"/>
              </a:solidFill>
              <a:latin typeface="Calibri"/>
              <a:ea typeface="Calibri"/>
              <a:cs typeface="Calibri"/>
              <a:sym typeface="Calibri"/>
            </a:endParaRPr>
          </a:p>
        </p:txBody>
      </p:sp>
      <p:cxnSp>
        <p:nvCxnSpPr>
          <p:cNvPr id="211" name="Google Shape;211;p16"/>
          <p:cNvCxnSpPr/>
          <p:nvPr/>
        </p:nvCxnSpPr>
        <p:spPr>
          <a:xfrm>
            <a:off x="1115505" y="2804951"/>
            <a:ext cx="12569" cy="245097"/>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
        <p:nvSpPr>
          <p:cNvPr id="212" name="Google Shape;212;p16"/>
          <p:cNvSpPr/>
          <p:nvPr/>
        </p:nvSpPr>
        <p:spPr>
          <a:xfrm>
            <a:off x="10162095" y="5059361"/>
            <a:ext cx="1150070" cy="796565"/>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00">
                <a:solidFill>
                  <a:schemeClr val="lt1"/>
                </a:solidFill>
                <a:latin typeface="Calibri"/>
                <a:ea typeface="Calibri"/>
                <a:cs typeface="Calibri"/>
                <a:sym typeface="Calibri"/>
              </a:rPr>
              <a:t>END</a:t>
            </a:r>
            <a:endParaRPr sz="1900">
              <a:solidFill>
                <a:schemeClr val="lt1"/>
              </a:solidFill>
              <a:latin typeface="Calibri"/>
              <a:ea typeface="Calibri"/>
              <a:cs typeface="Calibri"/>
              <a:sym typeface="Calibri"/>
            </a:endParaRPr>
          </a:p>
        </p:txBody>
      </p:sp>
      <p:cxnSp>
        <p:nvCxnSpPr>
          <p:cNvPr id="213" name="Google Shape;213;p16"/>
          <p:cNvCxnSpPr>
            <a:endCxn id="212" idx="0"/>
          </p:cNvCxnSpPr>
          <p:nvPr/>
        </p:nvCxnSpPr>
        <p:spPr>
          <a:xfrm>
            <a:off x="10708930" y="4769861"/>
            <a:ext cx="28200" cy="2895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365D"/>
              </a:buClr>
              <a:buSzPts val="3000"/>
              <a:buFont typeface="Times New Roman"/>
              <a:buNone/>
            </a:pPr>
            <a:r>
              <a:rPr b="1" lang="en-US" sz="3000">
                <a:solidFill>
                  <a:srgbClr val="17365D"/>
                </a:solidFill>
                <a:latin typeface="Times New Roman"/>
                <a:ea typeface="Times New Roman"/>
                <a:cs typeface="Times New Roman"/>
                <a:sym typeface="Times New Roman"/>
              </a:rPr>
              <a:t>IMPLEMENTATION</a:t>
            </a:r>
            <a:r>
              <a:rPr lang="en-US" sz="3000"/>
              <a:t> </a:t>
            </a:r>
            <a:r>
              <a:rPr b="1" lang="en-US" sz="2000">
                <a:solidFill>
                  <a:srgbClr val="17365D"/>
                </a:solidFill>
              </a:rPr>
              <a:t>(continued)</a:t>
            </a:r>
            <a:endParaRPr b="1" sz="2000">
              <a:solidFill>
                <a:srgbClr val="17365D"/>
              </a:solidFill>
            </a:endParaRPr>
          </a:p>
        </p:txBody>
      </p:sp>
      <p:sp>
        <p:nvSpPr>
          <p:cNvPr id="219" name="Google Shape;219;p17"/>
          <p:cNvSpPr txBox="1"/>
          <p:nvPr>
            <p:ph idx="1" type="body"/>
          </p:nvPr>
        </p:nvSpPr>
        <p:spPr>
          <a:xfrm>
            <a:off x="609600" y="1422663"/>
            <a:ext cx="10972800" cy="4525963"/>
          </a:xfrm>
          <a:prstGeom prst="rect">
            <a:avLst/>
          </a:prstGeom>
          <a:noFill/>
          <a:ln>
            <a:noFill/>
          </a:ln>
        </p:spPr>
        <p:txBody>
          <a:bodyPr anchorCtr="0" anchor="t" bIns="45700" lIns="91425" spcFirstLastPara="1" rIns="91425" wrap="square" tIns="45700">
            <a:normAutofit fontScale="92500" lnSpcReduction="20000"/>
          </a:bodyPr>
          <a:lstStyle/>
          <a:p>
            <a:pPr indent="-342891" lvl="0" marL="342891" rtl="0" algn="l">
              <a:spcBef>
                <a:spcPts val="0"/>
              </a:spcBef>
              <a:spcAft>
                <a:spcPts val="0"/>
              </a:spcAft>
              <a:buClr>
                <a:schemeClr val="dk1"/>
              </a:buClr>
              <a:buSzPct val="100000"/>
              <a:buChar char="•"/>
            </a:pPr>
            <a:r>
              <a:rPr lang="en-US"/>
              <a:t>CANNY EDGE DETECTION PSEUDOCODE</a:t>
            </a:r>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START</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Input image to be processed.</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Load the Opencv library for the canny process.</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Reads the image from the file and saves it to the matrix object.</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Read the image.</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Create an empty matrix to save the processed image.</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Apply the canny function to detect edges.</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Imgproc.Canny (source, dest, 100, 200, 3);</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Imgproc.Canny (an object representing the source (input image) for this operation, a Mat</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object representing the destination (edge) for this operation, a double type variable</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representing the first threshold for a hysteration procedure, a double type variable</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representing a second threshold for a hysterization procedure) ;</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Create and save image processing results.</a:t>
            </a:r>
            <a:endParaRPr sz="1800">
              <a:latin typeface="Calibri"/>
              <a:ea typeface="Calibri"/>
              <a:cs typeface="Calibri"/>
              <a:sym typeface="Calibri"/>
            </a:endParaRPr>
          </a:p>
          <a:p>
            <a:pPr indent="-342900" lvl="0" marL="342900" rtl="0" algn="l">
              <a:lnSpc>
                <a:spcPct val="107000"/>
              </a:lnSpc>
              <a:spcBef>
                <a:spcPts val="333"/>
              </a:spcBef>
              <a:spcAft>
                <a:spcPts val="0"/>
              </a:spcAft>
              <a:buClr>
                <a:schemeClr val="dk1"/>
              </a:buClr>
              <a:buSzPct val="100000"/>
              <a:buFont typeface="Calibri"/>
              <a:buAutoNum type="arabicPeriod"/>
            </a:pPr>
            <a:r>
              <a:rPr lang="en-US" sz="1800">
                <a:latin typeface="Times New Roman"/>
                <a:ea typeface="Times New Roman"/>
                <a:cs typeface="Times New Roman"/>
                <a:sym typeface="Times New Roman"/>
              </a:rPr>
              <a:t>END</a:t>
            </a:r>
            <a:endParaRPr sz="1800">
              <a:latin typeface="Calibri"/>
              <a:ea typeface="Calibri"/>
              <a:cs typeface="Calibri"/>
              <a:sym typeface="Calibri"/>
            </a:endParaRPr>
          </a:p>
          <a:p>
            <a:pPr indent="0" lvl="0" marL="0" rtl="0" algn="l">
              <a:spcBef>
                <a:spcPts val="1392"/>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762000" y="238503"/>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Calibri"/>
              <a:buNone/>
            </a:pPr>
            <a:r>
              <a:rPr b="1" lang="en-US">
                <a:solidFill>
                  <a:srgbClr val="17365D"/>
                </a:solidFill>
              </a:rPr>
              <a:t>RESULTS</a:t>
            </a:r>
            <a:endParaRPr b="1">
              <a:solidFill>
                <a:srgbClr val="17365D"/>
              </a:solidFill>
            </a:endParaRPr>
          </a:p>
        </p:txBody>
      </p:sp>
      <p:pic>
        <p:nvPicPr>
          <p:cNvPr id="225" name="Google Shape;225;p18"/>
          <p:cNvPicPr preferRelativeResize="0"/>
          <p:nvPr/>
        </p:nvPicPr>
        <p:blipFill rotWithShape="1">
          <a:blip r:embed="rId3">
            <a:alphaModFix/>
          </a:blip>
          <a:srcRect b="0" l="0" r="0" t="0"/>
          <a:stretch/>
        </p:blipFill>
        <p:spPr>
          <a:xfrm>
            <a:off x="646782" y="1238448"/>
            <a:ext cx="2469036" cy="2469036"/>
          </a:xfrm>
          <a:prstGeom prst="rect">
            <a:avLst/>
          </a:prstGeom>
          <a:noFill/>
          <a:ln>
            <a:noFill/>
          </a:ln>
        </p:spPr>
      </p:pic>
      <p:sp>
        <p:nvSpPr>
          <p:cNvPr id="226" name="Google Shape;226;p18"/>
          <p:cNvSpPr/>
          <p:nvPr/>
        </p:nvSpPr>
        <p:spPr>
          <a:xfrm>
            <a:off x="3203946" y="2439945"/>
            <a:ext cx="999300" cy="588300"/>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pic>
        <p:nvPicPr>
          <p:cNvPr id="227" name="Google Shape;227;p18"/>
          <p:cNvPicPr preferRelativeResize="0"/>
          <p:nvPr/>
        </p:nvPicPr>
        <p:blipFill rotWithShape="1">
          <a:blip r:embed="rId4">
            <a:alphaModFix/>
          </a:blip>
          <a:srcRect b="0" l="0" r="0" t="0"/>
          <a:stretch/>
        </p:blipFill>
        <p:spPr>
          <a:xfrm>
            <a:off x="4291292" y="1238448"/>
            <a:ext cx="2490741" cy="2577755"/>
          </a:xfrm>
          <a:prstGeom prst="rect">
            <a:avLst/>
          </a:prstGeom>
          <a:noFill/>
          <a:ln>
            <a:noFill/>
          </a:ln>
        </p:spPr>
      </p:pic>
      <p:sp>
        <p:nvSpPr>
          <p:cNvPr id="228" name="Google Shape;228;p18"/>
          <p:cNvSpPr/>
          <p:nvPr/>
        </p:nvSpPr>
        <p:spPr>
          <a:xfrm>
            <a:off x="6974237" y="2439907"/>
            <a:ext cx="999300" cy="588300"/>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pic>
        <p:nvPicPr>
          <p:cNvPr id="229" name="Google Shape;229;p18"/>
          <p:cNvPicPr preferRelativeResize="0"/>
          <p:nvPr/>
        </p:nvPicPr>
        <p:blipFill rotWithShape="1">
          <a:blip r:embed="rId5">
            <a:alphaModFix/>
          </a:blip>
          <a:srcRect b="0" l="0" r="0" t="0"/>
          <a:stretch/>
        </p:blipFill>
        <p:spPr>
          <a:xfrm>
            <a:off x="8165708" y="1048105"/>
            <a:ext cx="2578218" cy="2768098"/>
          </a:xfrm>
          <a:prstGeom prst="rect">
            <a:avLst/>
          </a:prstGeom>
          <a:noFill/>
          <a:ln>
            <a:noFill/>
          </a:ln>
        </p:spPr>
      </p:pic>
      <p:sp>
        <p:nvSpPr>
          <p:cNvPr id="230" name="Google Shape;230;p18"/>
          <p:cNvSpPr/>
          <p:nvPr/>
        </p:nvSpPr>
        <p:spPr>
          <a:xfrm rot="10800000">
            <a:off x="8917757" y="4147793"/>
            <a:ext cx="1329180" cy="1143000"/>
          </a:xfrm>
          <a:prstGeom prst="bentArrow">
            <a:avLst>
              <a:gd fmla="val 25000" name="adj1"/>
              <a:gd fmla="val 25000" name="adj2"/>
              <a:gd fmla="val 25000" name="adj3"/>
              <a:gd fmla="val 43750" name="adj4"/>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Calibri"/>
              <a:ea typeface="Calibri"/>
              <a:cs typeface="Calibri"/>
              <a:sym typeface="Calibri"/>
            </a:endParaRPr>
          </a:p>
        </p:txBody>
      </p:sp>
      <p:pic>
        <p:nvPicPr>
          <p:cNvPr id="231" name="Google Shape;231;p18"/>
          <p:cNvPicPr preferRelativeResize="0"/>
          <p:nvPr/>
        </p:nvPicPr>
        <p:blipFill rotWithShape="1">
          <a:blip r:embed="rId6">
            <a:alphaModFix/>
          </a:blip>
          <a:srcRect b="0" l="0" r="0" t="0"/>
          <a:stretch/>
        </p:blipFill>
        <p:spPr>
          <a:xfrm>
            <a:off x="5303796" y="3881867"/>
            <a:ext cx="3410056" cy="2577755"/>
          </a:xfrm>
          <a:prstGeom prst="rect">
            <a:avLst/>
          </a:prstGeom>
          <a:noFill/>
          <a:ln>
            <a:noFill/>
          </a:ln>
        </p:spPr>
      </p:pic>
      <p:pic>
        <p:nvPicPr>
          <p:cNvPr id="232" name="Google Shape;232;p18"/>
          <p:cNvPicPr preferRelativeResize="0"/>
          <p:nvPr/>
        </p:nvPicPr>
        <p:blipFill rotWithShape="1">
          <a:blip r:embed="rId7">
            <a:alphaModFix/>
          </a:blip>
          <a:srcRect b="0" l="0" r="0" t="0"/>
          <a:stretch/>
        </p:blipFill>
        <p:spPr>
          <a:xfrm>
            <a:off x="646774" y="3881876"/>
            <a:ext cx="3013315" cy="2287964"/>
          </a:xfrm>
          <a:prstGeom prst="rect">
            <a:avLst/>
          </a:prstGeom>
          <a:noFill/>
          <a:ln>
            <a:noFill/>
          </a:ln>
        </p:spPr>
      </p:pic>
      <p:sp>
        <p:nvSpPr>
          <p:cNvPr id="233" name="Google Shape;233;p18"/>
          <p:cNvSpPr/>
          <p:nvPr/>
        </p:nvSpPr>
        <p:spPr>
          <a:xfrm>
            <a:off x="3810543" y="4731711"/>
            <a:ext cx="1342800" cy="588300"/>
          </a:xfrm>
          <a:prstGeom prst="lef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234" name="Google Shape;234;p18"/>
          <p:cNvSpPr txBox="1"/>
          <p:nvPr/>
        </p:nvSpPr>
        <p:spPr>
          <a:xfrm>
            <a:off x="902325" y="6393950"/>
            <a:ext cx="83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17365D"/>
                </a:solidFill>
              </a:rPr>
              <a:t>DATASET : </a:t>
            </a:r>
            <a:r>
              <a:rPr b="1" lang="en-US">
                <a:solidFill>
                  <a:srgbClr val="17365D"/>
                </a:solidFill>
              </a:rPr>
              <a:t>https://wiki.cancerimagingarchive.net/pages/viewpage.action?pageId=70224216</a:t>
            </a:r>
            <a:endParaRPr b="1">
              <a:solidFill>
                <a:srgbClr val="17365D"/>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9"/>
          <p:cNvPicPr preferRelativeResize="0"/>
          <p:nvPr/>
        </p:nvPicPr>
        <p:blipFill rotWithShape="1">
          <a:blip r:embed="rId3">
            <a:alphaModFix/>
          </a:blip>
          <a:srcRect b="0" l="0" r="0" t="0"/>
          <a:stretch/>
        </p:blipFill>
        <p:spPr>
          <a:xfrm>
            <a:off x="378105" y="1139516"/>
            <a:ext cx="11435789" cy="4578968"/>
          </a:xfrm>
          <a:prstGeom prst="rect">
            <a:avLst/>
          </a:prstGeom>
          <a:noFill/>
          <a:ln>
            <a:noFill/>
          </a:ln>
        </p:spPr>
      </p:pic>
      <p:sp>
        <p:nvSpPr>
          <p:cNvPr id="240" name="Google Shape;240;p19"/>
          <p:cNvSpPr txBox="1"/>
          <p:nvPr/>
        </p:nvSpPr>
        <p:spPr>
          <a:xfrm>
            <a:off x="486137" y="412489"/>
            <a:ext cx="6363181"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17365D"/>
                </a:solidFill>
                <a:latin typeface="Calibri"/>
                <a:ea typeface="Calibri"/>
                <a:cs typeface="Calibri"/>
                <a:sym typeface="Calibri"/>
              </a:rPr>
              <a:t>RESULTS</a:t>
            </a:r>
            <a:endParaRPr sz="3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descr="Title 1" id="48" name="Google Shape;48;p2"/>
          <p:cNvSpPr txBox="1"/>
          <p:nvPr>
            <p:ph type="title"/>
          </p:nvPr>
        </p:nvSpPr>
        <p:spPr>
          <a:xfrm>
            <a:off x="-168275" y="598488"/>
            <a:ext cx="12190413" cy="146208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595959"/>
              </a:buClr>
              <a:buSzPct val="100000"/>
              <a:buFont typeface="Calibri"/>
              <a:buNone/>
            </a:pPr>
            <a:br>
              <a:rPr b="1" lang="en-US" sz="1900" u="sng"/>
            </a:br>
            <a:r>
              <a:rPr b="1" lang="en-US" sz="2100" u="sng">
                <a:solidFill>
                  <a:schemeClr val="dk1"/>
                </a:solidFill>
                <a:latin typeface="Times New Roman"/>
                <a:ea typeface="Times New Roman"/>
                <a:cs typeface="Times New Roman"/>
                <a:sym typeface="Times New Roman"/>
              </a:rPr>
              <a:t>Minor Project – II</a:t>
            </a:r>
            <a:br>
              <a:rPr b="1" lang="en-US" sz="2100" u="sng">
                <a:solidFill>
                  <a:schemeClr val="dk1"/>
                </a:solidFill>
                <a:latin typeface="Times New Roman"/>
                <a:ea typeface="Times New Roman"/>
                <a:cs typeface="Times New Roman"/>
                <a:sym typeface="Times New Roman"/>
              </a:rPr>
            </a:br>
            <a:br>
              <a:rPr b="1" lang="en-US" sz="2100" u="sng">
                <a:solidFill>
                  <a:schemeClr val="dk1"/>
                </a:solidFill>
                <a:latin typeface="Times New Roman"/>
                <a:ea typeface="Times New Roman"/>
                <a:cs typeface="Times New Roman"/>
                <a:sym typeface="Times New Roman"/>
              </a:rPr>
            </a:br>
            <a:r>
              <a:rPr b="1" lang="en-US" sz="2100" u="sng">
                <a:solidFill>
                  <a:schemeClr val="dk1"/>
                </a:solidFill>
                <a:latin typeface="Times New Roman"/>
                <a:ea typeface="Times New Roman"/>
                <a:cs typeface="Times New Roman"/>
                <a:sym typeface="Times New Roman"/>
              </a:rPr>
              <a:t>Title of the project - </a:t>
            </a:r>
            <a:r>
              <a:rPr b="1" lang="en-US" sz="2400" u="sng">
                <a:solidFill>
                  <a:schemeClr val="dk1"/>
                </a:solidFill>
                <a:latin typeface="Times New Roman"/>
                <a:ea typeface="Times New Roman"/>
                <a:cs typeface="Times New Roman"/>
                <a:sym typeface="Times New Roman"/>
              </a:rPr>
              <a:t>Object Detection</a:t>
            </a:r>
            <a:r>
              <a:rPr b="1" lang="en-US" sz="2100" u="sng">
                <a:solidFill>
                  <a:schemeClr val="dk1"/>
                </a:solidFill>
                <a:latin typeface="Times New Roman"/>
                <a:ea typeface="Times New Roman"/>
                <a:cs typeface="Times New Roman"/>
                <a:sym typeface="Times New Roman"/>
              </a:rPr>
              <a:t> </a:t>
            </a:r>
            <a:br>
              <a:rPr b="1" lang="en-US" sz="2100" u="sng">
                <a:latin typeface="Times New Roman"/>
                <a:ea typeface="Times New Roman"/>
                <a:cs typeface="Times New Roman"/>
                <a:sym typeface="Times New Roman"/>
              </a:rPr>
            </a:br>
            <a:endParaRPr b="1" sz="2000" u="sng"/>
          </a:p>
        </p:txBody>
      </p:sp>
      <p:graphicFrame>
        <p:nvGraphicFramePr>
          <p:cNvPr id="49" name="Google Shape;49;p2"/>
          <p:cNvGraphicFramePr/>
          <p:nvPr/>
        </p:nvGraphicFramePr>
        <p:xfrm>
          <a:off x="1914525" y="2909888"/>
          <a:ext cx="3000000" cy="3000000"/>
        </p:xfrm>
        <a:graphic>
          <a:graphicData uri="http://schemas.openxmlformats.org/drawingml/2006/table">
            <a:tbl>
              <a:tblPr>
                <a:noFill/>
                <a:tableStyleId>{368523D3-A8E3-4D45-B130-2007C7A78F12}</a:tableStyleId>
              </a:tblPr>
              <a:tblGrid>
                <a:gridCol w="2138375"/>
                <a:gridCol w="2138350"/>
                <a:gridCol w="2138375"/>
                <a:gridCol w="2138350"/>
              </a:tblGrid>
              <a:tr h="704850">
                <a:tc>
                  <a:txBody>
                    <a:bodyPr/>
                    <a:lstStyle/>
                    <a:p>
                      <a:pPr indent="0" lvl="0" marL="0" marR="0" rtl="0" algn="ctr">
                        <a:lnSpc>
                          <a:spcPct val="100000"/>
                        </a:lnSpc>
                        <a:spcBef>
                          <a:spcPts val="0"/>
                        </a:spcBef>
                        <a:spcAft>
                          <a:spcPts val="0"/>
                        </a:spcAft>
                        <a:buClr>
                          <a:srgbClr val="FFFFFF"/>
                        </a:buClr>
                        <a:buSzPts val="1900"/>
                        <a:buFont typeface="Calibri"/>
                        <a:buNone/>
                      </a:pPr>
                      <a:r>
                        <a:rPr b="1" i="0" lang="en-US" sz="1900" u="none" cap="none" strike="noStrike">
                          <a:solidFill>
                            <a:srgbClr val="FFFFFF"/>
                          </a:solidFill>
                          <a:latin typeface="Calibri"/>
                          <a:ea typeface="Calibri"/>
                          <a:cs typeface="Calibri"/>
                          <a:sym typeface="Calibri"/>
                        </a:rPr>
                        <a:t>MEMBER’S NAME</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F692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FFFFFF"/>
                        </a:buClr>
                        <a:buSzPts val="1900"/>
                        <a:buFont typeface="Calibri"/>
                        <a:buNone/>
                      </a:pPr>
                      <a:r>
                        <a:rPr b="1" i="0" lang="en-US" sz="1900" u="none" cap="none" strike="noStrike">
                          <a:solidFill>
                            <a:srgbClr val="FFFFFF"/>
                          </a:solidFill>
                          <a:latin typeface="Calibri"/>
                          <a:ea typeface="Calibri"/>
                          <a:cs typeface="Calibri"/>
                          <a:sym typeface="Calibri"/>
                        </a:rPr>
                        <a:t>ROLL NUMBER</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FFFFFF"/>
                        </a:buClr>
                        <a:buSzPts val="1900"/>
                        <a:buFont typeface="Calibri"/>
                        <a:buNone/>
                      </a:pPr>
                      <a:r>
                        <a:rPr b="1" i="0" lang="en-US" sz="1900" u="none" cap="none" strike="noStrike">
                          <a:solidFill>
                            <a:srgbClr val="FFFFFF"/>
                          </a:solidFill>
                          <a:latin typeface="Calibri"/>
                          <a:ea typeface="Calibri"/>
                          <a:cs typeface="Calibri"/>
                          <a:sym typeface="Calibri"/>
                        </a:rPr>
                        <a:t>SAP ID</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FFFFFF"/>
                        </a:buClr>
                        <a:buSzPts val="1900"/>
                        <a:buFont typeface="Calibri"/>
                        <a:buNone/>
                      </a:pPr>
                      <a:r>
                        <a:rPr b="1" i="0" lang="en-US" sz="1900" u="none" cap="none" strike="noStrike">
                          <a:solidFill>
                            <a:srgbClr val="FFFFFF"/>
                          </a:solidFill>
                          <a:latin typeface="Calibri"/>
                          <a:ea typeface="Calibri"/>
                          <a:cs typeface="Calibri"/>
                          <a:sym typeface="Calibri"/>
                        </a:rPr>
                        <a:t>BRANCH</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F69240"/>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solidFill>
                      <a:srgbClr val="F79646"/>
                    </a:solidFill>
                  </a:tcPr>
                </a:tc>
              </a:tr>
              <a:tr h="400050">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Tushar Goyal</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F692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 R103218163 </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500067581</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BAO</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F69240"/>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r>
              <a:tr h="400050">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Vinay</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F692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R103218167 </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500068489</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BAO</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F69240"/>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r>
              <a:tr h="400050">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Sourabh Verma</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F692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R103218156</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500069030</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BAO</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F69240"/>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r>
              <a:tr h="400050">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 Shivam Sahu</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F6924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 R103218140 </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500069419</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900"/>
                        <a:buFont typeface="Calibri"/>
                        <a:buNone/>
                      </a:pPr>
                      <a:r>
                        <a:rPr b="0" i="0" lang="en-US" sz="1900" u="none" cap="none" strike="noStrike">
                          <a:solidFill>
                            <a:srgbClr val="000000"/>
                          </a:solidFill>
                          <a:latin typeface="Calibri"/>
                          <a:ea typeface="Calibri"/>
                          <a:cs typeface="Calibri"/>
                          <a:sym typeface="Calibri"/>
                        </a:rPr>
                        <a:t>BAO</a:t>
                      </a:r>
                      <a:endParaRPr b="0" i="0" sz="1800" u="none" cap="none" strike="noStrike">
                        <a:solidFill>
                          <a:srgbClr val="000000"/>
                        </a:solidFill>
                        <a:latin typeface="Calibri"/>
                        <a:ea typeface="Calibri"/>
                        <a:cs typeface="Calibri"/>
                        <a:sym typeface="Calibri"/>
                      </a:endParaRPr>
                    </a:p>
                  </a:txBody>
                  <a:tcPr marT="45725" marB="45725" marR="45725" marL="45725">
                    <a:lnL cap="flat" cmpd="sng" w="9525">
                      <a:solidFill>
                        <a:srgbClr val="000000">
                          <a:alpha val="0"/>
                        </a:srgbClr>
                      </a:solidFill>
                      <a:prstDash val="solid"/>
                      <a:round/>
                      <a:headEnd len="sm" w="sm" type="none"/>
                      <a:tailEnd len="sm" w="sm" type="none"/>
                    </a:lnL>
                    <a:lnR cap="flat" cmpd="sng" w="9525">
                      <a:solidFill>
                        <a:srgbClr val="F69240"/>
                      </a:solidFill>
                      <a:prstDash val="solid"/>
                      <a:round/>
                      <a:headEnd len="sm" w="sm" type="none"/>
                      <a:tailEnd len="sm" w="sm" type="none"/>
                    </a:lnR>
                    <a:lnT cap="flat" cmpd="sng" w="9525">
                      <a:solidFill>
                        <a:srgbClr val="F69240"/>
                      </a:solidFill>
                      <a:prstDash val="solid"/>
                      <a:round/>
                      <a:headEnd len="sm" w="sm" type="none"/>
                      <a:tailEnd len="sm" w="sm" type="none"/>
                    </a:lnT>
                    <a:lnB cap="flat" cmpd="sng" w="9525">
                      <a:solidFill>
                        <a:srgbClr val="F69240"/>
                      </a:solidFill>
                      <a:prstDash val="solid"/>
                      <a:round/>
                      <a:headEnd len="sm" w="sm" type="none"/>
                      <a:tailEnd len="sm" w="sm" type="none"/>
                    </a:lnB>
                  </a:tcPr>
                </a:tc>
              </a:tr>
            </a:tbl>
          </a:graphicData>
        </a:graphic>
      </p:graphicFrame>
      <p:sp>
        <p:nvSpPr>
          <p:cNvPr descr="Rectangle 7" id="50" name="Google Shape;50;p2"/>
          <p:cNvSpPr txBox="1"/>
          <p:nvPr/>
        </p:nvSpPr>
        <p:spPr>
          <a:xfrm>
            <a:off x="3092450" y="5549900"/>
            <a:ext cx="6005513" cy="708025"/>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1" i="0" lang="en-US" sz="2000" u="sng" cap="none" strike="noStrike">
                <a:solidFill>
                  <a:srgbClr val="000000"/>
                </a:solidFill>
                <a:latin typeface="Calibri"/>
                <a:ea typeface="Calibri"/>
                <a:cs typeface="Calibri"/>
                <a:sym typeface="Calibri"/>
              </a:rPr>
              <a:t>Under the guidance of</a:t>
            </a:r>
            <a:endParaRPr/>
          </a:p>
          <a:p>
            <a:pPr indent="0" lvl="0" marL="0" marR="0" rtl="0" algn="ctr">
              <a:spcBef>
                <a:spcPts val="0"/>
              </a:spcBef>
              <a:spcAft>
                <a:spcPts val="0"/>
              </a:spcAft>
              <a:buNone/>
            </a:pPr>
            <a:r>
              <a:rPr b="1" i="0" lang="en-US" sz="2000" u="sng" cap="none" strike="noStrike">
                <a:solidFill>
                  <a:srgbClr val="000000"/>
                </a:solidFill>
                <a:latin typeface="Calibri"/>
                <a:ea typeface="Calibri"/>
                <a:cs typeface="Calibri"/>
                <a:sym typeface="Calibri"/>
              </a:rPr>
              <a:t>Dr. Bhupesh Kumar Dewangan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762000" y="266783"/>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Calibri"/>
              <a:buNone/>
            </a:pPr>
            <a:r>
              <a:rPr b="1" lang="en-US">
                <a:solidFill>
                  <a:srgbClr val="17365D"/>
                </a:solidFill>
              </a:rPr>
              <a:t>REFERENCES</a:t>
            </a:r>
            <a:endParaRPr b="1">
              <a:solidFill>
                <a:srgbClr val="17365D"/>
              </a:solidFill>
            </a:endParaRPr>
          </a:p>
        </p:txBody>
      </p:sp>
      <p:sp>
        <p:nvSpPr>
          <p:cNvPr id="246" name="Google Shape;246;p20"/>
          <p:cNvSpPr txBox="1"/>
          <p:nvPr/>
        </p:nvSpPr>
        <p:spPr>
          <a:xfrm>
            <a:off x="292231" y="1324942"/>
            <a:ext cx="11774100" cy="4925400"/>
          </a:xfrm>
          <a:prstGeom prst="rect">
            <a:avLst/>
          </a:prstGeom>
          <a:noFill/>
          <a:ln>
            <a:noFill/>
          </a:ln>
        </p:spPr>
        <p:txBody>
          <a:bodyPr anchorCtr="0" anchor="t" bIns="45700" lIns="91425" spcFirstLastPara="1" rIns="91425" wrap="square" tIns="45700">
            <a:spAutoFit/>
          </a:bodyPr>
          <a:lstStyle/>
          <a:p>
            <a:pPr indent="0" lvl="0" marL="60960" marR="0" rtl="0" algn="just">
              <a:lnSpc>
                <a:spcPct val="107000"/>
              </a:lnSpc>
              <a:spcBef>
                <a:spcPts val="0"/>
              </a:spcBef>
              <a:spcAft>
                <a:spcPts val="0"/>
              </a:spcAft>
              <a:buNone/>
            </a:pPr>
            <a:r>
              <a:rPr lang="en-US" sz="2000">
                <a:solidFill>
                  <a:schemeClr val="dk1"/>
                </a:solidFill>
                <a:latin typeface="Calibri"/>
                <a:ea typeface="Calibri"/>
                <a:cs typeface="Calibri"/>
                <a:sym typeface="Calibri"/>
              </a:rPr>
              <a:t>[1] G.Niranjana, Dr.M.Ponnavaikko,” A Review on Image Processing Methods in Detecting Lung Cancer using CT Images”, 2017 International Conference on Technical Advancements in Computers and Communications, 978-1-5090-4797-0/17-2017 IEEE.</a:t>
            </a:r>
            <a:endParaRPr/>
          </a:p>
          <a:p>
            <a:pPr indent="0" lvl="0" marL="60960" marR="0" rtl="0" algn="just">
              <a:lnSpc>
                <a:spcPct val="107000"/>
              </a:lnSpc>
              <a:spcBef>
                <a:spcPts val="80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800"/>
              </a:spcBef>
              <a:spcAft>
                <a:spcPts val="0"/>
              </a:spcAft>
              <a:buNone/>
            </a:pPr>
            <a:r>
              <a:rPr b="0" i="0" lang="en-US" sz="2000" u="none" strike="noStrike">
                <a:solidFill>
                  <a:schemeClr val="dk1"/>
                </a:solidFill>
                <a:latin typeface="Calibri"/>
                <a:ea typeface="Calibri"/>
                <a:cs typeface="Calibri"/>
                <a:sym typeface="Calibri"/>
              </a:rPr>
              <a:t>[2]J. Zhang (Ed.): ICAIC 2011, Part V, CCIS 228, pp. 102–108, 2011.© Springer-Verlag Berlin Heidelberg 2011</a:t>
            </a:r>
            <a:endParaRPr/>
          </a:p>
          <a:p>
            <a:pPr indent="0" lvl="0" marL="60960" marR="0" rtl="0" algn="just">
              <a:lnSpc>
                <a:spcPct val="107000"/>
              </a:lnSpc>
              <a:spcBef>
                <a:spcPts val="0"/>
              </a:spcBef>
              <a:spcAft>
                <a:spcPts val="0"/>
              </a:spcAft>
              <a:buNone/>
            </a:pPr>
            <a:r>
              <a:t/>
            </a:r>
            <a:endParaRPr sz="2000">
              <a:solidFill>
                <a:schemeClr val="dk1"/>
              </a:solidFill>
              <a:latin typeface="Calibri"/>
              <a:ea typeface="Calibri"/>
              <a:cs typeface="Calibri"/>
              <a:sym typeface="Calibri"/>
            </a:endParaRPr>
          </a:p>
          <a:p>
            <a:pPr indent="0" lvl="0" marL="60960" marR="0" rtl="0" algn="just">
              <a:lnSpc>
                <a:spcPct val="107000"/>
              </a:lnSpc>
              <a:spcBef>
                <a:spcPts val="800"/>
              </a:spcBef>
              <a:spcAft>
                <a:spcPts val="0"/>
              </a:spcAft>
              <a:buNone/>
            </a:pPr>
            <a:r>
              <a:rPr lang="en-US" sz="2000">
                <a:solidFill>
                  <a:schemeClr val="dk1"/>
                </a:solidFill>
                <a:latin typeface="Calibri"/>
                <a:ea typeface="Calibri"/>
                <a:cs typeface="Calibri"/>
                <a:sym typeface="Calibri"/>
              </a:rPr>
              <a:t>[3] Sowjanya M. N., Stafford Michahial, Mahanthesha , Nagalakshmi T. S. ,” Lung Cancer Detection in Chest X - Ray Image”, G.S.S.S.I.E.T.W., Mysuru, Karnataka, VOLUME 3 </a:t>
            </a:r>
            <a:r>
              <a:rPr lang="en-US" sz="2000">
                <a:solidFill>
                  <a:schemeClr val="dk1"/>
                </a:solidFill>
                <a:latin typeface="Calibri"/>
                <a:ea typeface="Calibri"/>
                <a:cs typeface="Calibri"/>
                <a:sym typeface="Calibri"/>
              </a:rPr>
              <a:t>ISSUE</a:t>
            </a:r>
            <a:r>
              <a:rPr lang="en-US" sz="2000">
                <a:solidFill>
                  <a:schemeClr val="dk1"/>
                </a:solidFill>
                <a:latin typeface="Calibri"/>
                <a:ea typeface="Calibri"/>
                <a:cs typeface="Calibri"/>
                <a:sym typeface="Calibri"/>
              </a:rPr>
              <a:t> 4 I OCT. – DEC. 2016.</a:t>
            </a:r>
            <a:endParaRPr/>
          </a:p>
          <a:p>
            <a:pPr indent="0" lvl="0" marL="60960" marR="0" rtl="0" algn="just">
              <a:lnSpc>
                <a:spcPct val="107000"/>
              </a:lnSpc>
              <a:spcBef>
                <a:spcPts val="80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800"/>
              </a:spcBef>
              <a:spcAft>
                <a:spcPts val="0"/>
              </a:spcAft>
              <a:buNone/>
            </a:pPr>
            <a:r>
              <a:rPr lang="en-US" sz="2000">
                <a:solidFill>
                  <a:schemeClr val="dk1"/>
                </a:solidFill>
                <a:latin typeface="Calibri"/>
                <a:ea typeface="Calibri"/>
                <a:cs typeface="Calibri"/>
                <a:sym typeface="Calibri"/>
              </a:rPr>
              <a:t>[4] </a:t>
            </a:r>
            <a:r>
              <a:rPr lang="en-US" sz="2000">
                <a:solidFill>
                  <a:srgbClr val="2F4A8B"/>
                </a:solidFill>
                <a:latin typeface="Calibri"/>
                <a:ea typeface="Calibri"/>
                <a:cs typeface="Calibri"/>
                <a:sym typeface="Calibri"/>
              </a:rPr>
              <a:t>Radiographic.</a:t>
            </a:r>
            <a:r>
              <a:rPr b="0" i="0" lang="en-US" sz="2000">
                <a:solidFill>
                  <a:srgbClr val="000000"/>
                </a:solidFill>
                <a:latin typeface="Calibri"/>
                <a:ea typeface="Calibri"/>
                <a:cs typeface="Calibri"/>
                <a:sym typeface="Calibri"/>
              </a:rPr>
              <a:t> July-August 2015; 35(4): 1056–1076.Published online 2015 Jul 14. doi: </a:t>
            </a:r>
            <a:r>
              <a:rPr b="0" i="0" lang="en-US" sz="2000" u="sng">
                <a:solidFill>
                  <a:srgbClr val="538CD5"/>
                </a:solidFill>
                <a:latin typeface="Calibri"/>
                <a:ea typeface="Calibri"/>
                <a:cs typeface="Calibri"/>
                <a:sym typeface="Calibri"/>
                <a:hlinkClick r:id="rId3">
                  <a:extLst>
                    <a:ext uri="{A12FA001-AC4F-418D-AE19-62706E023703}">
                      <ahyp:hlinkClr val="tx"/>
                    </a:ext>
                  </a:extLst>
                </a:hlinkClick>
              </a:rPr>
              <a:t>10.1148/rg.2015140232</a:t>
            </a:r>
            <a:endParaRPr b="0" i="0" sz="2000">
              <a:solidFill>
                <a:srgbClr val="538CD5"/>
              </a:solidFill>
              <a:latin typeface="Calibri"/>
              <a:ea typeface="Calibri"/>
              <a:cs typeface="Calibri"/>
              <a:sym typeface="Calibri"/>
            </a:endParaRPr>
          </a:p>
          <a:p>
            <a:pPr indent="0" lvl="0" marL="60960" marR="0" rtl="0" algn="just">
              <a:lnSpc>
                <a:spcPct val="107000"/>
              </a:lnSpc>
              <a:spcBef>
                <a:spcPts val="0"/>
              </a:spcBef>
              <a:spcAft>
                <a:spcPts val="0"/>
              </a:spcAft>
              <a:buNone/>
            </a:pPr>
            <a:r>
              <a:t/>
            </a:r>
            <a:endParaRPr sz="2000">
              <a:solidFill>
                <a:schemeClr val="dk1"/>
              </a:solidFill>
              <a:latin typeface="Calibri"/>
              <a:ea typeface="Calibri"/>
              <a:cs typeface="Calibri"/>
              <a:sym typeface="Calibri"/>
            </a:endParaRPr>
          </a:p>
          <a:p>
            <a:pPr indent="0" lvl="0" marL="60960" marR="0" rtl="0" algn="just">
              <a:lnSpc>
                <a:spcPct val="107000"/>
              </a:lnSpc>
              <a:spcBef>
                <a:spcPts val="800"/>
              </a:spcBef>
              <a:spcAft>
                <a:spcPts val="0"/>
              </a:spcAft>
              <a:buNone/>
            </a:pPr>
            <a:r>
              <a:rPr lang="en-US" sz="2000">
                <a:solidFill>
                  <a:schemeClr val="dk1"/>
                </a:solidFill>
                <a:latin typeface="Calibri"/>
                <a:ea typeface="Calibri"/>
                <a:cs typeface="Calibri"/>
                <a:sym typeface="Calibri"/>
              </a:rPr>
              <a:t>[5]</a:t>
            </a:r>
            <a:r>
              <a:rPr b="0" i="0" lang="en-US" sz="2000">
                <a:solidFill>
                  <a:srgbClr val="000000"/>
                </a:solidFill>
                <a:latin typeface="Times New Roman"/>
                <a:ea typeface="Times New Roman"/>
                <a:cs typeface="Times New Roman"/>
                <a:sym typeface="Times New Roman"/>
              </a:rPr>
              <a:t>  Hu S, Hoffman EA, Reinhardt JM. Automatic lung segmentation for accurate quantitation of volumetric X-ray CT images. </a:t>
            </a:r>
            <a:r>
              <a:rPr b="0" i="1" lang="en-US" sz="2000">
                <a:solidFill>
                  <a:srgbClr val="000000"/>
                </a:solidFill>
                <a:latin typeface="Times New Roman"/>
                <a:ea typeface="Times New Roman"/>
                <a:cs typeface="Times New Roman"/>
                <a:sym typeface="Times New Roman"/>
              </a:rPr>
              <a:t>IEEE Trans Med Imaging</a:t>
            </a:r>
            <a:r>
              <a:rPr b="0" i="0" lang="en-US" sz="2000">
                <a:solidFill>
                  <a:srgbClr val="000000"/>
                </a:solidFill>
                <a:latin typeface="Times New Roman"/>
                <a:ea typeface="Times New Roman"/>
                <a:cs typeface="Times New Roman"/>
                <a:sym typeface="Times New Roman"/>
              </a:rPr>
              <a:t> 2001;20(6):490–498.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u="sng">
                <a:solidFill>
                  <a:srgbClr val="17365D"/>
                </a:solidFill>
                <a:latin typeface="Times New Roman"/>
                <a:ea typeface="Times New Roman"/>
                <a:cs typeface="Times New Roman"/>
                <a:sym typeface="Times New Roman"/>
              </a:rPr>
              <a:t>CONTENTS</a:t>
            </a:r>
            <a:endParaRPr b="1" u="sng">
              <a:solidFill>
                <a:srgbClr val="17365D"/>
              </a:solidFill>
              <a:latin typeface="Times New Roman"/>
              <a:ea typeface="Times New Roman"/>
              <a:cs typeface="Times New Roman"/>
              <a:sym typeface="Times New Roman"/>
            </a:endParaRPr>
          </a:p>
        </p:txBody>
      </p:sp>
      <p:sp>
        <p:nvSpPr>
          <p:cNvPr id="56" name="Google Shape;56;p3"/>
          <p:cNvSpPr txBox="1"/>
          <p:nvPr>
            <p:ph idx="1" type="body"/>
          </p:nvPr>
        </p:nvSpPr>
        <p:spPr>
          <a:xfrm>
            <a:off x="762000" y="1570039"/>
            <a:ext cx="6391275" cy="4708525"/>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400"/>
              <a:buFont typeface="Calibri"/>
              <a:buAutoNum type="arabicPeriod"/>
            </a:pPr>
            <a:r>
              <a:rPr b="1" lang="en-US" sz="2400"/>
              <a:t>Abstract</a:t>
            </a:r>
            <a:endParaRPr/>
          </a:p>
          <a:p>
            <a:pPr indent="-457200" lvl="0" marL="457200" rtl="0" algn="just">
              <a:spcBef>
                <a:spcPts val="480"/>
              </a:spcBef>
              <a:spcAft>
                <a:spcPts val="0"/>
              </a:spcAft>
              <a:buClr>
                <a:schemeClr val="dk1"/>
              </a:buClr>
              <a:buSzPts val="2400"/>
              <a:buFont typeface="Calibri"/>
              <a:buAutoNum type="arabicPeriod"/>
            </a:pPr>
            <a:r>
              <a:rPr b="1" lang="en-US" sz="2400"/>
              <a:t>Introduction</a:t>
            </a:r>
            <a:endParaRPr/>
          </a:p>
          <a:p>
            <a:pPr indent="-457200" lvl="0" marL="457200" rtl="0" algn="just">
              <a:spcBef>
                <a:spcPts val="480"/>
              </a:spcBef>
              <a:spcAft>
                <a:spcPts val="0"/>
              </a:spcAft>
              <a:buClr>
                <a:schemeClr val="dk1"/>
              </a:buClr>
              <a:buSzPts val="2400"/>
              <a:buFont typeface="Calibri"/>
              <a:buAutoNum type="arabicPeriod"/>
            </a:pPr>
            <a:r>
              <a:rPr b="1" lang="en-US" sz="2400"/>
              <a:t>Motivation</a:t>
            </a:r>
            <a:endParaRPr/>
          </a:p>
          <a:p>
            <a:pPr indent="-457200" lvl="0" marL="457200" rtl="0" algn="just">
              <a:spcBef>
                <a:spcPts val="480"/>
              </a:spcBef>
              <a:spcAft>
                <a:spcPts val="0"/>
              </a:spcAft>
              <a:buClr>
                <a:schemeClr val="dk1"/>
              </a:buClr>
              <a:buSzPts val="2400"/>
              <a:buFont typeface="Calibri"/>
              <a:buAutoNum type="arabicPeriod"/>
            </a:pPr>
            <a:r>
              <a:rPr b="1" lang="en-US" sz="2400"/>
              <a:t>Literature Review</a:t>
            </a:r>
            <a:endParaRPr b="1" sz="2400"/>
          </a:p>
          <a:p>
            <a:pPr indent="-457200" lvl="0" marL="457200" rtl="0" algn="just">
              <a:spcBef>
                <a:spcPts val="480"/>
              </a:spcBef>
              <a:spcAft>
                <a:spcPts val="0"/>
              </a:spcAft>
              <a:buClr>
                <a:schemeClr val="dk1"/>
              </a:buClr>
              <a:buSzPts val="2400"/>
              <a:buFont typeface="Calibri"/>
              <a:buAutoNum type="arabicPeriod"/>
            </a:pPr>
            <a:r>
              <a:rPr b="1" lang="en-US" sz="2400"/>
              <a:t>Problem Statement</a:t>
            </a:r>
            <a:endParaRPr/>
          </a:p>
          <a:p>
            <a:pPr indent="-457200" lvl="0" marL="457200" rtl="0" algn="just">
              <a:spcBef>
                <a:spcPts val="480"/>
              </a:spcBef>
              <a:spcAft>
                <a:spcPts val="0"/>
              </a:spcAft>
              <a:buClr>
                <a:schemeClr val="dk1"/>
              </a:buClr>
              <a:buSzPts val="2400"/>
              <a:buFont typeface="Calibri"/>
              <a:buAutoNum type="arabicPeriod"/>
            </a:pPr>
            <a:r>
              <a:rPr b="1" lang="en-US" sz="2400"/>
              <a:t>Objective</a:t>
            </a:r>
            <a:endParaRPr/>
          </a:p>
          <a:p>
            <a:pPr indent="-457200" lvl="0" marL="457200" rtl="0" algn="just">
              <a:spcBef>
                <a:spcPts val="480"/>
              </a:spcBef>
              <a:spcAft>
                <a:spcPts val="0"/>
              </a:spcAft>
              <a:buClr>
                <a:schemeClr val="dk1"/>
              </a:buClr>
              <a:buSzPts val="2400"/>
              <a:buFont typeface="Calibri"/>
              <a:buAutoNum type="arabicPeriod"/>
            </a:pPr>
            <a:r>
              <a:rPr b="1" lang="en-US" sz="2400"/>
              <a:t>Methodology                                                    </a:t>
            </a:r>
            <a:endParaRPr/>
          </a:p>
          <a:p>
            <a:pPr indent="-457200" lvl="0" marL="457200" rtl="0" algn="just">
              <a:spcBef>
                <a:spcPts val="480"/>
              </a:spcBef>
              <a:spcAft>
                <a:spcPts val="0"/>
              </a:spcAft>
              <a:buClr>
                <a:schemeClr val="dk1"/>
              </a:buClr>
              <a:buSzPts val="2400"/>
              <a:buFont typeface="Calibri"/>
              <a:buAutoNum type="arabicPeriod"/>
            </a:pPr>
            <a:r>
              <a:rPr b="1" lang="en-US" sz="2400"/>
              <a:t>Flow Chart, Algorithm &amp; Implementation </a:t>
            </a:r>
            <a:endParaRPr/>
          </a:p>
          <a:p>
            <a:pPr indent="-457200" lvl="0" marL="457200" rtl="0" algn="just">
              <a:spcBef>
                <a:spcPts val="480"/>
              </a:spcBef>
              <a:spcAft>
                <a:spcPts val="0"/>
              </a:spcAft>
              <a:buClr>
                <a:schemeClr val="dk1"/>
              </a:buClr>
              <a:buSzPts val="2400"/>
              <a:buFont typeface="Calibri"/>
              <a:buAutoNum type="arabicPeriod"/>
            </a:pPr>
            <a:r>
              <a:rPr b="1" lang="en-US" sz="2400"/>
              <a:t>Progress (results )                                                                                             </a:t>
            </a:r>
            <a:endParaRPr/>
          </a:p>
          <a:p>
            <a:pPr indent="-457200" lvl="0" marL="457200" rtl="0" algn="just">
              <a:spcBef>
                <a:spcPts val="480"/>
              </a:spcBef>
              <a:spcAft>
                <a:spcPts val="0"/>
              </a:spcAft>
              <a:buClr>
                <a:schemeClr val="dk1"/>
              </a:buClr>
              <a:buSzPts val="2400"/>
              <a:buFont typeface="Calibri"/>
              <a:buAutoNum type="arabicPeriod"/>
            </a:pPr>
            <a:r>
              <a:rPr b="1" lang="en-US" sz="2400"/>
              <a:t>References </a:t>
            </a:r>
            <a:r>
              <a:rPr lang="en-US" sz="24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17365D"/>
              </a:buClr>
              <a:buSzPct val="100000"/>
              <a:buFont typeface="Times New Roman"/>
              <a:buNone/>
            </a:pPr>
            <a:r>
              <a:rPr b="1" lang="en-US" sz="4400">
                <a:solidFill>
                  <a:srgbClr val="17365D"/>
                </a:solidFill>
                <a:latin typeface="Times New Roman"/>
                <a:ea typeface="Times New Roman"/>
                <a:cs typeface="Times New Roman"/>
                <a:sym typeface="Times New Roman"/>
              </a:rPr>
              <a:t>ABSTRACT</a:t>
            </a:r>
            <a:br>
              <a:rPr b="1" lang="en-US" sz="4400"/>
            </a:br>
            <a:endParaRPr/>
          </a:p>
        </p:txBody>
      </p:sp>
      <p:sp>
        <p:nvSpPr>
          <p:cNvPr id="62" name="Google Shape;62;p4"/>
          <p:cNvSpPr txBox="1"/>
          <p:nvPr>
            <p:ph idx="1" type="body"/>
          </p:nvPr>
        </p:nvSpPr>
        <p:spPr>
          <a:xfrm>
            <a:off x="762000" y="1463352"/>
            <a:ext cx="10972800" cy="4525963"/>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2000"/>
              <a:buChar char="•"/>
            </a:pPr>
            <a:r>
              <a:rPr lang="en-US" sz="2000"/>
              <a:t>Object detection is a well-known computer technology connected with </a:t>
            </a:r>
            <a:r>
              <a:rPr b="1" lang="en-US" sz="2000"/>
              <a:t>computer vision </a:t>
            </a:r>
            <a:r>
              <a:rPr lang="en-US" sz="2000"/>
              <a:t>and </a:t>
            </a:r>
            <a:r>
              <a:rPr b="1" lang="en-US" sz="2000"/>
              <a:t>digital image processing </a:t>
            </a:r>
            <a:r>
              <a:rPr b="1" i="1" lang="en-US" sz="1800"/>
              <a:t>(DIP) </a:t>
            </a:r>
            <a:r>
              <a:rPr lang="en-US" sz="2000"/>
              <a:t>that focuses on detecting objects or its instances of a certain class </a:t>
            </a:r>
            <a:r>
              <a:rPr i="1" lang="en-US" sz="2000"/>
              <a:t>(such as humans, flowers, animals) </a:t>
            </a:r>
            <a:r>
              <a:rPr lang="en-US" sz="2000"/>
              <a:t>in digital images and videos</a:t>
            </a:r>
            <a:r>
              <a:rPr b="0" i="0" lang="en-US" sz="2000">
                <a:solidFill>
                  <a:srgbClr val="231F20"/>
                </a:solidFill>
              </a:rPr>
              <a:t>, image</a:t>
            </a:r>
            <a:r>
              <a:rPr lang="en-US" sz="2000"/>
              <a:t>. Object detection and </a:t>
            </a:r>
            <a:r>
              <a:rPr lang="en-US" sz="2000">
                <a:solidFill>
                  <a:srgbClr val="231F20"/>
                </a:solidFill>
              </a:rPr>
              <a:t>  digital image  processing has  been  employed  in  number of  areas such  as pattern recognition, remote sensing-sharpening</a:t>
            </a:r>
            <a:r>
              <a:rPr b="0" i="0" lang="en-US" sz="2000">
                <a:solidFill>
                  <a:srgbClr val="231F20"/>
                </a:solidFill>
              </a:rPr>
              <a:t>, color and video processing and </a:t>
            </a:r>
            <a:r>
              <a:rPr b="1" i="0" lang="en-US" sz="2000">
                <a:solidFill>
                  <a:srgbClr val="231F20"/>
                </a:solidFill>
              </a:rPr>
              <a:t>medical</a:t>
            </a:r>
            <a:r>
              <a:rPr lang="en-US" sz="2000"/>
              <a:t>. Object detection technology has been driven by an increasing processing power available in software and hardware. This work present an  developed application for image processing and  multiple objects detection  based on </a:t>
            </a:r>
            <a:r>
              <a:rPr b="1" lang="en-US" sz="2000"/>
              <a:t>OpenCV libraries</a:t>
            </a:r>
            <a:r>
              <a:rPr lang="en-US" sz="2000"/>
              <a:t>. </a:t>
            </a:r>
            <a:endParaRPr/>
          </a:p>
          <a:p>
            <a:pPr indent="0" lvl="0" marL="0" rtl="0" algn="l">
              <a:spcBef>
                <a:spcPts val="500"/>
              </a:spcBef>
              <a:spcAft>
                <a:spcPts val="0"/>
              </a:spcAft>
              <a:buClr>
                <a:schemeClr val="dk1"/>
              </a:buClr>
              <a:buSzPts val="2000"/>
              <a:buNone/>
            </a:pPr>
            <a:r>
              <a:t/>
            </a:r>
            <a:endParaRPr b="1" i="1" sz="2000"/>
          </a:p>
          <a:p>
            <a:pPr indent="-342891" lvl="0" marL="342891" rtl="0" algn="l">
              <a:spcBef>
                <a:spcPts val="500"/>
              </a:spcBef>
              <a:spcAft>
                <a:spcPts val="0"/>
              </a:spcAft>
              <a:buClr>
                <a:schemeClr val="dk1"/>
              </a:buClr>
              <a:buSzPts val="2000"/>
              <a:buChar char="•"/>
            </a:pPr>
            <a:r>
              <a:rPr b="1" i="1" lang="en-US" sz="2000"/>
              <a:t>Keywords:  </a:t>
            </a:r>
            <a:r>
              <a:rPr lang="en-US" sz="2000"/>
              <a:t>Object Detection</a:t>
            </a:r>
            <a:r>
              <a:rPr b="1" i="1" lang="en-US" sz="2000"/>
              <a:t>, </a:t>
            </a:r>
            <a:r>
              <a:rPr lang="en-US" sz="2000"/>
              <a:t>Image processing, computer vision, edge detector.</a:t>
            </a:r>
            <a:endParaRPr b="1" i="1" sz="2000"/>
          </a:p>
          <a:p>
            <a:pPr indent="-215890" lvl="0" marL="342891" rtl="0" algn="l">
              <a:spcBef>
                <a:spcPts val="400"/>
              </a:spcBef>
              <a:spcAft>
                <a:spcPts val="0"/>
              </a:spcAft>
              <a:buClr>
                <a:schemeClr val="dk1"/>
              </a:buClr>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a:solidFill>
                  <a:srgbClr val="17365D"/>
                </a:solidFill>
                <a:latin typeface="Times New Roman"/>
                <a:ea typeface="Times New Roman"/>
                <a:cs typeface="Times New Roman"/>
                <a:sym typeface="Times New Roman"/>
              </a:rPr>
              <a:t>INTRODUCTION</a:t>
            </a:r>
            <a:endParaRPr b="1">
              <a:solidFill>
                <a:srgbClr val="17365D"/>
              </a:solidFill>
              <a:latin typeface="Times New Roman"/>
              <a:ea typeface="Times New Roman"/>
              <a:cs typeface="Times New Roman"/>
              <a:sym typeface="Times New Roman"/>
            </a:endParaRPr>
          </a:p>
        </p:txBody>
      </p:sp>
      <p:sp>
        <p:nvSpPr>
          <p:cNvPr id="68" name="Google Shape;68;p5"/>
          <p:cNvSpPr txBox="1"/>
          <p:nvPr>
            <p:ph idx="1" type="body"/>
          </p:nvPr>
        </p:nvSpPr>
        <p:spPr>
          <a:xfrm>
            <a:off x="690465" y="1570039"/>
            <a:ext cx="11044335" cy="4708525"/>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2000"/>
              <a:buChar char="•"/>
            </a:pPr>
            <a:r>
              <a:rPr b="0" i="0" lang="en-US" sz="2000"/>
              <a:t> </a:t>
            </a:r>
            <a:r>
              <a:rPr b="1" i="0" lang="en-US" sz="2000"/>
              <a:t> Object detection </a:t>
            </a:r>
            <a:r>
              <a:rPr b="0" i="0" lang="en-US" sz="2000"/>
              <a:t>is a computer vision technique that works to identify and locate objects within an image or video.</a:t>
            </a:r>
            <a:endParaRPr b="0" i="0" sz="2000"/>
          </a:p>
          <a:p>
            <a:pPr indent="0" lvl="0" marL="342891" rtl="0" algn="l">
              <a:spcBef>
                <a:spcPts val="0"/>
              </a:spcBef>
              <a:spcAft>
                <a:spcPts val="0"/>
              </a:spcAft>
              <a:buNone/>
            </a:pPr>
            <a:r>
              <a:t/>
            </a:r>
            <a:endParaRPr sz="2000"/>
          </a:p>
          <a:p>
            <a:pPr indent="-342891" lvl="0" marL="342891" rtl="0" algn="l">
              <a:spcBef>
                <a:spcPts val="400"/>
              </a:spcBef>
              <a:spcAft>
                <a:spcPts val="0"/>
              </a:spcAft>
              <a:buClr>
                <a:srgbClr val="222635"/>
              </a:buClr>
              <a:buSzPts val="2000"/>
              <a:buChar char="•"/>
            </a:pPr>
            <a:r>
              <a:rPr b="0" i="0" lang="en-US" sz="2000">
                <a:solidFill>
                  <a:srgbClr val="222635"/>
                </a:solidFill>
              </a:rPr>
              <a:t> Object detection is widely used in </a:t>
            </a:r>
            <a:r>
              <a:rPr b="1" i="0" lang="en-US" sz="2000">
                <a:solidFill>
                  <a:srgbClr val="222635"/>
                </a:solidFill>
              </a:rPr>
              <a:t>medical diagnosis </a:t>
            </a:r>
            <a:r>
              <a:rPr b="0" i="0" lang="en-US" sz="2000">
                <a:solidFill>
                  <a:srgbClr val="222635"/>
                </a:solidFill>
              </a:rPr>
              <a:t>such as detecting breaks in bones, </a:t>
            </a:r>
            <a:r>
              <a:rPr b="1" i="0" lang="en-US" sz="2000"/>
              <a:t>cell abnormalities</a:t>
            </a:r>
            <a:r>
              <a:rPr b="0" i="0" lang="en-US" sz="2000">
                <a:solidFill>
                  <a:srgbClr val="222635"/>
                </a:solidFill>
              </a:rPr>
              <a:t>, and other issues</a:t>
            </a:r>
            <a:r>
              <a:rPr lang="en-US" sz="2000">
                <a:solidFill>
                  <a:srgbClr val="222635"/>
                </a:solidFill>
              </a:rPr>
              <a:t> </a:t>
            </a:r>
            <a:r>
              <a:rPr b="0" i="0" lang="en-US" sz="2000">
                <a:solidFill>
                  <a:srgbClr val="222635"/>
                </a:solidFill>
              </a:rPr>
              <a:t>depending  on medical images such </a:t>
            </a:r>
            <a:r>
              <a:rPr i="0" lang="en-US" sz="2000">
                <a:solidFill>
                  <a:srgbClr val="222635"/>
                </a:solidFill>
              </a:rPr>
              <a:t>as</a:t>
            </a:r>
            <a:r>
              <a:rPr b="1" i="0" lang="en-US" sz="2000">
                <a:solidFill>
                  <a:srgbClr val="222635"/>
                </a:solidFill>
              </a:rPr>
              <a:t> CAT scans</a:t>
            </a:r>
            <a:r>
              <a:rPr b="0" i="0" lang="en-US" sz="2000">
                <a:solidFill>
                  <a:srgbClr val="222635"/>
                </a:solidFill>
              </a:rPr>
              <a:t>, MRI images, X-rays, sonograms, and other images.</a:t>
            </a:r>
            <a:endParaRPr b="0" i="0" sz="2000">
              <a:solidFill>
                <a:srgbClr val="222635"/>
              </a:solidFill>
            </a:endParaRPr>
          </a:p>
          <a:p>
            <a:pPr indent="0" lvl="0" marL="0" rtl="0" algn="l">
              <a:spcBef>
                <a:spcPts val="400"/>
              </a:spcBef>
              <a:spcAft>
                <a:spcPts val="0"/>
              </a:spcAft>
              <a:buNone/>
            </a:pPr>
            <a:r>
              <a:t/>
            </a:r>
            <a:endParaRPr sz="2000">
              <a:solidFill>
                <a:srgbClr val="222635"/>
              </a:solidFill>
            </a:endParaRPr>
          </a:p>
          <a:p>
            <a:pPr indent="-342891" lvl="0" marL="342891"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It has been proved that </a:t>
            </a:r>
            <a:r>
              <a:rPr b="1" lang="en-US" sz="2000">
                <a:latin typeface="Times New Roman"/>
                <a:ea typeface="Times New Roman"/>
                <a:cs typeface="Times New Roman"/>
                <a:sym typeface="Times New Roman"/>
              </a:rPr>
              <a:t>lung cancer </a:t>
            </a:r>
            <a:r>
              <a:rPr lang="en-US" sz="2000">
                <a:latin typeface="Times New Roman"/>
                <a:ea typeface="Times New Roman"/>
                <a:cs typeface="Times New Roman"/>
                <a:sym typeface="Times New Roman"/>
              </a:rPr>
              <a:t>is the topmost cause of cancer death in men and women worldwide. So, image processing in </a:t>
            </a:r>
            <a:r>
              <a:rPr b="1" lang="en-US" sz="2000">
                <a:latin typeface="Times New Roman"/>
                <a:ea typeface="Times New Roman"/>
                <a:cs typeface="Times New Roman"/>
                <a:sym typeface="Times New Roman"/>
              </a:rPr>
              <a:t>OpenCV</a:t>
            </a:r>
            <a:r>
              <a:rPr lang="en-US" sz="2000">
                <a:latin typeface="Times New Roman"/>
                <a:ea typeface="Times New Roman"/>
                <a:cs typeface="Times New Roman"/>
                <a:sym typeface="Times New Roman"/>
              </a:rPr>
              <a:t> can be helpful for </a:t>
            </a:r>
            <a:r>
              <a:rPr b="1" lang="en-US" sz="2000">
                <a:latin typeface="Times New Roman"/>
                <a:ea typeface="Times New Roman"/>
                <a:cs typeface="Times New Roman"/>
                <a:sym typeface="Times New Roman"/>
              </a:rPr>
              <a:t>more accurate </a:t>
            </a:r>
            <a:r>
              <a:rPr lang="en-US" sz="2000">
                <a:latin typeface="Times New Roman"/>
                <a:ea typeface="Times New Roman"/>
                <a:cs typeface="Times New Roman"/>
                <a:sym typeface="Times New Roman"/>
              </a:rPr>
              <a:t>detection of tumor in CT images of lungs.</a:t>
            </a:r>
            <a:endParaRPr sz="2000">
              <a:latin typeface="Times New Roman"/>
              <a:ea typeface="Times New Roman"/>
              <a:cs typeface="Times New Roman"/>
              <a:sym typeface="Times New Roman"/>
            </a:endParaRPr>
          </a:p>
          <a:p>
            <a:pPr indent="0" lvl="0" marL="342891" rtl="0" algn="l">
              <a:spcBef>
                <a:spcPts val="400"/>
              </a:spcBef>
              <a:spcAft>
                <a:spcPts val="0"/>
              </a:spcAft>
              <a:buNone/>
            </a:pPr>
            <a:r>
              <a:t/>
            </a:r>
            <a:endParaRPr sz="2000">
              <a:latin typeface="Times New Roman"/>
              <a:ea typeface="Times New Roman"/>
              <a:cs typeface="Times New Roman"/>
              <a:sym typeface="Times New Roman"/>
            </a:endParaRPr>
          </a:p>
          <a:p>
            <a:pPr indent="-342891" lvl="0" marL="342891" rtl="0" algn="l">
              <a:spcBef>
                <a:spcPts val="400"/>
              </a:spcBef>
              <a:spcAft>
                <a:spcPts val="0"/>
              </a:spcAft>
              <a:buClr>
                <a:srgbClr val="40424E"/>
              </a:buClr>
              <a:buSzPts val="2000"/>
              <a:buChar char="•"/>
            </a:pPr>
            <a:r>
              <a:rPr b="1" i="0" lang="en-US" sz="2000">
                <a:solidFill>
                  <a:srgbClr val="40424E"/>
                </a:solidFill>
              </a:rPr>
              <a:t>OpenCV</a:t>
            </a:r>
            <a:r>
              <a:rPr b="0" i="0" lang="en-US" sz="2000">
                <a:solidFill>
                  <a:srgbClr val="40424E"/>
                </a:solidFill>
              </a:rPr>
              <a:t> is the huge </a:t>
            </a:r>
            <a:r>
              <a:rPr b="1" i="0" lang="en-US" sz="2000">
                <a:solidFill>
                  <a:srgbClr val="40424E"/>
                </a:solidFill>
              </a:rPr>
              <a:t>open-source library </a:t>
            </a:r>
            <a:r>
              <a:rPr b="0" i="0" lang="en-US" sz="2000">
                <a:solidFill>
                  <a:srgbClr val="40424E"/>
                </a:solidFill>
              </a:rPr>
              <a:t>for computer vision, machine learning, and image processing and now it plays a major role in </a:t>
            </a:r>
            <a:r>
              <a:rPr b="1" i="0" lang="en-US" sz="2000">
                <a:solidFill>
                  <a:srgbClr val="40424E"/>
                </a:solidFill>
              </a:rPr>
              <a:t>real-time</a:t>
            </a:r>
            <a:r>
              <a:rPr b="0" i="0" lang="en-US" sz="2000">
                <a:solidFill>
                  <a:srgbClr val="40424E"/>
                </a:solidFill>
              </a:rPr>
              <a:t> operation which is very important in today’s systems. </a:t>
            </a:r>
            <a:endParaRPr sz="2000"/>
          </a:p>
          <a:p>
            <a:pPr indent="-215890" lvl="0" marL="342891" rtl="0" algn="l">
              <a:spcBef>
                <a:spcPts val="400"/>
              </a:spcBef>
              <a:spcAft>
                <a:spcPts val="0"/>
              </a:spcAft>
              <a:buClr>
                <a:schemeClr val="dk1"/>
              </a:buClr>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17365D"/>
              </a:buClr>
              <a:buSzPct val="100000"/>
              <a:buFont typeface="Times New Roman"/>
              <a:buNone/>
            </a:pPr>
            <a:r>
              <a:rPr b="1" lang="en-US" sz="4400">
                <a:solidFill>
                  <a:srgbClr val="17365D"/>
                </a:solidFill>
                <a:latin typeface="Times New Roman"/>
                <a:ea typeface="Times New Roman"/>
                <a:cs typeface="Times New Roman"/>
                <a:sym typeface="Times New Roman"/>
              </a:rPr>
              <a:t>Motivation</a:t>
            </a:r>
            <a:br>
              <a:rPr b="1" lang="en-US" sz="4400"/>
            </a:br>
            <a:endParaRPr/>
          </a:p>
        </p:txBody>
      </p:sp>
      <p:sp>
        <p:nvSpPr>
          <p:cNvPr id="74" name="Google Shape;74;p6"/>
          <p:cNvSpPr txBox="1"/>
          <p:nvPr>
            <p:ph idx="1" type="body"/>
          </p:nvPr>
        </p:nvSpPr>
        <p:spPr>
          <a:xfrm>
            <a:off x="662473" y="1138336"/>
            <a:ext cx="11168743" cy="4665305"/>
          </a:xfrm>
          <a:prstGeom prst="rect">
            <a:avLst/>
          </a:prstGeom>
          <a:noFill/>
          <a:ln>
            <a:noFill/>
          </a:ln>
        </p:spPr>
        <p:txBody>
          <a:bodyPr anchorCtr="0" anchor="t" bIns="45700" lIns="91425" spcFirstLastPara="1" rIns="91425" wrap="square" tIns="45700">
            <a:noAutofit/>
          </a:bodyPr>
          <a:lstStyle/>
          <a:p>
            <a:pPr indent="-342891" lvl="0" marL="342891" rtl="0" algn="l">
              <a:spcBef>
                <a:spcPts val="0"/>
              </a:spcBef>
              <a:spcAft>
                <a:spcPts val="0"/>
              </a:spcAft>
              <a:buClr>
                <a:schemeClr val="dk1"/>
              </a:buClr>
              <a:buSzPts val="2500"/>
              <a:buChar char="•"/>
            </a:pPr>
            <a:r>
              <a:rPr lang="en-US" sz="2500">
                <a:latin typeface="Calibri"/>
                <a:ea typeface="Calibri"/>
                <a:cs typeface="Calibri"/>
                <a:sym typeface="Calibri"/>
              </a:rPr>
              <a:t>What is the history of the problem?</a:t>
            </a:r>
            <a:endParaRPr/>
          </a:p>
          <a:p>
            <a:pPr indent="-571500" lvl="0" marL="571500" rtl="0" algn="l">
              <a:spcBef>
                <a:spcPts val="400"/>
              </a:spcBef>
              <a:spcAft>
                <a:spcPts val="0"/>
              </a:spcAft>
              <a:buClr>
                <a:srgbClr val="000000"/>
              </a:buClr>
              <a:buSzPts val="2000"/>
              <a:buFont typeface="Calibri"/>
              <a:buAutoNum type="romanUcPeriod"/>
            </a:pPr>
            <a:r>
              <a:rPr lang="en-US" sz="2000">
                <a:solidFill>
                  <a:srgbClr val="000000"/>
                </a:solidFill>
              </a:rPr>
              <a:t>About 85% male and 75% females are suffering from lung cancer due to cigarette smoking. </a:t>
            </a:r>
            <a:endParaRPr sz="2000">
              <a:solidFill>
                <a:srgbClr val="000000"/>
              </a:solidFill>
            </a:endParaRPr>
          </a:p>
          <a:p>
            <a:pPr indent="-571500" lvl="0" marL="571500" rtl="0" algn="l">
              <a:spcBef>
                <a:spcPts val="400"/>
              </a:spcBef>
              <a:spcAft>
                <a:spcPts val="0"/>
              </a:spcAft>
              <a:buClr>
                <a:srgbClr val="000000"/>
              </a:buClr>
              <a:buSzPts val="2000"/>
              <a:buFont typeface="Calibri"/>
              <a:buAutoNum type="romanUcPeriod"/>
            </a:pPr>
            <a:r>
              <a:rPr lang="en-US" sz="2000">
                <a:solidFill>
                  <a:srgbClr val="000000"/>
                </a:solidFill>
              </a:rPr>
              <a:t>The general survival rate of people suffering from lung cancer is 63%. </a:t>
            </a:r>
            <a:endParaRPr sz="2000">
              <a:solidFill>
                <a:srgbClr val="000000"/>
              </a:solidFill>
            </a:endParaRPr>
          </a:p>
          <a:p>
            <a:pPr indent="-342891" lvl="0" marL="342891" rtl="0" algn="l">
              <a:spcBef>
                <a:spcPts val="500"/>
              </a:spcBef>
              <a:spcAft>
                <a:spcPts val="0"/>
              </a:spcAft>
              <a:buClr>
                <a:schemeClr val="dk1"/>
              </a:buClr>
              <a:buSzPts val="2500"/>
              <a:buChar char="•"/>
            </a:pPr>
            <a:r>
              <a:rPr b="0" i="0" lang="en-US" sz="2500">
                <a:latin typeface="Calibri"/>
                <a:ea typeface="Calibri"/>
                <a:cs typeface="Calibri"/>
                <a:sym typeface="Calibri"/>
              </a:rPr>
              <a:t>Is the problem already solved? What is done now?</a:t>
            </a:r>
            <a:endParaRPr/>
          </a:p>
          <a:p>
            <a:pPr indent="-400050" lvl="0" marL="400050" rtl="0" algn="l">
              <a:spcBef>
                <a:spcPts val="400"/>
              </a:spcBef>
              <a:spcAft>
                <a:spcPts val="0"/>
              </a:spcAft>
              <a:buClr>
                <a:srgbClr val="000000"/>
              </a:buClr>
              <a:buSzPts val="2000"/>
              <a:buFont typeface="Calibri"/>
              <a:buAutoNum type="romanUcPeriod"/>
            </a:pPr>
            <a:r>
              <a:rPr lang="en-US" sz="2000">
                <a:solidFill>
                  <a:srgbClr val="000000"/>
                </a:solidFill>
              </a:rPr>
              <a:t> An X-ray image of your lungs may reveal an abnormal mass or nodule. A CT scan can reveal small lesions in your lungs that might not be detected on an X-ray. </a:t>
            </a:r>
            <a:endParaRPr/>
          </a:p>
          <a:p>
            <a:pPr indent="-400050" lvl="0" marL="400050" rtl="0" algn="l">
              <a:spcBef>
                <a:spcPts val="400"/>
              </a:spcBef>
              <a:spcAft>
                <a:spcPts val="0"/>
              </a:spcAft>
              <a:buClr>
                <a:srgbClr val="000000"/>
              </a:buClr>
              <a:buSzPts val="2000"/>
              <a:buFont typeface="Calibri"/>
              <a:buAutoNum type="romanUcPeriod"/>
            </a:pPr>
            <a:r>
              <a:rPr lang="en-US" sz="2000">
                <a:solidFill>
                  <a:srgbClr val="000000"/>
                </a:solidFill>
              </a:rPr>
              <a:t>Surgery, radiation treatment, and chemotherapy have been utilized as a part of the treatment of lung tumour.</a:t>
            </a:r>
            <a:endParaRPr sz="2000">
              <a:solidFill>
                <a:srgbClr val="000000"/>
              </a:solidFill>
              <a:latin typeface="Calibri"/>
              <a:ea typeface="Calibri"/>
              <a:cs typeface="Calibri"/>
              <a:sym typeface="Calibri"/>
            </a:endParaRPr>
          </a:p>
          <a:p>
            <a:pPr indent="-342891" lvl="0" marL="342891" rtl="0" algn="l">
              <a:spcBef>
                <a:spcPts val="500"/>
              </a:spcBef>
              <a:spcAft>
                <a:spcPts val="0"/>
              </a:spcAft>
              <a:buClr>
                <a:schemeClr val="dk1"/>
              </a:buClr>
              <a:buSzPts val="2500"/>
              <a:buChar char="•"/>
            </a:pPr>
            <a:r>
              <a:rPr b="0" i="0" lang="en-US" sz="2500">
                <a:latin typeface="Calibri"/>
                <a:ea typeface="Calibri"/>
                <a:cs typeface="Calibri"/>
                <a:sym typeface="Calibri"/>
              </a:rPr>
              <a:t>Are there any similar systems or solutions to the one you propose?</a:t>
            </a:r>
            <a:endParaRPr/>
          </a:p>
          <a:p>
            <a:pPr indent="-571500" lvl="0" marL="571500" rtl="0" algn="l">
              <a:spcBef>
                <a:spcPts val="400"/>
              </a:spcBef>
              <a:spcAft>
                <a:spcPts val="0"/>
              </a:spcAft>
              <a:buClr>
                <a:srgbClr val="000000"/>
              </a:buClr>
              <a:buSzPts val="2000"/>
              <a:buFont typeface="Calibri"/>
              <a:buAutoNum type="romanUcPeriod"/>
            </a:pPr>
            <a:r>
              <a:rPr lang="en-US" sz="2000">
                <a:solidFill>
                  <a:srgbClr val="000000"/>
                </a:solidFill>
              </a:rPr>
              <a:t>MRI (Magnetic Resonance Imaging) is another detection method used for creation of 2-D or 3-D images which too have trade-offs depending upon the style of acquisition. According to the researchers and past studies suggest that MRIs have high detection rate for visually invasive cancer and sensitivity rate higher than mammography and it offers better resolution</a:t>
            </a:r>
            <a:r>
              <a:rPr i="1" lang="en-US" sz="2000">
                <a:solidFill>
                  <a:srgbClr val="000000"/>
                </a:solidFill>
              </a:rPr>
              <a:t>[3].</a:t>
            </a:r>
            <a:endParaRPr i="1" sz="2000"/>
          </a:p>
          <a:p>
            <a:pPr indent="-444500" lvl="0" marL="571500" rtl="0" algn="l">
              <a:spcBef>
                <a:spcPts val="400"/>
              </a:spcBef>
              <a:spcAft>
                <a:spcPts val="0"/>
              </a:spcAft>
              <a:buClr>
                <a:schemeClr val="dk1"/>
              </a:buClr>
              <a:buSzPts val="2000"/>
              <a:buFont typeface="Calibri"/>
              <a:buNone/>
            </a:pPr>
            <a:r>
              <a:t/>
            </a:r>
            <a:endParaRPr sz="2000">
              <a:solidFill>
                <a:srgbClr val="000000"/>
              </a:solidFill>
            </a:endParaRPr>
          </a:p>
          <a:p>
            <a:pPr indent="0" lvl="0" marL="0" rtl="0" algn="l">
              <a:spcBef>
                <a:spcPts val="400"/>
              </a:spcBef>
              <a:spcAft>
                <a:spcPts val="0"/>
              </a:spcAft>
              <a:buClr>
                <a:schemeClr val="dk1"/>
              </a:buClr>
              <a:buSzPts val="2000"/>
              <a:buNone/>
            </a:pPr>
            <a:br>
              <a:rPr lang="en-US" sz="2000"/>
            </a:br>
            <a:endParaRPr sz="2000"/>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365D"/>
              </a:buClr>
              <a:buSzPts val="4400"/>
              <a:buFont typeface="Calibri"/>
              <a:buNone/>
            </a:pPr>
            <a:r>
              <a:rPr b="1" lang="en-US">
                <a:solidFill>
                  <a:srgbClr val="17365D"/>
                </a:solidFill>
              </a:rPr>
              <a:t>Motivation</a:t>
            </a:r>
            <a:r>
              <a:rPr lang="en-US" sz="2000">
                <a:solidFill>
                  <a:srgbClr val="17365D"/>
                </a:solidFill>
              </a:rPr>
              <a:t>(continued)</a:t>
            </a:r>
            <a:endParaRPr sz="2000">
              <a:solidFill>
                <a:srgbClr val="17365D"/>
              </a:solidFill>
            </a:endParaRPr>
          </a:p>
        </p:txBody>
      </p:sp>
      <p:sp>
        <p:nvSpPr>
          <p:cNvPr id="80" name="Google Shape;80;p7"/>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3000"/>
              <a:buChar char="•"/>
            </a:pPr>
            <a:r>
              <a:rPr b="0" i="0" lang="en-US" sz="3000">
                <a:latin typeface="Calibri"/>
                <a:ea typeface="Calibri"/>
                <a:cs typeface="Calibri"/>
                <a:sym typeface="Calibri"/>
              </a:rPr>
              <a:t>Are there possible improvements to current solutions?</a:t>
            </a:r>
            <a:endParaRPr/>
          </a:p>
          <a:p>
            <a:pPr indent="-514350" lvl="0" marL="514350" rtl="0" algn="l">
              <a:spcBef>
                <a:spcPts val="400"/>
              </a:spcBef>
              <a:spcAft>
                <a:spcPts val="0"/>
              </a:spcAft>
              <a:buClr>
                <a:schemeClr val="dk1"/>
              </a:buClr>
              <a:buSzPts val="2000"/>
              <a:buFont typeface="Calibri"/>
              <a:buAutoNum type="romanUcPeriod"/>
            </a:pPr>
            <a:r>
              <a:rPr lang="en-US" sz="2000"/>
              <a:t>Automated Object-detection can be used to detect the abnormal mass or nodules from the CT lung Images more accurately at an early stage so that quick and  more efficient treatment can be given to the patients.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17365D"/>
              </a:buClr>
              <a:buSzPct val="100000"/>
              <a:buFont typeface="Calibri"/>
              <a:buNone/>
            </a:pPr>
            <a:r>
              <a:rPr b="1" lang="en-US" sz="4400">
                <a:solidFill>
                  <a:srgbClr val="17365D"/>
                </a:solidFill>
              </a:rPr>
              <a:t>Literature Review</a:t>
            </a:r>
            <a:br>
              <a:rPr b="1" lang="en-US" sz="4400"/>
            </a:br>
            <a:endParaRPr/>
          </a:p>
        </p:txBody>
      </p:sp>
      <p:sp>
        <p:nvSpPr>
          <p:cNvPr id="86" name="Google Shape;86;p8"/>
          <p:cNvSpPr txBox="1"/>
          <p:nvPr>
            <p:ph idx="1" type="body"/>
          </p:nvPr>
        </p:nvSpPr>
        <p:spPr>
          <a:xfrm>
            <a:off x="318940" y="998539"/>
            <a:ext cx="11224480" cy="5421114"/>
          </a:xfrm>
          <a:prstGeom prst="rect">
            <a:avLst/>
          </a:prstGeom>
          <a:noFill/>
          <a:ln>
            <a:noFill/>
          </a:ln>
        </p:spPr>
        <p:txBody>
          <a:bodyPr anchorCtr="0" anchor="t" bIns="45700" lIns="91425" spcFirstLastPara="1" rIns="91425" wrap="square" tIns="45700">
            <a:normAutofit fontScale="25000" lnSpcReduction="20000"/>
          </a:bodyPr>
          <a:lstStyle/>
          <a:p>
            <a:pPr indent="-342891" lvl="0" marL="342891" rtl="0" algn="l">
              <a:spcBef>
                <a:spcPts val="0"/>
              </a:spcBef>
              <a:spcAft>
                <a:spcPts val="0"/>
              </a:spcAft>
              <a:buClr>
                <a:schemeClr val="dk1"/>
              </a:buClr>
              <a:buSzPct val="100000"/>
              <a:buChar char="•"/>
            </a:pPr>
            <a:r>
              <a:rPr lang="en-US" sz="7200"/>
              <a:t>The Object Detection method is used because of its strong </a:t>
            </a:r>
            <a:r>
              <a:rPr b="1" lang="en-US" sz="7200"/>
              <a:t>adaptability and robustness</a:t>
            </a:r>
            <a:r>
              <a:rPr lang="en-US" sz="7200"/>
              <a:t>, however, the detection speed needs to be improved, because it requires testing all possible windows by exhaustive search and has </a:t>
            </a:r>
            <a:r>
              <a:rPr b="1" lang="en-US" sz="7200"/>
              <a:t>high computational complexity</a:t>
            </a:r>
            <a:r>
              <a:rPr lang="en-US" sz="7200"/>
              <a:t>[1].</a:t>
            </a:r>
            <a:endParaRPr/>
          </a:p>
          <a:p>
            <a:pPr indent="-228590" lvl="0" marL="342891" rtl="0" algn="l">
              <a:spcBef>
                <a:spcPts val="360"/>
              </a:spcBef>
              <a:spcAft>
                <a:spcPts val="0"/>
              </a:spcAft>
              <a:buClr>
                <a:schemeClr val="dk1"/>
              </a:buClr>
              <a:buSzPct val="100000"/>
              <a:buNone/>
            </a:pPr>
            <a:r>
              <a:t/>
            </a:r>
            <a:endParaRPr sz="7200"/>
          </a:p>
          <a:p>
            <a:pPr indent="-342891" lvl="0" marL="342891" rtl="0" algn="l">
              <a:spcBef>
                <a:spcPts val="360"/>
              </a:spcBef>
              <a:spcAft>
                <a:spcPts val="0"/>
              </a:spcAft>
              <a:buClr>
                <a:schemeClr val="dk1"/>
              </a:buClr>
              <a:buSzPct val="100000"/>
              <a:buChar char="•"/>
            </a:pPr>
            <a:r>
              <a:rPr lang="en-US" sz="7200"/>
              <a:t>The detection and </a:t>
            </a:r>
            <a:r>
              <a:rPr lang="en-US" sz="7200"/>
              <a:t>diagnosis</a:t>
            </a:r>
            <a:r>
              <a:rPr lang="en-US" sz="7200"/>
              <a:t> of lung cancer can be processed on three basic stages which are pre-processing, segmentation and finally followed by post-processing. The CT scan image is pre-processed to remove </a:t>
            </a:r>
            <a:r>
              <a:rPr b="1" lang="en-US" sz="7200"/>
              <a:t>Gaussian</a:t>
            </a:r>
            <a:r>
              <a:rPr lang="en-US" sz="7200"/>
              <a:t> white noise using non- local mean filter technique[3].</a:t>
            </a:r>
            <a:endParaRPr/>
          </a:p>
          <a:p>
            <a:pPr indent="-228590" lvl="0" marL="342891" rtl="0" algn="l">
              <a:spcBef>
                <a:spcPts val="360"/>
              </a:spcBef>
              <a:spcAft>
                <a:spcPts val="0"/>
              </a:spcAft>
              <a:buClr>
                <a:schemeClr val="dk1"/>
              </a:buClr>
              <a:buSzPct val="100000"/>
              <a:buNone/>
            </a:pPr>
            <a:r>
              <a:t/>
            </a:r>
            <a:endParaRPr sz="7200"/>
          </a:p>
          <a:p>
            <a:pPr indent="-342891" lvl="0" marL="342891" rtl="0" algn="l">
              <a:lnSpc>
                <a:spcPct val="107000"/>
              </a:lnSpc>
              <a:spcBef>
                <a:spcPts val="360"/>
              </a:spcBef>
              <a:spcAft>
                <a:spcPts val="0"/>
              </a:spcAft>
              <a:buClr>
                <a:schemeClr val="dk1"/>
              </a:buClr>
              <a:buSzPct val="100000"/>
              <a:buChar char="•"/>
            </a:pPr>
            <a:r>
              <a:rPr lang="en-US" sz="7200"/>
              <a:t>Lung segmentation is the most crucial and challenging task in a </a:t>
            </a:r>
            <a:r>
              <a:rPr b="1" lang="en-US" sz="7200"/>
              <a:t>CAD system </a:t>
            </a:r>
            <a:r>
              <a:rPr lang="en-US" sz="7200"/>
              <a:t>as it provides the search space for detecting nodules. In the nodule detection stage, the candidate nodules are identified by enhancing the suspected areas and suppressing the other structures like blood vessels. This step reduces the search space for nodule detection[2].</a:t>
            </a:r>
            <a:endParaRPr/>
          </a:p>
          <a:p>
            <a:pPr indent="-342891" lvl="0" marL="342891" rtl="0" algn="l">
              <a:lnSpc>
                <a:spcPct val="107000"/>
              </a:lnSpc>
              <a:spcBef>
                <a:spcPts val="1160"/>
              </a:spcBef>
              <a:spcAft>
                <a:spcPts val="0"/>
              </a:spcAft>
              <a:buClr>
                <a:schemeClr val="dk1"/>
              </a:buClr>
              <a:buSzPct val="100000"/>
              <a:buChar char="•"/>
            </a:pPr>
            <a:r>
              <a:rPr lang="en-US" sz="7200"/>
              <a:t>Canny’s three edge detection criteria are as follows [2]:</a:t>
            </a:r>
            <a:endParaRPr/>
          </a:p>
          <a:p>
            <a:pPr indent="-342900" lvl="0" marL="342900" rtl="0" algn="l">
              <a:lnSpc>
                <a:spcPct val="107000"/>
              </a:lnSpc>
              <a:spcBef>
                <a:spcPts val="1160"/>
              </a:spcBef>
              <a:spcAft>
                <a:spcPts val="0"/>
              </a:spcAft>
              <a:buClr>
                <a:schemeClr val="dk1"/>
              </a:buClr>
              <a:buSzPct val="100000"/>
              <a:buFont typeface="Calibri"/>
              <a:buAutoNum type="arabicPeriod"/>
            </a:pPr>
            <a:r>
              <a:rPr b="1" lang="en-US" sz="7200"/>
              <a:t>Good detection. </a:t>
            </a:r>
            <a:r>
              <a:rPr lang="en-US" sz="7200"/>
              <a:t>There should be a low probability of failing to mark true edge points, and low probability of falsely marking </a:t>
            </a:r>
            <a:r>
              <a:rPr lang="en-US" sz="7200"/>
              <a:t>non edged</a:t>
            </a:r>
            <a:r>
              <a:rPr lang="en-US" sz="7200"/>
              <a:t> points. The signal-to-noise ratio should be as high as possible.</a:t>
            </a:r>
            <a:endParaRPr/>
          </a:p>
          <a:p>
            <a:pPr indent="-342900" lvl="0" marL="342900" rtl="0" algn="l">
              <a:lnSpc>
                <a:spcPct val="107000"/>
              </a:lnSpc>
              <a:spcBef>
                <a:spcPts val="1160"/>
              </a:spcBef>
              <a:spcAft>
                <a:spcPts val="0"/>
              </a:spcAft>
              <a:buClr>
                <a:schemeClr val="dk1"/>
              </a:buClr>
              <a:buSzPct val="100000"/>
              <a:buFont typeface="Calibri"/>
              <a:buAutoNum type="arabicPeriod"/>
            </a:pPr>
            <a:r>
              <a:rPr b="1" lang="en-US" sz="7200"/>
              <a:t>Good localization. </a:t>
            </a:r>
            <a:r>
              <a:rPr lang="en-US" sz="7200"/>
              <a:t>The points marked as edge points by the operator should approximate to the center of the real edge as much as possible.</a:t>
            </a:r>
            <a:endParaRPr/>
          </a:p>
          <a:p>
            <a:pPr indent="-342900" lvl="0" marL="342900" rtl="0" algn="l">
              <a:lnSpc>
                <a:spcPct val="107000"/>
              </a:lnSpc>
              <a:spcBef>
                <a:spcPts val="1160"/>
              </a:spcBef>
              <a:spcAft>
                <a:spcPts val="0"/>
              </a:spcAft>
              <a:buClr>
                <a:schemeClr val="dk1"/>
              </a:buClr>
              <a:buSzPct val="100000"/>
              <a:buFont typeface="Calibri"/>
              <a:buAutoNum type="arabicPeriod"/>
            </a:pPr>
            <a:r>
              <a:rPr lang="en-US" sz="7200"/>
              <a:t> </a:t>
            </a:r>
            <a:r>
              <a:rPr b="1" lang="en-US" sz="7200"/>
              <a:t>Low spurious response. </a:t>
            </a:r>
            <a:r>
              <a:rPr lang="en-US" sz="7200"/>
              <a:t>Single edge produces fewer multiple responses, and false boundary responses are suppressed to the maximum. </a:t>
            </a:r>
            <a:endParaRPr sz="7200"/>
          </a:p>
          <a:p>
            <a:pPr indent="-292091" lvl="0" marL="342891" rtl="0" algn="l">
              <a:spcBef>
                <a:spcPts val="96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9"/>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7365D"/>
              </a:buClr>
              <a:buSzPts val="4400"/>
              <a:buFont typeface="Times New Roman"/>
              <a:buNone/>
            </a:pPr>
            <a:r>
              <a:rPr b="1" lang="en-US">
                <a:solidFill>
                  <a:srgbClr val="17365D"/>
                </a:solidFill>
                <a:latin typeface="Times New Roman"/>
                <a:ea typeface="Times New Roman"/>
                <a:cs typeface="Times New Roman"/>
                <a:sym typeface="Times New Roman"/>
              </a:rPr>
              <a:t>PROBLEM STATEMENT</a:t>
            </a:r>
            <a:endParaRPr b="1">
              <a:solidFill>
                <a:srgbClr val="17365D"/>
              </a:solidFill>
              <a:latin typeface="Times New Roman"/>
              <a:ea typeface="Times New Roman"/>
              <a:cs typeface="Times New Roman"/>
              <a:sym typeface="Times New Roman"/>
            </a:endParaRPr>
          </a:p>
        </p:txBody>
      </p:sp>
      <p:sp>
        <p:nvSpPr>
          <p:cNvPr id="92" name="Google Shape;92;p9"/>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p>
            <a:pPr indent="-342891" lvl="0" marL="342891" rtl="0" algn="l">
              <a:spcBef>
                <a:spcPts val="0"/>
              </a:spcBef>
              <a:spcAft>
                <a:spcPts val="0"/>
              </a:spcAft>
              <a:buClr>
                <a:schemeClr val="dk1"/>
              </a:buClr>
              <a:buSzPts val="2300"/>
              <a:buChar char="•"/>
            </a:pPr>
            <a:r>
              <a:rPr lang="en-US" sz="2300"/>
              <a:t>The early detection and diagnosis of nodules in </a:t>
            </a:r>
            <a:r>
              <a:rPr b="1" lang="en-US" sz="2300"/>
              <a:t>CT image </a:t>
            </a:r>
            <a:r>
              <a:rPr lang="en-US" sz="2300"/>
              <a:t>are among the most challenging clinical tasks performed by radiologists . </a:t>
            </a:r>
            <a:endParaRPr/>
          </a:p>
          <a:p>
            <a:pPr indent="-196840" lvl="0" marL="342891" rtl="0" algn="l">
              <a:spcBef>
                <a:spcPts val="460"/>
              </a:spcBef>
              <a:spcAft>
                <a:spcPts val="0"/>
              </a:spcAft>
              <a:buClr>
                <a:schemeClr val="dk1"/>
              </a:buClr>
              <a:buSzPts val="2300"/>
              <a:buNone/>
            </a:pPr>
            <a:r>
              <a:t/>
            </a:r>
            <a:endParaRPr sz="2300"/>
          </a:p>
          <a:p>
            <a:pPr indent="-342891" lvl="0" marL="342891" rtl="0" algn="l">
              <a:spcBef>
                <a:spcPts val="460"/>
              </a:spcBef>
              <a:spcAft>
                <a:spcPts val="0"/>
              </a:spcAft>
              <a:buClr>
                <a:srgbClr val="000000"/>
              </a:buClr>
              <a:buSzPts val="2300"/>
              <a:buChar char="•"/>
            </a:pPr>
            <a:r>
              <a:rPr b="1" lang="en-US" sz="2300">
                <a:solidFill>
                  <a:srgbClr val="000000"/>
                </a:solidFill>
              </a:rPr>
              <a:t>X-RAY mammography </a:t>
            </a:r>
            <a:r>
              <a:rPr lang="en-US" sz="2300">
                <a:solidFill>
                  <a:srgbClr val="000000"/>
                </a:solidFill>
              </a:rPr>
              <a:t>misses the presence of tissue abnormality </a:t>
            </a:r>
            <a:r>
              <a:rPr b="1" lang="en-US" sz="2300">
                <a:solidFill>
                  <a:srgbClr val="000000"/>
                </a:solidFill>
              </a:rPr>
              <a:t>15% </a:t>
            </a:r>
            <a:r>
              <a:rPr lang="en-US" sz="2300">
                <a:solidFill>
                  <a:srgbClr val="000000"/>
                </a:solidFill>
              </a:rPr>
              <a:t>of the time.</a:t>
            </a:r>
            <a:endParaRPr/>
          </a:p>
          <a:p>
            <a:pPr indent="-196840" lvl="0" marL="342891" rtl="0" algn="l">
              <a:spcBef>
                <a:spcPts val="460"/>
              </a:spcBef>
              <a:spcAft>
                <a:spcPts val="0"/>
              </a:spcAft>
              <a:buClr>
                <a:schemeClr val="dk1"/>
              </a:buClr>
              <a:buSzPts val="2300"/>
              <a:buNone/>
            </a:pPr>
            <a:r>
              <a:t/>
            </a:r>
            <a:endParaRPr sz="2300"/>
          </a:p>
          <a:p>
            <a:pPr indent="-342891" lvl="0" marL="342891" rtl="0" algn="l">
              <a:spcBef>
                <a:spcPts val="460"/>
              </a:spcBef>
              <a:spcAft>
                <a:spcPts val="0"/>
              </a:spcAft>
              <a:buClr>
                <a:schemeClr val="dk1"/>
              </a:buClr>
              <a:buSzPts val="2300"/>
              <a:buChar char="•"/>
            </a:pPr>
            <a:r>
              <a:rPr lang="en-US" sz="2300"/>
              <a:t>Radiologists can miss up to 25% of lung nodules in </a:t>
            </a:r>
            <a:r>
              <a:rPr b="1" lang="en-US" sz="2300"/>
              <a:t>chest radiographs </a:t>
            </a:r>
            <a:r>
              <a:rPr lang="en-US" sz="2300"/>
              <a:t>due to the background anatomy of the lungs which can hide the nodules.</a:t>
            </a:r>
            <a:endParaRPr/>
          </a:p>
          <a:p>
            <a:pPr indent="-196840" lvl="0" marL="342891" rtl="0" algn="l">
              <a:spcBef>
                <a:spcPts val="460"/>
              </a:spcBef>
              <a:spcAft>
                <a:spcPts val="0"/>
              </a:spcAft>
              <a:buClr>
                <a:schemeClr val="dk1"/>
              </a:buClr>
              <a:buSzPts val="2300"/>
              <a:buNone/>
            </a:pPr>
            <a:r>
              <a:t/>
            </a:r>
            <a:endParaRPr sz="2300"/>
          </a:p>
          <a:p>
            <a:pPr indent="-342891" lvl="0" marL="342891" rtl="0" algn="l">
              <a:spcBef>
                <a:spcPts val="460"/>
              </a:spcBef>
              <a:spcAft>
                <a:spcPts val="0"/>
              </a:spcAft>
              <a:buClr>
                <a:schemeClr val="dk1"/>
              </a:buClr>
              <a:buSzPts val="2300"/>
              <a:buChar char="•"/>
            </a:pPr>
            <a:r>
              <a:rPr lang="en-US" sz="2300"/>
              <a:t>Although the </a:t>
            </a:r>
            <a:r>
              <a:rPr b="1" i="0" lang="en-US" sz="2300">
                <a:solidFill>
                  <a:srgbClr val="202124"/>
                </a:solidFill>
              </a:rPr>
              <a:t>Magnetic resonance imaging</a:t>
            </a:r>
            <a:r>
              <a:rPr b="0" i="0" lang="en-US" sz="2300">
                <a:solidFill>
                  <a:srgbClr val="202124"/>
                </a:solidFill>
              </a:rPr>
              <a:t> (</a:t>
            </a:r>
            <a:r>
              <a:rPr b="1" i="0" lang="en-US" sz="2300">
                <a:solidFill>
                  <a:srgbClr val="202124"/>
                </a:solidFill>
              </a:rPr>
              <a:t>MRI</a:t>
            </a:r>
            <a:r>
              <a:rPr b="0" i="0" lang="en-US" sz="2300">
                <a:solidFill>
                  <a:srgbClr val="202124"/>
                </a:solidFill>
              </a:rPr>
              <a:t>)</a:t>
            </a:r>
            <a:r>
              <a:rPr lang="en-US" sz="2300"/>
              <a:t>can detect the lung edge, unfortunately, the final edges lines produce is still unsatisfied</a:t>
            </a:r>
            <a:r>
              <a:rPr i="1" lang="en-US" sz="2300"/>
              <a:t>[3].</a:t>
            </a:r>
            <a:endParaRPr/>
          </a:p>
          <a:p>
            <a:pPr indent="-196840" lvl="0" marL="342891" rtl="0" algn="l">
              <a:spcBef>
                <a:spcPts val="460"/>
              </a:spcBef>
              <a:spcAft>
                <a:spcPts val="0"/>
              </a:spcAft>
              <a:buClr>
                <a:schemeClr val="dk1"/>
              </a:buClr>
              <a:buSzPts val="2300"/>
              <a:buNone/>
            </a:pPr>
            <a:r>
              <a:t/>
            </a:r>
            <a:endParaRPr sz="2300"/>
          </a:p>
          <a:p>
            <a:pPr indent="-196840" lvl="0" marL="342891" rtl="0" algn="l">
              <a:spcBef>
                <a:spcPts val="460"/>
              </a:spcBef>
              <a:spcAft>
                <a:spcPts val="0"/>
              </a:spcAft>
              <a:buClr>
                <a:schemeClr val="dk1"/>
              </a:buClr>
              <a:buSzPts val="2300"/>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cp:coreProperties>
</file>