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maa\Hackathon\10MaternalMortalityRat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Desktop\highri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Maternal</a:t>
            </a:r>
            <a:r>
              <a:rPr lang="en-IN" baseline="0"/>
              <a:t> Mortality Ratio</a:t>
            </a:r>
            <a:endParaRPr lang="en-IN"/>
          </a:p>
        </c:rich>
      </c:tx>
      <c:layout/>
      <c:spPr>
        <a:noFill/>
        <a:ln>
          <a:noFill/>
        </a:ln>
        <a:effectLst/>
      </c:spPr>
    </c:title>
    <c:plotArea>
      <c:layout>
        <c:manualLayout>
          <c:layoutTarget val="inner"/>
          <c:xMode val="edge"/>
          <c:yMode val="edge"/>
          <c:x val="5.2568852889905732E-2"/>
          <c:y val="1.7353973015409273E-2"/>
          <c:w val="0.91345740244023921"/>
          <c:h val="0.69602474304482886"/>
        </c:manualLayout>
      </c:layout>
      <c:barChart>
        <c:barDir val="col"/>
        <c:grouping val="clustered"/>
        <c:ser>
          <c:idx val="0"/>
          <c:order val="0"/>
          <c:tx>
            <c:strRef>
              <c:f>Sheet1!$B$1</c:f>
              <c:strCache>
                <c:ptCount val="1"/>
                <c:pt idx="0">
                  <c:v>2004-06</c:v>
                </c:pt>
              </c:strCache>
            </c:strRef>
          </c:tx>
          <c:spPr>
            <a:solidFill>
              <a:schemeClr val="accent1"/>
            </a:solidFill>
            <a:ln>
              <a:noFill/>
            </a:ln>
            <a:effectLst/>
          </c:spPr>
          <c:cat>
            <c:strRef>
              <c:f>Sheet1!$A$2:$A$22</c:f>
              <c:strCache>
                <c:ptCount val="21"/>
                <c:pt idx="0">
                  <c:v>India Total</c:v>
                </c:pt>
                <c:pt idx="1">
                  <c:v>Assam</c:v>
                </c:pt>
                <c:pt idx="2">
                  <c:v>Bihar/Jharkhand</c:v>
                </c:pt>
                <c:pt idx="3">
                  <c:v>Madhya Pradesh/ Chhattisgarh</c:v>
                </c:pt>
                <c:pt idx="4">
                  <c:v>Odisha</c:v>
                </c:pt>
                <c:pt idx="5">
                  <c:v>Rajasthan</c:v>
                </c:pt>
                <c:pt idx="6">
                  <c:v>Uttar Pradesh/Uttarakhand</c:v>
                </c:pt>
                <c:pt idx="7">
                  <c:v>EAG &amp; Assam Subtotal</c:v>
                </c:pt>
                <c:pt idx="8">
                  <c:v>Andhra Pradesh</c:v>
                </c:pt>
                <c:pt idx="9">
                  <c:v>Telangana</c:v>
                </c:pt>
                <c:pt idx="10">
                  <c:v>Karnataka</c:v>
                </c:pt>
                <c:pt idx="11">
                  <c:v>Kerala</c:v>
                </c:pt>
                <c:pt idx="12">
                  <c:v>Tamil Nadu</c:v>
                </c:pt>
                <c:pt idx="13">
                  <c:v>South Subtotal</c:v>
                </c:pt>
                <c:pt idx="14">
                  <c:v>Gujarat</c:v>
                </c:pt>
                <c:pt idx="15">
                  <c:v>Haryana</c:v>
                </c:pt>
                <c:pt idx="16">
                  <c:v>Maharashtra</c:v>
                </c:pt>
                <c:pt idx="17">
                  <c:v>Punjab</c:v>
                </c:pt>
                <c:pt idx="18">
                  <c:v>West Bengal</c:v>
                </c:pt>
                <c:pt idx="19">
                  <c:v>Other States</c:v>
                </c:pt>
                <c:pt idx="20">
                  <c:v>Other Subtotal</c:v>
                </c:pt>
              </c:strCache>
            </c:strRef>
          </c:cat>
          <c:val>
            <c:numRef>
              <c:f>Sheet1!$B$2:$B$22</c:f>
              <c:numCache>
                <c:formatCode>General</c:formatCode>
                <c:ptCount val="21"/>
                <c:pt idx="0">
                  <c:v>254</c:v>
                </c:pt>
                <c:pt idx="1">
                  <c:v>480</c:v>
                </c:pt>
                <c:pt idx="2">
                  <c:v>312</c:v>
                </c:pt>
                <c:pt idx="3">
                  <c:v>335</c:v>
                </c:pt>
                <c:pt idx="4">
                  <c:v>303</c:v>
                </c:pt>
                <c:pt idx="5">
                  <c:v>388</c:v>
                </c:pt>
                <c:pt idx="6">
                  <c:v>440</c:v>
                </c:pt>
                <c:pt idx="7">
                  <c:v>375</c:v>
                </c:pt>
                <c:pt idx="8">
                  <c:v>154</c:v>
                </c:pt>
                <c:pt idx="10">
                  <c:v>213</c:v>
                </c:pt>
                <c:pt idx="11">
                  <c:v>95</c:v>
                </c:pt>
                <c:pt idx="12">
                  <c:v>111</c:v>
                </c:pt>
                <c:pt idx="13">
                  <c:v>149</c:v>
                </c:pt>
                <c:pt idx="14">
                  <c:v>160</c:v>
                </c:pt>
                <c:pt idx="15">
                  <c:v>186</c:v>
                </c:pt>
                <c:pt idx="16">
                  <c:v>130</c:v>
                </c:pt>
                <c:pt idx="17">
                  <c:v>192</c:v>
                </c:pt>
                <c:pt idx="18">
                  <c:v>141</c:v>
                </c:pt>
                <c:pt idx="19">
                  <c:v>206</c:v>
                </c:pt>
                <c:pt idx="20">
                  <c:v>174</c:v>
                </c:pt>
              </c:numCache>
            </c:numRef>
          </c:val>
          <c:extLst xmlns:c16r2="http://schemas.microsoft.com/office/drawing/2015/06/chart">
            <c:ext xmlns:c16="http://schemas.microsoft.com/office/drawing/2014/chart" uri="{C3380CC4-5D6E-409C-BE32-E72D297353CC}">
              <c16:uniqueId val="{00000000-730F-4356-92D9-3658EF22D967}"/>
            </c:ext>
          </c:extLst>
        </c:ser>
        <c:ser>
          <c:idx val="1"/>
          <c:order val="1"/>
          <c:tx>
            <c:strRef>
              <c:f>Sheet1!$C$1</c:f>
              <c:strCache>
                <c:ptCount val="1"/>
                <c:pt idx="0">
                  <c:v>2007-09</c:v>
                </c:pt>
              </c:strCache>
            </c:strRef>
          </c:tx>
          <c:spPr>
            <a:solidFill>
              <a:schemeClr val="accent2"/>
            </a:solidFill>
            <a:ln>
              <a:noFill/>
            </a:ln>
            <a:effectLst/>
          </c:spPr>
          <c:cat>
            <c:strRef>
              <c:f>Sheet1!$A$2:$A$22</c:f>
              <c:strCache>
                <c:ptCount val="21"/>
                <c:pt idx="0">
                  <c:v>India Total</c:v>
                </c:pt>
                <c:pt idx="1">
                  <c:v>Assam</c:v>
                </c:pt>
                <c:pt idx="2">
                  <c:v>Bihar/Jharkhand</c:v>
                </c:pt>
                <c:pt idx="3">
                  <c:v>Madhya Pradesh/ Chhattisgarh</c:v>
                </c:pt>
                <c:pt idx="4">
                  <c:v>Odisha</c:v>
                </c:pt>
                <c:pt idx="5">
                  <c:v>Rajasthan</c:v>
                </c:pt>
                <c:pt idx="6">
                  <c:v>Uttar Pradesh/Uttarakhand</c:v>
                </c:pt>
                <c:pt idx="7">
                  <c:v>EAG &amp; Assam Subtotal</c:v>
                </c:pt>
                <c:pt idx="8">
                  <c:v>Andhra Pradesh</c:v>
                </c:pt>
                <c:pt idx="9">
                  <c:v>Telangana</c:v>
                </c:pt>
                <c:pt idx="10">
                  <c:v>Karnataka</c:v>
                </c:pt>
                <c:pt idx="11">
                  <c:v>Kerala</c:v>
                </c:pt>
                <c:pt idx="12">
                  <c:v>Tamil Nadu</c:v>
                </c:pt>
                <c:pt idx="13">
                  <c:v>South Subtotal</c:v>
                </c:pt>
                <c:pt idx="14">
                  <c:v>Gujarat</c:v>
                </c:pt>
                <c:pt idx="15">
                  <c:v>Haryana</c:v>
                </c:pt>
                <c:pt idx="16">
                  <c:v>Maharashtra</c:v>
                </c:pt>
                <c:pt idx="17">
                  <c:v>Punjab</c:v>
                </c:pt>
                <c:pt idx="18">
                  <c:v>West Bengal</c:v>
                </c:pt>
                <c:pt idx="19">
                  <c:v>Other States</c:v>
                </c:pt>
                <c:pt idx="20">
                  <c:v>Other Subtotal</c:v>
                </c:pt>
              </c:strCache>
            </c:strRef>
          </c:cat>
          <c:val>
            <c:numRef>
              <c:f>Sheet1!$C$2:$C$22</c:f>
              <c:numCache>
                <c:formatCode>General</c:formatCode>
                <c:ptCount val="21"/>
                <c:pt idx="0">
                  <c:v>212</c:v>
                </c:pt>
                <c:pt idx="1">
                  <c:v>390</c:v>
                </c:pt>
                <c:pt idx="2">
                  <c:v>261</c:v>
                </c:pt>
                <c:pt idx="3">
                  <c:v>269</c:v>
                </c:pt>
                <c:pt idx="4">
                  <c:v>258</c:v>
                </c:pt>
                <c:pt idx="5">
                  <c:v>318</c:v>
                </c:pt>
                <c:pt idx="6">
                  <c:v>359</c:v>
                </c:pt>
                <c:pt idx="7">
                  <c:v>308</c:v>
                </c:pt>
                <c:pt idx="8">
                  <c:v>134</c:v>
                </c:pt>
                <c:pt idx="10">
                  <c:v>178</c:v>
                </c:pt>
                <c:pt idx="11">
                  <c:v>81</c:v>
                </c:pt>
                <c:pt idx="12">
                  <c:v>97</c:v>
                </c:pt>
                <c:pt idx="13">
                  <c:v>127</c:v>
                </c:pt>
                <c:pt idx="14">
                  <c:v>148</c:v>
                </c:pt>
                <c:pt idx="15">
                  <c:v>153</c:v>
                </c:pt>
                <c:pt idx="16">
                  <c:v>104</c:v>
                </c:pt>
                <c:pt idx="17">
                  <c:v>172</c:v>
                </c:pt>
                <c:pt idx="18">
                  <c:v>145</c:v>
                </c:pt>
                <c:pt idx="19">
                  <c:v>160</c:v>
                </c:pt>
                <c:pt idx="20">
                  <c:v>149</c:v>
                </c:pt>
              </c:numCache>
            </c:numRef>
          </c:val>
          <c:extLst xmlns:c16r2="http://schemas.microsoft.com/office/drawing/2015/06/chart">
            <c:ext xmlns:c16="http://schemas.microsoft.com/office/drawing/2014/chart" uri="{C3380CC4-5D6E-409C-BE32-E72D297353CC}">
              <c16:uniqueId val="{00000001-730F-4356-92D9-3658EF22D967}"/>
            </c:ext>
          </c:extLst>
        </c:ser>
        <c:ser>
          <c:idx val="2"/>
          <c:order val="2"/>
          <c:tx>
            <c:strRef>
              <c:f>Sheet1!$D$1</c:f>
              <c:strCache>
                <c:ptCount val="1"/>
                <c:pt idx="0">
                  <c:v>2010-12</c:v>
                </c:pt>
              </c:strCache>
            </c:strRef>
          </c:tx>
          <c:spPr>
            <a:solidFill>
              <a:schemeClr val="accent3"/>
            </a:solidFill>
            <a:ln>
              <a:noFill/>
            </a:ln>
            <a:effectLst/>
          </c:spPr>
          <c:cat>
            <c:strRef>
              <c:f>Sheet1!$A$2:$A$22</c:f>
              <c:strCache>
                <c:ptCount val="21"/>
                <c:pt idx="0">
                  <c:v>India Total</c:v>
                </c:pt>
                <c:pt idx="1">
                  <c:v>Assam</c:v>
                </c:pt>
                <c:pt idx="2">
                  <c:v>Bihar/Jharkhand</c:v>
                </c:pt>
                <c:pt idx="3">
                  <c:v>Madhya Pradesh/ Chhattisgarh</c:v>
                </c:pt>
                <c:pt idx="4">
                  <c:v>Odisha</c:v>
                </c:pt>
                <c:pt idx="5">
                  <c:v>Rajasthan</c:v>
                </c:pt>
                <c:pt idx="6">
                  <c:v>Uttar Pradesh/Uttarakhand</c:v>
                </c:pt>
                <c:pt idx="7">
                  <c:v>EAG &amp; Assam Subtotal</c:v>
                </c:pt>
                <c:pt idx="8">
                  <c:v>Andhra Pradesh</c:v>
                </c:pt>
                <c:pt idx="9">
                  <c:v>Telangana</c:v>
                </c:pt>
                <c:pt idx="10">
                  <c:v>Karnataka</c:v>
                </c:pt>
                <c:pt idx="11">
                  <c:v>Kerala</c:v>
                </c:pt>
                <c:pt idx="12">
                  <c:v>Tamil Nadu</c:v>
                </c:pt>
                <c:pt idx="13">
                  <c:v>South Subtotal</c:v>
                </c:pt>
                <c:pt idx="14">
                  <c:v>Gujarat</c:v>
                </c:pt>
                <c:pt idx="15">
                  <c:v>Haryana</c:v>
                </c:pt>
                <c:pt idx="16">
                  <c:v>Maharashtra</c:v>
                </c:pt>
                <c:pt idx="17">
                  <c:v>Punjab</c:v>
                </c:pt>
                <c:pt idx="18">
                  <c:v>West Bengal</c:v>
                </c:pt>
                <c:pt idx="19">
                  <c:v>Other States</c:v>
                </c:pt>
                <c:pt idx="20">
                  <c:v>Other Subtotal</c:v>
                </c:pt>
              </c:strCache>
            </c:strRef>
          </c:cat>
          <c:val>
            <c:numRef>
              <c:f>Sheet1!$D$2:$D$22</c:f>
              <c:numCache>
                <c:formatCode>General</c:formatCode>
                <c:ptCount val="21"/>
                <c:pt idx="0">
                  <c:v>178</c:v>
                </c:pt>
                <c:pt idx="1">
                  <c:v>328</c:v>
                </c:pt>
                <c:pt idx="2">
                  <c:v>219</c:v>
                </c:pt>
                <c:pt idx="3">
                  <c:v>230</c:v>
                </c:pt>
                <c:pt idx="4">
                  <c:v>235</c:v>
                </c:pt>
                <c:pt idx="5">
                  <c:v>255</c:v>
                </c:pt>
                <c:pt idx="6">
                  <c:v>292</c:v>
                </c:pt>
                <c:pt idx="7">
                  <c:v>257</c:v>
                </c:pt>
                <c:pt idx="8">
                  <c:v>110</c:v>
                </c:pt>
                <c:pt idx="10">
                  <c:v>144</c:v>
                </c:pt>
                <c:pt idx="11">
                  <c:v>66</c:v>
                </c:pt>
                <c:pt idx="12">
                  <c:v>90</c:v>
                </c:pt>
                <c:pt idx="13">
                  <c:v>105</c:v>
                </c:pt>
                <c:pt idx="14">
                  <c:v>122</c:v>
                </c:pt>
                <c:pt idx="15">
                  <c:v>146</c:v>
                </c:pt>
                <c:pt idx="16">
                  <c:v>87</c:v>
                </c:pt>
                <c:pt idx="17">
                  <c:v>155</c:v>
                </c:pt>
                <c:pt idx="18">
                  <c:v>117</c:v>
                </c:pt>
                <c:pt idx="19">
                  <c:v>136</c:v>
                </c:pt>
                <c:pt idx="20">
                  <c:v>127</c:v>
                </c:pt>
              </c:numCache>
            </c:numRef>
          </c:val>
          <c:extLst xmlns:c16r2="http://schemas.microsoft.com/office/drawing/2015/06/chart">
            <c:ext xmlns:c16="http://schemas.microsoft.com/office/drawing/2014/chart" uri="{C3380CC4-5D6E-409C-BE32-E72D297353CC}">
              <c16:uniqueId val="{00000002-730F-4356-92D9-3658EF22D967}"/>
            </c:ext>
          </c:extLst>
        </c:ser>
        <c:ser>
          <c:idx val="3"/>
          <c:order val="3"/>
          <c:tx>
            <c:strRef>
              <c:f>Sheet1!$E$1</c:f>
              <c:strCache>
                <c:ptCount val="1"/>
                <c:pt idx="0">
                  <c:v>2011-13</c:v>
                </c:pt>
              </c:strCache>
            </c:strRef>
          </c:tx>
          <c:spPr>
            <a:solidFill>
              <a:schemeClr val="accent4"/>
            </a:solidFill>
            <a:ln>
              <a:noFill/>
            </a:ln>
            <a:effectLst/>
          </c:spPr>
          <c:cat>
            <c:strRef>
              <c:f>Sheet1!$A$2:$A$22</c:f>
              <c:strCache>
                <c:ptCount val="21"/>
                <c:pt idx="0">
                  <c:v>India Total</c:v>
                </c:pt>
                <c:pt idx="1">
                  <c:v>Assam</c:v>
                </c:pt>
                <c:pt idx="2">
                  <c:v>Bihar/Jharkhand</c:v>
                </c:pt>
                <c:pt idx="3">
                  <c:v>Madhya Pradesh/ Chhattisgarh</c:v>
                </c:pt>
                <c:pt idx="4">
                  <c:v>Odisha</c:v>
                </c:pt>
                <c:pt idx="5">
                  <c:v>Rajasthan</c:v>
                </c:pt>
                <c:pt idx="6">
                  <c:v>Uttar Pradesh/Uttarakhand</c:v>
                </c:pt>
                <c:pt idx="7">
                  <c:v>EAG &amp; Assam Subtotal</c:v>
                </c:pt>
                <c:pt idx="8">
                  <c:v>Andhra Pradesh</c:v>
                </c:pt>
                <c:pt idx="9">
                  <c:v>Telangana</c:v>
                </c:pt>
                <c:pt idx="10">
                  <c:v>Karnataka</c:v>
                </c:pt>
                <c:pt idx="11">
                  <c:v>Kerala</c:v>
                </c:pt>
                <c:pt idx="12">
                  <c:v>Tamil Nadu</c:v>
                </c:pt>
                <c:pt idx="13">
                  <c:v>South Subtotal</c:v>
                </c:pt>
                <c:pt idx="14">
                  <c:v>Gujarat</c:v>
                </c:pt>
                <c:pt idx="15">
                  <c:v>Haryana</c:v>
                </c:pt>
                <c:pt idx="16">
                  <c:v>Maharashtra</c:v>
                </c:pt>
                <c:pt idx="17">
                  <c:v>Punjab</c:v>
                </c:pt>
                <c:pt idx="18">
                  <c:v>West Bengal</c:v>
                </c:pt>
                <c:pt idx="19">
                  <c:v>Other States</c:v>
                </c:pt>
                <c:pt idx="20">
                  <c:v>Other Subtotal</c:v>
                </c:pt>
              </c:strCache>
            </c:strRef>
          </c:cat>
          <c:val>
            <c:numRef>
              <c:f>Sheet1!$E$2:$E$22</c:f>
              <c:numCache>
                <c:formatCode>General</c:formatCode>
                <c:ptCount val="21"/>
                <c:pt idx="0">
                  <c:v>167</c:v>
                </c:pt>
                <c:pt idx="1">
                  <c:v>300</c:v>
                </c:pt>
                <c:pt idx="2">
                  <c:v>208</c:v>
                </c:pt>
                <c:pt idx="3">
                  <c:v>221</c:v>
                </c:pt>
                <c:pt idx="4">
                  <c:v>222</c:v>
                </c:pt>
                <c:pt idx="5">
                  <c:v>244</c:v>
                </c:pt>
                <c:pt idx="6">
                  <c:v>285</c:v>
                </c:pt>
                <c:pt idx="7">
                  <c:v>246</c:v>
                </c:pt>
                <c:pt idx="8">
                  <c:v>92</c:v>
                </c:pt>
                <c:pt idx="10">
                  <c:v>133</c:v>
                </c:pt>
                <c:pt idx="11">
                  <c:v>61</c:v>
                </c:pt>
                <c:pt idx="12">
                  <c:v>79</c:v>
                </c:pt>
                <c:pt idx="13">
                  <c:v>93</c:v>
                </c:pt>
                <c:pt idx="14">
                  <c:v>112</c:v>
                </c:pt>
                <c:pt idx="15">
                  <c:v>127</c:v>
                </c:pt>
                <c:pt idx="16">
                  <c:v>68</c:v>
                </c:pt>
                <c:pt idx="17">
                  <c:v>141</c:v>
                </c:pt>
                <c:pt idx="18">
                  <c:v>113</c:v>
                </c:pt>
                <c:pt idx="19">
                  <c:v>126</c:v>
                </c:pt>
                <c:pt idx="20">
                  <c:v>115</c:v>
                </c:pt>
              </c:numCache>
            </c:numRef>
          </c:val>
          <c:extLst xmlns:c16r2="http://schemas.microsoft.com/office/drawing/2015/06/chart">
            <c:ext xmlns:c16="http://schemas.microsoft.com/office/drawing/2014/chart" uri="{C3380CC4-5D6E-409C-BE32-E72D297353CC}">
              <c16:uniqueId val="{00000003-730F-4356-92D9-3658EF22D967}"/>
            </c:ext>
          </c:extLst>
        </c:ser>
        <c:ser>
          <c:idx val="4"/>
          <c:order val="4"/>
          <c:tx>
            <c:strRef>
              <c:f>Sheet1!$F$1</c:f>
              <c:strCache>
                <c:ptCount val="1"/>
                <c:pt idx="0">
                  <c:v>2014-16</c:v>
                </c:pt>
              </c:strCache>
            </c:strRef>
          </c:tx>
          <c:spPr>
            <a:solidFill>
              <a:schemeClr val="accent5"/>
            </a:solidFill>
            <a:ln>
              <a:noFill/>
            </a:ln>
            <a:effectLst/>
          </c:spPr>
          <c:cat>
            <c:strRef>
              <c:f>Sheet1!$A$2:$A$22</c:f>
              <c:strCache>
                <c:ptCount val="21"/>
                <c:pt idx="0">
                  <c:v>India Total</c:v>
                </c:pt>
                <c:pt idx="1">
                  <c:v>Assam</c:v>
                </c:pt>
                <c:pt idx="2">
                  <c:v>Bihar/Jharkhand</c:v>
                </c:pt>
                <c:pt idx="3">
                  <c:v>Madhya Pradesh/ Chhattisgarh</c:v>
                </c:pt>
                <c:pt idx="4">
                  <c:v>Odisha</c:v>
                </c:pt>
                <c:pt idx="5">
                  <c:v>Rajasthan</c:v>
                </c:pt>
                <c:pt idx="6">
                  <c:v>Uttar Pradesh/Uttarakhand</c:v>
                </c:pt>
                <c:pt idx="7">
                  <c:v>EAG &amp; Assam Subtotal</c:v>
                </c:pt>
                <c:pt idx="8">
                  <c:v>Andhra Pradesh</c:v>
                </c:pt>
                <c:pt idx="9">
                  <c:v>Telangana</c:v>
                </c:pt>
                <c:pt idx="10">
                  <c:v>Karnataka</c:v>
                </c:pt>
                <c:pt idx="11">
                  <c:v>Kerala</c:v>
                </c:pt>
                <c:pt idx="12">
                  <c:v>Tamil Nadu</c:v>
                </c:pt>
                <c:pt idx="13">
                  <c:v>South Subtotal</c:v>
                </c:pt>
                <c:pt idx="14">
                  <c:v>Gujarat</c:v>
                </c:pt>
                <c:pt idx="15">
                  <c:v>Haryana</c:v>
                </c:pt>
                <c:pt idx="16">
                  <c:v>Maharashtra</c:v>
                </c:pt>
                <c:pt idx="17">
                  <c:v>Punjab</c:v>
                </c:pt>
                <c:pt idx="18">
                  <c:v>West Bengal</c:v>
                </c:pt>
                <c:pt idx="19">
                  <c:v>Other States</c:v>
                </c:pt>
                <c:pt idx="20">
                  <c:v>Other Subtotal</c:v>
                </c:pt>
              </c:strCache>
            </c:strRef>
          </c:cat>
          <c:val>
            <c:numRef>
              <c:f>Sheet1!$F$2:$F$22</c:f>
              <c:numCache>
                <c:formatCode>General</c:formatCode>
                <c:ptCount val="21"/>
                <c:pt idx="0">
                  <c:v>130</c:v>
                </c:pt>
                <c:pt idx="1">
                  <c:v>237</c:v>
                </c:pt>
                <c:pt idx="2">
                  <c:v>165</c:v>
                </c:pt>
                <c:pt idx="3">
                  <c:v>173</c:v>
                </c:pt>
                <c:pt idx="4">
                  <c:v>180</c:v>
                </c:pt>
                <c:pt idx="5">
                  <c:v>199</c:v>
                </c:pt>
                <c:pt idx="6">
                  <c:v>201</c:v>
                </c:pt>
                <c:pt idx="7">
                  <c:v>188</c:v>
                </c:pt>
                <c:pt idx="8">
                  <c:v>74</c:v>
                </c:pt>
                <c:pt idx="9">
                  <c:v>81</c:v>
                </c:pt>
                <c:pt idx="10">
                  <c:v>108</c:v>
                </c:pt>
                <c:pt idx="11">
                  <c:v>46</c:v>
                </c:pt>
                <c:pt idx="12">
                  <c:v>66</c:v>
                </c:pt>
                <c:pt idx="13">
                  <c:v>77</c:v>
                </c:pt>
                <c:pt idx="14">
                  <c:v>91</c:v>
                </c:pt>
                <c:pt idx="15">
                  <c:v>101</c:v>
                </c:pt>
                <c:pt idx="16">
                  <c:v>61</c:v>
                </c:pt>
                <c:pt idx="17">
                  <c:v>122</c:v>
                </c:pt>
                <c:pt idx="18">
                  <c:v>101</c:v>
                </c:pt>
                <c:pt idx="19">
                  <c:v>97</c:v>
                </c:pt>
                <c:pt idx="20">
                  <c:v>93</c:v>
                </c:pt>
              </c:numCache>
            </c:numRef>
          </c:val>
          <c:extLst xmlns:c16r2="http://schemas.microsoft.com/office/drawing/2015/06/chart">
            <c:ext xmlns:c16="http://schemas.microsoft.com/office/drawing/2014/chart" uri="{C3380CC4-5D6E-409C-BE32-E72D297353CC}">
              <c16:uniqueId val="{00000004-730F-4356-92D9-3658EF22D967}"/>
            </c:ext>
          </c:extLst>
        </c:ser>
        <c:gapWidth val="219"/>
        <c:overlap val="-27"/>
        <c:axId val="75350784"/>
        <c:axId val="75352320"/>
      </c:barChart>
      <c:catAx>
        <c:axId val="753507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52320"/>
        <c:crosses val="autoZero"/>
        <c:auto val="1"/>
        <c:lblAlgn val="ctr"/>
        <c:lblOffset val="100"/>
      </c:catAx>
      <c:valAx>
        <c:axId val="7535232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0" baseline="0"/>
                  <a:t>MMR (per 100000 live births)</a:t>
                </a:r>
              </a:p>
            </c:rich>
          </c:tx>
          <c:layout/>
          <c:spPr>
            <a:noFill/>
            <a:ln>
              <a:noFill/>
            </a:ln>
            <a:effectLst>
              <a:glow rad="127000">
                <a:schemeClr val="tx1"/>
              </a:glow>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5078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baseline="0"/>
              <a:t>Factors causing MMR(in percentage)</a:t>
            </a:r>
            <a:endParaRPr lang="en-US"/>
          </a:p>
        </c:rich>
      </c:tx>
      <c:layout/>
    </c:title>
    <c:view3D>
      <c:rAngAx val="1"/>
    </c:view3D>
    <c:plotArea>
      <c:layout/>
      <c:bar3DChart>
        <c:barDir val="col"/>
        <c:grouping val="clustered"/>
        <c:ser>
          <c:idx val="0"/>
          <c:order val="0"/>
          <c:dLbls>
            <c:showVal val="1"/>
          </c:dLbls>
          <c:cat>
            <c:strRef>
              <c:f>highrisk!$A$1:$L$1</c:f>
              <c:strCache>
                <c:ptCount val="12"/>
                <c:pt idx="0">
                  <c:v>less_age</c:v>
                </c:pt>
                <c:pt idx="1">
                  <c:v>more_age</c:v>
                </c:pt>
                <c:pt idx="2">
                  <c:v>first_time</c:v>
                </c:pt>
                <c:pt idx="3">
                  <c:v>gt_three</c:v>
                </c:pt>
                <c:pt idx="4">
                  <c:v>less_height</c:v>
                </c:pt>
                <c:pt idx="5">
                  <c:v>less_weight</c:v>
                </c:pt>
                <c:pt idx="6">
                  <c:v>abortion</c:v>
                </c:pt>
                <c:pt idx="7">
                  <c:v>miscarriage</c:v>
                </c:pt>
                <c:pt idx="8">
                  <c:v>hgb</c:v>
                </c:pt>
                <c:pt idx="9">
                  <c:v>c-section/comp/still_born</c:v>
                </c:pt>
                <c:pt idx="10">
                  <c:v>bp</c:v>
                </c:pt>
                <c:pt idx="11">
                  <c:v>age_gap</c:v>
                </c:pt>
              </c:strCache>
            </c:strRef>
          </c:cat>
          <c:val>
            <c:numRef>
              <c:f>highrisk!$A$520:$L$520</c:f>
              <c:numCache>
                <c:formatCode>0.00</c:formatCode>
                <c:ptCount val="12"/>
                <c:pt idx="0">
                  <c:v>51.758793969849251</c:v>
                </c:pt>
                <c:pt idx="1">
                  <c:v>67.8391959798995</c:v>
                </c:pt>
                <c:pt idx="2">
                  <c:v>58.291457286432156</c:v>
                </c:pt>
                <c:pt idx="3">
                  <c:v>61.306532663316567</c:v>
                </c:pt>
                <c:pt idx="4">
                  <c:v>87.939698492462313</c:v>
                </c:pt>
                <c:pt idx="5">
                  <c:v>86.934673366834176</c:v>
                </c:pt>
                <c:pt idx="6">
                  <c:v>73.366834170854233</c:v>
                </c:pt>
                <c:pt idx="7">
                  <c:v>72.361809045226153</c:v>
                </c:pt>
                <c:pt idx="8">
                  <c:v>88.442211055276417</c:v>
                </c:pt>
                <c:pt idx="9">
                  <c:v>86.934673366834176</c:v>
                </c:pt>
                <c:pt idx="10">
                  <c:v>84.924623115577901</c:v>
                </c:pt>
                <c:pt idx="11">
                  <c:v>53.768844221105532</c:v>
                </c:pt>
              </c:numCache>
            </c:numRef>
          </c:val>
        </c:ser>
        <c:dLbls>
          <c:showVal val="1"/>
        </c:dLbls>
        <c:shape val="box"/>
        <c:axId val="75364992"/>
        <c:axId val="84227968"/>
        <c:axId val="0"/>
      </c:bar3DChart>
      <c:catAx>
        <c:axId val="75364992"/>
        <c:scaling>
          <c:orientation val="minMax"/>
        </c:scaling>
        <c:axPos val="b"/>
        <c:majorTickMark val="none"/>
        <c:tickLblPos val="nextTo"/>
        <c:crossAx val="84227968"/>
        <c:crosses val="autoZero"/>
        <c:auto val="1"/>
        <c:lblAlgn val="ctr"/>
        <c:lblOffset val="100"/>
      </c:catAx>
      <c:valAx>
        <c:axId val="84227968"/>
        <c:scaling>
          <c:orientation val="minMax"/>
        </c:scaling>
        <c:delete val="1"/>
        <c:axPos val="l"/>
        <c:numFmt formatCode="0.00" sourceLinked="1"/>
        <c:tickLblPos val="nextTo"/>
        <c:crossAx val="75364992"/>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7569D-0EEA-4F2D-813B-A52A640552EF}" type="datetimeFigureOut">
              <a:rPr lang="en-US" smtClean="0"/>
              <a:pPr/>
              <a:t>3/2/2019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D42DE-F4D0-4734-A182-37D25E79CA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EDD42DE-F4D0-4734-A182-37D25E79CA5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5DD39-84EF-4B1D-B463-B3EC14EAE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114841A-E807-4C4F-B560-5BA602403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E5EE9D8-D141-4108-9271-9C62124D764C}"/>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E8F96340-86A3-433F-93E7-4D66A508A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0CE9C61-A753-4BDC-BB05-DB08D0ADB892}"/>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409764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178E5-36BE-4383-AFC1-0097751F7F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5CAF6C7-B148-463D-9CC6-4EF16CA455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70233E-CDF2-46A6-8220-4B1DDB29473B}"/>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4B5B23DF-71FD-4C42-B018-D090C8643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37A509C-6C06-491A-9F54-958C046AE3D1}"/>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172310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FC228E-0D83-400A-866A-6BFDBA68FD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5C76F33-AE21-4DA7-9538-D097E8F360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B40A6E-FC3C-41FD-8E2D-E069F2317FB4}"/>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F10ACC4D-53F0-47A6-8B52-CAA36CA49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872627-E050-47A7-BB80-981A56DC39AC}"/>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202621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9E3DA-0FD9-49EF-AB23-40A6C1A165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05FC6B-77E0-4289-B73E-317AF077D9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9E0A20-FD39-436C-9FD7-E388D7803D9D}"/>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8C6188BE-272F-4A96-82E4-7971B4A5F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B764FC-F6BA-4392-A42B-3176C24AEF3A}"/>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181116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8032A-484D-433B-BA8E-BD0C9E6DE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FC64508-2B9B-4491-907F-E83BF1795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37BC4D1-3842-45A6-BBA9-AF9CD6B9C6D4}"/>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E9D969B8-5C0B-41BF-BA72-2FFE072C4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9FC296-4CE5-4023-95DB-E3EF607E1B0F}"/>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44542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C2D40-D474-4A73-95E7-DDAD50C11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6D1ACB2-FB3C-44F1-BE65-52F3B38D89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09EAE70-BD16-483B-9CC6-8200C16BE2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A63AF47-CF4C-47A3-B05B-13609F1E0196}"/>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6" name="Footer Placeholder 5">
            <a:extLst>
              <a:ext uri="{FF2B5EF4-FFF2-40B4-BE49-F238E27FC236}">
                <a16:creationId xmlns:a16="http://schemas.microsoft.com/office/drawing/2014/main" xmlns="" id="{FDF6BFE3-8214-4248-BE4F-CD018224D9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CD13D79-D674-4BBA-AB78-D01AA83F72A3}"/>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298406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D4FD0-66E3-4CB5-B449-B3360B0BB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E614BB-D826-49FC-95CA-B8215F168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0A0879A-A738-42AA-BF81-AA55A6AD91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3F382DE-EF44-4C33-91CF-00791A1A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FE75992-CC17-4C62-9134-70403AF117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5AE09F4-D52B-49D7-9F7A-6E48AA5F64D6}"/>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8" name="Footer Placeholder 7">
            <a:extLst>
              <a:ext uri="{FF2B5EF4-FFF2-40B4-BE49-F238E27FC236}">
                <a16:creationId xmlns:a16="http://schemas.microsoft.com/office/drawing/2014/main" xmlns="" id="{078213F6-AFEE-487D-8629-A4074E70E3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E39CFA3-6149-470B-BD57-8A54F1D7B2DA}"/>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233606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C280C-9E2A-4F39-9DF1-003B8BED8E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CCC6A7C-167B-43C3-B6DA-22FADA84C035}"/>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4" name="Footer Placeholder 3">
            <a:extLst>
              <a:ext uri="{FF2B5EF4-FFF2-40B4-BE49-F238E27FC236}">
                <a16:creationId xmlns:a16="http://schemas.microsoft.com/office/drawing/2014/main" xmlns="" id="{BC7F60A9-4A90-400C-AD23-EF86A992CE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082F2CA-EA32-4D97-B33B-9316ED8FBFF0}"/>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370630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8C1E237-B4C8-4678-9F2E-E556E251EBC5}"/>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3" name="Footer Placeholder 2">
            <a:extLst>
              <a:ext uri="{FF2B5EF4-FFF2-40B4-BE49-F238E27FC236}">
                <a16:creationId xmlns:a16="http://schemas.microsoft.com/office/drawing/2014/main" xmlns="" id="{8C2852E4-4A5A-43F8-AC1A-E70033E06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5682F54-FE66-44F9-AFD1-ECA66A6D650D}"/>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262302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E76FF-A8BC-4F46-8F22-77D2A35E3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50436A-E330-4D4C-8CE1-D7F8583E3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70CCF4F-BC0E-484B-92A0-F865DADDD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2887918-EF1D-43E5-B671-3704C8A9142A}"/>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6" name="Footer Placeholder 5">
            <a:extLst>
              <a:ext uri="{FF2B5EF4-FFF2-40B4-BE49-F238E27FC236}">
                <a16:creationId xmlns:a16="http://schemas.microsoft.com/office/drawing/2014/main" xmlns="" id="{44F48AD8-9760-476D-99DF-76F8C9973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96B7F8-B345-419D-9976-EC7B696E512C}"/>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235501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1EA24-7A35-4D9D-B34B-67A63DB9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9730037-44B3-41B5-8C77-DA9CD07A5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94AB047-2A17-4CE9-94F9-2143546E8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FB04EC2-0234-4554-8061-6BA4F3A9B488}"/>
              </a:ext>
            </a:extLst>
          </p:cNvPr>
          <p:cNvSpPr>
            <a:spLocks noGrp="1"/>
          </p:cNvSpPr>
          <p:nvPr>
            <p:ph type="dt" sz="half" idx="10"/>
          </p:nvPr>
        </p:nvSpPr>
        <p:spPr/>
        <p:txBody>
          <a:bodyPr/>
          <a:lstStyle/>
          <a:p>
            <a:fld id="{ABFF137A-6397-4CAF-88A7-7AF265A420F5}" type="datetimeFigureOut">
              <a:rPr lang="en-IN" smtClean="0"/>
              <a:pPr/>
              <a:t>02-03-2019</a:t>
            </a:fld>
            <a:endParaRPr lang="en-IN"/>
          </a:p>
        </p:txBody>
      </p:sp>
      <p:sp>
        <p:nvSpPr>
          <p:cNvPr id="6" name="Footer Placeholder 5">
            <a:extLst>
              <a:ext uri="{FF2B5EF4-FFF2-40B4-BE49-F238E27FC236}">
                <a16:creationId xmlns:a16="http://schemas.microsoft.com/office/drawing/2014/main" xmlns="" id="{D35F5BDE-ED27-46C5-A84A-9391CE820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2C692E-A23A-46AD-AC93-3B14DD611ED5}"/>
              </a:ext>
            </a:extLst>
          </p:cNvPr>
          <p:cNvSpPr>
            <a:spLocks noGrp="1"/>
          </p:cNvSpPr>
          <p:nvPr>
            <p:ph type="sldNum" sz="quarter" idx="12"/>
          </p:nvPr>
        </p:nvSpPr>
        <p:spPr/>
        <p:txBody>
          <a:body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4782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3BB504-62FF-4698-BF3D-C465F878F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351DDD-41A2-4F93-BB33-04D2C9016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67ECEA-2C1A-4DF6-98BB-70CE7A738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137A-6397-4CAF-88A7-7AF265A420F5}" type="datetimeFigureOut">
              <a:rPr lang="en-IN" smtClean="0"/>
              <a:pPr/>
              <a:t>02-03-2019</a:t>
            </a:fld>
            <a:endParaRPr lang="en-IN"/>
          </a:p>
        </p:txBody>
      </p:sp>
      <p:sp>
        <p:nvSpPr>
          <p:cNvPr id="5" name="Footer Placeholder 4">
            <a:extLst>
              <a:ext uri="{FF2B5EF4-FFF2-40B4-BE49-F238E27FC236}">
                <a16:creationId xmlns:a16="http://schemas.microsoft.com/office/drawing/2014/main" xmlns="" id="{94984566-BB68-411C-874B-D131B9B87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1ED4EDF-8555-4CFF-AD0F-7416DE78F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D621C-046C-49B3-8BF4-6CE3046B9ADD}" type="slidenum">
              <a:rPr lang="en-IN" smtClean="0"/>
              <a:pPr/>
              <a:t>‹#›</a:t>
            </a:fld>
            <a:endParaRPr lang="en-IN"/>
          </a:p>
        </p:txBody>
      </p:sp>
    </p:spTree>
    <p:extLst>
      <p:ext uri="{BB962C8B-B14F-4D97-AF65-F5344CB8AC3E}">
        <p14:creationId xmlns:p14="http://schemas.microsoft.com/office/powerpoint/2010/main" xmlns="" val="7207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D16D67A-5094-44BA-B84D-F02D17A86ED4}"/>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9672" t="25715" r="32663" b="11486"/>
          <a:stretch/>
        </p:blipFill>
        <p:spPr>
          <a:xfrm>
            <a:off x="269825" y="0"/>
            <a:ext cx="2226488" cy="3131763"/>
          </a:xfrm>
          <a:prstGeom prst="rect">
            <a:avLst/>
          </a:prstGeom>
        </p:spPr>
      </p:pic>
      <p:sp>
        <p:nvSpPr>
          <p:cNvPr id="6" name="Rectangle 5">
            <a:extLst>
              <a:ext uri="{FF2B5EF4-FFF2-40B4-BE49-F238E27FC236}">
                <a16:creationId xmlns:a16="http://schemas.microsoft.com/office/drawing/2014/main" xmlns="" id="{23B2971F-1BA0-4943-83A5-85C45A658811}"/>
              </a:ext>
            </a:extLst>
          </p:cNvPr>
          <p:cNvSpPr/>
          <p:nvPr/>
        </p:nvSpPr>
        <p:spPr>
          <a:xfrm>
            <a:off x="3900195" y="513796"/>
            <a:ext cx="5774338" cy="923330"/>
          </a:xfrm>
          <a:prstGeom prst="rect">
            <a:avLst/>
          </a:prstGeom>
          <a:noFill/>
        </p:spPr>
        <p:txBody>
          <a:bodyPr wrap="none" lIns="91440" tIns="45720" rIns="91440" bIns="45720">
            <a:spAutoFit/>
          </a:bodyPr>
          <a:lstStyle/>
          <a:p>
            <a:pPr algn="ctr"/>
            <a:r>
              <a:rPr lang="en-US" sz="5400" b="1" cap="none" spc="0" dirty="0">
                <a:ln w="9525">
                  <a:solidFill>
                    <a:schemeClr val="tx1"/>
                  </a:solidFill>
                  <a:prstDash val="solid"/>
                </a:ln>
                <a:solidFill>
                  <a:schemeClr val="tx1"/>
                </a:solidFill>
                <a:effectLst>
                  <a:outerShdw blurRad="12700" dist="38100" dir="2700000" algn="tl" rotWithShape="0">
                    <a:schemeClr val="bg1">
                      <a:lumMod val="50000"/>
                    </a:schemeClr>
                  </a:outerShdw>
                </a:effectLst>
              </a:rPr>
              <a:t>Mother Advice App</a:t>
            </a:r>
          </a:p>
        </p:txBody>
      </p:sp>
      <p:sp>
        <p:nvSpPr>
          <p:cNvPr id="7" name="Rectangle 6"/>
          <p:cNvSpPr/>
          <p:nvPr/>
        </p:nvSpPr>
        <p:spPr>
          <a:xfrm>
            <a:off x="1274163" y="2368444"/>
            <a:ext cx="9398833" cy="4154984"/>
          </a:xfrm>
          <a:prstGeom prst="rect">
            <a:avLst/>
          </a:prstGeom>
        </p:spPr>
        <p:txBody>
          <a:bodyPr wrap="square">
            <a:spAutoFit/>
          </a:bodyPr>
          <a:lstStyle/>
          <a:p>
            <a:pPr lvl="0" algn="ctr" eaLnBrk="0" fontAlgn="base" hangingPunct="0">
              <a:spcBef>
                <a:spcPct val="0"/>
              </a:spcBef>
              <a:spcAft>
                <a:spcPct val="0"/>
              </a:spcAft>
            </a:pPr>
            <a:r>
              <a:rPr lang="en-US" sz="2400" b="1" i="1" dirty="0" smtClean="0">
                <a:solidFill>
                  <a:schemeClr val="accent1"/>
                </a:solidFill>
                <a:cs typeface="Calibri" pitchFamily="34" charset="0"/>
              </a:rPr>
              <a:t>Team Name: HEX-CODERS</a:t>
            </a:r>
            <a:endParaRPr lang="en-US" sz="2400" dirty="0" smtClean="0">
              <a:solidFill>
                <a:schemeClr val="accent1"/>
              </a:solidFill>
              <a:cs typeface="Arial" pitchFamily="34" charset="0"/>
            </a:endParaRPr>
          </a:p>
          <a:p>
            <a:pPr lvl="0" eaLnBrk="0" fontAlgn="base" hangingPunct="0">
              <a:spcBef>
                <a:spcPct val="0"/>
              </a:spcBef>
              <a:spcAft>
                <a:spcPct val="0"/>
              </a:spcAft>
            </a:pPr>
            <a:endParaRPr lang="en-US" sz="2400" dirty="0" smtClean="0">
              <a:cs typeface="Arial" pitchFamily="34" charset="0"/>
            </a:endParaRPr>
          </a:p>
          <a:p>
            <a:pPr eaLnBrk="0" fontAlgn="base" hangingPunct="0">
              <a:spcBef>
                <a:spcPct val="0"/>
              </a:spcBef>
              <a:spcAft>
                <a:spcPct val="0"/>
              </a:spcAft>
            </a:pPr>
            <a:r>
              <a:rPr lang="en-US" sz="2400" b="1" dirty="0" smtClean="0">
                <a:solidFill>
                  <a:schemeClr val="accent1"/>
                </a:solidFill>
                <a:cs typeface="Calibri" pitchFamily="34" charset="0"/>
              </a:rPr>
              <a:t>Team Members</a:t>
            </a:r>
            <a:r>
              <a:rPr lang="en-US" sz="2400" b="1" dirty="0" smtClean="0">
                <a:solidFill>
                  <a:srgbClr val="000000"/>
                </a:solidFill>
                <a:cs typeface="Calibri" pitchFamily="34" charset="0"/>
              </a:rPr>
              <a:t>					</a:t>
            </a:r>
            <a:r>
              <a:rPr lang="en-US" sz="2400" b="1" dirty="0" smtClean="0">
                <a:solidFill>
                  <a:schemeClr val="accent1"/>
                </a:solidFill>
                <a:cs typeface="Calibri" pitchFamily="34" charset="0"/>
              </a:rPr>
              <a:t>Team Leader</a:t>
            </a:r>
            <a:endParaRPr lang="en-US" sz="2400" dirty="0" smtClean="0">
              <a:solidFill>
                <a:schemeClr val="accent1"/>
              </a:solidFill>
              <a:cs typeface="Arial" pitchFamily="34" charset="0"/>
            </a:endParaRPr>
          </a:p>
          <a:p>
            <a:pPr eaLnBrk="0" fontAlgn="base" hangingPunct="0">
              <a:spcBef>
                <a:spcPct val="0"/>
              </a:spcBef>
              <a:spcAft>
                <a:spcPct val="0"/>
              </a:spcAft>
            </a:pPr>
            <a:r>
              <a:rPr lang="en-US" sz="2400" dirty="0" err="1" smtClean="0">
                <a:solidFill>
                  <a:srgbClr val="000000"/>
                </a:solidFill>
                <a:cs typeface="Calibri" pitchFamily="34" charset="0"/>
              </a:rPr>
              <a:t>Utkarsh</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Chandrakar</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Tushar</a:t>
            </a:r>
            <a:r>
              <a:rPr lang="en-US" sz="2400" dirty="0" smtClean="0">
                <a:solidFill>
                  <a:srgbClr val="000000"/>
                </a:solidFill>
                <a:cs typeface="Calibri" pitchFamily="34" charset="0"/>
              </a:rPr>
              <a:t> Gupta</a:t>
            </a:r>
            <a:endParaRPr lang="en-US" sz="2400" dirty="0" smtClean="0">
              <a:cs typeface="Arial" pitchFamily="34" charset="0"/>
            </a:endParaRPr>
          </a:p>
          <a:p>
            <a:pPr lvl="0" eaLnBrk="0" fontAlgn="base" hangingPunct="0">
              <a:spcBef>
                <a:spcPct val="0"/>
              </a:spcBef>
              <a:spcAft>
                <a:spcPct val="0"/>
              </a:spcAft>
            </a:pPr>
            <a:r>
              <a:rPr lang="en-US" sz="2400" dirty="0" err="1" smtClean="0">
                <a:solidFill>
                  <a:srgbClr val="000000"/>
                </a:solidFill>
                <a:cs typeface="Calibri" pitchFamily="34" charset="0"/>
              </a:rPr>
              <a:t>Ritwika</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Chhura</a:t>
            </a:r>
            <a:endParaRPr lang="en-US" sz="2400" dirty="0" smtClean="0">
              <a:cs typeface="Arial" pitchFamily="34" charset="0"/>
            </a:endParaRPr>
          </a:p>
          <a:p>
            <a:pPr eaLnBrk="0" fontAlgn="base" hangingPunct="0">
              <a:spcBef>
                <a:spcPct val="0"/>
              </a:spcBef>
              <a:spcAft>
                <a:spcPct val="0"/>
              </a:spcAft>
            </a:pPr>
            <a:r>
              <a:rPr lang="en-US" sz="2400" dirty="0" err="1" smtClean="0">
                <a:solidFill>
                  <a:srgbClr val="000000"/>
                </a:solidFill>
                <a:cs typeface="Calibri" pitchFamily="34" charset="0"/>
              </a:rPr>
              <a:t>Arpan</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Tewari</a:t>
            </a:r>
            <a:r>
              <a:rPr lang="en-US" sz="2400" dirty="0" smtClean="0">
                <a:solidFill>
                  <a:srgbClr val="000000"/>
                </a:solidFill>
                <a:cs typeface="Calibri" pitchFamily="34" charset="0"/>
              </a:rPr>
              <a:t>						</a:t>
            </a:r>
            <a:r>
              <a:rPr lang="en-US" sz="2400" b="1" dirty="0" smtClean="0">
                <a:solidFill>
                  <a:schemeClr val="accent1"/>
                </a:solidFill>
                <a:cs typeface="Calibri" pitchFamily="34" charset="0"/>
              </a:rPr>
              <a:t>Mentor</a:t>
            </a:r>
            <a:endParaRPr lang="en-US" sz="2400" dirty="0" smtClean="0">
              <a:solidFill>
                <a:schemeClr val="accent1"/>
              </a:solidFill>
              <a:cs typeface="Arial" pitchFamily="34" charset="0"/>
            </a:endParaRPr>
          </a:p>
          <a:p>
            <a:pPr eaLnBrk="0" fontAlgn="base" hangingPunct="0">
              <a:spcBef>
                <a:spcPct val="0"/>
              </a:spcBef>
              <a:spcAft>
                <a:spcPct val="0"/>
              </a:spcAft>
            </a:pPr>
            <a:r>
              <a:rPr lang="en-US" sz="2400" dirty="0" err="1" smtClean="0">
                <a:solidFill>
                  <a:srgbClr val="000000"/>
                </a:solidFill>
                <a:cs typeface="Calibri" pitchFamily="34" charset="0"/>
              </a:rPr>
              <a:t>Soniya</a:t>
            </a:r>
            <a:r>
              <a:rPr lang="en-US" sz="2400" dirty="0" smtClean="0">
                <a:solidFill>
                  <a:srgbClr val="000000"/>
                </a:solidFill>
                <a:cs typeface="Calibri" pitchFamily="34" charset="0"/>
              </a:rPr>
              <a:t> Jain						</a:t>
            </a:r>
            <a:r>
              <a:rPr lang="en-US" sz="2400" dirty="0" err="1" smtClean="0">
                <a:solidFill>
                  <a:srgbClr val="000000"/>
                </a:solidFill>
                <a:cs typeface="Calibri" pitchFamily="34" charset="0"/>
              </a:rPr>
              <a:t>Chaitali</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Choudhary</a:t>
            </a:r>
            <a:endParaRPr lang="en-US" sz="2400" dirty="0" smtClean="0">
              <a:cs typeface="Arial" pitchFamily="34" charset="0"/>
            </a:endParaRPr>
          </a:p>
          <a:p>
            <a:pPr lvl="0" eaLnBrk="0" fontAlgn="base" hangingPunct="0">
              <a:spcBef>
                <a:spcPct val="0"/>
              </a:spcBef>
              <a:spcAft>
                <a:spcPct val="0"/>
              </a:spcAft>
            </a:pPr>
            <a:r>
              <a:rPr lang="en-US" sz="2400" dirty="0" err="1" smtClean="0">
                <a:solidFill>
                  <a:srgbClr val="000000"/>
                </a:solidFill>
                <a:cs typeface="Calibri" pitchFamily="34" charset="0"/>
              </a:rPr>
              <a:t>Gaurav</a:t>
            </a:r>
            <a:r>
              <a:rPr lang="en-US" sz="2400" dirty="0" smtClean="0">
                <a:solidFill>
                  <a:srgbClr val="000000"/>
                </a:solidFill>
                <a:cs typeface="Calibri" pitchFamily="34" charset="0"/>
              </a:rPr>
              <a:t> </a:t>
            </a:r>
            <a:r>
              <a:rPr lang="en-US" sz="2400" dirty="0" err="1" smtClean="0">
                <a:solidFill>
                  <a:srgbClr val="000000"/>
                </a:solidFill>
                <a:cs typeface="Calibri" pitchFamily="34" charset="0"/>
              </a:rPr>
              <a:t>Dewangan</a:t>
            </a:r>
            <a:endParaRPr lang="en-US" sz="2400" dirty="0" smtClean="0">
              <a:cs typeface="Arial" pitchFamily="34" charset="0"/>
            </a:endParaRPr>
          </a:p>
          <a:p>
            <a:pPr lvl="0" algn="ctr" eaLnBrk="0" fontAlgn="base" hangingPunct="0">
              <a:spcBef>
                <a:spcPct val="0"/>
              </a:spcBef>
              <a:spcAft>
                <a:spcPct val="0"/>
              </a:spcAft>
            </a:pPr>
            <a:r>
              <a:rPr lang="en-US" sz="2400" dirty="0" smtClean="0">
                <a:cs typeface="Arial" pitchFamily="34" charset="0"/>
              </a:rPr>
              <a:t/>
            </a:r>
            <a:br>
              <a:rPr lang="en-US" sz="2400" dirty="0" smtClean="0">
                <a:cs typeface="Arial" pitchFamily="34" charset="0"/>
              </a:rPr>
            </a:br>
            <a:r>
              <a:rPr lang="en-US" sz="2400" b="1" dirty="0" smtClean="0">
                <a:cs typeface="Arial" pitchFamily="34" charset="0"/>
              </a:rPr>
              <a:t>Organization: </a:t>
            </a:r>
          </a:p>
          <a:p>
            <a:pPr lvl="0" algn="ctr" eaLnBrk="0" fontAlgn="base" hangingPunct="0">
              <a:spcBef>
                <a:spcPct val="0"/>
              </a:spcBef>
              <a:spcAft>
                <a:spcPct val="0"/>
              </a:spcAft>
            </a:pPr>
            <a:r>
              <a:rPr lang="en-US" sz="2400" i="1" dirty="0" smtClean="0">
                <a:cs typeface="Calibri" pitchFamily="34" charset="0"/>
              </a:rPr>
              <a:t>De-</a:t>
            </a:r>
            <a:r>
              <a:rPr lang="en-US" sz="2400" i="1" dirty="0" err="1" smtClean="0">
                <a:cs typeface="Calibri" pitchFamily="34" charset="0"/>
              </a:rPr>
              <a:t>asra</a:t>
            </a:r>
            <a:r>
              <a:rPr lang="en-US" sz="2400" i="1" dirty="0" smtClean="0">
                <a:cs typeface="Calibri" pitchFamily="34" charset="0"/>
              </a:rPr>
              <a:t> Foundation</a:t>
            </a:r>
          </a:p>
        </p:txBody>
      </p:sp>
    </p:spTree>
    <p:extLst>
      <p:ext uri="{BB962C8B-B14F-4D97-AF65-F5344CB8AC3E}">
        <p14:creationId xmlns:p14="http://schemas.microsoft.com/office/powerpoint/2010/main" xmlns="" val="3886948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Revenue Model</a:t>
            </a:r>
            <a:endParaRPr lang="en-US" dirty="0"/>
          </a:p>
        </p:txBody>
      </p:sp>
      <p:sp>
        <p:nvSpPr>
          <p:cNvPr id="3" name="TextBox 2"/>
          <p:cNvSpPr txBox="1"/>
          <p:nvPr/>
        </p:nvSpPr>
        <p:spPr>
          <a:xfrm>
            <a:off x="1034321" y="1528996"/>
            <a:ext cx="10163331" cy="3693319"/>
          </a:xfrm>
          <a:prstGeom prst="rect">
            <a:avLst/>
          </a:prstGeom>
          <a:noFill/>
        </p:spPr>
        <p:txBody>
          <a:bodyPr wrap="square" rtlCol="0">
            <a:spAutoFit/>
          </a:bodyPr>
          <a:lstStyle/>
          <a:p>
            <a:r>
              <a:rPr lang="en-US" b="1" dirty="0" smtClean="0"/>
              <a:t>1.Government don’t want to spend money uselessly, it want to save money</a:t>
            </a:r>
          </a:p>
          <a:p>
            <a:pPr lvl="1">
              <a:buFont typeface="Arial" pitchFamily="34" charset="0"/>
              <a:buChar char="•"/>
            </a:pPr>
            <a:r>
              <a:rPr lang="en-US" dirty="0" smtClean="0"/>
              <a:t>If pregnant women are at </a:t>
            </a:r>
            <a:r>
              <a:rPr lang="en-US" dirty="0" err="1" smtClean="0"/>
              <a:t>highrisk</a:t>
            </a:r>
            <a:r>
              <a:rPr lang="en-US" dirty="0" smtClean="0"/>
              <a:t> then government give special care and medications to them, and sometimes it becomes major case. So to avoid this kind of situation, via this app we can track their health care from the early stages of their pregnancy.</a:t>
            </a:r>
          </a:p>
          <a:p>
            <a:pPr lvl="1"/>
            <a:endParaRPr lang="en-US" b="1" dirty="0" smtClean="0"/>
          </a:p>
          <a:p>
            <a:pPr marL="800100" lvl="1" indent="-800100"/>
            <a:r>
              <a:rPr lang="en-US" b="1" dirty="0" smtClean="0"/>
              <a:t>2. </a:t>
            </a:r>
          </a:p>
          <a:p>
            <a:pPr marL="800100" lvl="1" indent="-342900">
              <a:buFont typeface="Arial" pitchFamily="34" charset="0"/>
              <a:buChar char="•"/>
            </a:pPr>
            <a:r>
              <a:rPr lang="en-US" dirty="0" smtClean="0"/>
              <a:t>Through our </a:t>
            </a:r>
            <a:r>
              <a:rPr lang="en-US" dirty="0" err="1" smtClean="0"/>
              <a:t>solution,we</a:t>
            </a:r>
            <a:r>
              <a:rPr lang="en-US" dirty="0" smtClean="0"/>
              <a:t> are not only safeguarding women from the prevalent diseases but are also aiming on the birth of healthy newborns by providing preventive and precautionary measures to the mothers in the pregnant phase and planning phase.</a:t>
            </a:r>
          </a:p>
          <a:p>
            <a:pPr marL="800100" lvl="1" indent="-342900">
              <a:buFont typeface="Arial" pitchFamily="34" charset="0"/>
              <a:buChar char="•"/>
            </a:pPr>
            <a:endParaRPr lang="en-US" dirty="0" smtClean="0"/>
          </a:p>
          <a:p>
            <a:pPr marL="800100" lvl="1" indent="-800100">
              <a:buFont typeface="+mj-lt"/>
              <a:buAutoNum type="arabicPeriod" startAt="3"/>
            </a:pPr>
            <a:r>
              <a:rPr lang="en-US" b="1" dirty="0" smtClean="0"/>
              <a:t>How can government supply can be secure?</a:t>
            </a:r>
          </a:p>
          <a:p>
            <a:pPr marL="800100" lvl="1" indent="-342900">
              <a:buFont typeface="Arial" pitchFamily="34" charset="0"/>
              <a:buChar char="•"/>
            </a:pPr>
            <a:r>
              <a:rPr lang="en-US" dirty="0" smtClean="0"/>
              <a:t>Via </a:t>
            </a:r>
            <a:r>
              <a:rPr lang="en-US" dirty="0" err="1" smtClean="0"/>
              <a:t>blockchain</a:t>
            </a:r>
            <a:r>
              <a:rPr lang="en-US" dirty="0" smtClean="0"/>
              <a:t>, the transaction of supply kits and </a:t>
            </a:r>
            <a:r>
              <a:rPr lang="en-US" dirty="0" err="1" smtClean="0"/>
              <a:t>medcines</a:t>
            </a:r>
            <a:r>
              <a:rPr lang="en-US" dirty="0" smtClean="0"/>
              <a:t> is recorded and no one in between the transaction can modify the figures and via thumb impression of mothers, ANM can verify them.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1195755" y="1266092"/>
            <a:ext cx="9608234" cy="4839286"/>
          </a:xfrm>
        </p:spPr>
        <p:txBody>
          <a:bodyPr>
            <a:noAutofit/>
          </a:bodyPr>
          <a:lstStyle/>
          <a:p>
            <a:pPr algn="just"/>
            <a:r>
              <a:rPr lang="en-IN" sz="2400" b="1" dirty="0" smtClean="0"/>
              <a:t>	Maternal death</a:t>
            </a:r>
            <a:r>
              <a:rPr lang="en-IN" sz="2400" dirty="0" smtClean="0"/>
              <a:t> or </a:t>
            </a:r>
            <a:r>
              <a:rPr lang="en-IN" sz="2400" b="1" dirty="0" smtClean="0"/>
              <a:t>maternal mortality Rate(</a:t>
            </a:r>
            <a:r>
              <a:rPr lang="en-US" sz="2400" dirty="0" smtClean="0"/>
              <a:t>MMR) is defined as the number of maternal deaths per 100,000 live births. The duration for which monitoring is done is from the date of registration to 42 days after </a:t>
            </a:r>
            <a:r>
              <a:rPr lang="en-IN" sz="2400" dirty="0" smtClean="0"/>
              <a:t>delivery.</a:t>
            </a:r>
          </a:p>
          <a:p>
            <a:pPr algn="just"/>
            <a:r>
              <a:rPr lang="en-US" sz="2400" dirty="0" smtClean="0"/>
              <a:t>	In developing countries such as India, maternal mortality is a huge public health issue. Causes range from excessive blood loss (post-partum </a:t>
            </a:r>
            <a:r>
              <a:rPr lang="en-US" sz="2400" dirty="0" err="1" smtClean="0"/>
              <a:t>haemorrhage</a:t>
            </a:r>
            <a:r>
              <a:rPr lang="en-US" sz="2400" dirty="0" smtClean="0"/>
              <a:t>) to infections, primarily because women do not give birth in a hospital or health centre.</a:t>
            </a:r>
          </a:p>
          <a:p>
            <a:pPr algn="just"/>
            <a:r>
              <a:rPr lang="en-US" sz="2400" dirty="0" smtClean="0"/>
              <a:t>	The maternal mortality rate (MMR) , according to the sample registration system (SRS) data released by the office of Registrar General of India on Wednesday declined to 130 in 2014-16 from 167 in 2011-13 but still government needs solutions on various grounds to reduce it further and with our project we are trying to present some of the solutions.</a:t>
            </a:r>
            <a:endParaRPr lang="en-US" sz="2400" dirty="0"/>
          </a:p>
        </p:txBody>
      </p:sp>
      <p:sp>
        <p:nvSpPr>
          <p:cNvPr id="4" name="Title 3"/>
          <p:cNvSpPr>
            <a:spLocks noGrp="1"/>
          </p:cNvSpPr>
          <p:nvPr>
            <p:ph type="title"/>
          </p:nvPr>
        </p:nvSpPr>
        <p:spPr>
          <a:xfrm>
            <a:off x="1424404" y="307299"/>
            <a:ext cx="9368514" cy="622092"/>
          </a:xfrm>
        </p:spPr>
        <p:txBody>
          <a:bodyPr>
            <a:noAutofit/>
          </a:bodyPr>
          <a:lstStyle/>
          <a:p>
            <a:pPr algn="ctr"/>
            <a:r>
              <a:rPr lang="en-US" sz="4400" b="1" dirty="0" smtClean="0"/>
              <a:t>Introduction</a:t>
            </a:r>
            <a:endParaRPr lang="en-US" sz="4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graphicFrame>
        <p:nvGraphicFramePr>
          <p:cNvPr id="5" name="Chart 4">
            <a:extLst>
              <a:ext uri="{FF2B5EF4-FFF2-40B4-BE49-F238E27FC236}">
                <a16:creationId xmlns="" xmlns:xdr="http://schemas.openxmlformats.org/drawingml/2006/spreadsheetDrawing" xmlns:a16="http://schemas.microsoft.com/office/drawing/2014/main" xmlns:lc="http://schemas.openxmlformats.org/drawingml/2006/lockedCanvas" id="{F8DEF1C5-A503-4995-A9F9-EB10F0109B23}"/>
              </a:ext>
            </a:extLst>
          </p:cNvPr>
          <p:cNvGraphicFramePr/>
          <p:nvPr/>
        </p:nvGraphicFramePr>
        <p:xfrm>
          <a:off x="749508" y="959370"/>
          <a:ext cx="10997015" cy="5652444"/>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7"/>
          <p:cNvSpPr txBox="1">
            <a:spLocks/>
          </p:cNvSpPr>
          <p:nvPr/>
        </p:nvSpPr>
        <p:spPr>
          <a:xfrm>
            <a:off x="1937067" y="267288"/>
            <a:ext cx="8290144" cy="60490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Current Maternal Mortality Rate</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29" y="230214"/>
            <a:ext cx="10515600" cy="1325563"/>
          </a:xfrm>
        </p:spPr>
        <p:txBody>
          <a:bodyPr/>
          <a:lstStyle/>
          <a:p>
            <a:pPr algn="ctr"/>
            <a:r>
              <a:rPr lang="en-US" b="1" dirty="0" smtClean="0"/>
              <a:t>Introduction of the project</a:t>
            </a:r>
            <a:endParaRPr lang="en-US" b="1" dirty="0"/>
          </a:p>
        </p:txBody>
      </p:sp>
      <p:sp>
        <p:nvSpPr>
          <p:cNvPr id="4" name="Rectangle 3"/>
          <p:cNvSpPr/>
          <p:nvPr/>
        </p:nvSpPr>
        <p:spPr>
          <a:xfrm>
            <a:off x="815004" y="1555363"/>
            <a:ext cx="10522634" cy="4524315"/>
          </a:xfrm>
          <a:prstGeom prst="rect">
            <a:avLst/>
          </a:prstGeom>
        </p:spPr>
        <p:txBody>
          <a:bodyPr wrap="square">
            <a:spAutoFit/>
          </a:bodyPr>
          <a:lstStyle/>
          <a:p>
            <a:pPr marL="344488" indent="-344488" algn="just">
              <a:buFont typeface="Arial" pitchFamily="34" charset="0"/>
              <a:buChar char="•"/>
            </a:pPr>
            <a:r>
              <a:rPr lang="en-US" sz="2400" dirty="0" smtClean="0"/>
              <a:t>The problem statement is targeted towards reducing the Maternal Mortality Rate ( MMR ) in India by collecting maternal data through user friendly and highly accessible multilingual mobile app. </a:t>
            </a:r>
          </a:p>
          <a:p>
            <a:pPr marL="344488" indent="-344488" algn="just">
              <a:buFont typeface="Arial" pitchFamily="34" charset="0"/>
              <a:buChar char="•"/>
            </a:pPr>
            <a:r>
              <a:rPr lang="en-US" sz="2400" dirty="0" smtClean="0"/>
              <a:t>This first hand information is verified and supplemented by </a:t>
            </a:r>
            <a:r>
              <a:rPr lang="en-US" sz="2400" dirty="0" err="1" smtClean="0"/>
              <a:t>Anganwadi</a:t>
            </a:r>
            <a:r>
              <a:rPr lang="en-US" sz="2400" dirty="0" smtClean="0"/>
              <a:t> and regional ANM staff. </a:t>
            </a:r>
          </a:p>
          <a:p>
            <a:pPr marL="344488" indent="-344488" algn="just">
              <a:buFont typeface="Arial" pitchFamily="34" charset="0"/>
              <a:buChar char="•"/>
            </a:pPr>
            <a:r>
              <a:rPr lang="en-US" sz="2400" dirty="0" smtClean="0"/>
              <a:t>The concerned ministry also needs a portal for other bodies in the hierarchy like the National Reproductive and Child Healthcare </a:t>
            </a:r>
            <a:r>
              <a:rPr lang="en-US" sz="2400" dirty="0" err="1" smtClean="0"/>
              <a:t>Programme</a:t>
            </a:r>
            <a:r>
              <a:rPr lang="en-US" sz="2400" dirty="0" smtClean="0"/>
              <a:t> ( RCH ). </a:t>
            </a:r>
          </a:p>
          <a:p>
            <a:pPr marL="344488" indent="-344488" algn="just">
              <a:buFont typeface="Arial" pitchFamily="34" charset="0"/>
              <a:buChar char="•"/>
            </a:pPr>
            <a:r>
              <a:rPr lang="en-US" sz="2400" dirty="0" smtClean="0"/>
              <a:t>The maternal data across the country has to be aggregated for analysis and identification of primary factors responsible for High Risk Pregnancies , at early stages of pregnancy. </a:t>
            </a:r>
          </a:p>
          <a:p>
            <a:pPr marL="344488" indent="-344488" algn="just">
              <a:buFont typeface="Arial" pitchFamily="34" charset="0"/>
              <a:buChar char="•"/>
            </a:pPr>
            <a:r>
              <a:rPr lang="en-US" sz="2400" dirty="0" smtClean="0"/>
              <a:t>Also a block chain based supply chain tracking system is desired for tracking the government supplies for maternal healthcare.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Issues &amp; Solutions</a:t>
            </a:r>
            <a:endParaRPr lang="en-US" b="1" dirty="0"/>
          </a:p>
        </p:txBody>
      </p:sp>
      <p:sp>
        <p:nvSpPr>
          <p:cNvPr id="3" name="Rectangle 2"/>
          <p:cNvSpPr/>
          <p:nvPr/>
        </p:nvSpPr>
        <p:spPr>
          <a:xfrm>
            <a:off x="659567" y="1708880"/>
            <a:ext cx="10912840" cy="3539430"/>
          </a:xfrm>
          <a:prstGeom prst="rect">
            <a:avLst/>
          </a:prstGeom>
        </p:spPr>
        <p:txBody>
          <a:bodyPr wrap="square">
            <a:spAutoFit/>
          </a:bodyPr>
          <a:lstStyle/>
          <a:p>
            <a:pPr marL="514350" indent="-514350" algn="just">
              <a:buFont typeface="+mj-lt"/>
              <a:buAutoNum type="arabicPeriod"/>
            </a:pPr>
            <a:r>
              <a:rPr lang="en-US" sz="2800" b="1" dirty="0" smtClean="0"/>
              <a:t>Mother's don’t have any interfacing to interact with any government employee.</a:t>
            </a:r>
          </a:p>
          <a:p>
            <a:pPr marL="749300" lvl="1" indent="-292100" algn="just">
              <a:buFont typeface="Arial" pitchFamily="34" charset="0"/>
              <a:buChar char="•"/>
            </a:pPr>
            <a:r>
              <a:rPr lang="en-US" sz="2800" dirty="0" smtClean="0"/>
              <a:t>with our app mothers can contact to ANM, </a:t>
            </a:r>
            <a:r>
              <a:rPr lang="en-US" sz="2800" dirty="0" err="1" smtClean="0"/>
              <a:t>anganwadi</a:t>
            </a:r>
            <a:r>
              <a:rPr lang="en-US" sz="2800" dirty="0" smtClean="0"/>
              <a:t> workers and doctors in their region.</a:t>
            </a:r>
          </a:p>
          <a:p>
            <a:pPr marL="749300" lvl="1" indent="-292100" algn="just"/>
            <a:endParaRPr lang="en-US" sz="2800" dirty="0" smtClean="0"/>
          </a:p>
          <a:p>
            <a:pPr marL="0" lvl="1" indent="457200" algn="just">
              <a:buFont typeface="+mj-lt"/>
              <a:buAutoNum type="arabicPeriod" startAt="2"/>
            </a:pPr>
            <a:r>
              <a:rPr lang="en-US" sz="2800" b="1" dirty="0" smtClean="0"/>
              <a:t>Mother's are not aware of the policies and facilities they are eligible.</a:t>
            </a:r>
          </a:p>
          <a:p>
            <a:pPr marL="457200" lvl="2" indent="336550" algn="just">
              <a:buFont typeface="Arial" pitchFamily="34" charset="0"/>
              <a:buChar char="•"/>
            </a:pPr>
            <a:r>
              <a:rPr lang="en-US" sz="2800" dirty="0" smtClean="0"/>
              <a:t>a single point platform for availing all the schemes and policies they are eligible for as well as getting aware by daily tips and video tutorials.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2874" y="1069145"/>
            <a:ext cx="10396024" cy="6986528"/>
          </a:xfrm>
          <a:prstGeom prst="rect">
            <a:avLst/>
          </a:prstGeom>
        </p:spPr>
        <p:txBody>
          <a:bodyPr wrap="square">
            <a:spAutoFit/>
          </a:bodyPr>
          <a:lstStyle/>
          <a:p>
            <a:pPr marL="514350" indent="-514350" algn="just">
              <a:buFont typeface="+mj-lt"/>
              <a:buAutoNum type="arabicPeriod" startAt="3"/>
            </a:pPr>
            <a:r>
              <a:rPr lang="en-US" sz="2800" b="1" dirty="0" smtClean="0"/>
              <a:t>Mothers are not getting benefits at proper time:</a:t>
            </a:r>
          </a:p>
          <a:p>
            <a:pPr marL="1079500" indent="-509588" algn="just">
              <a:buFont typeface="Arial" pitchFamily="34" charset="0"/>
              <a:buChar char="•"/>
            </a:pPr>
            <a:r>
              <a:rPr lang="en-US" sz="2800" dirty="0" smtClean="0"/>
              <a:t>Here in our solution data gets centralized so everyone involved will be able to speed up the process and mothers will get necessary support soon.</a:t>
            </a:r>
          </a:p>
          <a:p>
            <a:pPr marL="514350" indent="-514350" algn="just">
              <a:buFont typeface="+mj-lt"/>
              <a:buAutoNum type="arabicPeriod" startAt="4"/>
            </a:pPr>
            <a:r>
              <a:rPr lang="en-US" sz="2800" b="1" dirty="0" smtClean="0"/>
              <a:t>Work load on ANM and </a:t>
            </a:r>
            <a:r>
              <a:rPr lang="en-US" sz="2800" b="1" dirty="0" err="1" smtClean="0"/>
              <a:t>anganwandi</a:t>
            </a:r>
            <a:r>
              <a:rPr lang="en-US" sz="2800" b="1" dirty="0" smtClean="0"/>
              <a:t> workers is too much.</a:t>
            </a:r>
          </a:p>
          <a:p>
            <a:pPr marL="749300" lvl="1" indent="-292100" algn="just">
              <a:buFont typeface="Arial" pitchFamily="34" charset="0"/>
              <a:buChar char="•"/>
            </a:pPr>
            <a:r>
              <a:rPr lang="en-US" sz="2800" dirty="0" smtClean="0"/>
              <a:t>Work load will be reduced due to centralized database which will reduce  redundancy  also there won't be any need to conduct multiple surveys for the same programs as database won't be destroyed.</a:t>
            </a:r>
          </a:p>
          <a:p>
            <a:pPr marL="514350" indent="-514350" algn="just">
              <a:buFont typeface="+mj-lt"/>
              <a:buAutoNum type="arabicPeriod" startAt="4"/>
            </a:pPr>
            <a:endParaRPr lang="en-US" sz="2800" dirty="0" smtClean="0"/>
          </a:p>
          <a:p>
            <a:pPr marL="514350" indent="-514350" algn="just">
              <a:buFont typeface="+mj-lt"/>
              <a:buAutoNum type="arabicPeriod" startAt="4"/>
            </a:pPr>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129" y="1252025"/>
            <a:ext cx="10241279" cy="5262979"/>
          </a:xfrm>
          <a:prstGeom prst="rect">
            <a:avLst/>
          </a:prstGeom>
        </p:spPr>
        <p:txBody>
          <a:bodyPr wrap="square">
            <a:spAutoFit/>
          </a:bodyPr>
          <a:lstStyle/>
          <a:p>
            <a:pPr marL="514350" indent="-514350" algn="just">
              <a:buFont typeface="+mj-lt"/>
              <a:buAutoNum type="arabicPeriod" startAt="5"/>
            </a:pPr>
            <a:r>
              <a:rPr lang="en-US" sz="2800" b="1" dirty="0" smtClean="0"/>
              <a:t>ANM needs to do double work by filling the form online as well as register.</a:t>
            </a:r>
          </a:p>
          <a:p>
            <a:pPr marL="749300" lvl="1" indent="-292100" algn="just">
              <a:buFont typeface="Arial" pitchFamily="34" charset="0"/>
              <a:buChar char="•"/>
            </a:pPr>
            <a:r>
              <a:rPr lang="en-US" sz="2800" dirty="0" smtClean="0"/>
              <a:t>because of centralized database, ANM can upload the information via app or web, and no need to do the same job of entries again and again.</a:t>
            </a:r>
          </a:p>
          <a:p>
            <a:pPr marL="514350" indent="-514350" algn="just">
              <a:buFont typeface="+mj-lt"/>
              <a:buAutoNum type="arabicPeriod" startAt="6"/>
            </a:pPr>
            <a:r>
              <a:rPr lang="en-US" sz="2800" b="1" dirty="0" smtClean="0"/>
              <a:t>ANM have pressure to register pregnant women before 3 months to get benefits:</a:t>
            </a:r>
          </a:p>
          <a:p>
            <a:pPr marL="1079500" indent="-509588" algn="just">
              <a:buFont typeface="Arial" pitchFamily="34" charset="0"/>
              <a:buChar char="•"/>
            </a:pPr>
            <a:r>
              <a:rPr lang="en-US" sz="2800" dirty="0" smtClean="0"/>
              <a:t>ANM and </a:t>
            </a:r>
            <a:r>
              <a:rPr lang="en-US" sz="2800" dirty="0" err="1" smtClean="0"/>
              <a:t>anganwadi</a:t>
            </a:r>
            <a:r>
              <a:rPr lang="en-US" sz="2800" dirty="0" smtClean="0"/>
              <a:t> workers field work make their task tedious and there is no way that pregnant women can register themselves. With our app we are reducing ANM and </a:t>
            </a:r>
            <a:r>
              <a:rPr lang="en-US" sz="2800" dirty="0" err="1" smtClean="0"/>
              <a:t>anganwadi</a:t>
            </a:r>
            <a:r>
              <a:rPr lang="en-US" sz="2800" dirty="0" smtClean="0"/>
              <a:t> workers task a bit by providing a platform for pregnant mothers to register their presence.   </a:t>
            </a:r>
            <a:endParaRPr lang="en-US" sz="28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4380" y="989351"/>
            <a:ext cx="10302740" cy="954107"/>
          </a:xfrm>
          <a:prstGeom prst="rect">
            <a:avLst/>
          </a:prstGeom>
          <a:noFill/>
        </p:spPr>
        <p:txBody>
          <a:bodyPr wrap="square" rtlCol="0">
            <a:spAutoFit/>
          </a:bodyPr>
          <a:lstStyle/>
          <a:p>
            <a:pPr marL="514350" indent="-514350" algn="just">
              <a:buFont typeface="+mj-lt"/>
              <a:buAutoNum type="arabicPeriod" startAt="7"/>
            </a:pPr>
            <a:endParaRPr lang="en-US" sz="2800" dirty="0" smtClean="0"/>
          </a:p>
          <a:p>
            <a:pPr algn="just"/>
            <a:endParaRPr lang="en-US" sz="2800" dirty="0"/>
          </a:p>
        </p:txBody>
      </p:sp>
      <p:sp>
        <p:nvSpPr>
          <p:cNvPr id="4" name="Rectangle 3"/>
          <p:cNvSpPr/>
          <p:nvPr/>
        </p:nvSpPr>
        <p:spPr>
          <a:xfrm>
            <a:off x="809470" y="943904"/>
            <a:ext cx="10538084" cy="4401205"/>
          </a:xfrm>
          <a:prstGeom prst="rect">
            <a:avLst/>
          </a:prstGeom>
        </p:spPr>
        <p:txBody>
          <a:bodyPr wrap="square">
            <a:spAutoFit/>
          </a:bodyPr>
          <a:lstStyle/>
          <a:p>
            <a:pPr marL="514350" indent="-514350" algn="just">
              <a:buFont typeface="+mj-lt"/>
              <a:buAutoNum type="arabicPeriod" startAt="7"/>
            </a:pPr>
            <a:r>
              <a:rPr lang="en-US" sz="2800" b="1" dirty="0" smtClean="0"/>
              <a:t>Government is not able to track the facilities provided by them.</a:t>
            </a:r>
          </a:p>
          <a:p>
            <a:pPr marL="749300" lvl="1" indent="-292100" algn="just">
              <a:buFont typeface="Arial" pitchFamily="34" charset="0"/>
              <a:buChar char="•"/>
            </a:pPr>
            <a:r>
              <a:rPr lang="en-US" sz="2800" dirty="0" smtClean="0"/>
              <a:t>the higher authorities or supervisors can inspect on the supply as whoever is receiving the supply is marking it as received and cant modify the figures due to block-chain mechanism.</a:t>
            </a:r>
          </a:p>
          <a:p>
            <a:pPr marL="457200" indent="-457200" algn="just">
              <a:buFont typeface="+mj-lt"/>
              <a:buAutoNum type="arabicPeriod" startAt="7"/>
            </a:pPr>
            <a:endParaRPr lang="en-US" sz="2800" dirty="0" smtClean="0"/>
          </a:p>
          <a:p>
            <a:pPr marL="514350" indent="-514350" algn="just">
              <a:buFont typeface="+mj-lt"/>
              <a:buAutoNum type="arabicPeriod" startAt="8"/>
            </a:pPr>
            <a:r>
              <a:rPr lang="en-US" sz="2800" b="1" dirty="0" smtClean="0"/>
              <a:t>Government is not able to analyze the reasons for maternal mortality rate specifically.</a:t>
            </a:r>
          </a:p>
          <a:p>
            <a:pPr marL="749300" lvl="1" indent="-292100" algn="just">
              <a:buFont typeface="Arial" pitchFamily="34" charset="0"/>
              <a:buChar char="•"/>
            </a:pPr>
            <a:r>
              <a:rPr lang="en-US" sz="2800" dirty="0" smtClean="0"/>
              <a:t>policy makers or ministry will be able to analyze the factors responsible for MMR via bar graph and heat map, and able to modify old or make new policies accordingly.</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554636" y="344774"/>
          <a:ext cx="11092721" cy="617594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647</Words>
  <Application>Microsoft Office PowerPoint</Application>
  <PresentationFormat>Custom</PresentationFormat>
  <Paragraphs>62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Introduction</vt:lpstr>
      <vt:lpstr>Slide 3</vt:lpstr>
      <vt:lpstr>Introduction of the project</vt:lpstr>
      <vt:lpstr>Issues &amp; Solutions</vt:lpstr>
      <vt:lpstr>Slide 6</vt:lpstr>
      <vt:lpstr>Slide 7</vt:lpstr>
      <vt:lpstr>Slide 8</vt:lpstr>
      <vt:lpstr>Slide 9</vt:lpstr>
      <vt:lpstr>Revenue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Jain</dc:creator>
  <cp:lastModifiedBy>DELL</cp:lastModifiedBy>
  <cp:revision>59</cp:revision>
  <dcterms:created xsi:type="dcterms:W3CDTF">2019-02-21T14:07:11Z</dcterms:created>
  <dcterms:modified xsi:type="dcterms:W3CDTF">2019-03-02T12:49:55Z</dcterms:modified>
</cp:coreProperties>
</file>