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4" r:id="rId2"/>
    <p:sldId id="256" r:id="rId3"/>
    <p:sldId id="265" r:id="rId4"/>
    <p:sldId id="257" r:id="rId5"/>
    <p:sldId id="258" r:id="rId6"/>
    <p:sldId id="266" r:id="rId7"/>
    <p:sldId id="259" r:id="rId8"/>
    <p:sldId id="267" r:id="rId9"/>
    <p:sldId id="260" r:id="rId10"/>
    <p:sldId id="268" r:id="rId11"/>
    <p:sldId id="263"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76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2715708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823633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951458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07160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253974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png"/><Relationship Id="rId7"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1.png"/><Relationship Id="rId7"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8446"/>
            <a:ext cx="14630400" cy="8229600"/>
          </a:xfrm>
          <a:prstGeom prst="rect">
            <a:avLst/>
          </a:prstGeom>
        </p:spPr>
      </p:pic>
      <p:sp>
        <p:nvSpPr>
          <p:cNvPr id="5" name="Text 1"/>
          <p:cNvSpPr/>
          <p:nvPr/>
        </p:nvSpPr>
        <p:spPr>
          <a:xfrm>
            <a:off x="4259766" y="251294"/>
            <a:ext cx="7237141" cy="1309614"/>
          </a:xfrm>
          <a:prstGeom prst="rect">
            <a:avLst/>
          </a:prstGeom>
          <a:noFill/>
          <a:ln/>
        </p:spPr>
        <p:txBody>
          <a:bodyPr wrap="square" rtlCol="0" anchor="t"/>
          <a:lstStyle/>
          <a:p>
            <a:pPr marL="0" indent="0" algn="ctr">
              <a:lnSpc>
                <a:spcPts val="7650"/>
              </a:lnSpc>
              <a:buNone/>
            </a:pPr>
            <a:r>
              <a:rPr lang="en-US" sz="7200" dirty="0">
                <a:solidFill>
                  <a:srgbClr val="FFFFFF"/>
                </a:solidFill>
                <a:latin typeface="Unbounded" pitchFamily="34" charset="0"/>
                <a:ea typeface="Unbounded" pitchFamily="34" charset="-122"/>
                <a:cs typeface="Unbounded" pitchFamily="34" charset="-120"/>
              </a:rPr>
              <a:t>CRM Analysis</a:t>
            </a:r>
            <a:endParaRPr lang="en-US" sz="7200" dirty="0"/>
          </a:p>
        </p:txBody>
      </p:sp>
      <p:sp>
        <p:nvSpPr>
          <p:cNvPr id="6" name="Text 2"/>
          <p:cNvSpPr/>
          <p:nvPr/>
        </p:nvSpPr>
        <p:spPr>
          <a:xfrm>
            <a:off x="6658662" y="1365628"/>
            <a:ext cx="2273466" cy="479765"/>
          </a:xfrm>
          <a:prstGeom prst="rect">
            <a:avLst/>
          </a:prstGeom>
          <a:noFill/>
          <a:ln/>
        </p:spPr>
        <p:txBody>
          <a:bodyPr wrap="square" rtlCol="0" anchor="t"/>
          <a:lstStyle/>
          <a:p>
            <a:pPr marL="0" indent="0">
              <a:lnSpc>
                <a:spcPts val="3016"/>
              </a:lnSpc>
              <a:buNone/>
            </a:pPr>
            <a:r>
              <a:rPr lang="en-US" sz="2800" b="1" dirty="0">
                <a:solidFill>
                  <a:schemeClr val="bg1"/>
                </a:solidFill>
                <a:latin typeface="Unbounded"/>
              </a:rPr>
              <a:t>Group No 4</a:t>
            </a:r>
          </a:p>
        </p:txBody>
      </p:sp>
      <p:sp>
        <p:nvSpPr>
          <p:cNvPr id="3" name="TextBox 2">
            <a:extLst>
              <a:ext uri="{FF2B5EF4-FFF2-40B4-BE49-F238E27FC236}">
                <a16:creationId xmlns:a16="http://schemas.microsoft.com/office/drawing/2014/main" id="{9947F3D8-B6FD-09D7-E5E8-699CA96904C5}"/>
              </a:ext>
            </a:extLst>
          </p:cNvPr>
          <p:cNvSpPr txBox="1"/>
          <p:nvPr/>
        </p:nvSpPr>
        <p:spPr>
          <a:xfrm>
            <a:off x="5430644" y="2353129"/>
            <a:ext cx="8318809" cy="454983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IN" sz="2800" b="0" i="0" dirty="0">
                <a:solidFill>
                  <a:schemeClr val="bg1"/>
                </a:solidFill>
                <a:effectLst/>
                <a:latin typeface="Unbounded"/>
              </a:rPr>
              <a:t>Mr. Tushar Khapre</a:t>
            </a:r>
          </a:p>
          <a:p>
            <a:pPr marL="457200" indent="-457200" algn="just">
              <a:lnSpc>
                <a:spcPct val="150000"/>
              </a:lnSpc>
              <a:buFont typeface="Wingdings" panose="05000000000000000000" pitchFamily="2" charset="2"/>
              <a:buChar char="q"/>
            </a:pPr>
            <a:r>
              <a:rPr lang="en-IN" sz="2800" b="0" i="0" dirty="0">
                <a:solidFill>
                  <a:schemeClr val="bg1"/>
                </a:solidFill>
                <a:effectLst/>
                <a:latin typeface="Unbounded"/>
              </a:rPr>
              <a:t>Mr. Vishal </a:t>
            </a:r>
            <a:r>
              <a:rPr lang="en-IN" sz="2800" b="0" i="0" dirty="0" err="1">
                <a:solidFill>
                  <a:schemeClr val="bg1"/>
                </a:solidFill>
                <a:effectLst/>
                <a:latin typeface="Unbounded"/>
              </a:rPr>
              <a:t>Harinath</a:t>
            </a:r>
            <a:r>
              <a:rPr lang="en-IN" sz="2800" b="0" i="0" dirty="0">
                <a:solidFill>
                  <a:schemeClr val="bg1"/>
                </a:solidFill>
                <a:effectLst/>
                <a:latin typeface="Unbounded"/>
              </a:rPr>
              <a:t> Yadav</a:t>
            </a:r>
          </a:p>
          <a:p>
            <a:pPr marL="457200" indent="-457200" algn="just">
              <a:lnSpc>
                <a:spcPct val="150000"/>
              </a:lnSpc>
              <a:buFont typeface="Wingdings" panose="05000000000000000000" pitchFamily="2" charset="2"/>
              <a:buChar char="q"/>
            </a:pPr>
            <a:r>
              <a:rPr lang="en-IN" sz="2800" b="0" i="0" dirty="0">
                <a:solidFill>
                  <a:schemeClr val="bg1"/>
                </a:solidFill>
                <a:effectLst/>
                <a:latin typeface="Unbounded"/>
              </a:rPr>
              <a:t>Mr. Siddhesh Subhash </a:t>
            </a:r>
            <a:r>
              <a:rPr lang="en-IN" sz="2800" b="0" i="0" dirty="0" err="1">
                <a:solidFill>
                  <a:schemeClr val="bg1"/>
                </a:solidFill>
                <a:effectLst/>
                <a:latin typeface="Unbounded"/>
              </a:rPr>
              <a:t>Auti</a:t>
            </a:r>
            <a:endParaRPr lang="en-IN" sz="2800" b="0" i="0" dirty="0">
              <a:solidFill>
                <a:schemeClr val="bg1"/>
              </a:solidFill>
              <a:effectLst/>
              <a:latin typeface="Unbounded"/>
            </a:endParaRPr>
          </a:p>
          <a:p>
            <a:pPr marL="457200" indent="-457200" algn="just">
              <a:lnSpc>
                <a:spcPct val="150000"/>
              </a:lnSpc>
              <a:buFont typeface="Wingdings" panose="05000000000000000000" pitchFamily="2" charset="2"/>
              <a:buChar char="q"/>
            </a:pPr>
            <a:r>
              <a:rPr lang="en-IN" sz="2800" b="0" i="0" dirty="0">
                <a:solidFill>
                  <a:schemeClr val="bg1"/>
                </a:solidFill>
                <a:effectLst/>
                <a:latin typeface="Unbounded"/>
              </a:rPr>
              <a:t>Mr. Shubham </a:t>
            </a:r>
            <a:r>
              <a:rPr lang="en-IN" sz="2800" b="0" i="0" dirty="0" err="1">
                <a:solidFill>
                  <a:schemeClr val="bg1"/>
                </a:solidFill>
                <a:effectLst/>
                <a:latin typeface="Unbounded"/>
              </a:rPr>
              <a:t>Dnyandev</a:t>
            </a:r>
            <a:r>
              <a:rPr lang="en-IN" sz="2800" b="0" i="0" dirty="0">
                <a:solidFill>
                  <a:schemeClr val="bg1"/>
                </a:solidFill>
                <a:effectLst/>
                <a:latin typeface="Unbounded"/>
              </a:rPr>
              <a:t> Chavan</a:t>
            </a:r>
          </a:p>
          <a:p>
            <a:pPr marL="457200" indent="-457200" algn="just">
              <a:lnSpc>
                <a:spcPct val="150000"/>
              </a:lnSpc>
              <a:buFont typeface="Wingdings" panose="05000000000000000000" pitchFamily="2" charset="2"/>
              <a:buChar char="q"/>
            </a:pPr>
            <a:r>
              <a:rPr lang="en-IN" sz="2800" dirty="0">
                <a:solidFill>
                  <a:schemeClr val="bg1"/>
                </a:solidFill>
                <a:latin typeface="Unbounded"/>
              </a:rPr>
              <a:t>Mr. </a:t>
            </a:r>
            <a:r>
              <a:rPr lang="en-IN" sz="2800" b="0" i="0" dirty="0">
                <a:solidFill>
                  <a:schemeClr val="bg1"/>
                </a:solidFill>
                <a:effectLst/>
                <a:latin typeface="Unbounded"/>
              </a:rPr>
              <a:t>KIRAN V</a:t>
            </a:r>
          </a:p>
          <a:p>
            <a:pPr marL="457200" indent="-457200" algn="just">
              <a:lnSpc>
                <a:spcPct val="150000"/>
              </a:lnSpc>
              <a:buFont typeface="Wingdings" panose="05000000000000000000" pitchFamily="2" charset="2"/>
              <a:buChar char="q"/>
            </a:pPr>
            <a:r>
              <a:rPr lang="en-IN" sz="2800" dirty="0">
                <a:solidFill>
                  <a:schemeClr val="bg1"/>
                </a:solidFill>
                <a:latin typeface="Unbounded"/>
              </a:rPr>
              <a:t>Miss. </a:t>
            </a:r>
            <a:r>
              <a:rPr lang="en-IN" sz="2800" b="0" i="0" dirty="0">
                <a:solidFill>
                  <a:schemeClr val="bg1"/>
                </a:solidFill>
                <a:effectLst/>
                <a:latin typeface="Unbounded"/>
              </a:rPr>
              <a:t>Namburi Ramya Devi</a:t>
            </a:r>
          </a:p>
          <a:p>
            <a:pPr marL="457200" indent="-457200" algn="just">
              <a:lnSpc>
                <a:spcPct val="150000"/>
              </a:lnSpc>
              <a:buFont typeface="Wingdings" panose="05000000000000000000" pitchFamily="2" charset="2"/>
              <a:buChar char="q"/>
            </a:pPr>
            <a:r>
              <a:rPr lang="en-IN" sz="2800" dirty="0">
                <a:solidFill>
                  <a:schemeClr val="bg1"/>
                </a:solidFill>
                <a:latin typeface="Unbounded"/>
              </a:rPr>
              <a:t>Mr.</a:t>
            </a:r>
            <a:r>
              <a:rPr lang="en-IN" sz="2800" b="0" i="0" dirty="0">
                <a:solidFill>
                  <a:schemeClr val="bg1"/>
                </a:solidFill>
                <a:effectLst/>
                <a:latin typeface="Unbounded"/>
              </a:rPr>
              <a:t> </a:t>
            </a:r>
            <a:r>
              <a:rPr lang="en-IN" sz="2800" b="0" i="0" dirty="0" err="1">
                <a:solidFill>
                  <a:schemeClr val="bg1"/>
                </a:solidFill>
                <a:effectLst/>
                <a:latin typeface="Unbounded"/>
              </a:rPr>
              <a:t>Saklen</a:t>
            </a:r>
            <a:r>
              <a:rPr lang="en-IN" sz="2800" b="0" i="0" dirty="0">
                <a:solidFill>
                  <a:schemeClr val="bg1"/>
                </a:solidFill>
                <a:effectLst/>
                <a:latin typeface="Unbounded"/>
              </a:rPr>
              <a:t> </a:t>
            </a:r>
            <a:r>
              <a:rPr lang="en-IN" sz="2800" b="0" i="0" dirty="0" err="1">
                <a:solidFill>
                  <a:schemeClr val="bg1"/>
                </a:solidFill>
                <a:effectLst/>
                <a:latin typeface="Unbounded"/>
              </a:rPr>
              <a:t>innus</a:t>
            </a:r>
            <a:r>
              <a:rPr lang="en-IN" sz="2800" b="0" i="0" dirty="0">
                <a:solidFill>
                  <a:schemeClr val="bg1"/>
                </a:solidFill>
                <a:effectLst/>
                <a:latin typeface="Unbounded"/>
              </a:rPr>
              <a:t> Attar</a:t>
            </a:r>
          </a:p>
        </p:txBody>
      </p:sp>
      <p:grpSp>
        <p:nvGrpSpPr>
          <p:cNvPr id="7" name="Group 6">
            <a:extLst>
              <a:ext uri="{FF2B5EF4-FFF2-40B4-BE49-F238E27FC236}">
                <a16:creationId xmlns:a16="http://schemas.microsoft.com/office/drawing/2014/main" id="{E7388605-31F8-CE12-C34F-F243FF1D4CD9}"/>
              </a:ext>
            </a:extLst>
          </p:cNvPr>
          <p:cNvGrpSpPr/>
          <p:nvPr/>
        </p:nvGrpSpPr>
        <p:grpSpPr>
          <a:xfrm>
            <a:off x="548582" y="2272586"/>
            <a:ext cx="4001115" cy="3826370"/>
            <a:chOff x="2051824" y="1367698"/>
            <a:chExt cx="5783527" cy="4812418"/>
          </a:xfrm>
        </p:grpSpPr>
        <p:sp>
          <p:nvSpPr>
            <p:cNvPr id="8" name="Freeform 56">
              <a:extLst>
                <a:ext uri="{FF2B5EF4-FFF2-40B4-BE49-F238E27FC236}">
                  <a16:creationId xmlns:a16="http://schemas.microsoft.com/office/drawing/2014/main" id="{7017CA2D-399D-76F6-A3C0-A5B39A581F93}"/>
                </a:ext>
              </a:extLst>
            </p:cNvPr>
            <p:cNvSpPr>
              <a:spLocks/>
            </p:cNvSpPr>
            <p:nvPr/>
          </p:nvSpPr>
          <p:spPr bwMode="auto">
            <a:xfrm>
              <a:off x="2051824" y="2556546"/>
              <a:ext cx="1782412" cy="2759354"/>
            </a:xfrm>
            <a:custGeom>
              <a:avLst/>
              <a:gdLst>
                <a:gd name="T0" fmla="*/ 799 w 1341"/>
                <a:gd name="T1" fmla="*/ 2514 h 2514"/>
                <a:gd name="T2" fmla="*/ 778 w 1341"/>
                <a:gd name="T3" fmla="*/ 2506 h 2514"/>
                <a:gd name="T4" fmla="*/ 634 w 1341"/>
                <a:gd name="T5" fmla="*/ 2442 h 2514"/>
                <a:gd name="T6" fmla="*/ 506 w 1341"/>
                <a:gd name="T7" fmla="*/ 2364 h 2514"/>
                <a:gd name="T8" fmla="*/ 402 w 1341"/>
                <a:gd name="T9" fmla="*/ 2283 h 2514"/>
                <a:gd name="T10" fmla="*/ 331 w 1341"/>
                <a:gd name="T11" fmla="*/ 2220 h 2514"/>
                <a:gd name="T12" fmla="*/ 263 w 1341"/>
                <a:gd name="T13" fmla="*/ 2146 h 2514"/>
                <a:gd name="T14" fmla="*/ 199 w 1341"/>
                <a:gd name="T15" fmla="*/ 2064 h 2514"/>
                <a:gd name="T16" fmla="*/ 139 w 1341"/>
                <a:gd name="T17" fmla="*/ 1971 h 2514"/>
                <a:gd name="T18" fmla="*/ 88 w 1341"/>
                <a:gd name="T19" fmla="*/ 1867 h 2514"/>
                <a:gd name="T20" fmla="*/ 47 w 1341"/>
                <a:gd name="T21" fmla="*/ 1753 h 2514"/>
                <a:gd name="T22" fmla="*/ 16 w 1341"/>
                <a:gd name="T23" fmla="*/ 1628 h 2514"/>
                <a:gd name="T24" fmla="*/ 7 w 1341"/>
                <a:gd name="T25" fmla="*/ 1560 h 2514"/>
                <a:gd name="T26" fmla="*/ 2 w 1341"/>
                <a:gd name="T27" fmla="*/ 1519 h 2514"/>
                <a:gd name="T28" fmla="*/ 0 w 1341"/>
                <a:gd name="T29" fmla="*/ 1436 h 2514"/>
                <a:gd name="T30" fmla="*/ 7 w 1341"/>
                <a:gd name="T31" fmla="*/ 1355 h 2514"/>
                <a:gd name="T32" fmla="*/ 22 w 1341"/>
                <a:gd name="T33" fmla="*/ 1275 h 2514"/>
                <a:gd name="T34" fmla="*/ 43 w 1341"/>
                <a:gd name="T35" fmla="*/ 1197 h 2514"/>
                <a:gd name="T36" fmla="*/ 72 w 1341"/>
                <a:gd name="T37" fmla="*/ 1122 h 2514"/>
                <a:gd name="T38" fmla="*/ 125 w 1341"/>
                <a:gd name="T39" fmla="*/ 1011 h 2514"/>
                <a:gd name="T40" fmla="*/ 215 w 1341"/>
                <a:gd name="T41" fmla="*/ 869 h 2514"/>
                <a:gd name="T42" fmla="*/ 322 w 1341"/>
                <a:gd name="T43" fmla="*/ 736 h 2514"/>
                <a:gd name="T44" fmla="*/ 441 w 1341"/>
                <a:gd name="T45" fmla="*/ 613 h 2514"/>
                <a:gd name="T46" fmla="*/ 567 w 1341"/>
                <a:gd name="T47" fmla="*/ 497 h 2514"/>
                <a:gd name="T48" fmla="*/ 698 w 1341"/>
                <a:gd name="T49" fmla="*/ 394 h 2514"/>
                <a:gd name="T50" fmla="*/ 827 w 1341"/>
                <a:gd name="T51" fmla="*/ 299 h 2514"/>
                <a:gd name="T52" fmla="*/ 1011 w 1341"/>
                <a:gd name="T53" fmla="*/ 179 h 2514"/>
                <a:gd name="T54" fmla="*/ 1295 w 1341"/>
                <a:gd name="T55" fmla="*/ 20 h 2514"/>
                <a:gd name="T56" fmla="*/ 1341 w 1341"/>
                <a:gd name="T57" fmla="*/ 0 h 2514"/>
                <a:gd name="T58" fmla="*/ 1322 w 1341"/>
                <a:gd name="T59" fmla="*/ 22 h 2514"/>
                <a:gd name="T60" fmla="*/ 1202 w 1341"/>
                <a:gd name="T61" fmla="*/ 188 h 2514"/>
                <a:gd name="T62" fmla="*/ 1094 w 1341"/>
                <a:gd name="T63" fmla="*/ 350 h 2514"/>
                <a:gd name="T64" fmla="*/ 976 w 1341"/>
                <a:gd name="T65" fmla="*/ 545 h 2514"/>
                <a:gd name="T66" fmla="*/ 861 w 1341"/>
                <a:gd name="T67" fmla="*/ 766 h 2514"/>
                <a:gd name="T68" fmla="*/ 784 w 1341"/>
                <a:gd name="T69" fmla="*/ 939 h 2514"/>
                <a:gd name="T70" fmla="*/ 740 w 1341"/>
                <a:gd name="T71" fmla="*/ 1057 h 2514"/>
                <a:gd name="T72" fmla="*/ 704 w 1341"/>
                <a:gd name="T73" fmla="*/ 1177 h 2514"/>
                <a:gd name="T74" fmla="*/ 678 w 1341"/>
                <a:gd name="T75" fmla="*/ 1294 h 2514"/>
                <a:gd name="T76" fmla="*/ 669 w 1341"/>
                <a:gd name="T77" fmla="*/ 1352 h 2514"/>
                <a:gd name="T78" fmla="*/ 661 w 1341"/>
                <a:gd name="T79" fmla="*/ 1415 h 2514"/>
                <a:gd name="T80" fmla="*/ 651 w 1341"/>
                <a:gd name="T81" fmla="*/ 1537 h 2514"/>
                <a:gd name="T82" fmla="*/ 647 w 1341"/>
                <a:gd name="T83" fmla="*/ 1712 h 2514"/>
                <a:gd name="T84" fmla="*/ 659 w 1341"/>
                <a:gd name="T85" fmla="*/ 1922 h 2514"/>
                <a:gd name="T86" fmla="*/ 685 w 1341"/>
                <a:gd name="T87" fmla="*/ 2107 h 2514"/>
                <a:gd name="T88" fmla="*/ 717 w 1341"/>
                <a:gd name="T89" fmla="*/ 2261 h 2514"/>
                <a:gd name="T90" fmla="*/ 751 w 1341"/>
                <a:gd name="T91" fmla="*/ 2382 h 2514"/>
                <a:gd name="T92" fmla="*/ 792 w 1341"/>
                <a:gd name="T93" fmla="*/ 2499 h 2514"/>
                <a:gd name="T94" fmla="*/ 799 w 1341"/>
                <a:gd name="T95" fmla="*/ 2514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41" h="2514">
                  <a:moveTo>
                    <a:pt x="799" y="2514"/>
                  </a:moveTo>
                  <a:lnTo>
                    <a:pt x="778" y="2506"/>
                  </a:lnTo>
                  <a:lnTo>
                    <a:pt x="634" y="2442"/>
                  </a:lnTo>
                  <a:lnTo>
                    <a:pt x="506" y="2364"/>
                  </a:lnTo>
                  <a:lnTo>
                    <a:pt x="402" y="2283"/>
                  </a:lnTo>
                  <a:lnTo>
                    <a:pt x="331" y="2220"/>
                  </a:lnTo>
                  <a:lnTo>
                    <a:pt x="263" y="2146"/>
                  </a:lnTo>
                  <a:lnTo>
                    <a:pt x="199" y="2064"/>
                  </a:lnTo>
                  <a:lnTo>
                    <a:pt x="139" y="1971"/>
                  </a:lnTo>
                  <a:lnTo>
                    <a:pt x="88" y="1867"/>
                  </a:lnTo>
                  <a:lnTo>
                    <a:pt x="47" y="1753"/>
                  </a:lnTo>
                  <a:lnTo>
                    <a:pt x="16" y="1628"/>
                  </a:lnTo>
                  <a:lnTo>
                    <a:pt x="7" y="1560"/>
                  </a:lnTo>
                  <a:lnTo>
                    <a:pt x="2" y="1519"/>
                  </a:lnTo>
                  <a:lnTo>
                    <a:pt x="0" y="1436"/>
                  </a:lnTo>
                  <a:lnTo>
                    <a:pt x="7" y="1355"/>
                  </a:lnTo>
                  <a:lnTo>
                    <a:pt x="22" y="1275"/>
                  </a:lnTo>
                  <a:lnTo>
                    <a:pt x="43" y="1197"/>
                  </a:lnTo>
                  <a:lnTo>
                    <a:pt x="72" y="1122"/>
                  </a:lnTo>
                  <a:lnTo>
                    <a:pt x="125" y="1011"/>
                  </a:lnTo>
                  <a:lnTo>
                    <a:pt x="215" y="869"/>
                  </a:lnTo>
                  <a:lnTo>
                    <a:pt x="322" y="736"/>
                  </a:lnTo>
                  <a:lnTo>
                    <a:pt x="441" y="613"/>
                  </a:lnTo>
                  <a:lnTo>
                    <a:pt x="567" y="497"/>
                  </a:lnTo>
                  <a:lnTo>
                    <a:pt x="698" y="394"/>
                  </a:lnTo>
                  <a:lnTo>
                    <a:pt x="827" y="299"/>
                  </a:lnTo>
                  <a:lnTo>
                    <a:pt x="1011" y="179"/>
                  </a:lnTo>
                  <a:lnTo>
                    <a:pt x="1295" y="20"/>
                  </a:lnTo>
                  <a:lnTo>
                    <a:pt x="1341" y="0"/>
                  </a:lnTo>
                  <a:lnTo>
                    <a:pt x="1322" y="22"/>
                  </a:lnTo>
                  <a:lnTo>
                    <a:pt x="1202" y="188"/>
                  </a:lnTo>
                  <a:lnTo>
                    <a:pt x="1094" y="350"/>
                  </a:lnTo>
                  <a:lnTo>
                    <a:pt x="976" y="545"/>
                  </a:lnTo>
                  <a:lnTo>
                    <a:pt x="861" y="766"/>
                  </a:lnTo>
                  <a:lnTo>
                    <a:pt x="784" y="939"/>
                  </a:lnTo>
                  <a:lnTo>
                    <a:pt x="740" y="1057"/>
                  </a:lnTo>
                  <a:lnTo>
                    <a:pt x="704" y="1177"/>
                  </a:lnTo>
                  <a:lnTo>
                    <a:pt x="678" y="1294"/>
                  </a:lnTo>
                  <a:lnTo>
                    <a:pt x="669" y="1352"/>
                  </a:lnTo>
                  <a:lnTo>
                    <a:pt x="661" y="1415"/>
                  </a:lnTo>
                  <a:lnTo>
                    <a:pt x="651" y="1537"/>
                  </a:lnTo>
                  <a:lnTo>
                    <a:pt x="647" y="1712"/>
                  </a:lnTo>
                  <a:lnTo>
                    <a:pt x="659" y="1922"/>
                  </a:lnTo>
                  <a:lnTo>
                    <a:pt x="685" y="2107"/>
                  </a:lnTo>
                  <a:lnTo>
                    <a:pt x="717" y="2261"/>
                  </a:lnTo>
                  <a:lnTo>
                    <a:pt x="751" y="2382"/>
                  </a:lnTo>
                  <a:lnTo>
                    <a:pt x="792" y="2499"/>
                  </a:lnTo>
                  <a:lnTo>
                    <a:pt x="799" y="2514"/>
                  </a:lnTo>
                  <a:close/>
                </a:path>
              </a:pathLst>
            </a:custGeom>
            <a:solidFill>
              <a:srgbClr val="E576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640080" rIns="91440" bIns="365760" numCol="1"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t>05</a:t>
              </a:r>
            </a:p>
          </p:txBody>
        </p:sp>
        <p:sp>
          <p:nvSpPr>
            <p:cNvPr id="9" name="Freeform 57">
              <a:extLst>
                <a:ext uri="{FF2B5EF4-FFF2-40B4-BE49-F238E27FC236}">
                  <a16:creationId xmlns:a16="http://schemas.microsoft.com/office/drawing/2014/main" id="{2C8FB3D0-44A5-9FA0-87E5-A96F9ABCBD76}"/>
                </a:ext>
              </a:extLst>
            </p:cNvPr>
            <p:cNvSpPr>
              <a:spLocks/>
            </p:cNvSpPr>
            <p:nvPr/>
          </p:nvSpPr>
          <p:spPr bwMode="auto">
            <a:xfrm>
              <a:off x="2387025" y="1771291"/>
              <a:ext cx="3282831" cy="1465221"/>
            </a:xfrm>
            <a:custGeom>
              <a:avLst/>
              <a:gdLst>
                <a:gd name="T0" fmla="*/ 20 w 2468"/>
                <a:gd name="T1" fmla="*/ 1336 h 1336"/>
                <a:gd name="T2" fmla="*/ 16 w 2468"/>
                <a:gd name="T3" fmla="*/ 1313 h 1336"/>
                <a:gd name="T4" fmla="*/ 0 w 2468"/>
                <a:gd name="T5" fmla="*/ 1158 h 1336"/>
                <a:gd name="T6" fmla="*/ 4 w 2468"/>
                <a:gd name="T7" fmla="*/ 1007 h 1336"/>
                <a:gd name="T8" fmla="*/ 21 w 2468"/>
                <a:gd name="T9" fmla="*/ 876 h 1336"/>
                <a:gd name="T10" fmla="*/ 42 w 2468"/>
                <a:gd name="T11" fmla="*/ 783 h 1336"/>
                <a:gd name="T12" fmla="*/ 70 w 2468"/>
                <a:gd name="T13" fmla="*/ 688 h 1336"/>
                <a:gd name="T14" fmla="*/ 109 w 2468"/>
                <a:gd name="T15" fmla="*/ 591 h 1336"/>
                <a:gd name="T16" fmla="*/ 161 w 2468"/>
                <a:gd name="T17" fmla="*/ 493 h 1336"/>
                <a:gd name="T18" fmla="*/ 224 w 2468"/>
                <a:gd name="T19" fmla="*/ 397 h 1336"/>
                <a:gd name="T20" fmla="*/ 302 w 2468"/>
                <a:gd name="T21" fmla="*/ 303 h 1336"/>
                <a:gd name="T22" fmla="*/ 396 w 2468"/>
                <a:gd name="T23" fmla="*/ 215 h 1336"/>
                <a:gd name="T24" fmla="*/ 450 w 2468"/>
                <a:gd name="T25" fmla="*/ 173 h 1336"/>
                <a:gd name="T26" fmla="*/ 484 w 2468"/>
                <a:gd name="T27" fmla="*/ 148 h 1336"/>
                <a:gd name="T28" fmla="*/ 554 w 2468"/>
                <a:gd name="T29" fmla="*/ 105 h 1336"/>
                <a:gd name="T30" fmla="*/ 628 w 2468"/>
                <a:gd name="T31" fmla="*/ 71 h 1336"/>
                <a:gd name="T32" fmla="*/ 704 w 2468"/>
                <a:gd name="T33" fmla="*/ 44 h 1336"/>
                <a:gd name="T34" fmla="*/ 782 w 2468"/>
                <a:gd name="T35" fmla="*/ 24 h 1336"/>
                <a:gd name="T36" fmla="*/ 862 w 2468"/>
                <a:gd name="T37" fmla="*/ 11 h 1336"/>
                <a:gd name="T38" fmla="*/ 985 w 2468"/>
                <a:gd name="T39" fmla="*/ 0 h 1336"/>
                <a:gd name="T40" fmla="*/ 1152 w 2468"/>
                <a:gd name="T41" fmla="*/ 8 h 1336"/>
                <a:gd name="T42" fmla="*/ 1321 w 2468"/>
                <a:gd name="T43" fmla="*/ 34 h 1336"/>
                <a:gd name="T44" fmla="*/ 1488 w 2468"/>
                <a:gd name="T45" fmla="*/ 74 h 1336"/>
                <a:gd name="T46" fmla="*/ 1650 w 2468"/>
                <a:gd name="T47" fmla="*/ 127 h 1336"/>
                <a:gd name="T48" fmla="*/ 1806 w 2468"/>
                <a:gd name="T49" fmla="*/ 188 h 1336"/>
                <a:gd name="T50" fmla="*/ 1952 w 2468"/>
                <a:gd name="T51" fmla="*/ 253 h 1336"/>
                <a:gd name="T52" fmla="*/ 2148 w 2468"/>
                <a:gd name="T53" fmla="*/ 353 h 1336"/>
                <a:gd name="T54" fmla="*/ 2428 w 2468"/>
                <a:gd name="T55" fmla="*/ 519 h 1336"/>
                <a:gd name="T56" fmla="*/ 2468 w 2468"/>
                <a:gd name="T57" fmla="*/ 547 h 1336"/>
                <a:gd name="T58" fmla="*/ 2439 w 2468"/>
                <a:gd name="T59" fmla="*/ 543 h 1336"/>
                <a:gd name="T60" fmla="*/ 2236 w 2468"/>
                <a:gd name="T61" fmla="*/ 523 h 1336"/>
                <a:gd name="T62" fmla="*/ 2042 w 2468"/>
                <a:gd name="T63" fmla="*/ 510 h 1336"/>
                <a:gd name="T64" fmla="*/ 1813 w 2468"/>
                <a:gd name="T65" fmla="*/ 504 h 1336"/>
                <a:gd name="T66" fmla="*/ 1565 w 2468"/>
                <a:gd name="T67" fmla="*/ 515 h 1336"/>
                <a:gd name="T68" fmla="*/ 1375 w 2468"/>
                <a:gd name="T69" fmla="*/ 535 h 1336"/>
                <a:gd name="T70" fmla="*/ 1251 w 2468"/>
                <a:gd name="T71" fmla="*/ 556 h 1336"/>
                <a:gd name="T72" fmla="*/ 1130 w 2468"/>
                <a:gd name="T73" fmla="*/ 585 h 1336"/>
                <a:gd name="T74" fmla="*/ 1016 w 2468"/>
                <a:gd name="T75" fmla="*/ 621 h 1336"/>
                <a:gd name="T76" fmla="*/ 962 w 2468"/>
                <a:gd name="T77" fmla="*/ 642 h 1336"/>
                <a:gd name="T78" fmla="*/ 902 w 2468"/>
                <a:gd name="T79" fmla="*/ 666 h 1336"/>
                <a:gd name="T80" fmla="*/ 792 w 2468"/>
                <a:gd name="T81" fmla="*/ 720 h 1336"/>
                <a:gd name="T82" fmla="*/ 639 w 2468"/>
                <a:gd name="T83" fmla="*/ 802 h 1336"/>
                <a:gd name="T84" fmla="*/ 462 w 2468"/>
                <a:gd name="T85" fmla="*/ 918 h 1336"/>
                <a:gd name="T86" fmla="*/ 315 w 2468"/>
                <a:gd name="T87" fmla="*/ 1033 h 1336"/>
                <a:gd name="T88" fmla="*/ 197 w 2468"/>
                <a:gd name="T89" fmla="*/ 1138 h 1336"/>
                <a:gd name="T90" fmla="*/ 110 w 2468"/>
                <a:gd name="T91" fmla="*/ 1229 h 1336"/>
                <a:gd name="T92" fmla="*/ 30 w 2468"/>
                <a:gd name="T93" fmla="*/ 1322 h 1336"/>
                <a:gd name="T94" fmla="*/ 20 w 2468"/>
                <a:gd name="T95"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68" h="1336">
                  <a:moveTo>
                    <a:pt x="20" y="1336"/>
                  </a:moveTo>
                  <a:lnTo>
                    <a:pt x="16" y="1313"/>
                  </a:lnTo>
                  <a:lnTo>
                    <a:pt x="0" y="1158"/>
                  </a:lnTo>
                  <a:lnTo>
                    <a:pt x="4" y="1007"/>
                  </a:lnTo>
                  <a:lnTo>
                    <a:pt x="21" y="876"/>
                  </a:lnTo>
                  <a:lnTo>
                    <a:pt x="42" y="783"/>
                  </a:lnTo>
                  <a:lnTo>
                    <a:pt x="70" y="688"/>
                  </a:lnTo>
                  <a:lnTo>
                    <a:pt x="109" y="591"/>
                  </a:lnTo>
                  <a:lnTo>
                    <a:pt x="161" y="493"/>
                  </a:lnTo>
                  <a:lnTo>
                    <a:pt x="224" y="397"/>
                  </a:lnTo>
                  <a:lnTo>
                    <a:pt x="302" y="303"/>
                  </a:lnTo>
                  <a:lnTo>
                    <a:pt x="396" y="215"/>
                  </a:lnTo>
                  <a:lnTo>
                    <a:pt x="450" y="173"/>
                  </a:lnTo>
                  <a:lnTo>
                    <a:pt x="484" y="148"/>
                  </a:lnTo>
                  <a:lnTo>
                    <a:pt x="554" y="105"/>
                  </a:lnTo>
                  <a:lnTo>
                    <a:pt x="628" y="71"/>
                  </a:lnTo>
                  <a:lnTo>
                    <a:pt x="704" y="44"/>
                  </a:lnTo>
                  <a:lnTo>
                    <a:pt x="782" y="24"/>
                  </a:lnTo>
                  <a:lnTo>
                    <a:pt x="862" y="11"/>
                  </a:lnTo>
                  <a:lnTo>
                    <a:pt x="985" y="0"/>
                  </a:lnTo>
                  <a:lnTo>
                    <a:pt x="1152" y="8"/>
                  </a:lnTo>
                  <a:lnTo>
                    <a:pt x="1321" y="34"/>
                  </a:lnTo>
                  <a:lnTo>
                    <a:pt x="1488" y="74"/>
                  </a:lnTo>
                  <a:lnTo>
                    <a:pt x="1650" y="127"/>
                  </a:lnTo>
                  <a:lnTo>
                    <a:pt x="1806" y="188"/>
                  </a:lnTo>
                  <a:lnTo>
                    <a:pt x="1952" y="253"/>
                  </a:lnTo>
                  <a:lnTo>
                    <a:pt x="2148" y="353"/>
                  </a:lnTo>
                  <a:lnTo>
                    <a:pt x="2428" y="519"/>
                  </a:lnTo>
                  <a:lnTo>
                    <a:pt x="2468" y="547"/>
                  </a:lnTo>
                  <a:lnTo>
                    <a:pt x="2439" y="543"/>
                  </a:lnTo>
                  <a:lnTo>
                    <a:pt x="2236" y="523"/>
                  </a:lnTo>
                  <a:lnTo>
                    <a:pt x="2042" y="510"/>
                  </a:lnTo>
                  <a:lnTo>
                    <a:pt x="1813" y="504"/>
                  </a:lnTo>
                  <a:lnTo>
                    <a:pt x="1565" y="515"/>
                  </a:lnTo>
                  <a:lnTo>
                    <a:pt x="1375" y="535"/>
                  </a:lnTo>
                  <a:lnTo>
                    <a:pt x="1251" y="556"/>
                  </a:lnTo>
                  <a:lnTo>
                    <a:pt x="1130" y="585"/>
                  </a:lnTo>
                  <a:lnTo>
                    <a:pt x="1016" y="621"/>
                  </a:lnTo>
                  <a:lnTo>
                    <a:pt x="962" y="642"/>
                  </a:lnTo>
                  <a:lnTo>
                    <a:pt x="902" y="666"/>
                  </a:lnTo>
                  <a:lnTo>
                    <a:pt x="792" y="720"/>
                  </a:lnTo>
                  <a:lnTo>
                    <a:pt x="639" y="802"/>
                  </a:lnTo>
                  <a:lnTo>
                    <a:pt x="462" y="918"/>
                  </a:lnTo>
                  <a:lnTo>
                    <a:pt x="315" y="1033"/>
                  </a:lnTo>
                  <a:lnTo>
                    <a:pt x="197" y="1138"/>
                  </a:lnTo>
                  <a:lnTo>
                    <a:pt x="110" y="1229"/>
                  </a:lnTo>
                  <a:lnTo>
                    <a:pt x="30" y="1322"/>
                  </a:lnTo>
                  <a:lnTo>
                    <a:pt x="20" y="133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0" tIns="18288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t>06</a:t>
              </a:r>
            </a:p>
          </p:txBody>
        </p:sp>
        <p:sp>
          <p:nvSpPr>
            <p:cNvPr id="10" name="Freeform 58">
              <a:extLst>
                <a:ext uri="{FF2B5EF4-FFF2-40B4-BE49-F238E27FC236}">
                  <a16:creationId xmlns:a16="http://schemas.microsoft.com/office/drawing/2014/main" id="{42BD25CF-49CF-2E2A-644E-779EEC820E66}"/>
                </a:ext>
              </a:extLst>
            </p:cNvPr>
            <p:cNvSpPr>
              <a:spLocks/>
            </p:cNvSpPr>
            <p:nvPr/>
          </p:nvSpPr>
          <p:spPr bwMode="auto">
            <a:xfrm>
              <a:off x="6052939" y="2231916"/>
              <a:ext cx="1782412" cy="2754966"/>
            </a:xfrm>
            <a:custGeom>
              <a:avLst/>
              <a:gdLst>
                <a:gd name="T0" fmla="*/ 542 w 1341"/>
                <a:gd name="T1" fmla="*/ 0 h 2514"/>
                <a:gd name="T2" fmla="*/ 564 w 1341"/>
                <a:gd name="T3" fmla="*/ 7 h 2514"/>
                <a:gd name="T4" fmla="*/ 707 w 1341"/>
                <a:gd name="T5" fmla="*/ 72 h 2514"/>
                <a:gd name="T6" fmla="*/ 835 w 1341"/>
                <a:gd name="T7" fmla="*/ 150 h 2514"/>
                <a:gd name="T8" fmla="*/ 940 w 1341"/>
                <a:gd name="T9" fmla="*/ 230 h 2514"/>
                <a:gd name="T10" fmla="*/ 1010 w 1341"/>
                <a:gd name="T11" fmla="*/ 294 h 2514"/>
                <a:gd name="T12" fmla="*/ 1079 w 1341"/>
                <a:gd name="T13" fmla="*/ 368 h 2514"/>
                <a:gd name="T14" fmla="*/ 1144 w 1341"/>
                <a:gd name="T15" fmla="*/ 449 h 2514"/>
                <a:gd name="T16" fmla="*/ 1202 w 1341"/>
                <a:gd name="T17" fmla="*/ 543 h 2514"/>
                <a:gd name="T18" fmla="*/ 1254 w 1341"/>
                <a:gd name="T19" fmla="*/ 646 h 2514"/>
                <a:gd name="T20" fmla="*/ 1295 w 1341"/>
                <a:gd name="T21" fmla="*/ 760 h 2514"/>
                <a:gd name="T22" fmla="*/ 1325 w 1341"/>
                <a:gd name="T23" fmla="*/ 886 h 2514"/>
                <a:gd name="T24" fmla="*/ 1335 w 1341"/>
                <a:gd name="T25" fmla="*/ 953 h 2514"/>
                <a:gd name="T26" fmla="*/ 1339 w 1341"/>
                <a:gd name="T27" fmla="*/ 995 h 2514"/>
                <a:gd name="T28" fmla="*/ 1341 w 1341"/>
                <a:gd name="T29" fmla="*/ 1078 h 2514"/>
                <a:gd name="T30" fmla="*/ 1334 w 1341"/>
                <a:gd name="T31" fmla="*/ 1158 h 2514"/>
                <a:gd name="T32" fmla="*/ 1320 w 1341"/>
                <a:gd name="T33" fmla="*/ 1239 h 2514"/>
                <a:gd name="T34" fmla="*/ 1298 w 1341"/>
                <a:gd name="T35" fmla="*/ 1316 h 2514"/>
                <a:gd name="T36" fmla="*/ 1269 w 1341"/>
                <a:gd name="T37" fmla="*/ 1392 h 2514"/>
                <a:gd name="T38" fmla="*/ 1216 w 1341"/>
                <a:gd name="T39" fmla="*/ 1503 h 2514"/>
                <a:gd name="T40" fmla="*/ 1127 w 1341"/>
                <a:gd name="T41" fmla="*/ 1644 h 2514"/>
                <a:gd name="T42" fmla="*/ 1020 w 1341"/>
                <a:gd name="T43" fmla="*/ 1778 h 2514"/>
                <a:gd name="T44" fmla="*/ 901 w 1341"/>
                <a:gd name="T45" fmla="*/ 1901 h 2514"/>
                <a:gd name="T46" fmla="*/ 774 w 1341"/>
                <a:gd name="T47" fmla="*/ 2016 h 2514"/>
                <a:gd name="T48" fmla="*/ 645 w 1341"/>
                <a:gd name="T49" fmla="*/ 2120 h 2514"/>
                <a:gd name="T50" fmla="*/ 515 w 1341"/>
                <a:gd name="T51" fmla="*/ 2215 h 2514"/>
                <a:gd name="T52" fmla="*/ 331 w 1341"/>
                <a:gd name="T53" fmla="*/ 2335 h 2514"/>
                <a:gd name="T54" fmla="*/ 46 w 1341"/>
                <a:gd name="T55" fmla="*/ 2493 h 2514"/>
                <a:gd name="T56" fmla="*/ 0 w 1341"/>
                <a:gd name="T57" fmla="*/ 2514 h 2514"/>
                <a:gd name="T58" fmla="*/ 20 w 1341"/>
                <a:gd name="T59" fmla="*/ 2492 h 2514"/>
                <a:gd name="T60" fmla="*/ 139 w 1341"/>
                <a:gd name="T61" fmla="*/ 2326 h 2514"/>
                <a:gd name="T62" fmla="*/ 247 w 1341"/>
                <a:gd name="T63" fmla="*/ 2164 h 2514"/>
                <a:gd name="T64" fmla="*/ 366 w 1341"/>
                <a:gd name="T65" fmla="*/ 1968 h 2514"/>
                <a:gd name="T66" fmla="*/ 481 w 1341"/>
                <a:gd name="T67" fmla="*/ 1748 h 2514"/>
                <a:gd name="T68" fmla="*/ 558 w 1341"/>
                <a:gd name="T69" fmla="*/ 1574 h 2514"/>
                <a:gd name="T70" fmla="*/ 602 w 1341"/>
                <a:gd name="T71" fmla="*/ 1456 h 2514"/>
                <a:gd name="T72" fmla="*/ 638 w 1341"/>
                <a:gd name="T73" fmla="*/ 1337 h 2514"/>
                <a:gd name="T74" fmla="*/ 664 w 1341"/>
                <a:gd name="T75" fmla="*/ 1219 h 2514"/>
                <a:gd name="T76" fmla="*/ 673 w 1341"/>
                <a:gd name="T77" fmla="*/ 1162 h 2514"/>
                <a:gd name="T78" fmla="*/ 681 w 1341"/>
                <a:gd name="T79" fmla="*/ 1099 h 2514"/>
                <a:gd name="T80" fmla="*/ 690 w 1341"/>
                <a:gd name="T81" fmla="*/ 977 h 2514"/>
                <a:gd name="T82" fmla="*/ 695 w 1341"/>
                <a:gd name="T83" fmla="*/ 802 h 2514"/>
                <a:gd name="T84" fmla="*/ 683 w 1341"/>
                <a:gd name="T85" fmla="*/ 592 h 2514"/>
                <a:gd name="T86" fmla="*/ 657 w 1341"/>
                <a:gd name="T87" fmla="*/ 407 h 2514"/>
                <a:gd name="T88" fmla="*/ 625 w 1341"/>
                <a:gd name="T89" fmla="*/ 252 h 2514"/>
                <a:gd name="T90" fmla="*/ 590 w 1341"/>
                <a:gd name="T91" fmla="*/ 132 h 2514"/>
                <a:gd name="T92" fmla="*/ 549 w 1341"/>
                <a:gd name="T93" fmla="*/ 15 h 2514"/>
                <a:gd name="T94" fmla="*/ 542 w 1341"/>
                <a:gd name="T95"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41" h="2514">
                  <a:moveTo>
                    <a:pt x="542" y="0"/>
                  </a:moveTo>
                  <a:lnTo>
                    <a:pt x="564" y="7"/>
                  </a:lnTo>
                  <a:lnTo>
                    <a:pt x="707" y="72"/>
                  </a:lnTo>
                  <a:lnTo>
                    <a:pt x="835" y="150"/>
                  </a:lnTo>
                  <a:lnTo>
                    <a:pt x="940" y="230"/>
                  </a:lnTo>
                  <a:lnTo>
                    <a:pt x="1010" y="294"/>
                  </a:lnTo>
                  <a:lnTo>
                    <a:pt x="1079" y="368"/>
                  </a:lnTo>
                  <a:lnTo>
                    <a:pt x="1144" y="449"/>
                  </a:lnTo>
                  <a:lnTo>
                    <a:pt x="1202" y="543"/>
                  </a:lnTo>
                  <a:lnTo>
                    <a:pt x="1254" y="646"/>
                  </a:lnTo>
                  <a:lnTo>
                    <a:pt x="1295" y="760"/>
                  </a:lnTo>
                  <a:lnTo>
                    <a:pt x="1325" y="886"/>
                  </a:lnTo>
                  <a:lnTo>
                    <a:pt x="1335" y="953"/>
                  </a:lnTo>
                  <a:lnTo>
                    <a:pt x="1339" y="995"/>
                  </a:lnTo>
                  <a:lnTo>
                    <a:pt x="1341" y="1078"/>
                  </a:lnTo>
                  <a:lnTo>
                    <a:pt x="1334" y="1158"/>
                  </a:lnTo>
                  <a:lnTo>
                    <a:pt x="1320" y="1239"/>
                  </a:lnTo>
                  <a:lnTo>
                    <a:pt x="1298" y="1316"/>
                  </a:lnTo>
                  <a:lnTo>
                    <a:pt x="1269" y="1392"/>
                  </a:lnTo>
                  <a:lnTo>
                    <a:pt x="1216" y="1503"/>
                  </a:lnTo>
                  <a:lnTo>
                    <a:pt x="1127" y="1644"/>
                  </a:lnTo>
                  <a:lnTo>
                    <a:pt x="1020" y="1778"/>
                  </a:lnTo>
                  <a:lnTo>
                    <a:pt x="901" y="1901"/>
                  </a:lnTo>
                  <a:lnTo>
                    <a:pt x="774" y="2016"/>
                  </a:lnTo>
                  <a:lnTo>
                    <a:pt x="645" y="2120"/>
                  </a:lnTo>
                  <a:lnTo>
                    <a:pt x="515" y="2215"/>
                  </a:lnTo>
                  <a:lnTo>
                    <a:pt x="331" y="2335"/>
                  </a:lnTo>
                  <a:lnTo>
                    <a:pt x="46" y="2493"/>
                  </a:lnTo>
                  <a:lnTo>
                    <a:pt x="0" y="2514"/>
                  </a:lnTo>
                  <a:lnTo>
                    <a:pt x="20" y="2492"/>
                  </a:lnTo>
                  <a:lnTo>
                    <a:pt x="139" y="2326"/>
                  </a:lnTo>
                  <a:lnTo>
                    <a:pt x="247" y="2164"/>
                  </a:lnTo>
                  <a:lnTo>
                    <a:pt x="366" y="1968"/>
                  </a:lnTo>
                  <a:lnTo>
                    <a:pt x="481" y="1748"/>
                  </a:lnTo>
                  <a:lnTo>
                    <a:pt x="558" y="1574"/>
                  </a:lnTo>
                  <a:lnTo>
                    <a:pt x="602" y="1456"/>
                  </a:lnTo>
                  <a:lnTo>
                    <a:pt x="638" y="1337"/>
                  </a:lnTo>
                  <a:lnTo>
                    <a:pt x="664" y="1219"/>
                  </a:lnTo>
                  <a:lnTo>
                    <a:pt x="673" y="1162"/>
                  </a:lnTo>
                  <a:lnTo>
                    <a:pt x="681" y="1099"/>
                  </a:lnTo>
                  <a:lnTo>
                    <a:pt x="690" y="977"/>
                  </a:lnTo>
                  <a:lnTo>
                    <a:pt x="695" y="802"/>
                  </a:lnTo>
                  <a:lnTo>
                    <a:pt x="683" y="592"/>
                  </a:lnTo>
                  <a:lnTo>
                    <a:pt x="657" y="407"/>
                  </a:lnTo>
                  <a:lnTo>
                    <a:pt x="625" y="252"/>
                  </a:lnTo>
                  <a:lnTo>
                    <a:pt x="590" y="132"/>
                  </a:lnTo>
                  <a:lnTo>
                    <a:pt x="549" y="15"/>
                  </a:lnTo>
                  <a:lnTo>
                    <a:pt x="542"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64008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sz="2400" b="1" dirty="0">
                <a:solidFill>
                  <a:schemeClr val="bg1"/>
                </a:solidFill>
              </a:endParaRPr>
            </a:p>
            <a:p>
              <a:pPr algn="r"/>
              <a:r>
                <a:rPr lang="en-US" sz="2400" b="1" dirty="0">
                  <a:solidFill>
                    <a:schemeClr val="bg1"/>
                  </a:solidFill>
                </a:rPr>
                <a:t>02</a:t>
              </a:r>
            </a:p>
          </p:txBody>
        </p:sp>
        <p:sp>
          <p:nvSpPr>
            <p:cNvPr id="11" name="Freeform 59">
              <a:extLst>
                <a:ext uri="{FF2B5EF4-FFF2-40B4-BE49-F238E27FC236}">
                  <a16:creationId xmlns:a16="http://schemas.microsoft.com/office/drawing/2014/main" id="{016F489B-E285-F1C9-7A97-A4B0655B8DA8}"/>
                </a:ext>
              </a:extLst>
            </p:cNvPr>
            <p:cNvSpPr>
              <a:spLocks/>
            </p:cNvSpPr>
            <p:nvPr/>
          </p:nvSpPr>
          <p:spPr bwMode="auto">
            <a:xfrm>
              <a:off x="4222641" y="4306913"/>
              <a:ext cx="3282831" cy="1465221"/>
            </a:xfrm>
            <a:custGeom>
              <a:avLst/>
              <a:gdLst>
                <a:gd name="T0" fmla="*/ 2448 w 2468"/>
                <a:gd name="T1" fmla="*/ 0 h 1336"/>
                <a:gd name="T2" fmla="*/ 2453 w 2468"/>
                <a:gd name="T3" fmla="*/ 24 h 1336"/>
                <a:gd name="T4" fmla="*/ 2468 w 2468"/>
                <a:gd name="T5" fmla="*/ 179 h 1336"/>
                <a:gd name="T6" fmla="*/ 2465 w 2468"/>
                <a:gd name="T7" fmla="*/ 329 h 1336"/>
                <a:gd name="T8" fmla="*/ 2448 w 2468"/>
                <a:gd name="T9" fmla="*/ 460 h 1336"/>
                <a:gd name="T10" fmla="*/ 2428 w 2468"/>
                <a:gd name="T11" fmla="*/ 554 h 1336"/>
                <a:gd name="T12" fmla="*/ 2399 w 2468"/>
                <a:gd name="T13" fmla="*/ 648 h 1336"/>
                <a:gd name="T14" fmla="*/ 2359 w 2468"/>
                <a:gd name="T15" fmla="*/ 745 h 1336"/>
                <a:gd name="T16" fmla="*/ 2308 w 2468"/>
                <a:gd name="T17" fmla="*/ 844 h 1336"/>
                <a:gd name="T18" fmla="*/ 2245 w 2468"/>
                <a:gd name="T19" fmla="*/ 940 h 1336"/>
                <a:gd name="T20" fmla="*/ 2167 w 2468"/>
                <a:gd name="T21" fmla="*/ 1033 h 1336"/>
                <a:gd name="T22" fmla="*/ 2072 w 2468"/>
                <a:gd name="T23" fmla="*/ 1121 h 1336"/>
                <a:gd name="T24" fmla="*/ 2019 w 2468"/>
                <a:gd name="T25" fmla="*/ 1164 h 1336"/>
                <a:gd name="T26" fmla="*/ 1986 w 2468"/>
                <a:gd name="T27" fmla="*/ 1189 h 1336"/>
                <a:gd name="T28" fmla="*/ 1914 w 2468"/>
                <a:gd name="T29" fmla="*/ 1232 h 1336"/>
                <a:gd name="T30" fmla="*/ 1840 w 2468"/>
                <a:gd name="T31" fmla="*/ 1265 h 1336"/>
                <a:gd name="T32" fmla="*/ 1765 w 2468"/>
                <a:gd name="T33" fmla="*/ 1292 h 1336"/>
                <a:gd name="T34" fmla="*/ 1686 w 2468"/>
                <a:gd name="T35" fmla="*/ 1313 h 1336"/>
                <a:gd name="T36" fmla="*/ 1606 w 2468"/>
                <a:gd name="T37" fmla="*/ 1326 h 1336"/>
                <a:gd name="T38" fmla="*/ 1484 w 2468"/>
                <a:gd name="T39" fmla="*/ 1336 h 1336"/>
                <a:gd name="T40" fmla="*/ 1317 w 2468"/>
                <a:gd name="T41" fmla="*/ 1329 h 1336"/>
                <a:gd name="T42" fmla="*/ 1148 w 2468"/>
                <a:gd name="T43" fmla="*/ 1303 h 1336"/>
                <a:gd name="T44" fmla="*/ 981 w 2468"/>
                <a:gd name="T45" fmla="*/ 1263 h 1336"/>
                <a:gd name="T46" fmla="*/ 818 w 2468"/>
                <a:gd name="T47" fmla="*/ 1209 h 1336"/>
                <a:gd name="T48" fmla="*/ 662 w 2468"/>
                <a:gd name="T49" fmla="*/ 1149 h 1336"/>
                <a:gd name="T50" fmla="*/ 517 w 2468"/>
                <a:gd name="T51" fmla="*/ 1084 h 1336"/>
                <a:gd name="T52" fmla="*/ 320 w 2468"/>
                <a:gd name="T53" fmla="*/ 984 h 1336"/>
                <a:gd name="T54" fmla="*/ 40 w 2468"/>
                <a:gd name="T55" fmla="*/ 818 h 1336"/>
                <a:gd name="T56" fmla="*/ 0 w 2468"/>
                <a:gd name="T57" fmla="*/ 790 h 1336"/>
                <a:gd name="T58" fmla="*/ 30 w 2468"/>
                <a:gd name="T59" fmla="*/ 793 h 1336"/>
                <a:gd name="T60" fmla="*/ 232 w 2468"/>
                <a:gd name="T61" fmla="*/ 814 h 1336"/>
                <a:gd name="T62" fmla="*/ 426 w 2468"/>
                <a:gd name="T63" fmla="*/ 827 h 1336"/>
                <a:gd name="T64" fmla="*/ 656 w 2468"/>
                <a:gd name="T65" fmla="*/ 832 h 1336"/>
                <a:gd name="T66" fmla="*/ 903 w 2468"/>
                <a:gd name="T67" fmla="*/ 822 h 1336"/>
                <a:gd name="T68" fmla="*/ 1092 w 2468"/>
                <a:gd name="T69" fmla="*/ 801 h 1336"/>
                <a:gd name="T70" fmla="*/ 1217 w 2468"/>
                <a:gd name="T71" fmla="*/ 780 h 1336"/>
                <a:gd name="T72" fmla="*/ 1337 w 2468"/>
                <a:gd name="T73" fmla="*/ 752 h 1336"/>
                <a:gd name="T74" fmla="*/ 1453 w 2468"/>
                <a:gd name="T75" fmla="*/ 716 h 1336"/>
                <a:gd name="T76" fmla="*/ 1507 w 2468"/>
                <a:gd name="T77" fmla="*/ 695 h 1336"/>
                <a:gd name="T78" fmla="*/ 1566 w 2468"/>
                <a:gd name="T79" fmla="*/ 670 h 1336"/>
                <a:gd name="T80" fmla="*/ 1677 w 2468"/>
                <a:gd name="T81" fmla="*/ 617 h 1336"/>
                <a:gd name="T82" fmla="*/ 1830 w 2468"/>
                <a:gd name="T83" fmla="*/ 534 h 1336"/>
                <a:gd name="T84" fmla="*/ 2006 w 2468"/>
                <a:gd name="T85" fmla="*/ 419 h 1336"/>
                <a:gd name="T86" fmla="*/ 2154 w 2468"/>
                <a:gd name="T87" fmla="*/ 303 h 1336"/>
                <a:gd name="T88" fmla="*/ 2271 w 2468"/>
                <a:gd name="T89" fmla="*/ 198 h 1336"/>
                <a:gd name="T90" fmla="*/ 2359 w 2468"/>
                <a:gd name="T91" fmla="*/ 108 h 1336"/>
                <a:gd name="T92" fmla="*/ 2439 w 2468"/>
                <a:gd name="T93" fmla="*/ 14 h 1336"/>
                <a:gd name="T94" fmla="*/ 2448 w 2468"/>
                <a:gd name="T95" fmla="*/ 0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68" h="1336">
                  <a:moveTo>
                    <a:pt x="2448" y="0"/>
                  </a:moveTo>
                  <a:lnTo>
                    <a:pt x="2453" y="24"/>
                  </a:lnTo>
                  <a:lnTo>
                    <a:pt x="2468" y="179"/>
                  </a:lnTo>
                  <a:lnTo>
                    <a:pt x="2465" y="329"/>
                  </a:lnTo>
                  <a:lnTo>
                    <a:pt x="2448" y="460"/>
                  </a:lnTo>
                  <a:lnTo>
                    <a:pt x="2428" y="554"/>
                  </a:lnTo>
                  <a:lnTo>
                    <a:pt x="2399" y="648"/>
                  </a:lnTo>
                  <a:lnTo>
                    <a:pt x="2359" y="745"/>
                  </a:lnTo>
                  <a:lnTo>
                    <a:pt x="2308" y="844"/>
                  </a:lnTo>
                  <a:lnTo>
                    <a:pt x="2245" y="940"/>
                  </a:lnTo>
                  <a:lnTo>
                    <a:pt x="2167" y="1033"/>
                  </a:lnTo>
                  <a:lnTo>
                    <a:pt x="2072" y="1121"/>
                  </a:lnTo>
                  <a:lnTo>
                    <a:pt x="2019" y="1164"/>
                  </a:lnTo>
                  <a:lnTo>
                    <a:pt x="1986" y="1189"/>
                  </a:lnTo>
                  <a:lnTo>
                    <a:pt x="1914" y="1232"/>
                  </a:lnTo>
                  <a:lnTo>
                    <a:pt x="1840" y="1265"/>
                  </a:lnTo>
                  <a:lnTo>
                    <a:pt x="1765" y="1292"/>
                  </a:lnTo>
                  <a:lnTo>
                    <a:pt x="1686" y="1313"/>
                  </a:lnTo>
                  <a:lnTo>
                    <a:pt x="1606" y="1326"/>
                  </a:lnTo>
                  <a:lnTo>
                    <a:pt x="1484" y="1336"/>
                  </a:lnTo>
                  <a:lnTo>
                    <a:pt x="1317" y="1329"/>
                  </a:lnTo>
                  <a:lnTo>
                    <a:pt x="1148" y="1303"/>
                  </a:lnTo>
                  <a:lnTo>
                    <a:pt x="981" y="1263"/>
                  </a:lnTo>
                  <a:lnTo>
                    <a:pt x="818" y="1209"/>
                  </a:lnTo>
                  <a:lnTo>
                    <a:pt x="662" y="1149"/>
                  </a:lnTo>
                  <a:lnTo>
                    <a:pt x="517" y="1084"/>
                  </a:lnTo>
                  <a:lnTo>
                    <a:pt x="320" y="984"/>
                  </a:lnTo>
                  <a:lnTo>
                    <a:pt x="40" y="818"/>
                  </a:lnTo>
                  <a:lnTo>
                    <a:pt x="0" y="790"/>
                  </a:lnTo>
                  <a:lnTo>
                    <a:pt x="30" y="793"/>
                  </a:lnTo>
                  <a:lnTo>
                    <a:pt x="232" y="814"/>
                  </a:lnTo>
                  <a:lnTo>
                    <a:pt x="426" y="827"/>
                  </a:lnTo>
                  <a:lnTo>
                    <a:pt x="656" y="832"/>
                  </a:lnTo>
                  <a:lnTo>
                    <a:pt x="903" y="822"/>
                  </a:lnTo>
                  <a:lnTo>
                    <a:pt x="1092" y="801"/>
                  </a:lnTo>
                  <a:lnTo>
                    <a:pt x="1217" y="780"/>
                  </a:lnTo>
                  <a:lnTo>
                    <a:pt x="1337" y="752"/>
                  </a:lnTo>
                  <a:lnTo>
                    <a:pt x="1453" y="716"/>
                  </a:lnTo>
                  <a:lnTo>
                    <a:pt x="1507" y="695"/>
                  </a:lnTo>
                  <a:lnTo>
                    <a:pt x="1566" y="670"/>
                  </a:lnTo>
                  <a:lnTo>
                    <a:pt x="1677" y="617"/>
                  </a:lnTo>
                  <a:lnTo>
                    <a:pt x="1830" y="534"/>
                  </a:lnTo>
                  <a:lnTo>
                    <a:pt x="2006" y="419"/>
                  </a:lnTo>
                  <a:lnTo>
                    <a:pt x="2154" y="303"/>
                  </a:lnTo>
                  <a:lnTo>
                    <a:pt x="2271" y="198"/>
                  </a:lnTo>
                  <a:lnTo>
                    <a:pt x="2359" y="108"/>
                  </a:lnTo>
                  <a:lnTo>
                    <a:pt x="2439" y="14"/>
                  </a:lnTo>
                  <a:lnTo>
                    <a:pt x="2448"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457200" bIns="182880" numCol="1" anchor="b"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400" b="1" dirty="0">
                  <a:solidFill>
                    <a:schemeClr val="bg1"/>
                  </a:solidFill>
                </a:rPr>
                <a:t>03</a:t>
              </a:r>
            </a:p>
          </p:txBody>
        </p:sp>
        <p:sp>
          <p:nvSpPr>
            <p:cNvPr id="12" name="Freeform 60">
              <a:extLst>
                <a:ext uri="{FF2B5EF4-FFF2-40B4-BE49-F238E27FC236}">
                  <a16:creationId xmlns:a16="http://schemas.microsoft.com/office/drawing/2014/main" id="{7E935091-154A-1258-F444-940F4EC281AA}"/>
                </a:ext>
              </a:extLst>
            </p:cNvPr>
            <p:cNvSpPr>
              <a:spLocks/>
            </p:cNvSpPr>
            <p:nvPr/>
          </p:nvSpPr>
          <p:spPr bwMode="auto">
            <a:xfrm>
              <a:off x="3099990" y="3955962"/>
              <a:ext cx="2548583" cy="2224154"/>
            </a:xfrm>
            <a:custGeom>
              <a:avLst/>
              <a:gdLst>
                <a:gd name="T0" fmla="*/ 1916 w 1916"/>
                <a:gd name="T1" fmla="*/ 1726 h 2027"/>
                <a:gd name="T2" fmla="*/ 1899 w 1916"/>
                <a:gd name="T3" fmla="*/ 1742 h 2027"/>
                <a:gd name="T4" fmla="*/ 1771 w 1916"/>
                <a:gd name="T5" fmla="*/ 1833 h 2027"/>
                <a:gd name="T6" fmla="*/ 1640 w 1916"/>
                <a:gd name="T7" fmla="*/ 1905 h 2027"/>
                <a:gd name="T8" fmla="*/ 1518 w 1916"/>
                <a:gd name="T9" fmla="*/ 1956 h 2027"/>
                <a:gd name="T10" fmla="*/ 1427 w 1916"/>
                <a:gd name="T11" fmla="*/ 1984 h 2027"/>
                <a:gd name="T12" fmla="*/ 1330 w 1916"/>
                <a:gd name="T13" fmla="*/ 2008 h 2027"/>
                <a:gd name="T14" fmla="*/ 1227 w 1916"/>
                <a:gd name="T15" fmla="*/ 2022 h 2027"/>
                <a:gd name="T16" fmla="*/ 1116 w 1916"/>
                <a:gd name="T17" fmla="*/ 2027 h 2027"/>
                <a:gd name="T18" fmla="*/ 1001 w 1916"/>
                <a:gd name="T19" fmla="*/ 2019 h 2027"/>
                <a:gd name="T20" fmla="*/ 882 w 1916"/>
                <a:gd name="T21" fmla="*/ 1999 h 2027"/>
                <a:gd name="T22" fmla="*/ 757 w 1916"/>
                <a:gd name="T23" fmla="*/ 1962 h 2027"/>
                <a:gd name="T24" fmla="*/ 694 w 1916"/>
                <a:gd name="T25" fmla="*/ 1936 h 2027"/>
                <a:gd name="T26" fmla="*/ 656 w 1916"/>
                <a:gd name="T27" fmla="*/ 1920 h 2027"/>
                <a:gd name="T28" fmla="*/ 584 w 1916"/>
                <a:gd name="T29" fmla="*/ 1879 h 2027"/>
                <a:gd name="T30" fmla="*/ 518 w 1916"/>
                <a:gd name="T31" fmla="*/ 1833 h 2027"/>
                <a:gd name="T32" fmla="*/ 455 w 1916"/>
                <a:gd name="T33" fmla="*/ 1781 h 2027"/>
                <a:gd name="T34" fmla="*/ 398 w 1916"/>
                <a:gd name="T35" fmla="*/ 1723 h 2027"/>
                <a:gd name="T36" fmla="*/ 346 w 1916"/>
                <a:gd name="T37" fmla="*/ 1660 h 2027"/>
                <a:gd name="T38" fmla="*/ 278 w 1916"/>
                <a:gd name="T39" fmla="*/ 1559 h 2027"/>
                <a:gd name="T40" fmla="*/ 200 w 1916"/>
                <a:gd name="T41" fmla="*/ 1410 h 2027"/>
                <a:gd name="T42" fmla="*/ 138 w 1916"/>
                <a:gd name="T43" fmla="*/ 1251 h 2027"/>
                <a:gd name="T44" fmla="*/ 90 w 1916"/>
                <a:gd name="T45" fmla="*/ 1086 h 2027"/>
                <a:gd name="T46" fmla="*/ 55 w 1916"/>
                <a:gd name="T47" fmla="*/ 919 h 2027"/>
                <a:gd name="T48" fmla="*/ 29 w 1916"/>
                <a:gd name="T49" fmla="*/ 754 h 2027"/>
                <a:gd name="T50" fmla="*/ 12 w 1916"/>
                <a:gd name="T51" fmla="*/ 595 h 2027"/>
                <a:gd name="T52" fmla="*/ 0 w 1916"/>
                <a:gd name="T53" fmla="*/ 376 h 2027"/>
                <a:gd name="T54" fmla="*/ 4 w 1916"/>
                <a:gd name="T55" fmla="*/ 49 h 2027"/>
                <a:gd name="T56" fmla="*/ 9 w 1916"/>
                <a:gd name="T57" fmla="*/ 0 h 2027"/>
                <a:gd name="T58" fmla="*/ 20 w 1916"/>
                <a:gd name="T59" fmla="*/ 27 h 2027"/>
                <a:gd name="T60" fmla="*/ 103 w 1916"/>
                <a:gd name="T61" fmla="*/ 214 h 2027"/>
                <a:gd name="T62" fmla="*/ 190 w 1916"/>
                <a:gd name="T63" fmla="*/ 389 h 2027"/>
                <a:gd name="T64" fmla="*/ 300 w 1916"/>
                <a:gd name="T65" fmla="*/ 590 h 2027"/>
                <a:gd name="T66" fmla="*/ 432 w 1916"/>
                <a:gd name="T67" fmla="*/ 800 h 2027"/>
                <a:gd name="T68" fmla="*/ 546 w 1916"/>
                <a:gd name="T69" fmla="*/ 953 h 2027"/>
                <a:gd name="T70" fmla="*/ 626 w 1916"/>
                <a:gd name="T71" fmla="*/ 1050 h 2027"/>
                <a:gd name="T72" fmla="*/ 711 w 1916"/>
                <a:gd name="T73" fmla="*/ 1141 h 2027"/>
                <a:gd name="T74" fmla="*/ 799 w 1916"/>
                <a:gd name="T75" fmla="*/ 1222 h 2027"/>
                <a:gd name="T76" fmla="*/ 845 w 1916"/>
                <a:gd name="T77" fmla="*/ 1259 h 2027"/>
                <a:gd name="T78" fmla="*/ 896 w 1916"/>
                <a:gd name="T79" fmla="*/ 1297 h 2027"/>
                <a:gd name="T80" fmla="*/ 996 w 1916"/>
                <a:gd name="T81" fmla="*/ 1366 h 2027"/>
                <a:gd name="T82" fmla="*/ 1145 w 1916"/>
                <a:gd name="T83" fmla="*/ 1458 h 2027"/>
                <a:gd name="T84" fmla="*/ 1334 w 1916"/>
                <a:gd name="T85" fmla="*/ 1553 h 2027"/>
                <a:gd name="T86" fmla="*/ 1506 w 1916"/>
                <a:gd name="T87" fmla="*/ 1623 h 2027"/>
                <a:gd name="T88" fmla="*/ 1657 w 1916"/>
                <a:gd name="T89" fmla="*/ 1672 h 2027"/>
                <a:gd name="T90" fmla="*/ 1779 w 1916"/>
                <a:gd name="T91" fmla="*/ 1702 h 2027"/>
                <a:gd name="T92" fmla="*/ 1899 w 1916"/>
                <a:gd name="T93" fmla="*/ 1725 h 2027"/>
                <a:gd name="T94" fmla="*/ 1916 w 1916"/>
                <a:gd name="T95" fmla="*/ 1726 h 2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16" h="2027">
                  <a:moveTo>
                    <a:pt x="1916" y="1726"/>
                  </a:moveTo>
                  <a:lnTo>
                    <a:pt x="1899" y="1742"/>
                  </a:lnTo>
                  <a:lnTo>
                    <a:pt x="1771" y="1833"/>
                  </a:lnTo>
                  <a:lnTo>
                    <a:pt x="1640" y="1905"/>
                  </a:lnTo>
                  <a:lnTo>
                    <a:pt x="1518" y="1956"/>
                  </a:lnTo>
                  <a:lnTo>
                    <a:pt x="1427" y="1984"/>
                  </a:lnTo>
                  <a:lnTo>
                    <a:pt x="1330" y="2008"/>
                  </a:lnTo>
                  <a:lnTo>
                    <a:pt x="1227" y="2022"/>
                  </a:lnTo>
                  <a:lnTo>
                    <a:pt x="1116" y="2027"/>
                  </a:lnTo>
                  <a:lnTo>
                    <a:pt x="1001" y="2019"/>
                  </a:lnTo>
                  <a:lnTo>
                    <a:pt x="882" y="1999"/>
                  </a:lnTo>
                  <a:lnTo>
                    <a:pt x="757" y="1962"/>
                  </a:lnTo>
                  <a:lnTo>
                    <a:pt x="694" y="1936"/>
                  </a:lnTo>
                  <a:lnTo>
                    <a:pt x="656" y="1920"/>
                  </a:lnTo>
                  <a:lnTo>
                    <a:pt x="584" y="1879"/>
                  </a:lnTo>
                  <a:lnTo>
                    <a:pt x="518" y="1833"/>
                  </a:lnTo>
                  <a:lnTo>
                    <a:pt x="455" y="1781"/>
                  </a:lnTo>
                  <a:lnTo>
                    <a:pt x="398" y="1723"/>
                  </a:lnTo>
                  <a:lnTo>
                    <a:pt x="346" y="1660"/>
                  </a:lnTo>
                  <a:lnTo>
                    <a:pt x="278" y="1559"/>
                  </a:lnTo>
                  <a:lnTo>
                    <a:pt x="200" y="1410"/>
                  </a:lnTo>
                  <a:lnTo>
                    <a:pt x="138" y="1251"/>
                  </a:lnTo>
                  <a:lnTo>
                    <a:pt x="90" y="1086"/>
                  </a:lnTo>
                  <a:lnTo>
                    <a:pt x="55" y="919"/>
                  </a:lnTo>
                  <a:lnTo>
                    <a:pt x="29" y="754"/>
                  </a:lnTo>
                  <a:lnTo>
                    <a:pt x="12" y="595"/>
                  </a:lnTo>
                  <a:lnTo>
                    <a:pt x="0" y="376"/>
                  </a:lnTo>
                  <a:lnTo>
                    <a:pt x="4" y="49"/>
                  </a:lnTo>
                  <a:lnTo>
                    <a:pt x="9" y="0"/>
                  </a:lnTo>
                  <a:lnTo>
                    <a:pt x="20" y="27"/>
                  </a:lnTo>
                  <a:lnTo>
                    <a:pt x="103" y="214"/>
                  </a:lnTo>
                  <a:lnTo>
                    <a:pt x="190" y="389"/>
                  </a:lnTo>
                  <a:lnTo>
                    <a:pt x="300" y="590"/>
                  </a:lnTo>
                  <a:lnTo>
                    <a:pt x="432" y="800"/>
                  </a:lnTo>
                  <a:lnTo>
                    <a:pt x="546" y="953"/>
                  </a:lnTo>
                  <a:lnTo>
                    <a:pt x="626" y="1050"/>
                  </a:lnTo>
                  <a:lnTo>
                    <a:pt x="711" y="1141"/>
                  </a:lnTo>
                  <a:lnTo>
                    <a:pt x="799" y="1222"/>
                  </a:lnTo>
                  <a:lnTo>
                    <a:pt x="845" y="1259"/>
                  </a:lnTo>
                  <a:lnTo>
                    <a:pt x="896" y="1297"/>
                  </a:lnTo>
                  <a:lnTo>
                    <a:pt x="996" y="1366"/>
                  </a:lnTo>
                  <a:lnTo>
                    <a:pt x="1145" y="1458"/>
                  </a:lnTo>
                  <a:lnTo>
                    <a:pt x="1334" y="1553"/>
                  </a:lnTo>
                  <a:lnTo>
                    <a:pt x="1506" y="1623"/>
                  </a:lnTo>
                  <a:lnTo>
                    <a:pt x="1657" y="1672"/>
                  </a:lnTo>
                  <a:lnTo>
                    <a:pt x="1779" y="1702"/>
                  </a:lnTo>
                  <a:lnTo>
                    <a:pt x="1899" y="1725"/>
                  </a:lnTo>
                  <a:lnTo>
                    <a:pt x="1916" y="172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91440" numCol="1" anchor="b"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04</a:t>
              </a:r>
            </a:p>
          </p:txBody>
        </p:sp>
        <p:sp>
          <p:nvSpPr>
            <p:cNvPr id="13" name="Freeform 61">
              <a:extLst>
                <a:ext uri="{FF2B5EF4-FFF2-40B4-BE49-F238E27FC236}">
                  <a16:creationId xmlns:a16="http://schemas.microsoft.com/office/drawing/2014/main" id="{5F49CC7A-B722-E411-84B2-185AEE5F5921}"/>
                </a:ext>
              </a:extLst>
            </p:cNvPr>
            <p:cNvSpPr>
              <a:spLocks/>
            </p:cNvSpPr>
            <p:nvPr/>
          </p:nvSpPr>
          <p:spPr bwMode="auto">
            <a:xfrm>
              <a:off x="4238605" y="1367698"/>
              <a:ext cx="2548583" cy="2219766"/>
            </a:xfrm>
            <a:custGeom>
              <a:avLst/>
              <a:gdLst>
                <a:gd name="T0" fmla="*/ 0 w 1917"/>
                <a:gd name="T1" fmla="*/ 301 h 2028"/>
                <a:gd name="T2" fmla="*/ 17 w 1917"/>
                <a:gd name="T3" fmla="*/ 286 h 2028"/>
                <a:gd name="T4" fmla="*/ 145 w 1917"/>
                <a:gd name="T5" fmla="*/ 195 h 2028"/>
                <a:gd name="T6" fmla="*/ 276 w 1917"/>
                <a:gd name="T7" fmla="*/ 122 h 2028"/>
                <a:gd name="T8" fmla="*/ 399 w 1917"/>
                <a:gd name="T9" fmla="*/ 72 h 2028"/>
                <a:gd name="T10" fmla="*/ 488 w 1917"/>
                <a:gd name="T11" fmla="*/ 43 h 2028"/>
                <a:gd name="T12" fmla="*/ 587 w 1917"/>
                <a:gd name="T13" fmla="*/ 20 h 2028"/>
                <a:gd name="T14" fmla="*/ 691 w 1917"/>
                <a:gd name="T15" fmla="*/ 6 h 2028"/>
                <a:gd name="T16" fmla="*/ 800 w 1917"/>
                <a:gd name="T17" fmla="*/ 0 h 2028"/>
                <a:gd name="T18" fmla="*/ 915 w 1917"/>
                <a:gd name="T19" fmla="*/ 8 h 2028"/>
                <a:gd name="T20" fmla="*/ 1035 w 1917"/>
                <a:gd name="T21" fmla="*/ 29 h 2028"/>
                <a:gd name="T22" fmla="*/ 1159 w 1917"/>
                <a:gd name="T23" fmla="*/ 65 h 2028"/>
                <a:gd name="T24" fmla="*/ 1222 w 1917"/>
                <a:gd name="T25" fmla="*/ 91 h 2028"/>
                <a:gd name="T26" fmla="*/ 1261 w 1917"/>
                <a:gd name="T27" fmla="*/ 108 h 2028"/>
                <a:gd name="T28" fmla="*/ 1332 w 1917"/>
                <a:gd name="T29" fmla="*/ 148 h 2028"/>
                <a:gd name="T30" fmla="*/ 1400 w 1917"/>
                <a:gd name="T31" fmla="*/ 195 h 2028"/>
                <a:gd name="T32" fmla="*/ 1461 w 1917"/>
                <a:gd name="T33" fmla="*/ 247 h 2028"/>
                <a:gd name="T34" fmla="*/ 1518 w 1917"/>
                <a:gd name="T35" fmla="*/ 305 h 2028"/>
                <a:gd name="T36" fmla="*/ 1569 w 1917"/>
                <a:gd name="T37" fmla="*/ 367 h 2028"/>
                <a:gd name="T38" fmla="*/ 1639 w 1917"/>
                <a:gd name="T39" fmla="*/ 468 h 2028"/>
                <a:gd name="T40" fmla="*/ 1716 w 1917"/>
                <a:gd name="T41" fmla="*/ 617 h 2028"/>
                <a:gd name="T42" fmla="*/ 1778 w 1917"/>
                <a:gd name="T43" fmla="*/ 777 h 2028"/>
                <a:gd name="T44" fmla="*/ 1826 w 1917"/>
                <a:gd name="T45" fmla="*/ 941 h 2028"/>
                <a:gd name="T46" fmla="*/ 1862 w 1917"/>
                <a:gd name="T47" fmla="*/ 1109 h 2028"/>
                <a:gd name="T48" fmla="*/ 1887 w 1917"/>
                <a:gd name="T49" fmla="*/ 1273 h 2028"/>
                <a:gd name="T50" fmla="*/ 1904 w 1917"/>
                <a:gd name="T51" fmla="*/ 1433 h 2028"/>
                <a:gd name="T52" fmla="*/ 1917 w 1917"/>
                <a:gd name="T53" fmla="*/ 1652 h 2028"/>
                <a:gd name="T54" fmla="*/ 1912 w 1917"/>
                <a:gd name="T55" fmla="*/ 1978 h 2028"/>
                <a:gd name="T56" fmla="*/ 1908 w 1917"/>
                <a:gd name="T57" fmla="*/ 2028 h 2028"/>
                <a:gd name="T58" fmla="*/ 1896 w 1917"/>
                <a:gd name="T59" fmla="*/ 2000 h 2028"/>
                <a:gd name="T60" fmla="*/ 1813 w 1917"/>
                <a:gd name="T61" fmla="*/ 1814 h 2028"/>
                <a:gd name="T62" fmla="*/ 1728 w 1917"/>
                <a:gd name="T63" fmla="*/ 1639 h 2028"/>
                <a:gd name="T64" fmla="*/ 1616 w 1917"/>
                <a:gd name="T65" fmla="*/ 1438 h 2028"/>
                <a:gd name="T66" fmla="*/ 1484 w 1917"/>
                <a:gd name="T67" fmla="*/ 1228 h 2028"/>
                <a:gd name="T68" fmla="*/ 1371 w 1917"/>
                <a:gd name="T69" fmla="*/ 1075 h 2028"/>
                <a:gd name="T70" fmla="*/ 1291 w 1917"/>
                <a:gd name="T71" fmla="*/ 978 h 2028"/>
                <a:gd name="T72" fmla="*/ 1207 w 1917"/>
                <a:gd name="T73" fmla="*/ 887 h 2028"/>
                <a:gd name="T74" fmla="*/ 1117 w 1917"/>
                <a:gd name="T75" fmla="*/ 805 h 2028"/>
                <a:gd name="T76" fmla="*/ 1072 w 1917"/>
                <a:gd name="T77" fmla="*/ 769 h 2028"/>
                <a:gd name="T78" fmla="*/ 1021 w 1917"/>
                <a:gd name="T79" fmla="*/ 730 h 2028"/>
                <a:gd name="T80" fmla="*/ 920 w 1917"/>
                <a:gd name="T81" fmla="*/ 662 h 2028"/>
                <a:gd name="T82" fmla="*/ 771 w 1917"/>
                <a:gd name="T83" fmla="*/ 569 h 2028"/>
                <a:gd name="T84" fmla="*/ 583 w 1917"/>
                <a:gd name="T85" fmla="*/ 475 h 2028"/>
                <a:gd name="T86" fmla="*/ 411 w 1917"/>
                <a:gd name="T87" fmla="*/ 405 h 2028"/>
                <a:gd name="T88" fmla="*/ 260 w 1917"/>
                <a:gd name="T89" fmla="*/ 356 h 2028"/>
                <a:gd name="T90" fmla="*/ 139 w 1917"/>
                <a:gd name="T91" fmla="*/ 326 h 2028"/>
                <a:gd name="T92" fmla="*/ 17 w 1917"/>
                <a:gd name="T93" fmla="*/ 302 h 2028"/>
                <a:gd name="T94" fmla="*/ 0 w 1917"/>
                <a:gd name="T95" fmla="*/ 301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17" h="2028">
                  <a:moveTo>
                    <a:pt x="0" y="301"/>
                  </a:moveTo>
                  <a:lnTo>
                    <a:pt x="17" y="286"/>
                  </a:lnTo>
                  <a:lnTo>
                    <a:pt x="145" y="195"/>
                  </a:lnTo>
                  <a:lnTo>
                    <a:pt x="276" y="122"/>
                  </a:lnTo>
                  <a:lnTo>
                    <a:pt x="399" y="72"/>
                  </a:lnTo>
                  <a:lnTo>
                    <a:pt x="488" y="43"/>
                  </a:lnTo>
                  <a:lnTo>
                    <a:pt x="587" y="20"/>
                  </a:lnTo>
                  <a:lnTo>
                    <a:pt x="691" y="6"/>
                  </a:lnTo>
                  <a:lnTo>
                    <a:pt x="800" y="0"/>
                  </a:lnTo>
                  <a:lnTo>
                    <a:pt x="915" y="8"/>
                  </a:lnTo>
                  <a:lnTo>
                    <a:pt x="1035" y="29"/>
                  </a:lnTo>
                  <a:lnTo>
                    <a:pt x="1159" y="65"/>
                  </a:lnTo>
                  <a:lnTo>
                    <a:pt x="1222" y="91"/>
                  </a:lnTo>
                  <a:lnTo>
                    <a:pt x="1261" y="108"/>
                  </a:lnTo>
                  <a:lnTo>
                    <a:pt x="1332" y="148"/>
                  </a:lnTo>
                  <a:lnTo>
                    <a:pt x="1400" y="195"/>
                  </a:lnTo>
                  <a:lnTo>
                    <a:pt x="1461" y="247"/>
                  </a:lnTo>
                  <a:lnTo>
                    <a:pt x="1518" y="305"/>
                  </a:lnTo>
                  <a:lnTo>
                    <a:pt x="1569" y="367"/>
                  </a:lnTo>
                  <a:lnTo>
                    <a:pt x="1639" y="468"/>
                  </a:lnTo>
                  <a:lnTo>
                    <a:pt x="1716" y="617"/>
                  </a:lnTo>
                  <a:lnTo>
                    <a:pt x="1778" y="777"/>
                  </a:lnTo>
                  <a:lnTo>
                    <a:pt x="1826" y="941"/>
                  </a:lnTo>
                  <a:lnTo>
                    <a:pt x="1862" y="1109"/>
                  </a:lnTo>
                  <a:lnTo>
                    <a:pt x="1887" y="1273"/>
                  </a:lnTo>
                  <a:lnTo>
                    <a:pt x="1904" y="1433"/>
                  </a:lnTo>
                  <a:lnTo>
                    <a:pt x="1917" y="1652"/>
                  </a:lnTo>
                  <a:lnTo>
                    <a:pt x="1912" y="1978"/>
                  </a:lnTo>
                  <a:lnTo>
                    <a:pt x="1908" y="2028"/>
                  </a:lnTo>
                  <a:lnTo>
                    <a:pt x="1896" y="2000"/>
                  </a:lnTo>
                  <a:lnTo>
                    <a:pt x="1813" y="1814"/>
                  </a:lnTo>
                  <a:lnTo>
                    <a:pt x="1728" y="1639"/>
                  </a:lnTo>
                  <a:lnTo>
                    <a:pt x="1616" y="1438"/>
                  </a:lnTo>
                  <a:lnTo>
                    <a:pt x="1484" y="1228"/>
                  </a:lnTo>
                  <a:lnTo>
                    <a:pt x="1371" y="1075"/>
                  </a:lnTo>
                  <a:lnTo>
                    <a:pt x="1291" y="978"/>
                  </a:lnTo>
                  <a:lnTo>
                    <a:pt x="1207" y="887"/>
                  </a:lnTo>
                  <a:lnTo>
                    <a:pt x="1117" y="805"/>
                  </a:lnTo>
                  <a:lnTo>
                    <a:pt x="1072" y="769"/>
                  </a:lnTo>
                  <a:lnTo>
                    <a:pt x="1021" y="730"/>
                  </a:lnTo>
                  <a:lnTo>
                    <a:pt x="920" y="662"/>
                  </a:lnTo>
                  <a:lnTo>
                    <a:pt x="771" y="569"/>
                  </a:lnTo>
                  <a:lnTo>
                    <a:pt x="583" y="475"/>
                  </a:lnTo>
                  <a:lnTo>
                    <a:pt x="411" y="405"/>
                  </a:lnTo>
                  <a:lnTo>
                    <a:pt x="260" y="356"/>
                  </a:lnTo>
                  <a:lnTo>
                    <a:pt x="139" y="326"/>
                  </a:lnTo>
                  <a:lnTo>
                    <a:pt x="17" y="302"/>
                  </a:lnTo>
                  <a:lnTo>
                    <a:pt x="0" y="301"/>
                  </a:lnTo>
                  <a:close/>
                </a:path>
              </a:pathLst>
            </a:custGeom>
            <a:solidFill>
              <a:srgbClr val="39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01</a:t>
              </a:r>
            </a:p>
          </p:txBody>
        </p:sp>
      </p:grpSp>
      <p:pic>
        <p:nvPicPr>
          <p:cNvPr id="14" name="Picture 13" descr="Image result for analytics icon">
            <a:extLst>
              <a:ext uri="{FF2B5EF4-FFF2-40B4-BE49-F238E27FC236}">
                <a16:creationId xmlns:a16="http://schemas.microsoft.com/office/drawing/2014/main" id="{12AAD048-6708-8EF9-7B9D-C4896E583AA6}"/>
              </a:ext>
            </a:extLst>
          </p:cNvPr>
          <p:cNvPicPr/>
          <p:nvPr/>
        </p:nvPicPr>
        <p:blipFill rotWithShape="1">
          <a:blip r:embed="rId4">
            <a:extLst>
              <a:ext uri="{28A0092B-C50C-407E-A947-70E740481C1C}">
                <a14:useLocalDpi xmlns:a14="http://schemas.microsoft.com/office/drawing/2010/main" val="0"/>
              </a:ext>
            </a:extLst>
          </a:blip>
          <a:srcRect l="9333" t="4445" r="8445" b="4889"/>
          <a:stretch/>
        </p:blipFill>
        <p:spPr bwMode="auto">
          <a:xfrm>
            <a:off x="1819075" y="3316603"/>
            <a:ext cx="1413065" cy="1673285"/>
          </a:xfrm>
          <a:prstGeom prst="rect">
            <a:avLst/>
          </a:prstGeom>
          <a:noFill/>
          <a:ln>
            <a:noFill/>
          </a:ln>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AD014EE0-DBCE-6000-0114-E03FA281E54A}"/>
              </a:ext>
            </a:extLst>
          </p:cNvPr>
          <p:cNvPicPr>
            <a:picLocks noChangeAspect="1"/>
          </p:cNvPicPr>
          <p:nvPr/>
        </p:nvPicPr>
        <p:blipFill>
          <a:blip r:embed="rId5"/>
          <a:stretch>
            <a:fillRect/>
          </a:stretch>
        </p:blipFill>
        <p:spPr>
          <a:xfrm>
            <a:off x="-373308" y="179204"/>
            <a:ext cx="2271103" cy="1008794"/>
          </a:xfrm>
          <a:prstGeom prst="rect">
            <a:avLst/>
          </a:prstGeom>
        </p:spPr>
      </p:pic>
      <p:sp>
        <p:nvSpPr>
          <p:cNvPr id="19" name="TextBox 18">
            <a:extLst>
              <a:ext uri="{FF2B5EF4-FFF2-40B4-BE49-F238E27FC236}">
                <a16:creationId xmlns:a16="http://schemas.microsoft.com/office/drawing/2014/main" id="{E468C470-8A21-B514-A0BD-339BA7213B87}"/>
              </a:ext>
            </a:extLst>
          </p:cNvPr>
          <p:cNvSpPr txBox="1"/>
          <p:nvPr/>
        </p:nvSpPr>
        <p:spPr>
          <a:xfrm>
            <a:off x="495972" y="515451"/>
            <a:ext cx="630301" cy="307777"/>
          </a:xfrm>
          <a:prstGeom prst="rect">
            <a:avLst/>
          </a:prstGeom>
          <a:noFill/>
        </p:spPr>
        <p:txBody>
          <a:bodyPr wrap="square" rtlCol="0">
            <a:spAutoFit/>
          </a:bodyPr>
          <a:lstStyle/>
          <a:p>
            <a:r>
              <a:rPr lang="en-US" sz="1400" b="1" dirty="0">
                <a:solidFill>
                  <a:schemeClr val="bg1"/>
                </a:solidFill>
              </a:rPr>
              <a:t>CRM</a:t>
            </a:r>
            <a:endParaRPr lang="en-IN" sz="1400" b="1" dirty="0">
              <a:solidFill>
                <a:schemeClr val="bg1"/>
              </a:solidFill>
            </a:endParaRPr>
          </a:p>
        </p:txBody>
      </p:sp>
    </p:spTree>
    <p:extLst>
      <p:ext uri="{BB962C8B-B14F-4D97-AF65-F5344CB8AC3E}">
        <p14:creationId xmlns:p14="http://schemas.microsoft.com/office/powerpoint/2010/main" val="2219746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9" name="TextBox 8">
            <a:extLst>
              <a:ext uri="{FF2B5EF4-FFF2-40B4-BE49-F238E27FC236}">
                <a16:creationId xmlns:a16="http://schemas.microsoft.com/office/drawing/2014/main" id="{ECA5C559-979A-5F1F-B3C2-25918A106CBB}"/>
              </a:ext>
            </a:extLst>
          </p:cNvPr>
          <p:cNvSpPr txBox="1"/>
          <p:nvPr/>
        </p:nvSpPr>
        <p:spPr>
          <a:xfrm>
            <a:off x="192080" y="1212974"/>
            <a:ext cx="14137237" cy="6235681"/>
          </a:xfrm>
          <a:prstGeom prst="rect">
            <a:avLst/>
          </a:prstGeom>
          <a:noFill/>
        </p:spPr>
        <p:txBody>
          <a:bodyPr wrap="square" rtlCol="0">
            <a:spAutoFit/>
          </a:bodyPr>
          <a:lstStyle/>
          <a:p>
            <a:endParaRPr lang="en-US" dirty="0">
              <a:solidFill>
                <a:schemeClr val="bg1"/>
              </a:solidFill>
            </a:endParaRPr>
          </a:p>
          <a:p>
            <a:pPr algn="just"/>
            <a:r>
              <a:rPr lang="en-US" dirty="0">
                <a:solidFill>
                  <a:schemeClr val="bg1"/>
                </a:solidFill>
              </a:rPr>
              <a:t>1. Growth Plateau: Opportunities and forecasts grew initially but plateaued post-2020, indicating potential market saturation or shifts.</a:t>
            </a:r>
          </a:p>
          <a:p>
            <a:pPr algn="just"/>
            <a:endParaRPr lang="en-US" dirty="0">
              <a:solidFill>
                <a:schemeClr val="bg1"/>
              </a:solidFill>
            </a:endParaRPr>
          </a:p>
          <a:p>
            <a:pPr algn="just"/>
            <a:r>
              <a:rPr lang="en-US" dirty="0">
                <a:solidFill>
                  <a:schemeClr val="bg1"/>
                </a:solidFill>
              </a:rPr>
              <a:t>2. Key Industries: Biopharmaceutical and Safety/Security sectors are leading in opportunities and leads, suggesting a focus on these industries could be beneficial.</a:t>
            </a:r>
          </a:p>
          <a:p>
            <a:pPr algn="just"/>
            <a:endParaRPr lang="en-US" dirty="0">
              <a:solidFill>
                <a:schemeClr val="bg1"/>
              </a:solidFill>
            </a:endParaRPr>
          </a:p>
          <a:p>
            <a:pPr algn="just"/>
            <a:r>
              <a:rPr lang="en-US" dirty="0">
                <a:solidFill>
                  <a:schemeClr val="bg1"/>
                </a:solidFill>
              </a:rPr>
              <a:t>3. Regional Insights: North America leads in leads, while Africa, Asia, and South America are underperforming, indicating untapped markets.</a:t>
            </a:r>
          </a:p>
          <a:p>
            <a:pPr algn="just"/>
            <a:endParaRPr lang="en-US" dirty="0">
              <a:solidFill>
                <a:schemeClr val="bg1"/>
              </a:solidFill>
            </a:endParaRPr>
          </a:p>
          <a:p>
            <a:pPr algn="just"/>
            <a:r>
              <a:rPr lang="en-US" dirty="0">
                <a:solidFill>
                  <a:schemeClr val="bg1"/>
                </a:solidFill>
              </a:rPr>
              <a:t>4. Lead Utilization: New leads are abundant, but potential customers are underutilized, highlighting a need for better conversion strategies.</a:t>
            </a:r>
          </a:p>
          <a:p>
            <a:pPr algn="just"/>
            <a:endParaRPr lang="en-US" dirty="0">
              <a:solidFill>
                <a:schemeClr val="bg1"/>
              </a:solidFill>
            </a:endParaRPr>
          </a:p>
          <a:p>
            <a:pPr algn="just"/>
            <a:r>
              <a:rPr lang="en-US" dirty="0">
                <a:solidFill>
                  <a:schemeClr val="bg1"/>
                </a:solidFill>
              </a:rPr>
              <a:t>5. High-Value Focus: Concentration on high-value applications like Chemical Warfare Agents is clear, but diversification could reduce risk.</a:t>
            </a:r>
          </a:p>
          <a:p>
            <a:pPr algn="just"/>
            <a:endParaRPr lang="en-US" dirty="0">
              <a:solidFill>
                <a:schemeClr val="bg1"/>
              </a:solidFill>
            </a:endParaRPr>
          </a:p>
          <a:p>
            <a:pPr algn="just"/>
            <a:r>
              <a:rPr lang="en-US" dirty="0">
                <a:solidFill>
                  <a:schemeClr val="bg1"/>
                </a:solidFill>
              </a:rPr>
              <a:t>6. Post-2020 Decline: A drop in closed-won opportunities after 2020 may require strategic adjustments to address market or internal challenges.</a:t>
            </a:r>
          </a:p>
          <a:p>
            <a:pPr algn="just"/>
            <a:endParaRPr lang="en-US" dirty="0">
              <a:solidFill>
                <a:schemeClr val="bg1"/>
              </a:solidFill>
            </a:endParaRPr>
          </a:p>
          <a:p>
            <a:pPr algn="just"/>
            <a:r>
              <a:rPr lang="en-US" sz="2400" b="1" dirty="0">
                <a:solidFill>
                  <a:schemeClr val="bg1"/>
                </a:solidFill>
              </a:rPr>
              <a:t>Strategic Considerations</a:t>
            </a:r>
          </a:p>
          <a:p>
            <a:pPr algn="just"/>
            <a:endParaRPr lang="en-US" dirty="0">
              <a:solidFill>
                <a:schemeClr val="bg1"/>
              </a:solidFill>
            </a:endParaRPr>
          </a:p>
          <a:p>
            <a:pPr marL="342900" indent="-342900" algn="just">
              <a:lnSpc>
                <a:spcPct val="150000"/>
              </a:lnSpc>
              <a:buFont typeface="+mj-lt"/>
              <a:buAutoNum type="arabicPeriod"/>
            </a:pPr>
            <a:r>
              <a:rPr lang="en-US" dirty="0">
                <a:solidFill>
                  <a:schemeClr val="bg1"/>
                </a:solidFill>
              </a:rPr>
              <a:t>Expand Markets: Increase efforts in under-represented regions like Africa, Asia, and South America.</a:t>
            </a:r>
          </a:p>
          <a:p>
            <a:pPr marL="342900" indent="-342900" algn="just">
              <a:lnSpc>
                <a:spcPct val="150000"/>
              </a:lnSpc>
              <a:buFont typeface="+mj-lt"/>
              <a:buAutoNum type="arabicPeriod"/>
            </a:pPr>
            <a:r>
              <a:rPr lang="en-US" dirty="0">
                <a:solidFill>
                  <a:schemeClr val="bg1"/>
                </a:solidFill>
              </a:rPr>
              <a:t>Improve Conversion: Develop strategies to better convert potential customers.</a:t>
            </a:r>
          </a:p>
          <a:p>
            <a:pPr marL="342900" indent="-342900" algn="just">
              <a:lnSpc>
                <a:spcPct val="150000"/>
              </a:lnSpc>
              <a:buFont typeface="+mj-lt"/>
              <a:buAutoNum type="arabicPeriod"/>
            </a:pPr>
            <a:r>
              <a:rPr lang="en-US" dirty="0">
                <a:solidFill>
                  <a:schemeClr val="bg1"/>
                </a:solidFill>
              </a:rPr>
              <a:t>Revise Strategies: Investigate the decline in opportunities and adjust market strategies accordingly.</a:t>
            </a:r>
          </a:p>
          <a:p>
            <a:pPr marL="342900" indent="-342900" algn="just">
              <a:lnSpc>
                <a:spcPct val="150000"/>
              </a:lnSpc>
              <a:buFont typeface="+mj-lt"/>
              <a:buAutoNum type="arabicPeriod"/>
            </a:pPr>
            <a:r>
              <a:rPr lang="en-US" dirty="0">
                <a:solidFill>
                  <a:schemeClr val="bg1"/>
                </a:solidFill>
              </a:rPr>
              <a:t>Diversify Focus: Broaden application focus beyond CWAs to mitigate risk and capture more market share.</a:t>
            </a:r>
            <a:endParaRPr lang="en-IN" dirty="0">
              <a:solidFill>
                <a:schemeClr val="bg1"/>
              </a:solidFill>
            </a:endParaRPr>
          </a:p>
        </p:txBody>
      </p:sp>
      <p:sp>
        <p:nvSpPr>
          <p:cNvPr id="10" name="TextBox 9">
            <a:extLst>
              <a:ext uri="{FF2B5EF4-FFF2-40B4-BE49-F238E27FC236}">
                <a16:creationId xmlns:a16="http://schemas.microsoft.com/office/drawing/2014/main" id="{5C192C5F-EEB6-F07D-4C67-308983AB3D07}"/>
              </a:ext>
            </a:extLst>
          </p:cNvPr>
          <p:cNvSpPr txBox="1"/>
          <p:nvPr/>
        </p:nvSpPr>
        <p:spPr>
          <a:xfrm>
            <a:off x="4493942" y="455131"/>
            <a:ext cx="6011967" cy="584775"/>
          </a:xfrm>
          <a:prstGeom prst="rect">
            <a:avLst/>
          </a:prstGeom>
          <a:noFill/>
        </p:spPr>
        <p:txBody>
          <a:bodyPr wrap="none" rtlCol="0">
            <a:spAutoFit/>
          </a:bodyPr>
          <a:lstStyle/>
          <a:p>
            <a:r>
              <a:rPr lang="en-US" sz="3200" b="1" dirty="0">
                <a:solidFill>
                  <a:schemeClr val="bg1"/>
                </a:solidFill>
              </a:rPr>
              <a:t> Key Takeaways from Data Insights</a:t>
            </a:r>
          </a:p>
        </p:txBody>
      </p:sp>
    </p:spTree>
    <p:extLst>
      <p:ext uri="{BB962C8B-B14F-4D97-AF65-F5344CB8AC3E}">
        <p14:creationId xmlns:p14="http://schemas.microsoft.com/office/powerpoint/2010/main" val="327736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3610451"/>
          </a:xfrm>
          <a:prstGeom prst="rect">
            <a:avLst/>
          </a:prstGeom>
        </p:spPr>
      </p:pic>
      <p:sp>
        <p:nvSpPr>
          <p:cNvPr id="6" name="Text 1"/>
          <p:cNvSpPr/>
          <p:nvPr/>
        </p:nvSpPr>
        <p:spPr>
          <a:xfrm>
            <a:off x="828556" y="3610451"/>
            <a:ext cx="8946118" cy="696278"/>
          </a:xfrm>
          <a:prstGeom prst="rect">
            <a:avLst/>
          </a:prstGeom>
          <a:noFill/>
          <a:ln/>
        </p:spPr>
        <p:txBody>
          <a:bodyPr wrap="none" rtlCol="0" anchor="t"/>
          <a:lstStyle/>
          <a:p>
            <a:pPr marL="0" indent="0">
              <a:lnSpc>
                <a:spcPts val="5483"/>
              </a:lnSpc>
              <a:buNone/>
            </a:pPr>
            <a:r>
              <a:rPr lang="en-US" sz="4386" dirty="0">
                <a:solidFill>
                  <a:srgbClr val="FFFFFF"/>
                </a:solidFill>
                <a:latin typeface="Unbounded" pitchFamily="34" charset="0"/>
                <a:ea typeface="Unbounded" pitchFamily="34" charset="-122"/>
                <a:cs typeface="Unbounded" pitchFamily="34" charset="-120"/>
              </a:rPr>
              <a:t>Conclusion</a:t>
            </a:r>
            <a:endParaRPr lang="en-US" sz="4386" dirty="0"/>
          </a:p>
        </p:txBody>
      </p:sp>
      <p:sp>
        <p:nvSpPr>
          <p:cNvPr id="7" name="Text 2"/>
          <p:cNvSpPr/>
          <p:nvPr/>
        </p:nvSpPr>
        <p:spPr>
          <a:xfrm>
            <a:off x="828556" y="4661773"/>
            <a:ext cx="12973288" cy="1514475"/>
          </a:xfrm>
          <a:prstGeom prst="rect">
            <a:avLst/>
          </a:prstGeom>
          <a:noFill/>
          <a:ln/>
        </p:spPr>
        <p:txBody>
          <a:bodyPr wrap="square" rtlCol="0" anchor="t"/>
          <a:lstStyle/>
          <a:p>
            <a:pPr marL="0" indent="0">
              <a:lnSpc>
                <a:spcPts val="2983"/>
              </a:lnSpc>
              <a:buNone/>
            </a:pPr>
            <a:r>
              <a:rPr lang="en-US" sz="1864" dirty="0">
                <a:solidFill>
                  <a:srgbClr val="CAD6DE"/>
                </a:solidFill>
                <a:latin typeface="Cabin" pitchFamily="34" charset="0"/>
                <a:ea typeface="Cabin" pitchFamily="34" charset="-122"/>
                <a:cs typeface="Cabin" pitchFamily="34" charset="-120"/>
              </a:rPr>
              <a:t>In conclusion, CRM analytics is a powerful tool that can help organizations unlock the full potential of their customer data, leading to improved decision-making, enhanced customer experiences, and ultimately, increased business success. By leveraging the insights gained from CRM analytics, organizations can optimize their sales processes, identify and capitalize on new opportunities, and stay ahead of the competition in an ever-evolving business landscape.</a:t>
            </a:r>
            <a:endParaRPr lang="en-US" sz="1864" dirty="0"/>
          </a:p>
        </p:txBody>
      </p:sp>
      <p:sp>
        <p:nvSpPr>
          <p:cNvPr id="8" name="Text 3"/>
          <p:cNvSpPr/>
          <p:nvPr/>
        </p:nvSpPr>
        <p:spPr>
          <a:xfrm>
            <a:off x="828556" y="6442591"/>
            <a:ext cx="12973288" cy="1135856"/>
          </a:xfrm>
          <a:prstGeom prst="rect">
            <a:avLst/>
          </a:prstGeom>
          <a:noFill/>
          <a:ln/>
        </p:spPr>
        <p:txBody>
          <a:bodyPr wrap="square" rtlCol="0" anchor="t"/>
          <a:lstStyle/>
          <a:p>
            <a:pPr marL="0" indent="0">
              <a:lnSpc>
                <a:spcPts val="2983"/>
              </a:lnSpc>
              <a:buNone/>
            </a:pPr>
            <a:r>
              <a:rPr lang="en-US" sz="1864" dirty="0">
                <a:solidFill>
                  <a:srgbClr val="CAD6DE"/>
                </a:solidFill>
                <a:latin typeface="Cabin" pitchFamily="34" charset="0"/>
                <a:ea typeface="Cabin" pitchFamily="34" charset="-122"/>
                <a:cs typeface="Cabin" pitchFamily="34" charset="-120"/>
              </a:rPr>
              <a:t>As organizations continue to recognize the strategic importance of CRM analytics, the next steps may involve exploring emerging technologies, such as artificial intelligence and machine learning, to further enhance the predictive capabilities of CRM systems, as well as investing in the development of in-house analytics expertise to continuous improvement and innovation.</a:t>
            </a:r>
            <a:endParaRPr lang="en-US" sz="1864" dirty="0"/>
          </a:p>
        </p:txBody>
      </p:sp>
      <p:pic>
        <p:nvPicPr>
          <p:cNvPr id="11" name="Picture 10">
            <a:extLst>
              <a:ext uri="{FF2B5EF4-FFF2-40B4-BE49-F238E27FC236}">
                <a16:creationId xmlns:a16="http://schemas.microsoft.com/office/drawing/2014/main" id="{201269CC-4D89-4F17-19E6-06C3C72010E2}"/>
              </a:ext>
            </a:extLst>
          </p:cNvPr>
          <p:cNvPicPr>
            <a:picLocks noChangeAspect="1"/>
          </p:cNvPicPr>
          <p:nvPr/>
        </p:nvPicPr>
        <p:blipFill>
          <a:blip r:embed="rId5"/>
          <a:stretch>
            <a:fillRect/>
          </a:stretch>
        </p:blipFill>
        <p:spPr>
          <a:xfrm>
            <a:off x="397067" y="133815"/>
            <a:ext cx="6757638" cy="3433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AC20D0BD-BD23-9306-B14B-84443BF0709D}"/>
              </a:ext>
            </a:extLst>
          </p:cNvPr>
          <p:cNvPicPr>
            <a:picLocks noChangeAspect="1"/>
          </p:cNvPicPr>
          <p:nvPr/>
        </p:nvPicPr>
        <p:blipFill>
          <a:blip r:embed="rId6"/>
          <a:stretch>
            <a:fillRect/>
          </a:stretch>
        </p:blipFill>
        <p:spPr>
          <a:xfrm>
            <a:off x="7551771" y="133815"/>
            <a:ext cx="6529824" cy="3433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6324124" y="1087636"/>
            <a:ext cx="7468553" cy="1943100"/>
          </a:xfrm>
          <a:prstGeom prst="rect">
            <a:avLst/>
          </a:prstGeom>
          <a:noFill/>
          <a:ln/>
        </p:spPr>
        <p:txBody>
          <a:bodyPr wrap="square" rtlCol="0" anchor="t"/>
          <a:lstStyle/>
          <a:p>
            <a:pPr marL="0" indent="0">
              <a:lnSpc>
                <a:spcPts val="7650"/>
              </a:lnSpc>
              <a:buNone/>
            </a:pPr>
            <a:r>
              <a:rPr lang="en-US" sz="6120" dirty="0">
                <a:solidFill>
                  <a:srgbClr val="FFFFFF"/>
                </a:solidFill>
                <a:latin typeface="Unbounded" pitchFamily="34" charset="0"/>
                <a:ea typeface="Unbounded" pitchFamily="34" charset="-122"/>
                <a:cs typeface="Unbounded" pitchFamily="34" charset="-120"/>
              </a:rPr>
              <a:t>Introduction to CRM Analytics</a:t>
            </a:r>
            <a:endParaRPr lang="en-US" sz="6120" dirty="0"/>
          </a:p>
        </p:txBody>
      </p:sp>
      <p:sp>
        <p:nvSpPr>
          <p:cNvPr id="6" name="Text 2"/>
          <p:cNvSpPr/>
          <p:nvPr/>
        </p:nvSpPr>
        <p:spPr>
          <a:xfrm>
            <a:off x="6324124" y="3389709"/>
            <a:ext cx="7468553" cy="3847432"/>
          </a:xfrm>
          <a:prstGeom prst="rect">
            <a:avLst/>
          </a:prstGeom>
          <a:noFill/>
          <a:ln/>
        </p:spPr>
        <p:txBody>
          <a:bodyPr wrap="square" rtlCol="0" anchor="t"/>
          <a:lstStyle/>
          <a:p>
            <a:pPr marL="0" indent="0">
              <a:lnSpc>
                <a:spcPts val="3016"/>
              </a:lnSpc>
              <a:buNone/>
            </a:pPr>
            <a:r>
              <a:rPr lang="en-US" sz="2000" dirty="0">
                <a:solidFill>
                  <a:srgbClr val="CAD6DE"/>
                </a:solidFill>
                <a:latin typeface="Cabin" pitchFamily="34" charset="0"/>
                <a:ea typeface="Cabin" pitchFamily="34" charset="-122"/>
                <a:cs typeface="Cabin" pitchFamily="34" charset="-120"/>
              </a:rPr>
              <a:t>Customer Relationship Management (CRM) analytics is the process of extracting insights from customer data to improve business strategies and decision-making. It involves gathering, analyzing, and interpreting data from various sources to gain a deeper understanding of customer behavior, preferences, and pain points. By leveraging CRM analytics, organizations can optimize their sales, marketing, and customer service efforts, leading to increased customer satisfaction, loyalty, and ultimately, business growth.</a:t>
            </a:r>
            <a:endParaRPr lang="en-US" sz="2000" dirty="0"/>
          </a:p>
        </p:txBody>
      </p:sp>
      <p:pic>
        <p:nvPicPr>
          <p:cNvPr id="11" name="Picture 10">
            <a:extLst>
              <a:ext uri="{FF2B5EF4-FFF2-40B4-BE49-F238E27FC236}">
                <a16:creationId xmlns:a16="http://schemas.microsoft.com/office/drawing/2014/main" id="{57E6B650-2707-2A72-AB24-41B5D2C308B6}"/>
              </a:ext>
            </a:extLst>
          </p:cNvPr>
          <p:cNvPicPr>
            <a:picLocks noChangeAspect="1"/>
          </p:cNvPicPr>
          <p:nvPr/>
        </p:nvPicPr>
        <p:blipFill>
          <a:blip r:embed="rId4"/>
          <a:stretch>
            <a:fillRect/>
          </a:stretch>
        </p:blipFill>
        <p:spPr>
          <a:xfrm>
            <a:off x="-373308" y="179204"/>
            <a:ext cx="2271103" cy="1008794"/>
          </a:xfrm>
          <a:prstGeom prst="rect">
            <a:avLst/>
          </a:prstGeom>
        </p:spPr>
      </p:pic>
      <p:sp>
        <p:nvSpPr>
          <p:cNvPr id="12" name="TextBox 11">
            <a:extLst>
              <a:ext uri="{FF2B5EF4-FFF2-40B4-BE49-F238E27FC236}">
                <a16:creationId xmlns:a16="http://schemas.microsoft.com/office/drawing/2014/main" id="{2DAE55C9-FDE4-DD76-1DC1-452999A95EF5}"/>
              </a:ext>
            </a:extLst>
          </p:cNvPr>
          <p:cNvSpPr txBox="1"/>
          <p:nvPr/>
        </p:nvSpPr>
        <p:spPr>
          <a:xfrm>
            <a:off x="495972" y="515451"/>
            <a:ext cx="630301" cy="307777"/>
          </a:xfrm>
          <a:prstGeom prst="rect">
            <a:avLst/>
          </a:prstGeom>
          <a:noFill/>
        </p:spPr>
        <p:txBody>
          <a:bodyPr wrap="square" rtlCol="0">
            <a:spAutoFit/>
          </a:bodyPr>
          <a:lstStyle/>
          <a:p>
            <a:r>
              <a:rPr lang="en-US" sz="1400" b="1" dirty="0">
                <a:solidFill>
                  <a:schemeClr val="bg1"/>
                </a:solidFill>
              </a:rPr>
              <a:t>CRM</a:t>
            </a:r>
            <a:endParaRPr lang="en-IN" sz="1400" b="1" dirty="0">
              <a:solidFill>
                <a:schemeClr val="bg1"/>
              </a:solidFill>
            </a:endParaRPr>
          </a:p>
        </p:txBody>
      </p:sp>
      <p:pic>
        <p:nvPicPr>
          <p:cNvPr id="7" name="Picture 6">
            <a:extLst>
              <a:ext uri="{FF2B5EF4-FFF2-40B4-BE49-F238E27FC236}">
                <a16:creationId xmlns:a16="http://schemas.microsoft.com/office/drawing/2014/main" id="{0A673FAB-8FB6-7F9E-98CC-68AB74A9FA45}"/>
              </a:ext>
            </a:extLst>
          </p:cNvPr>
          <p:cNvPicPr>
            <a:picLocks noChangeAspect="1"/>
          </p:cNvPicPr>
          <p:nvPr/>
        </p:nvPicPr>
        <p:blipFill>
          <a:blip r:embed="rId5"/>
          <a:stretch>
            <a:fillRect/>
          </a:stretch>
        </p:blipFill>
        <p:spPr>
          <a:xfrm>
            <a:off x="243784" y="1367202"/>
            <a:ext cx="5836556" cy="602007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27322"/>
            <a:ext cx="14630400" cy="8409611"/>
          </a:xfrm>
          <a:prstGeom prst="rect">
            <a:avLst/>
          </a:prstGeom>
        </p:spPr>
      </p:pic>
      <p:sp>
        <p:nvSpPr>
          <p:cNvPr id="5" name="Text 1"/>
          <p:cNvSpPr/>
          <p:nvPr/>
        </p:nvSpPr>
        <p:spPr>
          <a:xfrm>
            <a:off x="5560713" y="307050"/>
            <a:ext cx="4148255" cy="1577506"/>
          </a:xfrm>
          <a:prstGeom prst="rect">
            <a:avLst/>
          </a:prstGeom>
          <a:noFill/>
          <a:ln/>
        </p:spPr>
        <p:txBody>
          <a:bodyPr wrap="square" rtlCol="0" anchor="t"/>
          <a:lstStyle/>
          <a:p>
            <a:pPr marL="0" indent="0">
              <a:lnSpc>
                <a:spcPts val="7650"/>
              </a:lnSpc>
              <a:buNone/>
            </a:pPr>
            <a:r>
              <a:rPr lang="en-US" sz="6120" dirty="0">
                <a:solidFill>
                  <a:srgbClr val="FFFFFF"/>
                </a:solidFill>
                <a:latin typeface="Unbounded" pitchFamily="34" charset="0"/>
                <a:ea typeface="Unbounded" pitchFamily="34" charset="-122"/>
              </a:rPr>
              <a:t>Summary</a:t>
            </a:r>
            <a:endParaRPr lang="en-US" sz="6120" dirty="0"/>
          </a:p>
        </p:txBody>
      </p:sp>
      <p:pic>
        <p:nvPicPr>
          <p:cNvPr id="11" name="Picture 10">
            <a:extLst>
              <a:ext uri="{FF2B5EF4-FFF2-40B4-BE49-F238E27FC236}">
                <a16:creationId xmlns:a16="http://schemas.microsoft.com/office/drawing/2014/main" id="{57E6B650-2707-2A72-AB24-41B5D2C308B6}"/>
              </a:ext>
            </a:extLst>
          </p:cNvPr>
          <p:cNvPicPr>
            <a:picLocks noChangeAspect="1"/>
          </p:cNvPicPr>
          <p:nvPr/>
        </p:nvPicPr>
        <p:blipFill>
          <a:blip r:embed="rId4"/>
          <a:stretch>
            <a:fillRect/>
          </a:stretch>
        </p:blipFill>
        <p:spPr>
          <a:xfrm>
            <a:off x="-373308" y="179204"/>
            <a:ext cx="2271103" cy="1008794"/>
          </a:xfrm>
          <a:prstGeom prst="rect">
            <a:avLst/>
          </a:prstGeom>
        </p:spPr>
      </p:pic>
      <p:sp>
        <p:nvSpPr>
          <p:cNvPr id="12" name="TextBox 11">
            <a:extLst>
              <a:ext uri="{FF2B5EF4-FFF2-40B4-BE49-F238E27FC236}">
                <a16:creationId xmlns:a16="http://schemas.microsoft.com/office/drawing/2014/main" id="{2DAE55C9-FDE4-DD76-1DC1-452999A95EF5}"/>
              </a:ext>
            </a:extLst>
          </p:cNvPr>
          <p:cNvSpPr txBox="1"/>
          <p:nvPr/>
        </p:nvSpPr>
        <p:spPr>
          <a:xfrm>
            <a:off x="495972" y="515451"/>
            <a:ext cx="630301" cy="307777"/>
          </a:xfrm>
          <a:prstGeom prst="rect">
            <a:avLst/>
          </a:prstGeom>
          <a:noFill/>
        </p:spPr>
        <p:txBody>
          <a:bodyPr wrap="square" rtlCol="0">
            <a:spAutoFit/>
          </a:bodyPr>
          <a:lstStyle/>
          <a:p>
            <a:r>
              <a:rPr lang="en-US" sz="1400" b="1" dirty="0">
                <a:solidFill>
                  <a:schemeClr val="bg1"/>
                </a:solidFill>
              </a:rPr>
              <a:t>CRM</a:t>
            </a:r>
            <a:endParaRPr lang="en-IN" sz="1400" b="1" dirty="0">
              <a:solidFill>
                <a:schemeClr val="bg1"/>
              </a:solidFill>
            </a:endParaRPr>
          </a:p>
        </p:txBody>
      </p:sp>
      <p:sp>
        <p:nvSpPr>
          <p:cNvPr id="3" name="TextBox 2">
            <a:extLst>
              <a:ext uri="{FF2B5EF4-FFF2-40B4-BE49-F238E27FC236}">
                <a16:creationId xmlns:a16="http://schemas.microsoft.com/office/drawing/2014/main" id="{8B80FBAA-4F29-909C-698F-C2CCF1AD2447}"/>
              </a:ext>
            </a:extLst>
          </p:cNvPr>
          <p:cNvSpPr txBox="1"/>
          <p:nvPr/>
        </p:nvSpPr>
        <p:spPr>
          <a:xfrm>
            <a:off x="3882712" y="1371595"/>
            <a:ext cx="10747688" cy="6832640"/>
          </a:xfrm>
          <a:prstGeom prst="rect">
            <a:avLst/>
          </a:prstGeom>
          <a:noFill/>
        </p:spPr>
        <p:txBody>
          <a:bodyPr wrap="square" rtlCol="0">
            <a:spAutoFit/>
          </a:bodyPr>
          <a:lstStyle/>
          <a:p>
            <a:r>
              <a:rPr lang="en-US" sz="2400" b="1" dirty="0">
                <a:solidFill>
                  <a:schemeClr val="bg1"/>
                </a:solidFill>
              </a:rPr>
              <a:t>Yearly Performance Overview:</a:t>
            </a:r>
          </a:p>
          <a:p>
            <a:pPr lvl="1">
              <a:lnSpc>
                <a:spcPct val="150000"/>
              </a:lnSpc>
              <a:buFont typeface="Arial" panose="020B0604020202020204" pitchFamily="34" charset="0"/>
              <a:buChar char="•"/>
            </a:pPr>
            <a:r>
              <a:rPr lang="en-US" b="1" dirty="0">
                <a:solidFill>
                  <a:schemeClr val="bg1"/>
                </a:solidFill>
              </a:rPr>
              <a:t>Yearly Revenue:</a:t>
            </a:r>
            <a:r>
              <a:rPr lang="en-US" dirty="0">
                <a:solidFill>
                  <a:schemeClr val="bg1"/>
                </a:solidFill>
              </a:rPr>
              <a:t> Highlights our growth trajectory and the impact of sales strategies on business performance.</a:t>
            </a:r>
          </a:p>
          <a:p>
            <a:pPr lvl="1">
              <a:lnSpc>
                <a:spcPct val="150000"/>
              </a:lnSpc>
              <a:buFont typeface="Arial" panose="020B0604020202020204" pitchFamily="34" charset="0"/>
              <a:buChar char="•"/>
            </a:pPr>
            <a:r>
              <a:rPr lang="en-US" b="1" dirty="0">
                <a:solidFill>
                  <a:schemeClr val="bg1"/>
                </a:solidFill>
              </a:rPr>
              <a:t>Yearly Lead Generation:</a:t>
            </a:r>
            <a:r>
              <a:rPr lang="en-US" dirty="0">
                <a:solidFill>
                  <a:schemeClr val="bg1"/>
                </a:solidFill>
              </a:rPr>
              <a:t> Tracks lead acquisition effectiveness over the years.</a:t>
            </a:r>
          </a:p>
          <a:p>
            <a:pPr>
              <a:lnSpc>
                <a:spcPct val="150000"/>
              </a:lnSpc>
            </a:pPr>
            <a:endParaRPr lang="en-US" dirty="0">
              <a:solidFill>
                <a:schemeClr val="bg1"/>
              </a:solidFill>
            </a:endParaRPr>
          </a:p>
          <a:p>
            <a:r>
              <a:rPr lang="en-US" sz="2400" b="1" dirty="0">
                <a:solidFill>
                  <a:schemeClr val="bg1"/>
                </a:solidFill>
              </a:rPr>
              <a:t>Lead Generation Overview:</a:t>
            </a:r>
            <a:endParaRPr lang="en-US" sz="2400" dirty="0">
              <a:solidFill>
                <a:schemeClr val="bg1"/>
              </a:solidFill>
            </a:endParaRPr>
          </a:p>
          <a:p>
            <a:pPr lvl="1">
              <a:lnSpc>
                <a:spcPct val="150000"/>
              </a:lnSpc>
              <a:buFont typeface="Arial" panose="020B0604020202020204" pitchFamily="34" charset="0"/>
              <a:buChar char="•"/>
            </a:pPr>
            <a:r>
              <a:rPr lang="en-US" b="1" dirty="0">
                <a:solidFill>
                  <a:schemeClr val="bg1"/>
                </a:solidFill>
              </a:rPr>
              <a:t>Total Leads:</a:t>
            </a:r>
            <a:r>
              <a:rPr lang="en-US" dirty="0">
                <a:solidFill>
                  <a:schemeClr val="bg1"/>
                </a:solidFill>
              </a:rPr>
              <a:t> Snapshot of leads generated within the specified period.</a:t>
            </a:r>
          </a:p>
          <a:p>
            <a:pPr lvl="1">
              <a:lnSpc>
                <a:spcPct val="150000"/>
              </a:lnSpc>
              <a:buFont typeface="Arial" panose="020B0604020202020204" pitchFamily="34" charset="0"/>
              <a:buChar char="•"/>
            </a:pPr>
            <a:r>
              <a:rPr lang="en-US" b="1" dirty="0">
                <a:solidFill>
                  <a:schemeClr val="bg1"/>
                </a:solidFill>
              </a:rPr>
              <a:t>Lead Sources:</a:t>
            </a:r>
            <a:r>
              <a:rPr lang="en-US" dirty="0">
                <a:solidFill>
                  <a:schemeClr val="bg1"/>
                </a:solidFill>
              </a:rPr>
              <a:t> Breakdown of lead sources like digital campaigns, referrals, and social media.</a:t>
            </a:r>
          </a:p>
          <a:p>
            <a:pPr>
              <a:lnSpc>
                <a:spcPct val="150000"/>
              </a:lnSpc>
            </a:pPr>
            <a:endParaRPr lang="en-US" dirty="0">
              <a:solidFill>
                <a:schemeClr val="bg1"/>
              </a:solidFill>
            </a:endParaRPr>
          </a:p>
          <a:p>
            <a:r>
              <a:rPr lang="en-US" sz="2400" b="1" dirty="0">
                <a:solidFill>
                  <a:schemeClr val="bg1"/>
                </a:solidFill>
              </a:rPr>
              <a:t>Lead Conversion Rate:</a:t>
            </a:r>
            <a:endParaRPr lang="en-US" sz="2400" dirty="0">
              <a:solidFill>
                <a:schemeClr val="bg1"/>
              </a:solidFill>
            </a:endParaRPr>
          </a:p>
          <a:p>
            <a:pPr lvl="1">
              <a:lnSpc>
                <a:spcPct val="150000"/>
              </a:lnSpc>
              <a:buFont typeface="Arial" panose="020B0604020202020204" pitchFamily="34" charset="0"/>
              <a:buChar char="•"/>
            </a:pPr>
            <a:r>
              <a:rPr lang="en-US" b="1" dirty="0">
                <a:solidFill>
                  <a:schemeClr val="bg1"/>
                </a:solidFill>
              </a:rPr>
              <a:t>Conversion Rate:</a:t>
            </a:r>
            <a:r>
              <a:rPr lang="en-US" dirty="0">
                <a:solidFill>
                  <a:schemeClr val="bg1"/>
                </a:solidFill>
              </a:rPr>
              <a:t> Key indicator of lead-to-customer conversion success.</a:t>
            </a:r>
          </a:p>
          <a:p>
            <a:pPr lvl="1">
              <a:lnSpc>
                <a:spcPct val="150000"/>
              </a:lnSpc>
              <a:buFont typeface="Arial" panose="020B0604020202020204" pitchFamily="34" charset="0"/>
              <a:buChar char="•"/>
            </a:pPr>
            <a:r>
              <a:rPr lang="en-US" b="1" dirty="0">
                <a:solidFill>
                  <a:schemeClr val="bg1"/>
                </a:solidFill>
              </a:rPr>
              <a:t>Conversion Trends:</a:t>
            </a:r>
            <a:r>
              <a:rPr lang="en-US" dirty="0">
                <a:solidFill>
                  <a:schemeClr val="bg1"/>
                </a:solidFill>
              </a:rPr>
              <a:t> Analysis of factors influencing conversion rates over time.</a:t>
            </a:r>
          </a:p>
          <a:p>
            <a:pPr lvl="1">
              <a:lnSpc>
                <a:spcPct val="150000"/>
              </a:lnSpc>
              <a:buFont typeface="Arial" panose="020B0604020202020204" pitchFamily="34" charset="0"/>
              <a:buChar char="•"/>
            </a:pPr>
            <a:endParaRPr lang="en-US" dirty="0">
              <a:solidFill>
                <a:schemeClr val="bg1"/>
              </a:solidFill>
            </a:endParaRPr>
          </a:p>
          <a:p>
            <a:r>
              <a:rPr lang="en-US" sz="2400" b="1" dirty="0">
                <a:solidFill>
                  <a:schemeClr val="bg1"/>
                </a:solidFill>
              </a:rPr>
              <a:t>Opportunities Analysis:</a:t>
            </a:r>
            <a:endParaRPr lang="en-US" sz="2400" dirty="0">
              <a:solidFill>
                <a:schemeClr val="bg1"/>
              </a:solidFill>
            </a:endParaRPr>
          </a:p>
          <a:p>
            <a:pPr lvl="1">
              <a:lnSpc>
                <a:spcPct val="150000"/>
              </a:lnSpc>
              <a:buFont typeface="Arial" panose="020B0604020202020204" pitchFamily="34" charset="0"/>
              <a:buChar char="•"/>
            </a:pPr>
            <a:r>
              <a:rPr lang="en-US" b="1" dirty="0">
                <a:solidFill>
                  <a:schemeClr val="bg1"/>
                </a:solidFill>
              </a:rPr>
              <a:t>Current Opportunities:</a:t>
            </a:r>
            <a:r>
              <a:rPr lang="en-US" dirty="0">
                <a:solidFill>
                  <a:schemeClr val="bg1"/>
                </a:solidFill>
              </a:rPr>
              <a:t> Overview of potential sales in the pipeline.</a:t>
            </a:r>
          </a:p>
          <a:p>
            <a:pPr lvl="1">
              <a:lnSpc>
                <a:spcPct val="150000"/>
              </a:lnSpc>
              <a:buFont typeface="Arial" panose="020B0604020202020204" pitchFamily="34" charset="0"/>
              <a:buChar char="•"/>
            </a:pPr>
            <a:r>
              <a:rPr lang="en-US" b="1" dirty="0">
                <a:solidFill>
                  <a:schemeClr val="bg1"/>
                </a:solidFill>
              </a:rPr>
              <a:t>Opportunity Value:</a:t>
            </a:r>
            <a:r>
              <a:rPr lang="en-US" dirty="0">
                <a:solidFill>
                  <a:schemeClr val="bg1"/>
                </a:solidFill>
              </a:rPr>
              <a:t> Assesses potential revenue to prioritize high-value opportunities.</a:t>
            </a:r>
          </a:p>
          <a:p>
            <a:endParaRPr lang="en-IN" dirty="0"/>
          </a:p>
        </p:txBody>
      </p:sp>
      <p:pic>
        <p:nvPicPr>
          <p:cNvPr id="6" name="Picture 5">
            <a:extLst>
              <a:ext uri="{FF2B5EF4-FFF2-40B4-BE49-F238E27FC236}">
                <a16:creationId xmlns:a16="http://schemas.microsoft.com/office/drawing/2014/main" id="{CD630F71-ADE7-B3BC-C85B-6F975EE3235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21667" y1="50833" x2="70556" y2="50833"/>
                        <a14:foregroundMark x1="70556" y1="50833" x2="73333" y2="35556"/>
                        <a14:foregroundMark x1="73333" y1="35556" x2="59444" y2="54167"/>
                        <a14:foregroundMark x1="59444" y1="54167" x2="44167" y2="63333"/>
                        <a14:foregroundMark x1="44167" y1="63333" x2="20000" y2="48333"/>
                        <a14:backgroundMark x1="18611" y1="16667" x2="18611" y2="16667"/>
                        <a14:backgroundMark x1="18611" y1="16667" x2="18611" y2="16667"/>
                        <a14:backgroundMark x1="28056" y1="15278" x2="49444" y2="16944"/>
                      </a14:backgroundRemoval>
                    </a14:imgEffect>
                  </a14:imgLayer>
                </a14:imgProps>
              </a:ext>
            </a:extLst>
          </a:blip>
          <a:stretch>
            <a:fillRect/>
          </a:stretch>
        </p:blipFill>
        <p:spPr>
          <a:xfrm rot="21233297">
            <a:off x="63132" y="1479128"/>
            <a:ext cx="3669327" cy="3429000"/>
          </a:xfrm>
          <a:prstGeom prst="rect">
            <a:avLst/>
          </a:prstGeom>
        </p:spPr>
      </p:pic>
    </p:spTree>
    <p:extLst>
      <p:ext uri="{BB962C8B-B14F-4D97-AF65-F5344CB8AC3E}">
        <p14:creationId xmlns:p14="http://schemas.microsoft.com/office/powerpoint/2010/main" val="344797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837724" y="1127673"/>
            <a:ext cx="11806833" cy="704017"/>
          </a:xfrm>
          <a:prstGeom prst="rect">
            <a:avLst/>
          </a:prstGeom>
          <a:noFill/>
          <a:ln/>
        </p:spPr>
        <p:txBody>
          <a:bodyPr wrap="none" rtlCol="0" anchor="t"/>
          <a:lstStyle/>
          <a:p>
            <a:pPr marL="0" indent="0">
              <a:lnSpc>
                <a:spcPts val="5544"/>
              </a:lnSpc>
              <a:buNone/>
            </a:pPr>
            <a:r>
              <a:rPr lang="en-US" sz="4435" dirty="0">
                <a:solidFill>
                  <a:srgbClr val="FFFFFF"/>
                </a:solidFill>
                <a:latin typeface="Unbounded" pitchFamily="34" charset="0"/>
                <a:ea typeface="Unbounded" pitchFamily="34" charset="-122"/>
                <a:cs typeface="Unbounded" pitchFamily="34" charset="-120"/>
              </a:rPr>
              <a:t>Analyzing Leads and Opportunities</a:t>
            </a:r>
            <a:endParaRPr lang="en-US" sz="4435" dirty="0"/>
          </a:p>
        </p:txBody>
      </p:sp>
      <p:sp>
        <p:nvSpPr>
          <p:cNvPr id="5" name="Text 2"/>
          <p:cNvSpPr/>
          <p:nvPr/>
        </p:nvSpPr>
        <p:spPr>
          <a:xfrm>
            <a:off x="884019" y="2255996"/>
            <a:ext cx="2816185" cy="351949"/>
          </a:xfrm>
          <a:prstGeom prst="rect">
            <a:avLst/>
          </a:prstGeom>
          <a:noFill/>
          <a:ln/>
        </p:spPr>
        <p:txBody>
          <a:bodyPr wrap="none" rtlCol="0" anchor="t"/>
          <a:lstStyle/>
          <a:p>
            <a:pPr marL="0" indent="0">
              <a:lnSpc>
                <a:spcPts val="2772"/>
              </a:lnSpc>
              <a:buNone/>
            </a:pPr>
            <a:r>
              <a:rPr lang="en-US" sz="2218" dirty="0">
                <a:solidFill>
                  <a:srgbClr val="FFFFFF"/>
                </a:solidFill>
                <a:latin typeface="Unbounded" pitchFamily="34" charset="0"/>
                <a:ea typeface="Unbounded" pitchFamily="34" charset="-122"/>
                <a:cs typeface="Unbounded" pitchFamily="34" charset="-120"/>
              </a:rPr>
              <a:t>Lead Analysis</a:t>
            </a:r>
            <a:endParaRPr lang="en-US" sz="2218" dirty="0"/>
          </a:p>
        </p:txBody>
      </p:sp>
      <p:sp>
        <p:nvSpPr>
          <p:cNvPr id="6" name="Text 3"/>
          <p:cNvSpPr/>
          <p:nvPr/>
        </p:nvSpPr>
        <p:spPr>
          <a:xfrm>
            <a:off x="884019" y="2847261"/>
            <a:ext cx="3928586" cy="4213265"/>
          </a:xfrm>
          <a:prstGeom prst="rect">
            <a:avLst/>
          </a:prstGeom>
          <a:noFill/>
          <a:ln/>
        </p:spPr>
        <p:txBody>
          <a:bodyPr wrap="square" rtlCol="0" anchor="t"/>
          <a:lstStyle/>
          <a:p>
            <a:pPr marL="0" indent="0">
              <a:lnSpc>
                <a:spcPts val="3016"/>
              </a:lnSpc>
              <a:buNone/>
            </a:pPr>
            <a:r>
              <a:rPr lang="en-US" sz="1885" dirty="0">
                <a:solidFill>
                  <a:srgbClr val="CAD6DE"/>
                </a:solidFill>
                <a:latin typeface="Cabin" pitchFamily="34" charset="0"/>
                <a:ea typeface="Cabin" pitchFamily="34" charset="-122"/>
                <a:cs typeface="Cabin" pitchFamily="34" charset="-120"/>
              </a:rPr>
              <a:t>CRM analytics enables organizations to understand the quality and quantity of leads generated through various channels, such as website visits, marketing campaigns, and referrals. By analyzing lead data, businesses can identify patterns, trends, and bottlenecks in the lead generation process, allowing them to optimize their marketing strategies and allocate resources more effectively.</a:t>
            </a:r>
            <a:endParaRPr lang="en-US" sz="1885" dirty="0"/>
          </a:p>
        </p:txBody>
      </p:sp>
      <p:sp>
        <p:nvSpPr>
          <p:cNvPr id="7" name="Text 4"/>
          <p:cNvSpPr/>
          <p:nvPr/>
        </p:nvSpPr>
        <p:spPr>
          <a:xfrm>
            <a:off x="9918238" y="2163501"/>
            <a:ext cx="3542824" cy="351949"/>
          </a:xfrm>
          <a:prstGeom prst="rect">
            <a:avLst/>
          </a:prstGeom>
          <a:noFill/>
          <a:ln/>
        </p:spPr>
        <p:txBody>
          <a:bodyPr wrap="none" rtlCol="0" anchor="t"/>
          <a:lstStyle/>
          <a:p>
            <a:pPr marL="0" indent="0">
              <a:lnSpc>
                <a:spcPts val="2772"/>
              </a:lnSpc>
              <a:buNone/>
            </a:pPr>
            <a:r>
              <a:rPr lang="en-US" sz="2218" dirty="0">
                <a:solidFill>
                  <a:srgbClr val="FFFFFF"/>
                </a:solidFill>
                <a:latin typeface="Unbounded" pitchFamily="34" charset="0"/>
                <a:ea typeface="Unbounded" pitchFamily="34" charset="-122"/>
                <a:cs typeface="Unbounded" pitchFamily="34" charset="-120"/>
              </a:rPr>
              <a:t>Opportunity Analysis</a:t>
            </a:r>
            <a:endParaRPr lang="en-US" sz="2218" dirty="0"/>
          </a:p>
        </p:txBody>
      </p:sp>
      <p:sp>
        <p:nvSpPr>
          <p:cNvPr id="8" name="Text 5"/>
          <p:cNvSpPr/>
          <p:nvPr/>
        </p:nvSpPr>
        <p:spPr>
          <a:xfrm>
            <a:off x="9999261" y="2847261"/>
            <a:ext cx="3928586" cy="4213265"/>
          </a:xfrm>
          <a:prstGeom prst="rect">
            <a:avLst/>
          </a:prstGeom>
          <a:noFill/>
          <a:ln/>
        </p:spPr>
        <p:txBody>
          <a:bodyPr wrap="square" rtlCol="0" anchor="t"/>
          <a:lstStyle/>
          <a:p>
            <a:pPr marL="0" indent="0">
              <a:lnSpc>
                <a:spcPts val="3016"/>
              </a:lnSpc>
              <a:buNone/>
            </a:pPr>
            <a:r>
              <a:rPr lang="en-US" sz="1885" dirty="0">
                <a:solidFill>
                  <a:srgbClr val="CAD6DE"/>
                </a:solidFill>
                <a:latin typeface="Cabin" pitchFamily="34" charset="0"/>
                <a:ea typeface="Cabin" pitchFamily="34" charset="-122"/>
                <a:cs typeface="Cabin" pitchFamily="34" charset="-120"/>
              </a:rPr>
              <a:t>CRM analytics also focuses on the analysis of sales opportunities, including win rates, conversion rates, and the value of potential deals. By understanding the factors that influence the success or failure of sales opportunities, companies can develop more effective sales strategies, tailor their approach to different customer segments, and ultimately, improve their overall sales performance.</a:t>
            </a:r>
            <a:endParaRPr lang="en-US" sz="1885" dirty="0"/>
          </a:p>
        </p:txBody>
      </p:sp>
      <p:sp>
        <p:nvSpPr>
          <p:cNvPr id="10" name="Text 7"/>
          <p:cNvSpPr/>
          <p:nvPr/>
        </p:nvSpPr>
        <p:spPr>
          <a:xfrm>
            <a:off x="9877901" y="2847261"/>
            <a:ext cx="3928586" cy="3447217"/>
          </a:xfrm>
          <a:prstGeom prst="rect">
            <a:avLst/>
          </a:prstGeom>
          <a:noFill/>
          <a:ln/>
        </p:spPr>
        <p:txBody>
          <a:bodyPr wrap="square" rtlCol="0" anchor="t"/>
          <a:lstStyle/>
          <a:p>
            <a:pPr marL="0" indent="0">
              <a:lnSpc>
                <a:spcPts val="3016"/>
              </a:lnSpc>
              <a:buNone/>
            </a:pPr>
            <a:endParaRPr lang="en-US" sz="1885" dirty="0"/>
          </a:p>
        </p:txBody>
      </p:sp>
      <p:pic>
        <p:nvPicPr>
          <p:cNvPr id="12" name="Picture 11">
            <a:extLst>
              <a:ext uri="{FF2B5EF4-FFF2-40B4-BE49-F238E27FC236}">
                <a16:creationId xmlns:a16="http://schemas.microsoft.com/office/drawing/2014/main" id="{F7318DD9-FE95-C8FB-3253-74CDD4FCDC27}"/>
              </a:ext>
            </a:extLst>
          </p:cNvPr>
          <p:cNvPicPr>
            <a:picLocks noChangeAspect="1"/>
          </p:cNvPicPr>
          <p:nvPr/>
        </p:nvPicPr>
        <p:blipFill>
          <a:blip r:embed="rId4"/>
          <a:stretch>
            <a:fillRect/>
          </a:stretch>
        </p:blipFill>
        <p:spPr>
          <a:xfrm>
            <a:off x="-373308" y="179204"/>
            <a:ext cx="2271103" cy="1008794"/>
          </a:xfrm>
          <a:prstGeom prst="rect">
            <a:avLst/>
          </a:prstGeom>
        </p:spPr>
      </p:pic>
      <p:sp>
        <p:nvSpPr>
          <p:cNvPr id="13" name="TextBox 12">
            <a:extLst>
              <a:ext uri="{FF2B5EF4-FFF2-40B4-BE49-F238E27FC236}">
                <a16:creationId xmlns:a16="http://schemas.microsoft.com/office/drawing/2014/main" id="{FF243BD3-F6A0-35C8-9129-B82A830960AE}"/>
              </a:ext>
            </a:extLst>
          </p:cNvPr>
          <p:cNvSpPr txBox="1"/>
          <p:nvPr/>
        </p:nvSpPr>
        <p:spPr>
          <a:xfrm>
            <a:off x="495972" y="515451"/>
            <a:ext cx="630301" cy="307777"/>
          </a:xfrm>
          <a:prstGeom prst="rect">
            <a:avLst/>
          </a:prstGeom>
          <a:noFill/>
        </p:spPr>
        <p:txBody>
          <a:bodyPr wrap="square" rtlCol="0">
            <a:spAutoFit/>
          </a:bodyPr>
          <a:lstStyle/>
          <a:p>
            <a:r>
              <a:rPr lang="en-US" sz="1400" b="1" dirty="0">
                <a:solidFill>
                  <a:schemeClr val="bg1"/>
                </a:solidFill>
              </a:rPr>
              <a:t>CRM</a:t>
            </a:r>
            <a:endParaRPr lang="en-IN" sz="1400" b="1" dirty="0">
              <a:solidFill>
                <a:schemeClr val="bg1"/>
              </a:solidFill>
            </a:endParaRPr>
          </a:p>
        </p:txBody>
      </p:sp>
      <p:pic>
        <p:nvPicPr>
          <p:cNvPr id="1026" name="Picture 2" descr="Lead Generation Marketing Icon - Leads Generation Icon Png, Transparent Png  - kindpng">
            <a:extLst>
              <a:ext uri="{FF2B5EF4-FFF2-40B4-BE49-F238E27FC236}">
                <a16:creationId xmlns:a16="http://schemas.microsoft.com/office/drawing/2014/main" id="{2CFB19FF-A270-8005-E27C-8BE6BECB88A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178378" y="1951082"/>
            <a:ext cx="3768856" cy="27048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8" name="Picture 4" descr="Vector Opportunity Icon For Business And Finance Opportunity Choice Sport  Vector, Opportunity, Choice, Sport PNG and Vector with Transparent  Background for Free Download">
            <a:extLst>
              <a:ext uri="{FF2B5EF4-FFF2-40B4-BE49-F238E27FC236}">
                <a16:creationId xmlns:a16="http://schemas.microsoft.com/office/drawing/2014/main" id="{2D45DD7A-199E-6169-8647-7C986E6819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4140" y="4862317"/>
            <a:ext cx="2832401" cy="283240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476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1441252"/>
            <a:ext cx="14630400" cy="1418393"/>
          </a:xfrm>
          <a:prstGeom prst="rect">
            <a:avLst/>
          </a:prstGeom>
        </p:spPr>
      </p:pic>
      <p:sp>
        <p:nvSpPr>
          <p:cNvPr id="6" name="Text 1"/>
          <p:cNvSpPr/>
          <p:nvPr/>
        </p:nvSpPr>
        <p:spPr>
          <a:xfrm>
            <a:off x="1943590" y="508892"/>
            <a:ext cx="10428446" cy="985361"/>
          </a:xfrm>
          <a:prstGeom prst="rect">
            <a:avLst/>
          </a:prstGeom>
          <a:noFill/>
          <a:ln/>
        </p:spPr>
        <p:txBody>
          <a:bodyPr wrap="square" rtlCol="0" anchor="t"/>
          <a:lstStyle/>
          <a:p>
            <a:pPr marL="0" indent="0" algn="ctr">
              <a:lnSpc>
                <a:spcPts val="3881"/>
              </a:lnSpc>
              <a:buNone/>
            </a:pPr>
            <a:r>
              <a:rPr lang="en-US" sz="5400" b="1" dirty="0">
                <a:solidFill>
                  <a:srgbClr val="FFFFFF"/>
                </a:solidFill>
                <a:latin typeface="Unbounded" pitchFamily="34" charset="0"/>
                <a:ea typeface="Unbounded" pitchFamily="34" charset="-122"/>
              </a:rPr>
              <a:t>KPI’s</a:t>
            </a:r>
            <a:r>
              <a:rPr lang="en-US" sz="5400" dirty="0">
                <a:solidFill>
                  <a:srgbClr val="FFFFFF"/>
                </a:solidFill>
                <a:latin typeface="Unbounded" pitchFamily="34" charset="0"/>
                <a:ea typeface="Unbounded" pitchFamily="34" charset="-122"/>
              </a:rPr>
              <a:t> </a:t>
            </a:r>
            <a:endParaRPr lang="en-US" sz="5400" dirty="0"/>
          </a:p>
        </p:txBody>
      </p:sp>
      <p:sp>
        <p:nvSpPr>
          <p:cNvPr id="10" name="Text 5"/>
          <p:cNvSpPr/>
          <p:nvPr/>
        </p:nvSpPr>
        <p:spPr>
          <a:xfrm>
            <a:off x="2700641" y="3732098"/>
            <a:ext cx="111443" cy="236577"/>
          </a:xfrm>
          <a:prstGeom prst="rect">
            <a:avLst/>
          </a:prstGeom>
          <a:noFill/>
          <a:ln/>
        </p:spPr>
        <p:txBody>
          <a:bodyPr wrap="none" rtlCol="0" anchor="t"/>
          <a:lstStyle/>
          <a:p>
            <a:pPr marL="0" indent="0" algn="ctr">
              <a:lnSpc>
                <a:spcPts val="1863"/>
              </a:lnSpc>
              <a:buNone/>
            </a:pPr>
            <a:endParaRPr lang="en-US" sz="1863" dirty="0"/>
          </a:p>
        </p:txBody>
      </p:sp>
      <p:sp>
        <p:nvSpPr>
          <p:cNvPr id="32" name="Text 5">
            <a:extLst>
              <a:ext uri="{FF2B5EF4-FFF2-40B4-BE49-F238E27FC236}">
                <a16:creationId xmlns:a16="http://schemas.microsoft.com/office/drawing/2014/main" id="{52530FEC-266A-3222-87AF-8B05B9BF39AB}"/>
              </a:ext>
            </a:extLst>
          </p:cNvPr>
          <p:cNvSpPr/>
          <p:nvPr/>
        </p:nvSpPr>
        <p:spPr>
          <a:xfrm>
            <a:off x="4610457" y="6498770"/>
            <a:ext cx="111443" cy="236577"/>
          </a:xfrm>
          <a:prstGeom prst="rect">
            <a:avLst/>
          </a:prstGeom>
          <a:noFill/>
          <a:ln/>
        </p:spPr>
        <p:txBody>
          <a:bodyPr wrap="none" rtlCol="0" anchor="t"/>
          <a:lstStyle/>
          <a:p>
            <a:pPr marL="0" indent="0" algn="ctr">
              <a:lnSpc>
                <a:spcPts val="1863"/>
              </a:lnSpc>
              <a:buNone/>
            </a:pPr>
            <a:endParaRPr lang="en-US" sz="1863" dirty="0"/>
          </a:p>
        </p:txBody>
      </p:sp>
      <p:pic>
        <p:nvPicPr>
          <p:cNvPr id="5" name="Picture 4">
            <a:extLst>
              <a:ext uri="{FF2B5EF4-FFF2-40B4-BE49-F238E27FC236}">
                <a16:creationId xmlns:a16="http://schemas.microsoft.com/office/drawing/2014/main" id="{D8C959A8-32E3-2BB6-BE10-BA6850E9FEC4}"/>
              </a:ext>
            </a:extLst>
          </p:cNvPr>
          <p:cNvPicPr>
            <a:picLocks noChangeAspect="1"/>
          </p:cNvPicPr>
          <p:nvPr/>
        </p:nvPicPr>
        <p:blipFill>
          <a:blip r:embed="rId5"/>
          <a:stretch>
            <a:fillRect/>
          </a:stretch>
        </p:blipFill>
        <p:spPr>
          <a:xfrm>
            <a:off x="-373308" y="179204"/>
            <a:ext cx="2271103" cy="1008794"/>
          </a:xfrm>
          <a:prstGeom prst="rect">
            <a:avLst/>
          </a:prstGeom>
        </p:spPr>
      </p:pic>
      <p:sp>
        <p:nvSpPr>
          <p:cNvPr id="23" name="TextBox 22">
            <a:extLst>
              <a:ext uri="{FF2B5EF4-FFF2-40B4-BE49-F238E27FC236}">
                <a16:creationId xmlns:a16="http://schemas.microsoft.com/office/drawing/2014/main" id="{C74D5B38-2CB5-D841-B515-0256C31F5E92}"/>
              </a:ext>
            </a:extLst>
          </p:cNvPr>
          <p:cNvSpPr txBox="1"/>
          <p:nvPr/>
        </p:nvSpPr>
        <p:spPr>
          <a:xfrm>
            <a:off x="495972" y="515451"/>
            <a:ext cx="630301" cy="307777"/>
          </a:xfrm>
          <a:prstGeom prst="rect">
            <a:avLst/>
          </a:prstGeom>
          <a:noFill/>
        </p:spPr>
        <p:txBody>
          <a:bodyPr wrap="square" rtlCol="0">
            <a:spAutoFit/>
          </a:bodyPr>
          <a:lstStyle/>
          <a:p>
            <a:r>
              <a:rPr lang="en-US" sz="1400" b="1" dirty="0">
                <a:solidFill>
                  <a:schemeClr val="bg1"/>
                </a:solidFill>
              </a:rPr>
              <a:t>CRM</a:t>
            </a:r>
            <a:endParaRPr lang="en-IN" sz="1400" b="1" dirty="0">
              <a:solidFill>
                <a:schemeClr val="bg1"/>
              </a:solidFill>
            </a:endParaRPr>
          </a:p>
        </p:txBody>
      </p:sp>
      <p:sp>
        <p:nvSpPr>
          <p:cNvPr id="24" name="TextBox 23">
            <a:extLst>
              <a:ext uri="{FF2B5EF4-FFF2-40B4-BE49-F238E27FC236}">
                <a16:creationId xmlns:a16="http://schemas.microsoft.com/office/drawing/2014/main" id="{D4FBEB44-4CB6-5BA5-6E7E-4A68F8559480}"/>
              </a:ext>
            </a:extLst>
          </p:cNvPr>
          <p:cNvSpPr txBox="1"/>
          <p:nvPr/>
        </p:nvSpPr>
        <p:spPr>
          <a:xfrm>
            <a:off x="981308" y="1476389"/>
            <a:ext cx="2386615" cy="584775"/>
          </a:xfrm>
          <a:prstGeom prst="rect">
            <a:avLst/>
          </a:prstGeom>
          <a:noFill/>
        </p:spPr>
        <p:txBody>
          <a:bodyPr wrap="none" rtlCol="0">
            <a:spAutoFit/>
          </a:bodyPr>
          <a:lstStyle/>
          <a:p>
            <a:pPr marL="342900" indent="-342900">
              <a:buFont typeface="Arial" panose="020B0604020202020204" pitchFamily="34" charset="0"/>
              <a:buChar char="•"/>
            </a:pPr>
            <a:r>
              <a:rPr lang="en-US" sz="3200" b="1" dirty="0">
                <a:solidFill>
                  <a:schemeClr val="bg1"/>
                </a:solidFill>
                <a:latin typeface="Unbounded"/>
              </a:rPr>
              <a:t>Leads KPI’s</a:t>
            </a:r>
            <a:endParaRPr lang="en-IN" sz="3200" b="1" dirty="0">
              <a:solidFill>
                <a:schemeClr val="bg1"/>
              </a:solidFill>
              <a:latin typeface="Unbounded"/>
            </a:endParaRPr>
          </a:p>
        </p:txBody>
      </p:sp>
      <p:pic>
        <p:nvPicPr>
          <p:cNvPr id="26" name="Picture 25">
            <a:extLst>
              <a:ext uri="{FF2B5EF4-FFF2-40B4-BE49-F238E27FC236}">
                <a16:creationId xmlns:a16="http://schemas.microsoft.com/office/drawing/2014/main" id="{8F9FECE1-867A-B177-982A-5ACC7C1C9581}"/>
              </a:ext>
            </a:extLst>
          </p:cNvPr>
          <p:cNvPicPr>
            <a:picLocks noChangeAspect="1"/>
          </p:cNvPicPr>
          <p:nvPr/>
        </p:nvPicPr>
        <p:blipFill>
          <a:blip r:embed="rId6"/>
          <a:stretch>
            <a:fillRect/>
          </a:stretch>
        </p:blipFill>
        <p:spPr>
          <a:xfrm>
            <a:off x="762243" y="2420584"/>
            <a:ext cx="6688903" cy="830652"/>
          </a:xfrm>
          <a:prstGeom prst="rect">
            <a:avLst/>
          </a:prstGeom>
        </p:spPr>
      </p:pic>
      <p:sp>
        <p:nvSpPr>
          <p:cNvPr id="29" name="TextBox 28">
            <a:extLst>
              <a:ext uri="{FF2B5EF4-FFF2-40B4-BE49-F238E27FC236}">
                <a16:creationId xmlns:a16="http://schemas.microsoft.com/office/drawing/2014/main" id="{5413B64F-1C37-F122-25C3-B30B337F1E5F}"/>
              </a:ext>
            </a:extLst>
          </p:cNvPr>
          <p:cNvSpPr txBox="1"/>
          <p:nvPr/>
        </p:nvSpPr>
        <p:spPr>
          <a:xfrm>
            <a:off x="762244" y="3411523"/>
            <a:ext cx="6596036"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Total Leads</a:t>
            </a:r>
            <a:r>
              <a:rPr lang="en-US" dirty="0">
                <a:solidFill>
                  <a:schemeClr val="bg1"/>
                </a:solidFill>
              </a:rPr>
              <a:t>: 10,000</a:t>
            </a:r>
          </a:p>
          <a:p>
            <a:r>
              <a:rPr lang="en-US" dirty="0">
                <a:solidFill>
                  <a:schemeClr val="bg1"/>
                </a:solidFill>
              </a:rPr>
              <a:t>	"This year, we generated 10,000 leads."</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Converted Accounts</a:t>
            </a:r>
            <a:r>
              <a:rPr lang="en-US" dirty="0">
                <a:solidFill>
                  <a:schemeClr val="bg1"/>
                </a:solidFill>
              </a:rPr>
              <a:t>: 1,005</a:t>
            </a:r>
          </a:p>
          <a:p>
            <a:r>
              <a:rPr lang="en-US" dirty="0">
                <a:solidFill>
                  <a:schemeClr val="bg1"/>
                </a:solidFill>
              </a:rPr>
              <a:t>	"1,005 leads were converted into accounts.“</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Converted Opportunities</a:t>
            </a:r>
            <a:r>
              <a:rPr lang="en-US" dirty="0">
                <a:solidFill>
                  <a:schemeClr val="bg1"/>
                </a:solidFill>
              </a:rPr>
              <a:t>: 411</a:t>
            </a:r>
          </a:p>
          <a:p>
            <a:r>
              <a:rPr lang="en-US" dirty="0">
                <a:solidFill>
                  <a:schemeClr val="bg1"/>
                </a:solidFill>
              </a:rPr>
              <a:t>	"We secured 411 opportunities from these accounts.“</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Lead Conversion Rate</a:t>
            </a:r>
            <a:r>
              <a:rPr lang="en-US" dirty="0">
                <a:solidFill>
                  <a:schemeClr val="bg1"/>
                </a:solidFill>
              </a:rPr>
              <a:t>: 10.53%</a:t>
            </a:r>
          </a:p>
          <a:p>
            <a:r>
              <a:rPr lang="en-US" dirty="0">
                <a:solidFill>
                  <a:schemeClr val="bg1"/>
                </a:solidFill>
              </a:rPr>
              <a:t>	The lead conversion rate is 10.53%.</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Converted Lead Amount</a:t>
            </a:r>
            <a:r>
              <a:rPr lang="en-US" dirty="0">
                <a:solidFill>
                  <a:schemeClr val="bg1"/>
                </a:solidFill>
              </a:rPr>
              <a:t>: $220,013.72</a:t>
            </a:r>
          </a:p>
          <a:p>
            <a:r>
              <a:rPr lang="en-US" dirty="0">
                <a:solidFill>
                  <a:schemeClr val="bg1"/>
                </a:solidFill>
              </a:rPr>
              <a:t>	Converted leads contributed $220,013.72 in revenue.</a:t>
            </a:r>
            <a:endParaRPr lang="en-IN" dirty="0">
              <a:solidFill>
                <a:schemeClr val="bg1"/>
              </a:solidFill>
            </a:endParaRPr>
          </a:p>
        </p:txBody>
      </p:sp>
      <p:pic>
        <p:nvPicPr>
          <p:cNvPr id="35" name="Picture 34">
            <a:extLst>
              <a:ext uri="{FF2B5EF4-FFF2-40B4-BE49-F238E27FC236}">
                <a16:creationId xmlns:a16="http://schemas.microsoft.com/office/drawing/2014/main" id="{0193C321-806D-092D-3D1B-239CDBCB1CB8}"/>
              </a:ext>
            </a:extLst>
          </p:cNvPr>
          <p:cNvPicPr>
            <a:picLocks noChangeAspect="1"/>
          </p:cNvPicPr>
          <p:nvPr/>
        </p:nvPicPr>
        <p:blipFill>
          <a:blip r:embed="rId7"/>
          <a:stretch>
            <a:fillRect/>
          </a:stretch>
        </p:blipFill>
        <p:spPr>
          <a:xfrm>
            <a:off x="7649888" y="2420584"/>
            <a:ext cx="6781770" cy="824364"/>
          </a:xfrm>
          <a:prstGeom prst="rect">
            <a:avLst/>
          </a:prstGeom>
        </p:spPr>
      </p:pic>
      <p:sp>
        <p:nvSpPr>
          <p:cNvPr id="36" name="TextBox 35">
            <a:extLst>
              <a:ext uri="{FF2B5EF4-FFF2-40B4-BE49-F238E27FC236}">
                <a16:creationId xmlns:a16="http://schemas.microsoft.com/office/drawing/2014/main" id="{9B9CB224-3E56-BDDD-2B87-5738C1296B2F}"/>
              </a:ext>
            </a:extLst>
          </p:cNvPr>
          <p:cNvSpPr txBox="1"/>
          <p:nvPr/>
        </p:nvSpPr>
        <p:spPr>
          <a:xfrm>
            <a:off x="7850610" y="1470098"/>
            <a:ext cx="3524747" cy="584775"/>
          </a:xfrm>
          <a:prstGeom prst="rect">
            <a:avLst/>
          </a:prstGeom>
          <a:noFill/>
        </p:spPr>
        <p:txBody>
          <a:bodyPr wrap="none" rtlCol="0">
            <a:spAutoFit/>
          </a:bodyPr>
          <a:lstStyle/>
          <a:p>
            <a:pPr marL="342900" indent="-342900">
              <a:buFont typeface="Arial" panose="020B0604020202020204" pitchFamily="34" charset="0"/>
              <a:buChar char="•"/>
            </a:pPr>
            <a:r>
              <a:rPr lang="en-US" sz="3200" b="1" dirty="0">
                <a:solidFill>
                  <a:schemeClr val="bg1"/>
                </a:solidFill>
                <a:latin typeface="Unbounded"/>
              </a:rPr>
              <a:t>Opportunity KPI’s</a:t>
            </a:r>
            <a:endParaRPr lang="en-IN" sz="3200" b="1" dirty="0">
              <a:solidFill>
                <a:schemeClr val="bg1"/>
              </a:solidFill>
              <a:latin typeface="Unbounded"/>
            </a:endParaRPr>
          </a:p>
        </p:txBody>
      </p:sp>
      <p:sp>
        <p:nvSpPr>
          <p:cNvPr id="37" name="TextBox 36">
            <a:extLst>
              <a:ext uri="{FF2B5EF4-FFF2-40B4-BE49-F238E27FC236}">
                <a16:creationId xmlns:a16="http://schemas.microsoft.com/office/drawing/2014/main" id="{611E7275-F79A-8B98-5900-9AB62375CDAF}"/>
              </a:ext>
            </a:extLst>
          </p:cNvPr>
          <p:cNvSpPr txBox="1"/>
          <p:nvPr/>
        </p:nvSpPr>
        <p:spPr>
          <a:xfrm>
            <a:off x="7649888" y="3477281"/>
            <a:ext cx="6688903"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latin typeface="Unbounded"/>
              </a:rPr>
              <a:t>Expected Amount</a:t>
            </a:r>
            <a:r>
              <a:rPr lang="en-US" dirty="0">
                <a:solidFill>
                  <a:schemeClr val="bg1"/>
                </a:solidFill>
              </a:rPr>
              <a:t>: $10,731,261</a:t>
            </a:r>
          </a:p>
          <a:p>
            <a:r>
              <a:rPr lang="en-US" dirty="0">
                <a:solidFill>
                  <a:schemeClr val="bg1"/>
                </a:solidFill>
              </a:rPr>
              <a:t>	The expected revenue is $10,731,261 From Opp.</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Active Opportunities</a:t>
            </a:r>
            <a:r>
              <a:rPr lang="en-US" dirty="0">
                <a:solidFill>
                  <a:schemeClr val="bg1"/>
                </a:solidFill>
              </a:rPr>
              <a:t>: 1,110</a:t>
            </a:r>
          </a:p>
          <a:p>
            <a:r>
              <a:rPr lang="en-US" dirty="0">
                <a:solidFill>
                  <a:schemeClr val="bg1"/>
                </a:solidFill>
              </a:rPr>
              <a:t>	We have 1,110 active opportunities in progress.</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Conversion Rate</a:t>
            </a:r>
            <a:r>
              <a:rPr lang="en-US" dirty="0">
                <a:solidFill>
                  <a:schemeClr val="bg1"/>
                </a:solidFill>
              </a:rPr>
              <a:t>: 33.99%</a:t>
            </a:r>
          </a:p>
          <a:p>
            <a:r>
              <a:rPr lang="en-US" dirty="0">
                <a:solidFill>
                  <a:schemeClr val="bg1"/>
                </a:solidFill>
              </a:rPr>
              <a:t>	Our conversion rate is 33.99%.</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Win Rate</a:t>
            </a:r>
            <a:r>
              <a:rPr lang="en-US" dirty="0">
                <a:solidFill>
                  <a:schemeClr val="bg1"/>
                </a:solidFill>
              </a:rPr>
              <a:t>: 33.89%</a:t>
            </a:r>
          </a:p>
          <a:p>
            <a:r>
              <a:rPr lang="en-US" dirty="0">
                <a:solidFill>
                  <a:schemeClr val="bg1"/>
                </a:solidFill>
              </a:rPr>
              <a:t>	Our win rate is 33.89%.</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Loss Rate</a:t>
            </a:r>
            <a:r>
              <a:rPr lang="en-US" dirty="0">
                <a:solidFill>
                  <a:schemeClr val="bg1"/>
                </a:solidFill>
              </a:rPr>
              <a:t>: 66.94%</a:t>
            </a:r>
          </a:p>
          <a:p>
            <a:r>
              <a:rPr lang="en-US" dirty="0">
                <a:solidFill>
                  <a:schemeClr val="bg1"/>
                </a:solidFill>
              </a:rPr>
              <a:t>	The loss rate is 66.94%.</a:t>
            </a:r>
            <a:endParaRPr lang="en-IN" dirty="0">
              <a:solidFill>
                <a:schemeClr val="bg1"/>
              </a:solidFill>
            </a:endParaRPr>
          </a:p>
        </p:txBody>
      </p:sp>
      <p:pic>
        <p:nvPicPr>
          <p:cNvPr id="1034" name="Picture 10" descr="Kpi - Free marketing icons">
            <a:extLst>
              <a:ext uri="{FF2B5EF4-FFF2-40B4-BE49-F238E27FC236}">
                <a16:creationId xmlns:a16="http://schemas.microsoft.com/office/drawing/2014/main" id="{48E38AA3-EC12-C1A5-77E4-0EFD3D3A96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2094" y="62913"/>
            <a:ext cx="1241375" cy="124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55261"/>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2809577" y="686156"/>
            <a:ext cx="5892760" cy="492681"/>
          </a:xfrm>
          <a:prstGeom prst="rect">
            <a:avLst/>
          </a:prstGeom>
          <a:noFill/>
          <a:ln/>
        </p:spPr>
        <p:txBody>
          <a:bodyPr wrap="none" rtlCol="0" anchor="t"/>
          <a:lstStyle/>
          <a:p>
            <a:pPr marL="0" indent="0">
              <a:lnSpc>
                <a:spcPts val="3881"/>
              </a:lnSpc>
              <a:buNone/>
            </a:pPr>
            <a:r>
              <a:rPr lang="en-US" sz="3105" dirty="0">
                <a:solidFill>
                  <a:srgbClr val="FFFFFF"/>
                </a:solidFill>
                <a:latin typeface="Unbounded" pitchFamily="34" charset="0"/>
                <a:ea typeface="Unbounded" pitchFamily="34" charset="-122"/>
                <a:cs typeface="Unbounded" pitchFamily="34" charset="-120"/>
              </a:rPr>
              <a:t> Data Modeling with Excel</a:t>
            </a:r>
            <a:endParaRPr lang="en-US" sz="3105" dirty="0"/>
          </a:p>
        </p:txBody>
      </p:sp>
      <p:sp>
        <p:nvSpPr>
          <p:cNvPr id="8" name="Text 3"/>
          <p:cNvSpPr/>
          <p:nvPr/>
        </p:nvSpPr>
        <p:spPr>
          <a:xfrm>
            <a:off x="719137" y="2518172"/>
            <a:ext cx="111443" cy="236577"/>
          </a:xfrm>
          <a:prstGeom prst="rect">
            <a:avLst/>
          </a:prstGeom>
          <a:noFill/>
          <a:ln/>
        </p:spPr>
        <p:txBody>
          <a:bodyPr wrap="none" rtlCol="0" anchor="t"/>
          <a:lstStyle/>
          <a:p>
            <a:pPr marL="0" indent="0" algn="ctr">
              <a:lnSpc>
                <a:spcPts val="1863"/>
              </a:lnSpc>
              <a:buNone/>
            </a:pPr>
            <a:endParaRPr lang="en-US" sz="1863" dirty="0"/>
          </a:p>
        </p:txBody>
      </p:sp>
      <p:sp>
        <p:nvSpPr>
          <p:cNvPr id="9" name="Text 4"/>
          <p:cNvSpPr/>
          <p:nvPr/>
        </p:nvSpPr>
        <p:spPr>
          <a:xfrm>
            <a:off x="1130856" y="2448044"/>
            <a:ext cx="1971318" cy="246459"/>
          </a:xfrm>
          <a:prstGeom prst="rect">
            <a:avLst/>
          </a:prstGeom>
          <a:noFill/>
          <a:ln/>
        </p:spPr>
        <p:txBody>
          <a:bodyPr wrap="none" rtlCol="0" anchor="t"/>
          <a:lstStyle/>
          <a:p>
            <a:pPr marL="0" indent="0">
              <a:lnSpc>
                <a:spcPts val="1940"/>
              </a:lnSpc>
              <a:buNone/>
            </a:pPr>
            <a:endParaRPr lang="en-US" sz="1552" dirty="0"/>
          </a:p>
        </p:txBody>
      </p:sp>
      <p:sp>
        <p:nvSpPr>
          <p:cNvPr id="10" name="Text 5"/>
          <p:cNvSpPr/>
          <p:nvPr/>
        </p:nvSpPr>
        <p:spPr>
          <a:xfrm>
            <a:off x="1130856" y="2794992"/>
            <a:ext cx="3357443" cy="1608058"/>
          </a:xfrm>
          <a:prstGeom prst="rect">
            <a:avLst/>
          </a:prstGeom>
          <a:noFill/>
          <a:ln/>
        </p:spPr>
        <p:txBody>
          <a:bodyPr wrap="square" rtlCol="0" anchor="t"/>
          <a:lstStyle/>
          <a:p>
            <a:pPr marL="0" indent="0">
              <a:lnSpc>
                <a:spcPts val="2111"/>
              </a:lnSpc>
              <a:buNone/>
            </a:pPr>
            <a:endParaRPr lang="en-US" sz="1319" dirty="0"/>
          </a:p>
        </p:txBody>
      </p:sp>
      <p:sp>
        <p:nvSpPr>
          <p:cNvPr id="12" name="Text 7"/>
          <p:cNvSpPr/>
          <p:nvPr/>
        </p:nvSpPr>
        <p:spPr>
          <a:xfrm>
            <a:off x="4750951" y="2518172"/>
            <a:ext cx="186571" cy="236577"/>
          </a:xfrm>
          <a:prstGeom prst="rect">
            <a:avLst/>
          </a:prstGeom>
          <a:noFill/>
          <a:ln/>
        </p:spPr>
        <p:txBody>
          <a:bodyPr wrap="none" rtlCol="0" anchor="t"/>
          <a:lstStyle/>
          <a:p>
            <a:pPr marL="0" indent="0" algn="ctr">
              <a:lnSpc>
                <a:spcPts val="1863"/>
              </a:lnSpc>
              <a:buNone/>
            </a:pPr>
            <a:endParaRPr lang="en-US" sz="1863" dirty="0"/>
          </a:p>
        </p:txBody>
      </p:sp>
      <p:sp>
        <p:nvSpPr>
          <p:cNvPr id="14" name="Text 9"/>
          <p:cNvSpPr/>
          <p:nvPr/>
        </p:nvSpPr>
        <p:spPr>
          <a:xfrm>
            <a:off x="5200293" y="2794992"/>
            <a:ext cx="3357443" cy="1608058"/>
          </a:xfrm>
          <a:prstGeom prst="rect">
            <a:avLst/>
          </a:prstGeom>
          <a:noFill/>
          <a:ln/>
        </p:spPr>
        <p:txBody>
          <a:bodyPr wrap="square" rtlCol="0" anchor="t"/>
          <a:lstStyle/>
          <a:p>
            <a:pPr marL="0" indent="0">
              <a:lnSpc>
                <a:spcPts val="2111"/>
              </a:lnSpc>
              <a:buNone/>
            </a:pPr>
            <a:endParaRPr lang="en-US" sz="1319" dirty="0"/>
          </a:p>
        </p:txBody>
      </p:sp>
      <p:sp>
        <p:nvSpPr>
          <p:cNvPr id="16" name="Text 11"/>
          <p:cNvSpPr/>
          <p:nvPr/>
        </p:nvSpPr>
        <p:spPr>
          <a:xfrm>
            <a:off x="679728" y="4829175"/>
            <a:ext cx="190143" cy="236577"/>
          </a:xfrm>
          <a:prstGeom prst="rect">
            <a:avLst/>
          </a:prstGeom>
          <a:noFill/>
          <a:ln/>
        </p:spPr>
        <p:txBody>
          <a:bodyPr wrap="none" rtlCol="0" anchor="t"/>
          <a:lstStyle/>
          <a:p>
            <a:pPr marL="0" indent="0" algn="ctr">
              <a:lnSpc>
                <a:spcPts val="1863"/>
              </a:lnSpc>
              <a:buNone/>
            </a:pPr>
            <a:endParaRPr lang="en-US" sz="1863" dirty="0"/>
          </a:p>
        </p:txBody>
      </p:sp>
      <p:sp>
        <p:nvSpPr>
          <p:cNvPr id="18" name="Text 13"/>
          <p:cNvSpPr/>
          <p:nvPr/>
        </p:nvSpPr>
        <p:spPr>
          <a:xfrm>
            <a:off x="1056015" y="5245209"/>
            <a:ext cx="6864568" cy="2691392"/>
          </a:xfrm>
          <a:prstGeom prst="rect">
            <a:avLst/>
          </a:prstGeom>
          <a:noFill/>
          <a:ln/>
        </p:spPr>
        <p:txBody>
          <a:bodyPr wrap="square" rtlCol="0" anchor="t"/>
          <a:lstStyle/>
          <a:p>
            <a:pPr marL="285750" indent="-285750" algn="just">
              <a:lnSpc>
                <a:spcPts val="2111"/>
              </a:lnSpc>
              <a:buFont typeface="Arial" panose="020B0604020202020204" pitchFamily="34" charset="0"/>
              <a:buChar char="•"/>
            </a:pPr>
            <a:r>
              <a:rPr lang="en-US" b="1" dirty="0">
                <a:solidFill>
                  <a:schemeClr val="bg1"/>
                </a:solidFill>
                <a:ea typeface="Cabin" pitchFamily="34" charset="-122"/>
                <a:cs typeface="Cabin" pitchFamily="34" charset="-120"/>
              </a:rPr>
              <a:t>Quick Data Summarization</a:t>
            </a:r>
            <a:r>
              <a:rPr lang="en-US" dirty="0">
                <a:solidFill>
                  <a:schemeClr val="bg1"/>
                </a:solidFill>
                <a:ea typeface="Cabin" pitchFamily="34" charset="-122"/>
                <a:cs typeface="Cabin" pitchFamily="34" charset="-120"/>
              </a:rPr>
              <a:t>: The pivot tables above quickly summarize large volumes of CRM data, making it easier to spot trends and patterns.</a:t>
            </a:r>
          </a:p>
          <a:p>
            <a:pPr algn="just">
              <a:lnSpc>
                <a:spcPts val="2111"/>
              </a:lnSpc>
            </a:pPr>
            <a:endParaRPr lang="en-US" dirty="0">
              <a:solidFill>
                <a:schemeClr val="bg1"/>
              </a:solidFill>
              <a:ea typeface="Cabin" pitchFamily="34" charset="-122"/>
              <a:cs typeface="Cabin" pitchFamily="34" charset="-120"/>
            </a:endParaRPr>
          </a:p>
          <a:p>
            <a:pPr marL="285750" indent="-285750" algn="just">
              <a:lnSpc>
                <a:spcPts val="2111"/>
              </a:lnSpc>
              <a:buFont typeface="Arial" panose="020B0604020202020204" pitchFamily="34" charset="0"/>
              <a:buChar char="•"/>
            </a:pPr>
            <a:r>
              <a:rPr lang="en-US" b="1" dirty="0">
                <a:solidFill>
                  <a:schemeClr val="bg1"/>
                </a:solidFill>
                <a:ea typeface="Cabin" pitchFamily="34" charset="-122"/>
                <a:cs typeface="Cabin" pitchFamily="34" charset="-120"/>
              </a:rPr>
              <a:t>Easy Comparisons</a:t>
            </a:r>
            <a:r>
              <a:rPr lang="en-US" dirty="0">
                <a:solidFill>
                  <a:schemeClr val="bg1"/>
                </a:solidFill>
                <a:ea typeface="Cabin" pitchFamily="34" charset="-122"/>
                <a:cs typeface="Cabin" pitchFamily="34" charset="-120"/>
              </a:rPr>
              <a:t>: By breaking down data by business type, lead source, opportunity status, and more, the pivot tables facilitate easy comparisons.</a:t>
            </a:r>
          </a:p>
          <a:p>
            <a:pPr marL="285750" indent="-285750" algn="just">
              <a:lnSpc>
                <a:spcPts val="2111"/>
              </a:lnSpc>
              <a:buFont typeface="Arial" panose="020B0604020202020204" pitchFamily="34" charset="0"/>
              <a:buChar char="•"/>
            </a:pPr>
            <a:endParaRPr lang="en-US" dirty="0">
              <a:solidFill>
                <a:schemeClr val="bg1"/>
              </a:solidFill>
              <a:ea typeface="Cabin" pitchFamily="34" charset="-122"/>
              <a:cs typeface="Cabin" pitchFamily="34" charset="-120"/>
            </a:endParaRPr>
          </a:p>
          <a:p>
            <a:pPr marL="285750" indent="-285750" algn="just">
              <a:lnSpc>
                <a:spcPts val="2111"/>
              </a:lnSpc>
              <a:buFont typeface="Arial" panose="020B0604020202020204" pitchFamily="34" charset="0"/>
              <a:buChar char="•"/>
            </a:pPr>
            <a:r>
              <a:rPr lang="en-US" b="1" dirty="0">
                <a:solidFill>
                  <a:schemeClr val="bg1"/>
                </a:solidFill>
                <a:ea typeface="Cabin" pitchFamily="34" charset="-122"/>
                <a:cs typeface="Cabin" pitchFamily="34" charset="-120"/>
              </a:rPr>
              <a:t>Data Exploration</a:t>
            </a:r>
            <a:r>
              <a:rPr lang="en-US" dirty="0">
                <a:solidFill>
                  <a:schemeClr val="bg1"/>
                </a:solidFill>
                <a:ea typeface="Cabin" pitchFamily="34" charset="-122"/>
                <a:cs typeface="Cabin" pitchFamily="34" charset="-120"/>
              </a:rPr>
              <a:t>: Pivot tables allow for interactive exploration of data, letting users adjust the view to explore different aspects of the dataset without needing to alter the raw data.</a:t>
            </a:r>
            <a:endParaRPr lang="en-US" dirty="0">
              <a:solidFill>
                <a:schemeClr val="bg1"/>
              </a:solidFill>
            </a:endParaRPr>
          </a:p>
        </p:txBody>
      </p:sp>
      <p:sp>
        <p:nvSpPr>
          <p:cNvPr id="20" name="Text 15"/>
          <p:cNvSpPr/>
          <p:nvPr/>
        </p:nvSpPr>
        <p:spPr>
          <a:xfrm>
            <a:off x="4771586" y="4829175"/>
            <a:ext cx="189905" cy="236577"/>
          </a:xfrm>
          <a:prstGeom prst="rect">
            <a:avLst/>
          </a:prstGeom>
          <a:noFill/>
          <a:ln/>
        </p:spPr>
        <p:txBody>
          <a:bodyPr wrap="none" rtlCol="0" anchor="t"/>
          <a:lstStyle/>
          <a:p>
            <a:pPr marL="0" indent="0" algn="ctr">
              <a:lnSpc>
                <a:spcPts val="1863"/>
              </a:lnSpc>
              <a:buNone/>
            </a:pPr>
            <a:endParaRPr lang="en-US" sz="1863" dirty="0"/>
          </a:p>
        </p:txBody>
      </p:sp>
      <p:sp>
        <p:nvSpPr>
          <p:cNvPr id="22" name="Text 17"/>
          <p:cNvSpPr/>
          <p:nvPr/>
        </p:nvSpPr>
        <p:spPr>
          <a:xfrm>
            <a:off x="5200293" y="5105995"/>
            <a:ext cx="3357443" cy="1340048"/>
          </a:xfrm>
          <a:prstGeom prst="rect">
            <a:avLst/>
          </a:prstGeom>
          <a:noFill/>
          <a:ln/>
        </p:spPr>
        <p:txBody>
          <a:bodyPr wrap="square" rtlCol="0" anchor="t"/>
          <a:lstStyle/>
          <a:p>
            <a:pPr marL="0" indent="0">
              <a:lnSpc>
                <a:spcPts val="2111"/>
              </a:lnSpc>
              <a:buNone/>
            </a:pPr>
            <a:endParaRPr lang="en-US" sz="1319" dirty="0"/>
          </a:p>
        </p:txBody>
      </p:sp>
      <p:sp>
        <p:nvSpPr>
          <p:cNvPr id="36" name="TextBox 35">
            <a:extLst>
              <a:ext uri="{FF2B5EF4-FFF2-40B4-BE49-F238E27FC236}">
                <a16:creationId xmlns:a16="http://schemas.microsoft.com/office/drawing/2014/main" id="{BBB1B659-3729-064C-794D-408FA5B70E5B}"/>
              </a:ext>
            </a:extLst>
          </p:cNvPr>
          <p:cNvSpPr txBox="1"/>
          <p:nvPr/>
        </p:nvSpPr>
        <p:spPr>
          <a:xfrm>
            <a:off x="232529" y="1509779"/>
            <a:ext cx="1486754" cy="646331"/>
          </a:xfrm>
          <a:prstGeom prst="rect">
            <a:avLst/>
          </a:prstGeom>
          <a:noFill/>
        </p:spPr>
        <p:txBody>
          <a:bodyPr wrap="none" rtlCol="0">
            <a:spAutoFit/>
          </a:bodyPr>
          <a:lstStyle/>
          <a:p>
            <a:r>
              <a:rPr lang="en-US" b="1" u="sng" dirty="0">
                <a:solidFill>
                  <a:schemeClr val="bg1"/>
                </a:solidFill>
                <a:latin typeface="Unbounded"/>
                <a:ea typeface="Unbounded" pitchFamily="34" charset="-122"/>
                <a:cs typeface="Unbounded" pitchFamily="34" charset="-120"/>
              </a:rPr>
              <a:t>Data Model</a:t>
            </a:r>
            <a:endParaRPr lang="en-US" b="1" u="sng" dirty="0">
              <a:solidFill>
                <a:schemeClr val="bg1"/>
              </a:solidFill>
              <a:latin typeface="Unbounded"/>
            </a:endParaRPr>
          </a:p>
          <a:p>
            <a:endParaRPr lang="en-IN" b="1" u="sng" dirty="0">
              <a:latin typeface="Unbounded"/>
            </a:endParaRPr>
          </a:p>
        </p:txBody>
      </p:sp>
      <p:sp>
        <p:nvSpPr>
          <p:cNvPr id="37" name="TextBox 36">
            <a:extLst>
              <a:ext uri="{FF2B5EF4-FFF2-40B4-BE49-F238E27FC236}">
                <a16:creationId xmlns:a16="http://schemas.microsoft.com/office/drawing/2014/main" id="{BA93BE6E-842A-79CC-660B-5E509B20C0CE}"/>
              </a:ext>
            </a:extLst>
          </p:cNvPr>
          <p:cNvSpPr txBox="1"/>
          <p:nvPr/>
        </p:nvSpPr>
        <p:spPr>
          <a:xfrm>
            <a:off x="989388" y="1826144"/>
            <a:ext cx="7709695"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Organize Data Efficiently</a:t>
            </a:r>
            <a:r>
              <a:rPr lang="en-US" dirty="0">
                <a:solidFill>
                  <a:schemeClr val="bg1"/>
                </a:solidFill>
              </a:rPr>
              <a:t>: The data model ensures that all information related to accounts, opportunities, leads, users, and products is organized systematically.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Establish Relationships</a:t>
            </a:r>
            <a:r>
              <a:rPr lang="en-US" dirty="0">
                <a:solidFill>
                  <a:schemeClr val="bg1"/>
                </a:solidFill>
              </a:rPr>
              <a:t>: It defines how different pieces of data relate to each other, enabling complex queries and reports (e.g., linking a lead to the user managing it and the account it converts into).</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Support Business Processes</a:t>
            </a:r>
            <a:r>
              <a:rPr lang="en-US" dirty="0">
                <a:solidFill>
                  <a:schemeClr val="bg1"/>
                </a:solidFill>
              </a:rPr>
              <a:t>: The model supports key business processes like lead management, opportunity tracking, and sales reporting, making it easier to manage customer relationships and sales activities.</a:t>
            </a:r>
            <a:endParaRPr lang="en-IN" dirty="0">
              <a:solidFill>
                <a:schemeClr val="bg1"/>
              </a:solidFill>
            </a:endParaRPr>
          </a:p>
        </p:txBody>
      </p:sp>
      <p:pic>
        <p:nvPicPr>
          <p:cNvPr id="3074" name="Picture 2" descr="Excel Logo - Free Vectors &amp; PSDs to Download">
            <a:extLst>
              <a:ext uri="{FF2B5EF4-FFF2-40B4-BE49-F238E27FC236}">
                <a16:creationId xmlns:a16="http://schemas.microsoft.com/office/drawing/2014/main" id="{C6916226-23E0-89B7-49A2-6A43A7A01F4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870139" y="194988"/>
            <a:ext cx="1651562" cy="16515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7395055-BB44-2190-7175-51433D50DC28}"/>
              </a:ext>
            </a:extLst>
          </p:cNvPr>
          <p:cNvPicPr>
            <a:picLocks noChangeAspect="1"/>
          </p:cNvPicPr>
          <p:nvPr/>
        </p:nvPicPr>
        <p:blipFill>
          <a:blip r:embed="rId7"/>
          <a:stretch>
            <a:fillRect/>
          </a:stretch>
        </p:blipFill>
        <p:spPr>
          <a:xfrm>
            <a:off x="9133409" y="29131"/>
            <a:ext cx="5486401" cy="4372706"/>
          </a:xfrm>
          <a:prstGeom prst="rect">
            <a:avLst/>
          </a:prstGeom>
        </p:spPr>
      </p:pic>
      <p:pic>
        <p:nvPicPr>
          <p:cNvPr id="15" name="Picture 14">
            <a:extLst>
              <a:ext uri="{FF2B5EF4-FFF2-40B4-BE49-F238E27FC236}">
                <a16:creationId xmlns:a16="http://schemas.microsoft.com/office/drawing/2014/main" id="{C379648B-1912-41D0-A64F-493977383994}"/>
              </a:ext>
            </a:extLst>
          </p:cNvPr>
          <p:cNvPicPr>
            <a:picLocks noChangeAspect="1"/>
          </p:cNvPicPr>
          <p:nvPr/>
        </p:nvPicPr>
        <p:blipFill>
          <a:blip r:embed="rId8"/>
          <a:stretch>
            <a:fillRect/>
          </a:stretch>
        </p:blipFill>
        <p:spPr>
          <a:xfrm>
            <a:off x="9165675" y="4403050"/>
            <a:ext cx="5454135" cy="3834234"/>
          </a:xfrm>
          <a:prstGeom prst="rect">
            <a:avLst/>
          </a:prstGeom>
        </p:spPr>
      </p:pic>
      <p:pic>
        <p:nvPicPr>
          <p:cNvPr id="19" name="Picture 18">
            <a:extLst>
              <a:ext uri="{FF2B5EF4-FFF2-40B4-BE49-F238E27FC236}">
                <a16:creationId xmlns:a16="http://schemas.microsoft.com/office/drawing/2014/main" id="{07123356-CC30-C423-A35D-C41AD0F4F94E}"/>
              </a:ext>
            </a:extLst>
          </p:cNvPr>
          <p:cNvPicPr>
            <a:picLocks noChangeAspect="1"/>
          </p:cNvPicPr>
          <p:nvPr/>
        </p:nvPicPr>
        <p:blipFill>
          <a:blip r:embed="rId9"/>
          <a:stretch>
            <a:fillRect/>
          </a:stretch>
        </p:blipFill>
        <p:spPr>
          <a:xfrm>
            <a:off x="-373308" y="179204"/>
            <a:ext cx="2271103" cy="1008794"/>
          </a:xfrm>
          <a:prstGeom prst="rect">
            <a:avLst/>
          </a:prstGeom>
        </p:spPr>
      </p:pic>
      <p:sp>
        <p:nvSpPr>
          <p:cNvPr id="21" name="TextBox 20">
            <a:extLst>
              <a:ext uri="{FF2B5EF4-FFF2-40B4-BE49-F238E27FC236}">
                <a16:creationId xmlns:a16="http://schemas.microsoft.com/office/drawing/2014/main" id="{4797B57C-F585-D6AE-E413-41864ADE08AA}"/>
              </a:ext>
            </a:extLst>
          </p:cNvPr>
          <p:cNvSpPr txBox="1"/>
          <p:nvPr/>
        </p:nvSpPr>
        <p:spPr>
          <a:xfrm>
            <a:off x="495972" y="515451"/>
            <a:ext cx="630301" cy="307777"/>
          </a:xfrm>
          <a:prstGeom prst="rect">
            <a:avLst/>
          </a:prstGeom>
          <a:noFill/>
        </p:spPr>
        <p:txBody>
          <a:bodyPr wrap="square" rtlCol="0">
            <a:spAutoFit/>
          </a:bodyPr>
          <a:lstStyle/>
          <a:p>
            <a:r>
              <a:rPr lang="en-US" sz="1400" b="1" dirty="0">
                <a:solidFill>
                  <a:schemeClr val="bg1"/>
                </a:solidFill>
              </a:rPr>
              <a:t>CRM</a:t>
            </a:r>
            <a:endParaRPr lang="en-IN" sz="1400" b="1" dirty="0">
              <a:solidFill>
                <a:schemeClr val="bg1"/>
              </a:solidFill>
            </a:endParaRPr>
          </a:p>
        </p:txBody>
      </p:sp>
      <p:sp>
        <p:nvSpPr>
          <p:cNvPr id="23" name="TextBox 22">
            <a:extLst>
              <a:ext uri="{FF2B5EF4-FFF2-40B4-BE49-F238E27FC236}">
                <a16:creationId xmlns:a16="http://schemas.microsoft.com/office/drawing/2014/main" id="{CE51A4CC-FD3B-A4F4-4023-E30B651A6964}"/>
              </a:ext>
            </a:extLst>
          </p:cNvPr>
          <p:cNvSpPr txBox="1"/>
          <p:nvPr/>
        </p:nvSpPr>
        <p:spPr>
          <a:xfrm>
            <a:off x="210702" y="4893442"/>
            <a:ext cx="1752840" cy="646331"/>
          </a:xfrm>
          <a:prstGeom prst="rect">
            <a:avLst/>
          </a:prstGeom>
          <a:noFill/>
        </p:spPr>
        <p:txBody>
          <a:bodyPr wrap="square" rtlCol="0">
            <a:spAutoFit/>
          </a:bodyPr>
          <a:lstStyle/>
          <a:p>
            <a:r>
              <a:rPr lang="en-US" b="1" u="sng" dirty="0">
                <a:solidFill>
                  <a:schemeClr val="bg1"/>
                </a:solidFill>
                <a:latin typeface="Unbounded"/>
                <a:ea typeface="Unbounded" pitchFamily="34" charset="-122"/>
                <a:cs typeface="Unbounded" pitchFamily="34" charset="-120"/>
              </a:rPr>
              <a:t>Pivot Table</a:t>
            </a:r>
            <a:endParaRPr lang="en-US" b="1" u="sng" dirty="0">
              <a:solidFill>
                <a:schemeClr val="bg1"/>
              </a:solidFill>
              <a:latin typeface="Unbounded"/>
            </a:endParaRPr>
          </a:p>
          <a:p>
            <a:endParaRPr lang="en-IN" b="1" u="sng" dirty="0">
              <a:latin typeface="Unbounded"/>
            </a:endParaRPr>
          </a:p>
        </p:txBody>
      </p:sp>
    </p:spTree>
    <p:extLst>
      <p:ext uri="{BB962C8B-B14F-4D97-AF65-F5344CB8AC3E}">
        <p14:creationId xmlns:p14="http://schemas.microsoft.com/office/powerpoint/2010/main" val="212860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55261"/>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3064586" y="626336"/>
            <a:ext cx="5892760" cy="492681"/>
          </a:xfrm>
          <a:prstGeom prst="rect">
            <a:avLst/>
          </a:prstGeom>
          <a:noFill/>
          <a:ln/>
        </p:spPr>
        <p:txBody>
          <a:bodyPr wrap="none" rtlCol="0" anchor="t"/>
          <a:lstStyle/>
          <a:p>
            <a:pPr marL="0" indent="0">
              <a:lnSpc>
                <a:spcPts val="3881"/>
              </a:lnSpc>
              <a:buNone/>
            </a:pPr>
            <a:r>
              <a:rPr lang="en-US" sz="3105" dirty="0">
                <a:solidFill>
                  <a:srgbClr val="FFFFFF"/>
                </a:solidFill>
                <a:latin typeface="Unbounded" pitchFamily="34" charset="0"/>
                <a:ea typeface="Unbounded" pitchFamily="34" charset="-122"/>
                <a:cs typeface="Unbounded" pitchFamily="34" charset="-120"/>
              </a:rPr>
              <a:t>Validating Data with SQL</a:t>
            </a:r>
            <a:endParaRPr lang="en-US" sz="3105" dirty="0"/>
          </a:p>
        </p:txBody>
      </p:sp>
      <p:sp>
        <p:nvSpPr>
          <p:cNvPr id="8" name="Text 3"/>
          <p:cNvSpPr/>
          <p:nvPr/>
        </p:nvSpPr>
        <p:spPr>
          <a:xfrm>
            <a:off x="719137" y="2518172"/>
            <a:ext cx="111443" cy="236577"/>
          </a:xfrm>
          <a:prstGeom prst="rect">
            <a:avLst/>
          </a:prstGeom>
          <a:noFill/>
          <a:ln/>
        </p:spPr>
        <p:txBody>
          <a:bodyPr wrap="none" rtlCol="0" anchor="t"/>
          <a:lstStyle/>
          <a:p>
            <a:pPr marL="0" indent="0" algn="ctr">
              <a:lnSpc>
                <a:spcPts val="1863"/>
              </a:lnSpc>
              <a:buNone/>
            </a:pPr>
            <a:endParaRPr lang="en-US" sz="1863" dirty="0"/>
          </a:p>
        </p:txBody>
      </p:sp>
      <p:sp>
        <p:nvSpPr>
          <p:cNvPr id="9" name="Text 4"/>
          <p:cNvSpPr/>
          <p:nvPr/>
        </p:nvSpPr>
        <p:spPr>
          <a:xfrm>
            <a:off x="1130856" y="2448044"/>
            <a:ext cx="1971318" cy="246459"/>
          </a:xfrm>
          <a:prstGeom prst="rect">
            <a:avLst/>
          </a:prstGeom>
          <a:noFill/>
          <a:ln/>
        </p:spPr>
        <p:txBody>
          <a:bodyPr wrap="none" rtlCol="0" anchor="t"/>
          <a:lstStyle/>
          <a:p>
            <a:pPr marL="0" indent="0">
              <a:lnSpc>
                <a:spcPts val="1940"/>
              </a:lnSpc>
              <a:buNone/>
            </a:pPr>
            <a:endParaRPr lang="en-US" sz="1552" dirty="0"/>
          </a:p>
        </p:txBody>
      </p:sp>
      <p:sp>
        <p:nvSpPr>
          <p:cNvPr id="10" name="Text 5"/>
          <p:cNvSpPr/>
          <p:nvPr/>
        </p:nvSpPr>
        <p:spPr>
          <a:xfrm>
            <a:off x="1130856" y="2794992"/>
            <a:ext cx="3357443" cy="1608058"/>
          </a:xfrm>
          <a:prstGeom prst="rect">
            <a:avLst/>
          </a:prstGeom>
          <a:noFill/>
          <a:ln/>
        </p:spPr>
        <p:txBody>
          <a:bodyPr wrap="square" rtlCol="0" anchor="t"/>
          <a:lstStyle/>
          <a:p>
            <a:pPr marL="0" indent="0">
              <a:lnSpc>
                <a:spcPts val="2111"/>
              </a:lnSpc>
              <a:buNone/>
            </a:pPr>
            <a:endParaRPr lang="en-US" sz="1319" dirty="0"/>
          </a:p>
        </p:txBody>
      </p:sp>
      <p:sp>
        <p:nvSpPr>
          <p:cNvPr id="12" name="Text 7"/>
          <p:cNvSpPr/>
          <p:nvPr/>
        </p:nvSpPr>
        <p:spPr>
          <a:xfrm>
            <a:off x="4750951" y="2518172"/>
            <a:ext cx="186571" cy="236577"/>
          </a:xfrm>
          <a:prstGeom prst="rect">
            <a:avLst/>
          </a:prstGeom>
          <a:noFill/>
          <a:ln/>
        </p:spPr>
        <p:txBody>
          <a:bodyPr wrap="none" rtlCol="0" anchor="t"/>
          <a:lstStyle/>
          <a:p>
            <a:pPr marL="0" indent="0" algn="ctr">
              <a:lnSpc>
                <a:spcPts val="1863"/>
              </a:lnSpc>
              <a:buNone/>
            </a:pPr>
            <a:endParaRPr lang="en-US" sz="1863" dirty="0"/>
          </a:p>
        </p:txBody>
      </p:sp>
      <p:sp>
        <p:nvSpPr>
          <p:cNvPr id="14" name="Text 9"/>
          <p:cNvSpPr/>
          <p:nvPr/>
        </p:nvSpPr>
        <p:spPr>
          <a:xfrm>
            <a:off x="5200293" y="2794992"/>
            <a:ext cx="3357443" cy="1608058"/>
          </a:xfrm>
          <a:prstGeom prst="rect">
            <a:avLst/>
          </a:prstGeom>
          <a:noFill/>
          <a:ln/>
        </p:spPr>
        <p:txBody>
          <a:bodyPr wrap="square" rtlCol="0" anchor="t"/>
          <a:lstStyle/>
          <a:p>
            <a:pPr marL="0" indent="0">
              <a:lnSpc>
                <a:spcPts val="2111"/>
              </a:lnSpc>
              <a:buNone/>
            </a:pPr>
            <a:endParaRPr lang="en-US" sz="1319" dirty="0"/>
          </a:p>
        </p:txBody>
      </p:sp>
      <p:sp>
        <p:nvSpPr>
          <p:cNvPr id="16" name="Text 11"/>
          <p:cNvSpPr/>
          <p:nvPr/>
        </p:nvSpPr>
        <p:spPr>
          <a:xfrm>
            <a:off x="679728" y="4829175"/>
            <a:ext cx="190143" cy="236577"/>
          </a:xfrm>
          <a:prstGeom prst="rect">
            <a:avLst/>
          </a:prstGeom>
          <a:noFill/>
          <a:ln/>
        </p:spPr>
        <p:txBody>
          <a:bodyPr wrap="none" rtlCol="0" anchor="t"/>
          <a:lstStyle/>
          <a:p>
            <a:pPr marL="0" indent="0" algn="ctr">
              <a:lnSpc>
                <a:spcPts val="1863"/>
              </a:lnSpc>
              <a:buNone/>
            </a:pPr>
            <a:endParaRPr lang="en-US" sz="1863" dirty="0"/>
          </a:p>
        </p:txBody>
      </p:sp>
      <p:sp>
        <p:nvSpPr>
          <p:cNvPr id="17" name="Text 12"/>
          <p:cNvSpPr/>
          <p:nvPr/>
        </p:nvSpPr>
        <p:spPr>
          <a:xfrm>
            <a:off x="1130856" y="4759047"/>
            <a:ext cx="4069437" cy="376952"/>
          </a:xfrm>
          <a:prstGeom prst="rect">
            <a:avLst/>
          </a:prstGeom>
          <a:noFill/>
          <a:ln/>
        </p:spPr>
        <p:txBody>
          <a:bodyPr wrap="none" rtlCol="0" anchor="t"/>
          <a:lstStyle/>
          <a:p>
            <a:pPr>
              <a:lnSpc>
                <a:spcPts val="1940"/>
              </a:lnSpc>
            </a:pPr>
            <a:r>
              <a:rPr lang="en-US" u="sng" dirty="0">
                <a:solidFill>
                  <a:schemeClr val="bg1"/>
                </a:solidFill>
                <a:latin typeface="Unbounded" pitchFamily="34" charset="0"/>
                <a:ea typeface="Unbounded" pitchFamily="34" charset="-122"/>
                <a:cs typeface="Unbounded" pitchFamily="34" charset="-120"/>
              </a:rPr>
              <a:t>Data </a:t>
            </a:r>
            <a:r>
              <a:rPr lang="en-US" u="sng" dirty="0">
                <a:solidFill>
                  <a:schemeClr val="bg1"/>
                </a:solidFill>
                <a:latin typeface="Unbounded" pitchFamily="34" charset="0"/>
                <a:ea typeface="Unbounded" pitchFamily="34" charset="-122"/>
              </a:rPr>
              <a:t>Transformation</a:t>
            </a:r>
            <a:r>
              <a:rPr lang="en-US" u="sng" dirty="0">
                <a:solidFill>
                  <a:schemeClr val="bg1"/>
                </a:solidFill>
                <a:latin typeface="Unbounded" pitchFamily="34" charset="0"/>
                <a:ea typeface="Unbounded" pitchFamily="34" charset="-122"/>
                <a:cs typeface="Unbounded" pitchFamily="34" charset="-120"/>
              </a:rPr>
              <a:t> &amp; Data Cleansing</a:t>
            </a:r>
            <a:endParaRPr lang="en-US" u="sng" dirty="0">
              <a:solidFill>
                <a:schemeClr val="bg1"/>
              </a:solidFill>
            </a:endParaRPr>
          </a:p>
          <a:p>
            <a:pPr marL="0" indent="0">
              <a:lnSpc>
                <a:spcPts val="1940"/>
              </a:lnSpc>
              <a:buNone/>
            </a:pPr>
            <a:endParaRPr lang="en-US" sz="1552" dirty="0"/>
          </a:p>
        </p:txBody>
      </p:sp>
      <p:sp>
        <p:nvSpPr>
          <p:cNvPr id="18" name="Text 13"/>
          <p:cNvSpPr/>
          <p:nvPr/>
        </p:nvSpPr>
        <p:spPr>
          <a:xfrm>
            <a:off x="926457" y="5482947"/>
            <a:ext cx="7709695" cy="1608058"/>
          </a:xfrm>
          <a:prstGeom prst="rect">
            <a:avLst/>
          </a:prstGeom>
          <a:noFill/>
          <a:ln/>
        </p:spPr>
        <p:txBody>
          <a:bodyPr wrap="square" rtlCol="0" anchor="t"/>
          <a:lstStyle/>
          <a:p>
            <a:pPr marL="285750" indent="-285750" algn="just">
              <a:lnSpc>
                <a:spcPts val="2111"/>
              </a:lnSpc>
              <a:buFont typeface="Arial" panose="020B0604020202020204" pitchFamily="34" charset="0"/>
              <a:buChar char="•"/>
            </a:pPr>
            <a:r>
              <a:rPr lang="en-US" dirty="0">
                <a:solidFill>
                  <a:schemeClr val="bg1"/>
                </a:solidFill>
                <a:ea typeface="Cabin" pitchFamily="34" charset="-122"/>
                <a:cs typeface="Cabin" pitchFamily="34" charset="-120"/>
              </a:rPr>
              <a:t>In addition to validation, SQL can be used to transform CRM data into a format that is more suitable for analysis. This could involve merging data from multiple sources, creating calculated fields, or aggregating data to provide higher-level insights.</a:t>
            </a:r>
            <a:endParaRPr lang="en-US" dirty="0">
              <a:solidFill>
                <a:schemeClr val="bg1"/>
              </a:solidFill>
            </a:endParaRPr>
          </a:p>
        </p:txBody>
      </p:sp>
      <p:sp>
        <p:nvSpPr>
          <p:cNvPr id="20" name="Text 15"/>
          <p:cNvSpPr/>
          <p:nvPr/>
        </p:nvSpPr>
        <p:spPr>
          <a:xfrm>
            <a:off x="4771586" y="4829175"/>
            <a:ext cx="189905" cy="236577"/>
          </a:xfrm>
          <a:prstGeom prst="rect">
            <a:avLst/>
          </a:prstGeom>
          <a:noFill/>
          <a:ln/>
        </p:spPr>
        <p:txBody>
          <a:bodyPr wrap="none" rtlCol="0" anchor="t"/>
          <a:lstStyle/>
          <a:p>
            <a:pPr marL="0" indent="0" algn="ctr">
              <a:lnSpc>
                <a:spcPts val="1863"/>
              </a:lnSpc>
              <a:buNone/>
            </a:pPr>
            <a:endParaRPr lang="en-US" sz="1863" dirty="0"/>
          </a:p>
        </p:txBody>
      </p:sp>
      <p:sp>
        <p:nvSpPr>
          <p:cNvPr id="22" name="Text 17"/>
          <p:cNvSpPr/>
          <p:nvPr/>
        </p:nvSpPr>
        <p:spPr>
          <a:xfrm>
            <a:off x="5200293" y="5105995"/>
            <a:ext cx="3357443" cy="1340048"/>
          </a:xfrm>
          <a:prstGeom prst="rect">
            <a:avLst/>
          </a:prstGeom>
          <a:noFill/>
          <a:ln/>
        </p:spPr>
        <p:txBody>
          <a:bodyPr wrap="square" rtlCol="0" anchor="t"/>
          <a:lstStyle/>
          <a:p>
            <a:pPr marL="0" indent="0">
              <a:lnSpc>
                <a:spcPts val="2111"/>
              </a:lnSpc>
              <a:buNone/>
            </a:pPr>
            <a:endParaRPr lang="en-US" sz="1319" dirty="0"/>
          </a:p>
        </p:txBody>
      </p:sp>
      <p:pic>
        <p:nvPicPr>
          <p:cNvPr id="2050" name="Picture 2" descr="Mysql png images | PNGWing">
            <a:extLst>
              <a:ext uri="{FF2B5EF4-FFF2-40B4-BE49-F238E27FC236}">
                <a16:creationId xmlns:a16="http://schemas.microsoft.com/office/drawing/2014/main" id="{4C258EF5-0040-FFB4-8D0C-A3E023D2337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35311" y="305498"/>
            <a:ext cx="1554766" cy="1295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16EF4AD-5B50-0874-97C0-435EC60623B8}"/>
              </a:ext>
            </a:extLst>
          </p:cNvPr>
          <p:cNvPicPr>
            <a:picLocks noChangeAspect="1"/>
          </p:cNvPicPr>
          <p:nvPr/>
        </p:nvPicPr>
        <p:blipFill>
          <a:blip r:embed="rId7"/>
          <a:stretch>
            <a:fillRect/>
          </a:stretch>
        </p:blipFill>
        <p:spPr>
          <a:xfrm>
            <a:off x="9119722" y="0"/>
            <a:ext cx="5432619" cy="3980985"/>
          </a:xfrm>
          <a:prstGeom prst="rect">
            <a:avLst/>
          </a:prstGeom>
        </p:spPr>
      </p:pic>
      <p:pic>
        <p:nvPicPr>
          <p:cNvPr id="26" name="Picture 25">
            <a:extLst>
              <a:ext uri="{FF2B5EF4-FFF2-40B4-BE49-F238E27FC236}">
                <a16:creationId xmlns:a16="http://schemas.microsoft.com/office/drawing/2014/main" id="{AD1400D2-A2FF-7A45-2147-220CBAE8475D}"/>
              </a:ext>
            </a:extLst>
          </p:cNvPr>
          <p:cNvPicPr>
            <a:picLocks noChangeAspect="1"/>
          </p:cNvPicPr>
          <p:nvPr/>
        </p:nvPicPr>
        <p:blipFill>
          <a:blip r:embed="rId8"/>
          <a:stretch>
            <a:fillRect/>
          </a:stretch>
        </p:blipFill>
        <p:spPr>
          <a:xfrm>
            <a:off x="9119722" y="4114801"/>
            <a:ext cx="5510678" cy="4025590"/>
          </a:xfrm>
          <a:prstGeom prst="rect">
            <a:avLst/>
          </a:prstGeom>
        </p:spPr>
      </p:pic>
      <p:sp>
        <p:nvSpPr>
          <p:cNvPr id="36" name="TextBox 35">
            <a:extLst>
              <a:ext uri="{FF2B5EF4-FFF2-40B4-BE49-F238E27FC236}">
                <a16:creationId xmlns:a16="http://schemas.microsoft.com/office/drawing/2014/main" id="{BBB1B659-3729-064C-794D-408FA5B70E5B}"/>
              </a:ext>
            </a:extLst>
          </p:cNvPr>
          <p:cNvSpPr txBox="1"/>
          <p:nvPr/>
        </p:nvSpPr>
        <p:spPr>
          <a:xfrm>
            <a:off x="1137484" y="1814260"/>
            <a:ext cx="3154453" cy="646331"/>
          </a:xfrm>
          <a:prstGeom prst="rect">
            <a:avLst/>
          </a:prstGeom>
          <a:noFill/>
        </p:spPr>
        <p:txBody>
          <a:bodyPr wrap="none" rtlCol="0">
            <a:spAutoFit/>
          </a:bodyPr>
          <a:lstStyle/>
          <a:p>
            <a:r>
              <a:rPr lang="en-US" sz="1800" u="sng" dirty="0">
                <a:solidFill>
                  <a:schemeClr val="bg1"/>
                </a:solidFill>
                <a:latin typeface="Unbounded" pitchFamily="34" charset="0"/>
                <a:ea typeface="Unbounded" pitchFamily="34" charset="-122"/>
                <a:cs typeface="Unbounded" pitchFamily="34" charset="-120"/>
              </a:rPr>
              <a:t>Data Validation &amp; Data Integrity</a:t>
            </a:r>
            <a:endParaRPr lang="en-US" sz="1800" u="sng" dirty="0">
              <a:solidFill>
                <a:schemeClr val="bg1"/>
              </a:solidFill>
            </a:endParaRPr>
          </a:p>
          <a:p>
            <a:endParaRPr lang="en-IN" u="sng" dirty="0"/>
          </a:p>
        </p:txBody>
      </p:sp>
      <p:sp>
        <p:nvSpPr>
          <p:cNvPr id="37" name="TextBox 36">
            <a:extLst>
              <a:ext uri="{FF2B5EF4-FFF2-40B4-BE49-F238E27FC236}">
                <a16:creationId xmlns:a16="http://schemas.microsoft.com/office/drawing/2014/main" id="{BA93BE6E-842A-79CC-660B-5E509B20C0CE}"/>
              </a:ext>
            </a:extLst>
          </p:cNvPr>
          <p:cNvSpPr txBox="1"/>
          <p:nvPr/>
        </p:nvSpPr>
        <p:spPr>
          <a:xfrm>
            <a:off x="926458" y="2370511"/>
            <a:ext cx="7709695"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Accuracy and Consistency: We implement validation rules and constraints to maintain precise and consistent data. Regular audits and checks help prevent incorrect entries.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Secure SQL Joins: We design SQL joins to enhance performance and security, preventing unauthorized access and mitigating risks like SQL injection. Techniques such as parameterized queries and view-based controls are used.</a:t>
            </a:r>
            <a:endParaRPr lang="en-IN" dirty="0">
              <a:solidFill>
                <a:schemeClr val="bg1"/>
              </a:solidFill>
            </a:endParaRPr>
          </a:p>
        </p:txBody>
      </p:sp>
      <p:pic>
        <p:nvPicPr>
          <p:cNvPr id="40" name="Picture 39">
            <a:extLst>
              <a:ext uri="{FF2B5EF4-FFF2-40B4-BE49-F238E27FC236}">
                <a16:creationId xmlns:a16="http://schemas.microsoft.com/office/drawing/2014/main" id="{82E16B70-2AEE-43B9-18AC-A4D000BD2B40}"/>
              </a:ext>
            </a:extLst>
          </p:cNvPr>
          <p:cNvPicPr>
            <a:picLocks noChangeAspect="1"/>
          </p:cNvPicPr>
          <p:nvPr/>
        </p:nvPicPr>
        <p:blipFill>
          <a:blip r:embed="rId9"/>
          <a:stretch>
            <a:fillRect/>
          </a:stretch>
        </p:blipFill>
        <p:spPr>
          <a:xfrm>
            <a:off x="-373308" y="179204"/>
            <a:ext cx="2271103" cy="1008794"/>
          </a:xfrm>
          <a:prstGeom prst="rect">
            <a:avLst/>
          </a:prstGeom>
        </p:spPr>
      </p:pic>
      <p:sp>
        <p:nvSpPr>
          <p:cNvPr id="41" name="TextBox 40">
            <a:extLst>
              <a:ext uri="{FF2B5EF4-FFF2-40B4-BE49-F238E27FC236}">
                <a16:creationId xmlns:a16="http://schemas.microsoft.com/office/drawing/2014/main" id="{AFE0EC96-7C11-4B32-CA4C-5020D594B61A}"/>
              </a:ext>
            </a:extLst>
          </p:cNvPr>
          <p:cNvSpPr txBox="1"/>
          <p:nvPr/>
        </p:nvSpPr>
        <p:spPr>
          <a:xfrm>
            <a:off x="495972" y="515451"/>
            <a:ext cx="630301" cy="307777"/>
          </a:xfrm>
          <a:prstGeom prst="rect">
            <a:avLst/>
          </a:prstGeom>
          <a:noFill/>
        </p:spPr>
        <p:txBody>
          <a:bodyPr wrap="square" rtlCol="0">
            <a:spAutoFit/>
          </a:bodyPr>
          <a:lstStyle/>
          <a:p>
            <a:r>
              <a:rPr lang="en-US" sz="1400" b="1" dirty="0">
                <a:solidFill>
                  <a:schemeClr val="bg1"/>
                </a:solidFill>
              </a:rPr>
              <a:t>CRM</a:t>
            </a:r>
            <a:endParaRPr lang="en-IN" sz="1400"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20" name="TextBox 19">
            <a:extLst>
              <a:ext uri="{FF2B5EF4-FFF2-40B4-BE49-F238E27FC236}">
                <a16:creationId xmlns:a16="http://schemas.microsoft.com/office/drawing/2014/main" id="{A40AFD55-EA4E-C6C3-AA5C-9D9B5619AB70}"/>
              </a:ext>
            </a:extLst>
          </p:cNvPr>
          <p:cNvSpPr txBox="1"/>
          <p:nvPr/>
        </p:nvSpPr>
        <p:spPr>
          <a:xfrm>
            <a:off x="4606497" y="420463"/>
            <a:ext cx="7315200" cy="562205"/>
          </a:xfrm>
          <a:prstGeom prst="rect">
            <a:avLst/>
          </a:prstGeom>
          <a:noFill/>
        </p:spPr>
        <p:txBody>
          <a:bodyPr wrap="square">
            <a:spAutoFit/>
          </a:bodyPr>
          <a:lstStyle/>
          <a:p>
            <a:pPr marL="0" indent="0">
              <a:lnSpc>
                <a:spcPts val="3881"/>
              </a:lnSpc>
              <a:buNone/>
            </a:pPr>
            <a:r>
              <a:rPr lang="en-US" sz="2800" b="1" dirty="0">
                <a:solidFill>
                  <a:srgbClr val="FFFFFF"/>
                </a:solidFill>
                <a:latin typeface="Unbounded" pitchFamily="34" charset="0"/>
                <a:ea typeface="Unbounded" pitchFamily="34" charset="-122"/>
                <a:cs typeface="Unbounded" pitchFamily="34" charset="-120"/>
              </a:rPr>
              <a:t>Visualization with Power BI</a:t>
            </a:r>
            <a:endParaRPr lang="en-US" sz="2800" b="1" dirty="0"/>
          </a:p>
        </p:txBody>
      </p:sp>
      <p:pic>
        <p:nvPicPr>
          <p:cNvPr id="4098" name="Picture 2" descr="Logo Power BI : découvrez son histoire et sa signification">
            <a:extLst>
              <a:ext uri="{FF2B5EF4-FFF2-40B4-BE49-F238E27FC236}">
                <a16:creationId xmlns:a16="http://schemas.microsoft.com/office/drawing/2014/main" id="{601C0E25-B99C-1A17-A63C-30C999A0B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4415" y="280974"/>
            <a:ext cx="1527716" cy="841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4ABE33FB-68FA-E75D-5CD5-ED3CBC2D0987}"/>
              </a:ext>
            </a:extLst>
          </p:cNvPr>
          <p:cNvPicPr>
            <a:picLocks noChangeAspect="1"/>
          </p:cNvPicPr>
          <p:nvPr/>
        </p:nvPicPr>
        <p:blipFill>
          <a:blip r:embed="rId5"/>
          <a:stretch>
            <a:fillRect/>
          </a:stretch>
        </p:blipFill>
        <p:spPr>
          <a:xfrm>
            <a:off x="-373308" y="179204"/>
            <a:ext cx="2271103" cy="1008794"/>
          </a:xfrm>
          <a:prstGeom prst="rect">
            <a:avLst/>
          </a:prstGeom>
        </p:spPr>
      </p:pic>
      <p:sp>
        <p:nvSpPr>
          <p:cNvPr id="22" name="TextBox 21">
            <a:extLst>
              <a:ext uri="{FF2B5EF4-FFF2-40B4-BE49-F238E27FC236}">
                <a16:creationId xmlns:a16="http://schemas.microsoft.com/office/drawing/2014/main" id="{724A6D6E-6EA0-8159-68A6-DC1EA4D27CE9}"/>
              </a:ext>
            </a:extLst>
          </p:cNvPr>
          <p:cNvSpPr txBox="1"/>
          <p:nvPr/>
        </p:nvSpPr>
        <p:spPr>
          <a:xfrm>
            <a:off x="495972" y="515451"/>
            <a:ext cx="630301" cy="307777"/>
          </a:xfrm>
          <a:prstGeom prst="rect">
            <a:avLst/>
          </a:prstGeom>
          <a:noFill/>
        </p:spPr>
        <p:txBody>
          <a:bodyPr wrap="square" rtlCol="0">
            <a:spAutoFit/>
          </a:bodyPr>
          <a:lstStyle/>
          <a:p>
            <a:r>
              <a:rPr lang="en-US" sz="1400" b="1" dirty="0">
                <a:solidFill>
                  <a:schemeClr val="bg1"/>
                </a:solidFill>
              </a:rPr>
              <a:t>CRM</a:t>
            </a:r>
            <a:endParaRPr lang="en-IN" sz="1400" b="1" dirty="0">
              <a:solidFill>
                <a:schemeClr val="bg1"/>
              </a:solidFill>
            </a:endParaRPr>
          </a:p>
        </p:txBody>
      </p:sp>
      <p:pic>
        <p:nvPicPr>
          <p:cNvPr id="28" name="Picture 27">
            <a:extLst>
              <a:ext uri="{FF2B5EF4-FFF2-40B4-BE49-F238E27FC236}">
                <a16:creationId xmlns:a16="http://schemas.microsoft.com/office/drawing/2014/main" id="{BEA50122-F1B0-1157-BD04-C0E14AEC13AF}"/>
              </a:ext>
            </a:extLst>
          </p:cNvPr>
          <p:cNvPicPr>
            <a:picLocks noChangeAspect="1"/>
          </p:cNvPicPr>
          <p:nvPr/>
        </p:nvPicPr>
        <p:blipFill>
          <a:blip r:embed="rId6"/>
          <a:stretch>
            <a:fillRect/>
          </a:stretch>
        </p:blipFill>
        <p:spPr>
          <a:xfrm>
            <a:off x="36313" y="1524245"/>
            <a:ext cx="4674693" cy="31198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9">
            <a:extLst>
              <a:ext uri="{FF2B5EF4-FFF2-40B4-BE49-F238E27FC236}">
                <a16:creationId xmlns:a16="http://schemas.microsoft.com/office/drawing/2014/main" id="{1D4B0F35-6088-F394-CA62-9DD4174CFBCE}"/>
              </a:ext>
            </a:extLst>
          </p:cNvPr>
          <p:cNvPicPr>
            <a:picLocks noChangeAspect="1"/>
          </p:cNvPicPr>
          <p:nvPr/>
        </p:nvPicPr>
        <p:blipFill>
          <a:blip r:embed="rId7"/>
          <a:stretch>
            <a:fillRect/>
          </a:stretch>
        </p:blipFill>
        <p:spPr>
          <a:xfrm>
            <a:off x="4707392" y="4829394"/>
            <a:ext cx="4907607" cy="31192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2" name="Picture 31">
            <a:extLst>
              <a:ext uri="{FF2B5EF4-FFF2-40B4-BE49-F238E27FC236}">
                <a16:creationId xmlns:a16="http://schemas.microsoft.com/office/drawing/2014/main" id="{862A12D3-8F59-9A22-87E6-DF759262A712}"/>
              </a:ext>
            </a:extLst>
          </p:cNvPr>
          <p:cNvPicPr>
            <a:picLocks noChangeAspect="1"/>
          </p:cNvPicPr>
          <p:nvPr/>
        </p:nvPicPr>
        <p:blipFill>
          <a:blip r:embed="rId8"/>
          <a:stretch>
            <a:fillRect/>
          </a:stretch>
        </p:blipFill>
        <p:spPr>
          <a:xfrm>
            <a:off x="9839734" y="1479453"/>
            <a:ext cx="4674693" cy="31933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 name="TextBox 34">
            <a:extLst>
              <a:ext uri="{FF2B5EF4-FFF2-40B4-BE49-F238E27FC236}">
                <a16:creationId xmlns:a16="http://schemas.microsoft.com/office/drawing/2014/main" id="{D48B4542-374C-F23D-C46E-58C9571223EA}"/>
              </a:ext>
            </a:extLst>
          </p:cNvPr>
          <p:cNvSpPr txBox="1"/>
          <p:nvPr/>
        </p:nvSpPr>
        <p:spPr>
          <a:xfrm>
            <a:off x="202563" y="4598684"/>
            <a:ext cx="4399566" cy="3139321"/>
          </a:xfrm>
          <a:prstGeom prst="rect">
            <a:avLst/>
          </a:prstGeom>
          <a:noFill/>
        </p:spPr>
        <p:txBody>
          <a:bodyPr wrap="square" rtlCol="0">
            <a:spAutoFit/>
          </a:bodyPr>
          <a:lstStyle/>
          <a:p>
            <a:r>
              <a:rPr lang="en-US" dirty="0">
                <a:solidFill>
                  <a:schemeClr val="bg1"/>
                </a:solidFill>
              </a:rPr>
              <a:t> </a:t>
            </a:r>
          </a:p>
          <a:p>
            <a:r>
              <a:rPr lang="en-US" b="1" dirty="0">
                <a:solidFill>
                  <a:schemeClr val="bg1"/>
                </a:solidFill>
              </a:rPr>
              <a:t>Total Leads by Country</a:t>
            </a:r>
            <a:r>
              <a:rPr lang="en-US" dirty="0">
                <a:solidFill>
                  <a:schemeClr val="bg1"/>
                </a:solidFill>
              </a:rPr>
              <a:t>:</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Top Insight: The majority of leads are concentrated in North America, indicating a strong focus on this region.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Bottom Insight: There are minimal or no leads in large parts of Africa, Asia, and South America, suggesting under-penetrated markets.</a:t>
            </a:r>
          </a:p>
        </p:txBody>
      </p:sp>
      <p:sp>
        <p:nvSpPr>
          <p:cNvPr id="37" name="TextBox 36">
            <a:extLst>
              <a:ext uri="{FF2B5EF4-FFF2-40B4-BE49-F238E27FC236}">
                <a16:creationId xmlns:a16="http://schemas.microsoft.com/office/drawing/2014/main" id="{B2A61469-FF47-06B4-B667-6EFEEDA16FBB}"/>
              </a:ext>
            </a:extLst>
          </p:cNvPr>
          <p:cNvSpPr txBox="1"/>
          <p:nvPr/>
        </p:nvSpPr>
        <p:spPr>
          <a:xfrm>
            <a:off x="9801653" y="4881541"/>
            <a:ext cx="4750854" cy="3139321"/>
          </a:xfrm>
          <a:prstGeom prst="rect">
            <a:avLst/>
          </a:prstGeom>
          <a:noFill/>
        </p:spPr>
        <p:txBody>
          <a:bodyPr wrap="square">
            <a:spAutoFit/>
          </a:bodyPr>
          <a:lstStyle/>
          <a:p>
            <a:r>
              <a:rPr lang="en-IN" b="1" dirty="0">
                <a:solidFill>
                  <a:schemeClr val="bg1"/>
                </a:solidFill>
              </a:rPr>
              <a:t>Lead Type by Industry:</a:t>
            </a:r>
          </a:p>
          <a:p>
            <a:endParaRPr lang="en-IN" b="1" dirty="0">
              <a:solidFill>
                <a:schemeClr val="bg1"/>
              </a:solidFill>
            </a:endParaRPr>
          </a:p>
          <a:p>
            <a:pPr marL="285750" indent="-285750">
              <a:buFont typeface="Arial" panose="020B0604020202020204" pitchFamily="34" charset="0"/>
              <a:buChar char="•"/>
            </a:pPr>
            <a:r>
              <a:rPr lang="en-IN" dirty="0">
                <a:solidFill>
                  <a:schemeClr val="bg1"/>
                </a:solidFill>
              </a:rPr>
              <a:t>Top Insight: "Life Sciences" leads the industries with 229 leads, followed closely by "Safety and Security" with 203 leads, showing these are the most active sectors.</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Bottom Insight: The "Banking" and "Hospitality" industries have the fewest leads, with only 47 and 30 respectively, indicating lower engagement in these sectors.</a:t>
            </a:r>
          </a:p>
        </p:txBody>
      </p:sp>
      <p:sp>
        <p:nvSpPr>
          <p:cNvPr id="38" name="TextBox 37">
            <a:extLst>
              <a:ext uri="{FF2B5EF4-FFF2-40B4-BE49-F238E27FC236}">
                <a16:creationId xmlns:a16="http://schemas.microsoft.com/office/drawing/2014/main" id="{BAB1FD67-EA72-517F-3EA1-03DC6790C7B1}"/>
              </a:ext>
            </a:extLst>
          </p:cNvPr>
          <p:cNvSpPr txBox="1"/>
          <p:nvPr/>
        </p:nvSpPr>
        <p:spPr>
          <a:xfrm>
            <a:off x="4919263" y="1613369"/>
            <a:ext cx="4750854" cy="2585323"/>
          </a:xfrm>
          <a:prstGeom prst="rect">
            <a:avLst/>
          </a:prstGeom>
          <a:noFill/>
        </p:spPr>
        <p:txBody>
          <a:bodyPr wrap="square">
            <a:spAutoFit/>
          </a:bodyPr>
          <a:lstStyle>
            <a:lvl1pPr>
              <a:defRPr b="1">
                <a:solidFill>
                  <a:schemeClr val="bg1"/>
                </a:solidFill>
              </a:defRPr>
            </a:lvl1pPr>
          </a:lstStyle>
          <a:p>
            <a:r>
              <a:rPr lang="en-US" dirty="0"/>
              <a:t>Lead Source by Lead Type:</a:t>
            </a:r>
          </a:p>
          <a:p>
            <a:endParaRPr lang="en-US" dirty="0"/>
          </a:p>
          <a:p>
            <a:pPr marL="285750" indent="-285750">
              <a:buFont typeface="Arial" panose="020B0604020202020204" pitchFamily="34" charset="0"/>
              <a:buChar char="•"/>
            </a:pPr>
            <a:r>
              <a:rPr lang="en-US" b="0" dirty="0"/>
              <a:t>Top Insight: The majority of leads (81.79%) come from "New Leads," indicating a strong inflow of fresh opportunities.</a:t>
            </a:r>
          </a:p>
          <a:p>
            <a:endParaRPr lang="en-US" b="0" dirty="0"/>
          </a:p>
          <a:p>
            <a:pPr marL="285750" indent="-285750">
              <a:buFont typeface="Arial" panose="020B0604020202020204" pitchFamily="34" charset="0"/>
              <a:buChar char="•"/>
            </a:pPr>
            <a:r>
              <a:rPr lang="en-US" b="0" dirty="0"/>
              <a:t>Bottom Insight: The smallest portion of leads (0.26%) comes from "Potential Customers," highlighting a potential area for growth.</a:t>
            </a:r>
          </a:p>
        </p:txBody>
      </p:sp>
    </p:spTree>
    <p:extLst>
      <p:ext uri="{BB962C8B-B14F-4D97-AF65-F5344CB8AC3E}">
        <p14:creationId xmlns:p14="http://schemas.microsoft.com/office/powerpoint/2010/main" val="61542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20" name="TextBox 19">
            <a:extLst>
              <a:ext uri="{FF2B5EF4-FFF2-40B4-BE49-F238E27FC236}">
                <a16:creationId xmlns:a16="http://schemas.microsoft.com/office/drawing/2014/main" id="{A40AFD55-EA4E-C6C3-AA5C-9D9B5619AB70}"/>
              </a:ext>
            </a:extLst>
          </p:cNvPr>
          <p:cNvSpPr txBox="1"/>
          <p:nvPr/>
        </p:nvSpPr>
        <p:spPr>
          <a:xfrm>
            <a:off x="4606497" y="420463"/>
            <a:ext cx="7315200" cy="562205"/>
          </a:xfrm>
          <a:prstGeom prst="rect">
            <a:avLst/>
          </a:prstGeom>
          <a:noFill/>
        </p:spPr>
        <p:txBody>
          <a:bodyPr wrap="square">
            <a:spAutoFit/>
          </a:bodyPr>
          <a:lstStyle/>
          <a:p>
            <a:pPr marL="0" indent="0">
              <a:lnSpc>
                <a:spcPts val="3881"/>
              </a:lnSpc>
              <a:buNone/>
            </a:pPr>
            <a:r>
              <a:rPr lang="en-US" sz="2800" b="1" dirty="0">
                <a:solidFill>
                  <a:srgbClr val="FFFFFF"/>
                </a:solidFill>
                <a:latin typeface="Unbounded" pitchFamily="34" charset="0"/>
                <a:ea typeface="Unbounded" pitchFamily="34" charset="-122"/>
                <a:cs typeface="Unbounded" pitchFamily="34" charset="-120"/>
              </a:rPr>
              <a:t>Visualization with Tableau</a:t>
            </a:r>
            <a:endParaRPr lang="en-US" sz="2800" b="1" dirty="0"/>
          </a:p>
        </p:txBody>
      </p:sp>
      <p:pic>
        <p:nvPicPr>
          <p:cNvPr id="21" name="Picture 20">
            <a:extLst>
              <a:ext uri="{FF2B5EF4-FFF2-40B4-BE49-F238E27FC236}">
                <a16:creationId xmlns:a16="http://schemas.microsoft.com/office/drawing/2014/main" id="{4ABE33FB-68FA-E75D-5CD5-ED3CBC2D0987}"/>
              </a:ext>
            </a:extLst>
          </p:cNvPr>
          <p:cNvPicPr>
            <a:picLocks noChangeAspect="1"/>
          </p:cNvPicPr>
          <p:nvPr/>
        </p:nvPicPr>
        <p:blipFill>
          <a:blip r:embed="rId4"/>
          <a:stretch>
            <a:fillRect/>
          </a:stretch>
        </p:blipFill>
        <p:spPr>
          <a:xfrm>
            <a:off x="-373308" y="179204"/>
            <a:ext cx="2271103" cy="1008794"/>
          </a:xfrm>
          <a:prstGeom prst="rect">
            <a:avLst/>
          </a:prstGeom>
        </p:spPr>
      </p:pic>
      <p:sp>
        <p:nvSpPr>
          <p:cNvPr id="22" name="TextBox 21">
            <a:extLst>
              <a:ext uri="{FF2B5EF4-FFF2-40B4-BE49-F238E27FC236}">
                <a16:creationId xmlns:a16="http://schemas.microsoft.com/office/drawing/2014/main" id="{724A6D6E-6EA0-8159-68A6-DC1EA4D27CE9}"/>
              </a:ext>
            </a:extLst>
          </p:cNvPr>
          <p:cNvSpPr txBox="1"/>
          <p:nvPr/>
        </p:nvSpPr>
        <p:spPr>
          <a:xfrm>
            <a:off x="495972" y="515451"/>
            <a:ext cx="630301" cy="307777"/>
          </a:xfrm>
          <a:prstGeom prst="rect">
            <a:avLst/>
          </a:prstGeom>
          <a:noFill/>
        </p:spPr>
        <p:txBody>
          <a:bodyPr wrap="square" rtlCol="0">
            <a:spAutoFit/>
          </a:bodyPr>
          <a:lstStyle/>
          <a:p>
            <a:r>
              <a:rPr lang="en-US" sz="1400" b="1" dirty="0">
                <a:solidFill>
                  <a:schemeClr val="bg1"/>
                </a:solidFill>
              </a:rPr>
              <a:t>CRM</a:t>
            </a:r>
            <a:endParaRPr lang="en-IN" sz="1400" b="1" dirty="0">
              <a:solidFill>
                <a:schemeClr val="bg1"/>
              </a:solidFill>
            </a:endParaRPr>
          </a:p>
        </p:txBody>
      </p:sp>
      <p:sp>
        <p:nvSpPr>
          <p:cNvPr id="35" name="TextBox 34">
            <a:extLst>
              <a:ext uri="{FF2B5EF4-FFF2-40B4-BE49-F238E27FC236}">
                <a16:creationId xmlns:a16="http://schemas.microsoft.com/office/drawing/2014/main" id="{D48B4542-374C-F23D-C46E-58C9571223EA}"/>
              </a:ext>
            </a:extLst>
          </p:cNvPr>
          <p:cNvSpPr txBox="1"/>
          <p:nvPr/>
        </p:nvSpPr>
        <p:spPr>
          <a:xfrm>
            <a:off x="202562" y="4598684"/>
            <a:ext cx="4626185" cy="3477875"/>
          </a:xfrm>
          <a:prstGeom prst="rect">
            <a:avLst/>
          </a:prstGeom>
          <a:noFill/>
        </p:spPr>
        <p:txBody>
          <a:bodyPr wrap="square" rtlCol="0">
            <a:spAutoFit/>
          </a:bodyPr>
          <a:lstStyle/>
          <a:p>
            <a:pPr algn="just"/>
            <a:r>
              <a:rPr lang="en-US" b="1" dirty="0">
                <a:solidFill>
                  <a:schemeClr val="bg1"/>
                </a:solidFill>
              </a:rPr>
              <a:t>Running Total Active vs. Total Opportunities over Time:</a:t>
            </a:r>
          </a:p>
          <a:p>
            <a:pPr algn="just"/>
            <a:endParaRPr lang="en-US" b="1" dirty="0">
              <a:solidFill>
                <a:schemeClr val="bg1"/>
              </a:solidFill>
            </a:endParaRPr>
          </a:p>
          <a:p>
            <a:pPr marL="285750" indent="-285750" algn="just">
              <a:buFont typeface="Arial" panose="020B0604020202020204" pitchFamily="34" charset="0"/>
              <a:buChar char="•"/>
            </a:pPr>
            <a:r>
              <a:rPr lang="en-US" dirty="0">
                <a:solidFill>
                  <a:schemeClr val="bg1"/>
                </a:solidFill>
              </a:rPr>
              <a:t>Top Insight: The running total of active opportunities significantly increased from 2018 to 2020, peaking at 3,874 opportunities in 2020.</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Bottom Insight: The growth of total opportunities slowed down significantly after 2020, with little to no increase seen in the following years.</a:t>
            </a:r>
          </a:p>
        </p:txBody>
      </p:sp>
      <p:sp>
        <p:nvSpPr>
          <p:cNvPr id="37" name="TextBox 36">
            <a:extLst>
              <a:ext uri="{FF2B5EF4-FFF2-40B4-BE49-F238E27FC236}">
                <a16:creationId xmlns:a16="http://schemas.microsoft.com/office/drawing/2014/main" id="{B2A61469-FF47-06B4-B667-6EFEEDA16FBB}"/>
              </a:ext>
            </a:extLst>
          </p:cNvPr>
          <p:cNvSpPr txBox="1"/>
          <p:nvPr/>
        </p:nvSpPr>
        <p:spPr>
          <a:xfrm>
            <a:off x="9873182" y="4479520"/>
            <a:ext cx="4750853" cy="3693319"/>
          </a:xfrm>
          <a:prstGeom prst="rect">
            <a:avLst/>
          </a:prstGeom>
          <a:noFill/>
        </p:spPr>
        <p:txBody>
          <a:bodyPr wrap="square">
            <a:spAutoFit/>
          </a:bodyPr>
          <a:lstStyle/>
          <a:p>
            <a:r>
              <a:rPr lang="en-US" b="1" dirty="0">
                <a:solidFill>
                  <a:schemeClr val="bg1"/>
                </a:solidFill>
              </a:rPr>
              <a:t>Closed Won vs Total Closed Over Time</a:t>
            </a:r>
            <a:r>
              <a:rPr lang="en-IN" b="1" dirty="0">
                <a:solidFill>
                  <a:schemeClr val="bg1"/>
                </a:solidFill>
              </a:rPr>
              <a:t>:</a:t>
            </a:r>
          </a:p>
          <a:p>
            <a:endParaRPr lang="en-IN" b="1" dirty="0">
              <a:solidFill>
                <a:schemeClr val="bg1"/>
              </a:solidFill>
            </a:endParaRPr>
          </a:p>
          <a:p>
            <a:pPr marL="285750" indent="-285750">
              <a:buFont typeface="Arial" panose="020B0604020202020204" pitchFamily="34" charset="0"/>
              <a:buChar char="•"/>
            </a:pPr>
            <a:r>
              <a:rPr lang="en-US" dirty="0">
                <a:solidFill>
                  <a:schemeClr val="bg1"/>
                </a:solidFill>
              </a:rPr>
              <a:t>Growth Period:2016-2020:Steady increase in both closed won and total closed deals.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Decline Phase:2021 onwards: Sharp decrease in closed deals, nearly negligible by 2022 and beyond.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Key Insights: 2020 marked the peak in deal closures, followed by a significant drop, indicating possible market challenges or external factors impacting performance.</a:t>
            </a:r>
            <a:endParaRPr lang="en-IN" dirty="0">
              <a:solidFill>
                <a:schemeClr val="bg1"/>
              </a:solidFill>
            </a:endParaRPr>
          </a:p>
        </p:txBody>
      </p:sp>
      <p:sp>
        <p:nvSpPr>
          <p:cNvPr id="38" name="TextBox 37">
            <a:extLst>
              <a:ext uri="{FF2B5EF4-FFF2-40B4-BE49-F238E27FC236}">
                <a16:creationId xmlns:a16="http://schemas.microsoft.com/office/drawing/2014/main" id="{BAB1FD67-EA72-517F-3EA1-03DC6790C7B1}"/>
              </a:ext>
            </a:extLst>
          </p:cNvPr>
          <p:cNvSpPr txBox="1"/>
          <p:nvPr/>
        </p:nvSpPr>
        <p:spPr>
          <a:xfrm>
            <a:off x="5122329" y="1617198"/>
            <a:ext cx="4750854" cy="2862322"/>
          </a:xfrm>
          <a:prstGeom prst="rect">
            <a:avLst/>
          </a:prstGeom>
          <a:noFill/>
        </p:spPr>
        <p:txBody>
          <a:bodyPr wrap="square">
            <a:spAutoFit/>
          </a:bodyPr>
          <a:lstStyle>
            <a:lvl1pPr>
              <a:defRPr b="1">
                <a:solidFill>
                  <a:schemeClr val="bg1"/>
                </a:solidFill>
              </a:defRPr>
            </a:lvl1pPr>
          </a:lstStyle>
          <a:p>
            <a:pPr algn="just"/>
            <a:r>
              <a:rPr lang="en-US" dirty="0"/>
              <a:t>Running Total vs. Forecast over Commit:</a:t>
            </a:r>
          </a:p>
          <a:p>
            <a:pPr algn="just"/>
            <a:endParaRPr lang="en-US" dirty="0"/>
          </a:p>
          <a:p>
            <a:pPr marL="285750" indent="-285750" algn="just">
              <a:buFont typeface="Arial" panose="020B0604020202020204" pitchFamily="34" charset="0"/>
              <a:buChar char="•"/>
            </a:pPr>
            <a:r>
              <a:rPr lang="en-US" b="0" dirty="0"/>
              <a:t>Top Insight: The forecasted opportunities overcommit saw a sharp increase, peaking at 108,760,436 in 2021, indicating a strong expectation of opportunity closure.</a:t>
            </a:r>
          </a:p>
          <a:p>
            <a:pPr marL="285750" indent="-285750" algn="just">
              <a:buFont typeface="Arial" panose="020B0604020202020204" pitchFamily="34" charset="0"/>
              <a:buChar char="•"/>
            </a:pPr>
            <a:endParaRPr lang="en-US" b="0" dirty="0"/>
          </a:p>
          <a:p>
            <a:pPr marL="285750" indent="-285750" algn="just">
              <a:buFont typeface="Arial" panose="020B0604020202020204" pitchFamily="34" charset="0"/>
              <a:buChar char="•"/>
            </a:pPr>
            <a:r>
              <a:rPr lang="en-US" b="0" dirty="0"/>
              <a:t>Bottom Insight: There were no forecasted opportunities until 2019, and the forecast remained relatively stable from 2021 to 2023.</a:t>
            </a:r>
          </a:p>
        </p:txBody>
      </p:sp>
      <p:pic>
        <p:nvPicPr>
          <p:cNvPr id="4100" name="Picture 4" descr="Tableau Online - Salesforce User Login via OIDC">
            <a:extLst>
              <a:ext uri="{FF2B5EF4-FFF2-40B4-BE49-F238E27FC236}">
                <a16:creationId xmlns:a16="http://schemas.microsoft.com/office/drawing/2014/main" id="{2847996F-876E-FB7D-21AC-7E0506F3FE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9880" y="286225"/>
            <a:ext cx="1771837" cy="9017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C9905B53-76DB-6344-FB38-7064DDD1D56C}"/>
              </a:ext>
            </a:extLst>
          </p:cNvPr>
          <p:cNvPicPr>
            <a:picLocks noChangeAspect="1"/>
          </p:cNvPicPr>
          <p:nvPr/>
        </p:nvPicPr>
        <p:blipFill>
          <a:blip r:embed="rId6"/>
          <a:stretch>
            <a:fillRect/>
          </a:stretch>
        </p:blipFill>
        <p:spPr>
          <a:xfrm>
            <a:off x="185737" y="1597528"/>
            <a:ext cx="4750855" cy="2865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5" name="Picture 44">
            <a:extLst>
              <a:ext uri="{FF2B5EF4-FFF2-40B4-BE49-F238E27FC236}">
                <a16:creationId xmlns:a16="http://schemas.microsoft.com/office/drawing/2014/main" id="{14A140AD-F56D-296B-2BA1-C4B48AE2ACBE}"/>
              </a:ext>
            </a:extLst>
          </p:cNvPr>
          <p:cNvPicPr>
            <a:picLocks noChangeAspect="1"/>
          </p:cNvPicPr>
          <p:nvPr/>
        </p:nvPicPr>
        <p:blipFill>
          <a:blip r:embed="rId7"/>
          <a:stretch>
            <a:fillRect/>
          </a:stretch>
        </p:blipFill>
        <p:spPr>
          <a:xfrm>
            <a:off x="5122329" y="4898772"/>
            <a:ext cx="4752975" cy="28548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 name="Picture 50">
            <a:extLst>
              <a:ext uri="{FF2B5EF4-FFF2-40B4-BE49-F238E27FC236}">
                <a16:creationId xmlns:a16="http://schemas.microsoft.com/office/drawing/2014/main" id="{2023C81D-CD73-26EC-7C5F-6FD8EA0750C0}"/>
              </a:ext>
            </a:extLst>
          </p:cNvPr>
          <p:cNvPicPr>
            <a:picLocks noChangeAspect="1"/>
          </p:cNvPicPr>
          <p:nvPr/>
        </p:nvPicPr>
        <p:blipFill>
          <a:blip r:embed="rId8"/>
          <a:stretch>
            <a:fillRect/>
          </a:stretch>
        </p:blipFill>
        <p:spPr>
          <a:xfrm>
            <a:off x="9958040" y="1597528"/>
            <a:ext cx="4486624" cy="28548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1559</Words>
  <Application>Microsoft Office PowerPoint</Application>
  <PresentationFormat>Custom</PresentationFormat>
  <Paragraphs>168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Cabin</vt:lpstr>
      <vt:lpstr>Unbounded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Tushar Khapre</cp:lastModifiedBy>
  <cp:revision>7</cp:revision>
  <dcterms:created xsi:type="dcterms:W3CDTF">2024-08-22T14:57:13Z</dcterms:created>
  <dcterms:modified xsi:type="dcterms:W3CDTF">2024-08-23T19:30:04Z</dcterms:modified>
</cp:coreProperties>
</file>