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1487" r:id="rId3"/>
    <p:sldId id="1494" r:id="rId4"/>
    <p:sldId id="1512" r:id="rId5"/>
    <p:sldId id="1941" r:id="rId6"/>
    <p:sldId id="1109" r:id="rId7"/>
    <p:sldId id="1113" r:id="rId8"/>
    <p:sldId id="1121" r:id="rId9"/>
    <p:sldId id="20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E7E-D91B-A8C7-494B-0F845D048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D5B4-C358-7AB7-D527-FD48B50A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DE62-DACE-D5C2-16DD-53F91F0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28CB-3D37-C72D-A0F8-D110BE41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AFA8-F2B8-05A0-F203-01DC30CA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7D55-5203-BC2D-2ED8-AD1BECC4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DEF00-1120-0403-1F5B-08829EA3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E27F-DB81-1E7E-5612-CC15F0D0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9AA1-3627-A3AC-BC6C-D92C30F7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8C353-B609-5149-984F-D2E93AD9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DADAE-A543-ACC5-AA13-CDDDA124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D647-3B3F-CCF9-9933-00391383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A7C6-86E1-606B-0C48-6B04E16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C677-6793-0955-1D9F-D754E15D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6552-CD17-0022-EEF4-A6A0D04C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3C3B-BA8A-EC4D-E026-BA234574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5739-7F4B-6695-B31C-BEC712FE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1E90-E6E1-CB42-C2A5-E087093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8562-D6DE-136D-D0CA-382EA8C0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65F1-620D-7A68-16A7-F6654700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36E7-667F-F40A-BA43-1F02EF92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625A5-4525-CA1E-531B-0A25D48C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7128-041E-5BB1-7EB2-B0AB831D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9FD8-7E30-9130-0507-0D64018F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F481-66C8-B112-9FEA-80B2CE11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95E7-E4BF-546A-DABA-134F30D4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AB48-A19E-BC1A-FFAD-D5450A3B4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5BB5E-E2AA-83DC-2587-2CD19D255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E7DB-2159-B72E-6740-A98E4234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3550-838C-5BF2-82FB-BD97499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3859-75C8-3987-700D-C7251076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457C-3062-6E9D-1F37-0DD9F04A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339F-DE09-C8EF-91A0-16F14694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D6B8-F2A2-32F5-E82E-5ED71493E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8A2CA-6888-F52A-6B36-27CE3C168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9E4FF-2B9B-75E4-04DF-131B71E05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766F5-1AFC-C0C4-2F3D-DBFFD2C1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7EF75-71BB-A892-1C5F-670167EC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BC831-C388-727F-E65D-3A045E0F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5F0E-16A0-092C-BB96-EDA4568F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BDBF0-3C34-BB78-953E-7BD488D6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A2320-E0D0-0DC7-F7AA-850AB3E0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8F6AF-6E86-2057-B60C-F1421F8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DC9E-ED04-B62A-3B3C-9A7A0FF0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BA8D-D50B-B31B-A13C-0759261F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8A904-420F-60CD-789E-BFAAABB5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2A5E-38CE-0CE3-1CB8-BDA23557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0966-C846-AA80-A7A9-1E89D1B0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BC6ED-CE5E-BCEA-3421-A7E23FC8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6B5EB-B727-53E6-867D-CA188256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32D0-36D0-01EF-B720-DD9B4312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0DD56-8031-4B85-894A-2FD7FF59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7631-C6E6-FC35-E987-BA7113FF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297C9-0169-CCC9-FE42-6E6816A1F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0E69-3CDD-87E4-0B64-2A81DD8D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FB2E-BF5A-B326-3B2B-A7FE851B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8CB2-A4D4-2634-37DE-34DE7FD9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B8CB-6703-A890-6538-532D0657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1E220-901F-CD00-9598-0D54DC2A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8C00-5A6E-CDB5-C58C-E439421A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96BA-6A32-C011-FCA2-313184AE0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ABCF1-3D00-41E9-AA6D-5D3711260A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273-A9FA-5100-60B9-DCD8C7597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9DCB-3906-4C65-FE2D-12DC8799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16FF-83BD-47E9-9AAA-CD9D6F37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A9A37-556D-06BA-F591-624D913D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10AF-FEF5-BB62-F8A8-9A42894A3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FDB97-B499-0C61-697C-CD8D2369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670A0-308F-AEF6-40B8-C3125D7B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distribution</a:t>
            </a:r>
            <a:r>
              <a:rPr lang="en-IN" dirty="0"/>
              <a:t> describes all the probable outcomes of a </a:t>
            </a:r>
            <a:r>
              <a:rPr lang="en-IN" b="1" dirty="0"/>
              <a:t>variable</a:t>
            </a:r>
            <a:endParaRPr lang="en-IN" dirty="0"/>
          </a:p>
          <a:p>
            <a:r>
              <a:rPr lang="en-IN" dirty="0"/>
              <a:t>In a </a:t>
            </a:r>
            <a:r>
              <a:rPr lang="en-IN" b="1" dirty="0"/>
              <a:t>discrete distribution</a:t>
            </a:r>
            <a:r>
              <a:rPr lang="en-IN" dirty="0"/>
              <a:t>, the sum of all individual probabilities must equal 1</a:t>
            </a:r>
          </a:p>
          <a:p>
            <a:r>
              <a:rPr lang="en-IN" dirty="0"/>
              <a:t>In a </a:t>
            </a:r>
            <a:r>
              <a:rPr lang="en-IN" b="1" dirty="0"/>
              <a:t>continuous distribution</a:t>
            </a:r>
            <a:r>
              <a:rPr lang="en-IN" dirty="0"/>
              <a:t>, the area under the </a:t>
            </a:r>
            <a:r>
              <a:rPr lang="en-IN" b="1" dirty="0"/>
              <a:t>probability curve </a:t>
            </a:r>
            <a:r>
              <a:rPr lang="en-IN" dirty="0"/>
              <a:t>equals 1</a:t>
            </a:r>
          </a:p>
        </p:txBody>
      </p:sp>
    </p:spTree>
    <p:extLst>
      <p:ext uri="{BB962C8B-B14F-4D97-AF65-F5344CB8AC3E}">
        <p14:creationId xmlns:p14="http://schemas.microsoft.com/office/powerpoint/2010/main" val="18692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8ED9-7C80-E870-E48E-879CCABE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7C62-B82A-13F5-E350-E9E6DCED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Discrete</a:t>
            </a:r>
          </a:p>
          <a:p>
            <a:pPr lvl="1"/>
            <a:r>
              <a:rPr lang="en-IN" sz="2800" dirty="0"/>
              <a:t>Uniform</a:t>
            </a:r>
          </a:p>
          <a:p>
            <a:pPr lvl="1"/>
            <a:r>
              <a:rPr lang="en-IN" sz="2800" b="1" dirty="0"/>
              <a:t>Binomial</a:t>
            </a:r>
          </a:p>
          <a:p>
            <a:pPr lvl="1"/>
            <a:r>
              <a:rPr lang="en-IN" sz="2800" b="1" dirty="0"/>
              <a:t>Poisson</a:t>
            </a:r>
          </a:p>
          <a:p>
            <a:r>
              <a:rPr lang="en-IN" sz="3200" b="1" dirty="0"/>
              <a:t>Continuous</a:t>
            </a:r>
          </a:p>
          <a:p>
            <a:pPr lvl="1"/>
            <a:r>
              <a:rPr lang="en-IN" sz="2800" dirty="0"/>
              <a:t>Uniform*</a:t>
            </a:r>
          </a:p>
          <a:p>
            <a:pPr lvl="1"/>
            <a:r>
              <a:rPr lang="en-IN" sz="2800" dirty="0"/>
              <a:t>Exponential</a:t>
            </a:r>
          </a:p>
          <a:p>
            <a:pPr lvl="1"/>
            <a:r>
              <a:rPr lang="en-IN" sz="2800" b="1" dirty="0"/>
              <a:t>Normal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206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7AC83-DAA4-720E-2C02-B6FE802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PMF, PCF, PDF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89A25-68AC-2B10-4409-3AAC5603C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1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F26F1-057C-44DD-A041-77AAC6D5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PMF, PDF, CDF?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27C6B-695D-518C-9F95-A3D7373A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Mass Function (PMF):</a:t>
            </a:r>
            <a:r>
              <a:rPr lang="en-US" dirty="0"/>
              <a:t> Describes the probability of a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random variable taking on </a:t>
            </a:r>
            <a:r>
              <a:rPr lang="en-US" dirty="0">
                <a:solidFill>
                  <a:srgbClr val="FF0000"/>
                </a:solidFill>
              </a:rPr>
              <a:t>a specific value rather than falling within a range of values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Probability Density Function (PDF):</a:t>
            </a:r>
            <a:r>
              <a:rPr lang="en-US" dirty="0"/>
              <a:t> Describes the probability of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random variable taking on a value </a:t>
            </a:r>
            <a:r>
              <a:rPr lang="en-US" dirty="0">
                <a:solidFill>
                  <a:srgbClr val="FF0000"/>
                </a:solidFill>
              </a:rPr>
              <a:t>within a certain range of values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Cumulative Distribution Function (CDF):</a:t>
            </a:r>
            <a:r>
              <a:rPr lang="en-US" dirty="0"/>
              <a:t> Describes the probability that a random variable (</a:t>
            </a:r>
            <a:r>
              <a:rPr lang="en-US" dirty="0">
                <a:solidFill>
                  <a:srgbClr val="FF0000"/>
                </a:solidFill>
              </a:rPr>
              <a:t>continuous or discrete</a:t>
            </a:r>
            <a:r>
              <a:rPr lang="en-US" dirty="0"/>
              <a:t>) will take on a value </a:t>
            </a:r>
            <a:r>
              <a:rPr lang="en-US" dirty="0">
                <a:solidFill>
                  <a:srgbClr val="FF0000"/>
                </a:solidFill>
              </a:rPr>
              <a:t>less than or equal to a certain value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3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3A33-A968-85CD-FA28-EEBEC812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Mass Function (PMF)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7BE-3BEF-2C75-C42E-F316CD7E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Probability Mass Function</a:t>
            </a:r>
            <a:r>
              <a:rPr lang="en-US" dirty="0"/>
              <a:t> </a:t>
            </a:r>
            <a:r>
              <a:rPr lang="en-US" b="1" dirty="0"/>
              <a:t>(PMF)</a:t>
            </a:r>
            <a:r>
              <a:rPr lang="en-US" dirty="0"/>
              <a:t> is denoted by P(X = x), where X is the random variable and x is a possible value that X can take</a:t>
            </a:r>
          </a:p>
          <a:p>
            <a:r>
              <a:rPr lang="en-US" dirty="0"/>
              <a:t>It is used for discrete data</a:t>
            </a:r>
          </a:p>
          <a:p>
            <a:r>
              <a:rPr lang="en-US" dirty="0"/>
              <a:t>Example: Number of flowers on a tree, Number of defects in a car</a:t>
            </a:r>
          </a:p>
        </p:txBody>
      </p:sp>
    </p:spTree>
    <p:extLst>
      <p:ext uri="{BB962C8B-B14F-4D97-AF65-F5344CB8AC3E}">
        <p14:creationId xmlns:p14="http://schemas.microsoft.com/office/powerpoint/2010/main" val="228107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71037-1576-CEA5-B9B0-F61A5B1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Density Function (PDF)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B94D1-A7A4-A479-2F12-B263CBD1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Probability Density Function (PDF)</a:t>
            </a:r>
            <a:r>
              <a:rPr lang="en-US" dirty="0"/>
              <a:t> describes the probability distribution of a </a:t>
            </a:r>
            <a:r>
              <a:rPr lang="en-US" b="1" dirty="0"/>
              <a:t>continuous</a:t>
            </a:r>
            <a:r>
              <a:rPr lang="en-US" dirty="0"/>
              <a:t> random variable</a:t>
            </a:r>
          </a:p>
          <a:p>
            <a:r>
              <a:rPr lang="en-US" dirty="0"/>
              <a:t>It is the probability that the variable is equal to a specific value or in a range of values</a:t>
            </a:r>
          </a:p>
          <a:p>
            <a:r>
              <a:rPr lang="en-US" dirty="0"/>
              <a:t>Suppose we record heights of people in inches</a:t>
            </a:r>
          </a:p>
          <a:p>
            <a:r>
              <a:rPr lang="en-US" dirty="0"/>
              <a:t>Question: What is the probability that the height of a randomly selected person is between 60 and 65 inches?</a:t>
            </a:r>
          </a:p>
          <a:p>
            <a:r>
              <a:rPr lang="en-US" dirty="0"/>
              <a:t>PDF will not give the exact probability at a specific height, e.g. 63.5 inches, but it will give it for a range (say 60-65 inches)</a:t>
            </a:r>
          </a:p>
        </p:txBody>
      </p:sp>
    </p:spTree>
    <p:extLst>
      <p:ext uri="{BB962C8B-B14F-4D97-AF65-F5344CB8AC3E}">
        <p14:creationId xmlns:p14="http://schemas.microsoft.com/office/powerpoint/2010/main" val="3375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3E8D-D85E-1626-6929-B2F731C7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A774-B179-13B6-B042-09A4482B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Cumulative Distribution Function (CDF)</a:t>
            </a:r>
            <a:r>
              <a:rPr lang="en-US" dirty="0"/>
              <a:t> of a random variable X is the sum of probabilities up to some value. </a:t>
            </a:r>
          </a:p>
          <a:p>
            <a:r>
              <a:rPr lang="en-US" dirty="0"/>
              <a:t>Example: Suppose we have the following PMF for a football match</a:t>
            </a:r>
          </a:p>
          <a:p>
            <a:r>
              <a:rPr lang="en-US" dirty="0"/>
              <a:t>P(0) = 0.1 (probability of not scoring any goals)</a:t>
            </a:r>
          </a:p>
          <a:p>
            <a:r>
              <a:rPr lang="en-US" dirty="0"/>
              <a:t>P(1) = 0.2 (probability of scoring exactly 1 goal)</a:t>
            </a:r>
          </a:p>
          <a:p>
            <a:r>
              <a:rPr lang="en-US" dirty="0"/>
              <a:t>P(2) = 0.3 (probability of scoring exactly 2 goals)</a:t>
            </a:r>
          </a:p>
          <a:p>
            <a:r>
              <a:rPr lang="en-US" dirty="0"/>
              <a:t>P(3) = 0.2 (probability of scoring exactly 3 goals)</a:t>
            </a:r>
          </a:p>
          <a:p>
            <a:r>
              <a:rPr lang="en-US" dirty="0"/>
              <a:t>P(4) = 0.1 (probability of scoring exactly 4 goals)</a:t>
            </a:r>
          </a:p>
          <a:p>
            <a:r>
              <a:rPr lang="en-US" dirty="0"/>
              <a:t>P(5) = 0.05 (probability of scoring exactly 5 goals)</a:t>
            </a:r>
          </a:p>
          <a:p>
            <a:r>
              <a:rPr lang="en-US" dirty="0"/>
              <a:t>P(6) = 0.05 (probability of scoring exactly 6 goals)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4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6EEB-09C3-6D0B-1FE0-8E1811EF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Distribution Function (CDF)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5188-E89B-C81F-EB06-65E7A5EC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CDF will be:</a:t>
            </a:r>
          </a:p>
          <a:p>
            <a:r>
              <a:rPr lang="en-US" dirty="0"/>
              <a:t>F(0) = P(X ≤ 0) = 0.1</a:t>
            </a:r>
          </a:p>
          <a:p>
            <a:r>
              <a:rPr lang="en-US" dirty="0"/>
              <a:t>F(1) = P(X ≤ 1) = 0.1 + 0.2 = 0.3</a:t>
            </a:r>
          </a:p>
          <a:p>
            <a:r>
              <a:rPr lang="en-US" dirty="0"/>
              <a:t>F(2) = P(X ≤ 2) = 0.3 + 0.3 = 0.6</a:t>
            </a:r>
          </a:p>
          <a:p>
            <a:r>
              <a:rPr lang="en-US" dirty="0"/>
              <a:t>F(3) = P(X ≤ 3) = 0.6 + 0.2 = 0.8</a:t>
            </a:r>
          </a:p>
          <a:p>
            <a:r>
              <a:rPr lang="en-US" dirty="0"/>
              <a:t>F(4) = P(X ≤ 4) = 0.8 + 0.1 = 0.9</a:t>
            </a:r>
          </a:p>
          <a:p>
            <a:r>
              <a:rPr lang="en-US" dirty="0"/>
              <a:t>F(5) = P(X ≤ 5) = 0.9 + 0.05 = 0.95</a:t>
            </a:r>
          </a:p>
          <a:p>
            <a:r>
              <a:rPr lang="en-US" dirty="0"/>
              <a:t>F(6) = P(X ≤ 6) = 0.95 + 0.05 = 1</a:t>
            </a:r>
          </a:p>
        </p:txBody>
      </p:sp>
    </p:spTree>
    <p:extLst>
      <p:ext uri="{BB962C8B-B14F-4D97-AF65-F5344CB8AC3E}">
        <p14:creationId xmlns:p14="http://schemas.microsoft.com/office/powerpoint/2010/main" val="340034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Probability Distributions</vt:lpstr>
      <vt:lpstr>Distribution</vt:lpstr>
      <vt:lpstr>Probability Distribution Types</vt:lpstr>
      <vt:lpstr>PMF, PCF, PDF</vt:lpstr>
      <vt:lpstr>What are PMF, PDF, CDF?</vt:lpstr>
      <vt:lpstr>Probability Mass Function (PMF)</vt:lpstr>
      <vt:lpstr>Probability Density Function (PDF)</vt:lpstr>
      <vt:lpstr>Cumulative Distribution Function (CDF)</vt:lpstr>
      <vt:lpstr>Cumulative Distribution Function (CDF)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Atul Kahate</dc:creator>
  <cp:lastModifiedBy>Atul Kahate</cp:lastModifiedBy>
  <cp:revision>1</cp:revision>
  <dcterms:created xsi:type="dcterms:W3CDTF">2023-12-15T13:20:07Z</dcterms:created>
  <dcterms:modified xsi:type="dcterms:W3CDTF">2023-12-15T13:20:16Z</dcterms:modified>
</cp:coreProperties>
</file>