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63" r:id="rId9"/>
    <p:sldId id="265" r:id="rId10"/>
    <p:sldId id="266" r:id="rId11"/>
    <p:sldId id="264" r:id="rId12"/>
    <p:sldId id="268"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9911" autoAdjust="0"/>
  </p:normalViewPr>
  <p:slideViewPr>
    <p:cSldViewPr snapToGrid="0">
      <p:cViewPr varScale="1">
        <p:scale>
          <a:sx n="65" d="100"/>
          <a:sy n="65" d="100"/>
        </p:scale>
        <p:origin x="936" y="60"/>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DBDB80-061D-42F7-AB5C-3B182F6B218E}"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44784E7E-F47D-461A-A6A6-91FC48AC15BF}">
      <dgm:prSet/>
      <dgm:spPr/>
      <dgm:t>
        <a:bodyPr/>
        <a:lstStyle/>
        <a:p>
          <a:r>
            <a:rPr lang="en-US" dirty="0"/>
            <a:t>Dataset : PIMA Indian diabetics dataset of 786 Patients</a:t>
          </a:r>
        </a:p>
      </dgm:t>
    </dgm:pt>
    <dgm:pt modelId="{A4C943B9-5B03-4690-BB6E-9889ABD12D90}" type="parTrans" cxnId="{851941CD-41A3-4CD1-8527-E878487862A8}">
      <dgm:prSet/>
      <dgm:spPr/>
      <dgm:t>
        <a:bodyPr/>
        <a:lstStyle/>
        <a:p>
          <a:endParaRPr lang="en-US"/>
        </a:p>
      </dgm:t>
    </dgm:pt>
    <dgm:pt modelId="{F24E25A4-68E4-4711-AE24-55208C6459C1}" type="sibTrans" cxnId="{851941CD-41A3-4CD1-8527-E878487862A8}">
      <dgm:prSet/>
      <dgm:spPr/>
      <dgm:t>
        <a:bodyPr/>
        <a:lstStyle/>
        <a:p>
          <a:endParaRPr lang="en-US"/>
        </a:p>
      </dgm:t>
    </dgm:pt>
    <dgm:pt modelId="{4F3E4C5A-2E97-4DAE-9FCF-356F59459771}">
      <dgm:prSet/>
      <dgm:spPr/>
      <dgm:t>
        <a:bodyPr/>
        <a:lstStyle/>
        <a:p>
          <a:r>
            <a:rPr lang="en-US"/>
            <a:t>Application of SPN on this dataset</a:t>
          </a:r>
        </a:p>
      </dgm:t>
    </dgm:pt>
    <dgm:pt modelId="{50CC2A92-8B47-4A23-A7A2-FF131A829A72}" type="parTrans" cxnId="{22F48E77-E679-4914-8C04-32706A2277A1}">
      <dgm:prSet/>
      <dgm:spPr/>
      <dgm:t>
        <a:bodyPr/>
        <a:lstStyle/>
        <a:p>
          <a:endParaRPr lang="en-US"/>
        </a:p>
      </dgm:t>
    </dgm:pt>
    <dgm:pt modelId="{CF2F76DE-A5DF-43A6-A8C5-4FFE9265EA51}" type="sibTrans" cxnId="{22F48E77-E679-4914-8C04-32706A2277A1}">
      <dgm:prSet/>
      <dgm:spPr/>
      <dgm:t>
        <a:bodyPr/>
        <a:lstStyle/>
        <a:p>
          <a:endParaRPr lang="en-US"/>
        </a:p>
      </dgm:t>
    </dgm:pt>
    <dgm:pt modelId="{C53F11F1-AEB1-4F13-A62B-87906D0E681B}" type="pres">
      <dgm:prSet presAssocID="{D7DBDB80-061D-42F7-AB5C-3B182F6B218E}" presName="outerComposite" presStyleCnt="0">
        <dgm:presLayoutVars>
          <dgm:chMax val="5"/>
          <dgm:dir/>
          <dgm:resizeHandles val="exact"/>
        </dgm:presLayoutVars>
      </dgm:prSet>
      <dgm:spPr/>
    </dgm:pt>
    <dgm:pt modelId="{BD736DFC-9AA3-42C9-B88D-5658310950DA}" type="pres">
      <dgm:prSet presAssocID="{D7DBDB80-061D-42F7-AB5C-3B182F6B218E}" presName="dummyMaxCanvas" presStyleCnt="0">
        <dgm:presLayoutVars/>
      </dgm:prSet>
      <dgm:spPr/>
    </dgm:pt>
    <dgm:pt modelId="{53624895-2590-4936-A5D2-EAE907B4F657}" type="pres">
      <dgm:prSet presAssocID="{D7DBDB80-061D-42F7-AB5C-3B182F6B218E}" presName="TwoNodes_1" presStyleLbl="node1" presStyleIdx="0" presStyleCnt="2">
        <dgm:presLayoutVars>
          <dgm:bulletEnabled val="1"/>
        </dgm:presLayoutVars>
      </dgm:prSet>
      <dgm:spPr/>
    </dgm:pt>
    <dgm:pt modelId="{CCD966CA-FCEF-49F0-B04A-076A6D492531}" type="pres">
      <dgm:prSet presAssocID="{D7DBDB80-061D-42F7-AB5C-3B182F6B218E}" presName="TwoNodes_2" presStyleLbl="node1" presStyleIdx="1" presStyleCnt="2">
        <dgm:presLayoutVars>
          <dgm:bulletEnabled val="1"/>
        </dgm:presLayoutVars>
      </dgm:prSet>
      <dgm:spPr/>
    </dgm:pt>
    <dgm:pt modelId="{1A9B0681-EDFB-4293-811C-89D24AA204DD}" type="pres">
      <dgm:prSet presAssocID="{D7DBDB80-061D-42F7-AB5C-3B182F6B218E}" presName="TwoConn_1-2" presStyleLbl="fgAccFollowNode1" presStyleIdx="0" presStyleCnt="1">
        <dgm:presLayoutVars>
          <dgm:bulletEnabled val="1"/>
        </dgm:presLayoutVars>
      </dgm:prSet>
      <dgm:spPr/>
    </dgm:pt>
    <dgm:pt modelId="{F2F4EBF3-2B0C-46A8-B7AA-7A3BEC60C6FB}" type="pres">
      <dgm:prSet presAssocID="{D7DBDB80-061D-42F7-AB5C-3B182F6B218E}" presName="TwoNodes_1_text" presStyleLbl="node1" presStyleIdx="1" presStyleCnt="2">
        <dgm:presLayoutVars>
          <dgm:bulletEnabled val="1"/>
        </dgm:presLayoutVars>
      </dgm:prSet>
      <dgm:spPr/>
    </dgm:pt>
    <dgm:pt modelId="{F3014367-EC03-42F1-9454-D4DA2872B5E7}" type="pres">
      <dgm:prSet presAssocID="{D7DBDB80-061D-42F7-AB5C-3B182F6B218E}" presName="TwoNodes_2_text" presStyleLbl="node1" presStyleIdx="1" presStyleCnt="2">
        <dgm:presLayoutVars>
          <dgm:bulletEnabled val="1"/>
        </dgm:presLayoutVars>
      </dgm:prSet>
      <dgm:spPr/>
    </dgm:pt>
  </dgm:ptLst>
  <dgm:cxnLst>
    <dgm:cxn modelId="{22F48E77-E679-4914-8C04-32706A2277A1}" srcId="{D7DBDB80-061D-42F7-AB5C-3B182F6B218E}" destId="{4F3E4C5A-2E97-4DAE-9FCF-356F59459771}" srcOrd="1" destOrd="0" parTransId="{50CC2A92-8B47-4A23-A7A2-FF131A829A72}" sibTransId="{CF2F76DE-A5DF-43A6-A8C5-4FFE9265EA51}"/>
    <dgm:cxn modelId="{77AB3391-A11B-401E-90C0-9416EA5010C0}" type="presOf" srcId="{4F3E4C5A-2E97-4DAE-9FCF-356F59459771}" destId="{F3014367-EC03-42F1-9454-D4DA2872B5E7}" srcOrd="1" destOrd="0" presId="urn:microsoft.com/office/officeart/2005/8/layout/vProcess5"/>
    <dgm:cxn modelId="{E6B3C99D-3FE1-4E05-A186-D9C195E034A2}" type="presOf" srcId="{D7DBDB80-061D-42F7-AB5C-3B182F6B218E}" destId="{C53F11F1-AEB1-4F13-A62B-87906D0E681B}" srcOrd="0" destOrd="0" presId="urn:microsoft.com/office/officeart/2005/8/layout/vProcess5"/>
    <dgm:cxn modelId="{DEBC9DAC-8214-499D-8360-27C85B56DC86}" type="presOf" srcId="{44784E7E-F47D-461A-A6A6-91FC48AC15BF}" destId="{53624895-2590-4936-A5D2-EAE907B4F657}" srcOrd="0" destOrd="0" presId="urn:microsoft.com/office/officeart/2005/8/layout/vProcess5"/>
    <dgm:cxn modelId="{082A91C9-F5F3-4093-A9A4-68DE04005DED}" type="presOf" srcId="{F24E25A4-68E4-4711-AE24-55208C6459C1}" destId="{1A9B0681-EDFB-4293-811C-89D24AA204DD}" srcOrd="0" destOrd="0" presId="urn:microsoft.com/office/officeart/2005/8/layout/vProcess5"/>
    <dgm:cxn modelId="{851941CD-41A3-4CD1-8527-E878487862A8}" srcId="{D7DBDB80-061D-42F7-AB5C-3B182F6B218E}" destId="{44784E7E-F47D-461A-A6A6-91FC48AC15BF}" srcOrd="0" destOrd="0" parTransId="{A4C943B9-5B03-4690-BB6E-9889ABD12D90}" sibTransId="{F24E25A4-68E4-4711-AE24-55208C6459C1}"/>
    <dgm:cxn modelId="{250823E8-BB78-4D58-9A80-912D2F2CD8FD}" type="presOf" srcId="{4F3E4C5A-2E97-4DAE-9FCF-356F59459771}" destId="{CCD966CA-FCEF-49F0-B04A-076A6D492531}" srcOrd="0" destOrd="0" presId="urn:microsoft.com/office/officeart/2005/8/layout/vProcess5"/>
    <dgm:cxn modelId="{E1A0F2EB-16DA-47B4-A3C3-28868CA2A63C}" type="presOf" srcId="{44784E7E-F47D-461A-A6A6-91FC48AC15BF}" destId="{F2F4EBF3-2B0C-46A8-B7AA-7A3BEC60C6FB}" srcOrd="1" destOrd="0" presId="urn:microsoft.com/office/officeart/2005/8/layout/vProcess5"/>
    <dgm:cxn modelId="{E1FF0875-85C7-4975-8F92-CBF6DFD0E204}" type="presParOf" srcId="{C53F11F1-AEB1-4F13-A62B-87906D0E681B}" destId="{BD736DFC-9AA3-42C9-B88D-5658310950DA}" srcOrd="0" destOrd="0" presId="urn:microsoft.com/office/officeart/2005/8/layout/vProcess5"/>
    <dgm:cxn modelId="{A7905979-AA5A-407C-8E9D-1624E663CDC9}" type="presParOf" srcId="{C53F11F1-AEB1-4F13-A62B-87906D0E681B}" destId="{53624895-2590-4936-A5D2-EAE907B4F657}" srcOrd="1" destOrd="0" presId="urn:microsoft.com/office/officeart/2005/8/layout/vProcess5"/>
    <dgm:cxn modelId="{E6EC59B8-02C0-4D48-A91A-96C6466955AD}" type="presParOf" srcId="{C53F11F1-AEB1-4F13-A62B-87906D0E681B}" destId="{CCD966CA-FCEF-49F0-B04A-076A6D492531}" srcOrd="2" destOrd="0" presId="urn:microsoft.com/office/officeart/2005/8/layout/vProcess5"/>
    <dgm:cxn modelId="{46EE7CC3-307B-4014-BFDD-7F67C1C12EDF}" type="presParOf" srcId="{C53F11F1-AEB1-4F13-A62B-87906D0E681B}" destId="{1A9B0681-EDFB-4293-811C-89D24AA204DD}" srcOrd="3" destOrd="0" presId="urn:microsoft.com/office/officeart/2005/8/layout/vProcess5"/>
    <dgm:cxn modelId="{B6C8490A-DFB3-4E90-BF66-3506FF0B7737}" type="presParOf" srcId="{C53F11F1-AEB1-4F13-A62B-87906D0E681B}" destId="{F2F4EBF3-2B0C-46A8-B7AA-7A3BEC60C6FB}" srcOrd="4" destOrd="0" presId="urn:microsoft.com/office/officeart/2005/8/layout/vProcess5"/>
    <dgm:cxn modelId="{429CC2CD-81E7-4A65-BC35-44B35164B4B4}" type="presParOf" srcId="{C53F11F1-AEB1-4F13-A62B-87906D0E681B}" destId="{F3014367-EC03-42F1-9454-D4DA2872B5E7}"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624895-2590-4936-A5D2-EAE907B4F657}">
      <dsp:nvSpPr>
        <dsp:cNvPr id="0" name=""/>
        <dsp:cNvSpPr/>
      </dsp:nvSpPr>
      <dsp:spPr>
        <a:xfrm>
          <a:off x="0" y="0"/>
          <a:ext cx="8938260" cy="186951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Dataset : PIMA Indian diabetics dataset of 786 Patients</a:t>
          </a:r>
        </a:p>
      </dsp:txBody>
      <dsp:txXfrm>
        <a:off x="54756" y="54756"/>
        <a:ext cx="7005966" cy="1760007"/>
      </dsp:txXfrm>
    </dsp:sp>
    <dsp:sp modelId="{CCD966CA-FCEF-49F0-B04A-076A6D492531}">
      <dsp:nvSpPr>
        <dsp:cNvPr id="0" name=""/>
        <dsp:cNvSpPr/>
      </dsp:nvSpPr>
      <dsp:spPr>
        <a:xfrm>
          <a:off x="1577339" y="2284968"/>
          <a:ext cx="8938260" cy="1869519"/>
        </a:xfrm>
        <a:prstGeom prst="roundRect">
          <a:avLst>
            <a:gd name="adj" fmla="val 10000"/>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Application of SPN on this dataset</a:t>
          </a:r>
        </a:p>
      </dsp:txBody>
      <dsp:txXfrm>
        <a:off x="1632095" y="2339724"/>
        <a:ext cx="6036220" cy="1760007"/>
      </dsp:txXfrm>
    </dsp:sp>
    <dsp:sp modelId="{1A9B0681-EDFB-4293-811C-89D24AA204DD}">
      <dsp:nvSpPr>
        <dsp:cNvPr id="0" name=""/>
        <dsp:cNvSpPr/>
      </dsp:nvSpPr>
      <dsp:spPr>
        <a:xfrm>
          <a:off x="7723072" y="1469650"/>
          <a:ext cx="1215187" cy="121518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996489" y="1469650"/>
        <a:ext cx="668353" cy="91442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11/8/2018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11/8/2018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seen as an alternative or similar to graphical models like </a:t>
            </a:r>
            <a:r>
              <a:rPr lang="en-US" dirty="0" err="1"/>
              <a:t>bayasian</a:t>
            </a:r>
            <a:r>
              <a:rPr lang="en-US" dirty="0"/>
              <a:t> networks or </a:t>
            </a:r>
            <a:r>
              <a:rPr lang="en-US" dirty="0" err="1"/>
              <a:t>markov</a:t>
            </a:r>
            <a:r>
              <a:rPr lang="en-US" dirty="0"/>
              <a:t> networks</a:t>
            </a:r>
          </a:p>
        </p:txBody>
      </p:sp>
      <p:sp>
        <p:nvSpPr>
          <p:cNvPr id="4" name="Slide Number Placeholder 3"/>
          <p:cNvSpPr>
            <a:spLocks noGrp="1"/>
          </p:cNvSpPr>
          <p:nvPr>
            <p:ph type="sldNum" sz="quarter" idx="5"/>
          </p:nvPr>
        </p:nvSpPr>
        <p:spPr/>
        <p:txBody>
          <a:bodyPr/>
          <a:lstStyle/>
          <a:p>
            <a:fld id="{32674CE4-FBD8-4481-AEFB-CA53E599A745}" type="slidenum">
              <a:rPr lang="en-US" smtClean="0"/>
              <a:t>3</a:t>
            </a:fld>
            <a:endParaRPr lang="en-US" dirty="0"/>
          </a:p>
        </p:txBody>
      </p:sp>
    </p:spTree>
    <p:extLst>
      <p:ext uri="{BB962C8B-B14F-4D97-AF65-F5344CB8AC3E}">
        <p14:creationId xmlns:p14="http://schemas.microsoft.com/office/powerpoint/2010/main" val="49217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Obvious as deep neural network like we have different functions that are applied and then we have input and take weighted combinations of the inputs and then we have an activation function which is typically non linear, in this case if we view the product as activation, If we assume some </a:t>
            </a:r>
            <a:r>
              <a:rPr lang="en-US" sz="1100" dirty="0" err="1"/>
              <a:t>wieghts</a:t>
            </a:r>
            <a:r>
              <a:rPr lang="en-US" sz="1100" dirty="0"/>
              <a:t> once we feed the weights to the product we get a non liner function which is neural network with specific case of products and sum. The advantage of using it is, types on </a:t>
            </a:r>
            <a:r>
              <a:rPr lang="en-US" sz="1100" dirty="0" err="1"/>
              <a:t>nn</a:t>
            </a:r>
            <a:r>
              <a:rPr lang="en-US" sz="1100" dirty="0"/>
              <a:t> if we use </a:t>
            </a:r>
            <a:r>
              <a:rPr lang="en-US" sz="1100" dirty="0" err="1"/>
              <a:t>sigmod</a:t>
            </a:r>
            <a:r>
              <a:rPr lang="en-US" sz="1100" dirty="0"/>
              <a:t> , rectified linear functions good results or they have </a:t>
            </a:r>
            <a:r>
              <a:rPr lang="en-US" sz="1100" dirty="0" err="1"/>
              <a:t>exprecivity</a:t>
            </a:r>
            <a:r>
              <a:rPr lang="en-US" sz="1100" dirty="0"/>
              <a:t> but harder to interpret, this is simple as we have clear semantics.</a:t>
            </a:r>
          </a:p>
        </p:txBody>
      </p:sp>
      <p:sp>
        <p:nvSpPr>
          <p:cNvPr id="4" name="Slide Number Placeholder 3"/>
          <p:cNvSpPr>
            <a:spLocks noGrp="1"/>
          </p:cNvSpPr>
          <p:nvPr>
            <p:ph type="sldNum" sz="quarter" idx="5"/>
          </p:nvPr>
        </p:nvSpPr>
        <p:spPr/>
        <p:txBody>
          <a:bodyPr/>
          <a:lstStyle/>
          <a:p>
            <a:fld id="{32674CE4-FBD8-4481-AEFB-CA53E599A745}" type="slidenum">
              <a:rPr lang="en-US" smtClean="0"/>
              <a:t>4</a:t>
            </a:fld>
            <a:endParaRPr lang="en-US" dirty="0"/>
          </a:p>
        </p:txBody>
      </p:sp>
    </p:spTree>
    <p:extLst>
      <p:ext uri="{BB962C8B-B14F-4D97-AF65-F5344CB8AC3E}">
        <p14:creationId xmlns:p14="http://schemas.microsoft.com/office/powerpoint/2010/main" val="3543308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674CE4-FBD8-4481-AEFB-CA53E599A745}" type="slidenum">
              <a:rPr lang="en-US" smtClean="0"/>
              <a:t>6</a:t>
            </a:fld>
            <a:endParaRPr lang="en-US" dirty="0"/>
          </a:p>
        </p:txBody>
      </p:sp>
    </p:spTree>
    <p:extLst>
      <p:ext uri="{BB962C8B-B14F-4D97-AF65-F5344CB8AC3E}">
        <p14:creationId xmlns:p14="http://schemas.microsoft.com/office/powerpoint/2010/main" val="179154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674CE4-FBD8-4481-AEFB-CA53E599A745}" type="slidenum">
              <a:rPr lang="en-US" smtClean="0"/>
              <a:t>15</a:t>
            </a:fld>
            <a:endParaRPr lang="en-US" dirty="0"/>
          </a:p>
        </p:txBody>
      </p:sp>
    </p:spTree>
    <p:extLst>
      <p:ext uri="{BB962C8B-B14F-4D97-AF65-F5344CB8AC3E}">
        <p14:creationId xmlns:p14="http://schemas.microsoft.com/office/powerpoint/2010/main" val="906412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4FAA0-9E31-4877-BFDA-4991C13D5E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02F017-7545-4A42-BA9D-2F6407397A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8FE2ED-FD4B-4D22-98E5-44CEE4772185}"/>
              </a:ext>
            </a:extLst>
          </p:cNvPr>
          <p:cNvSpPr>
            <a:spLocks noGrp="1"/>
          </p:cNvSpPr>
          <p:nvPr>
            <p:ph type="dt" sz="half" idx="10"/>
          </p:nvPr>
        </p:nvSpPr>
        <p:spPr/>
        <p:txBody>
          <a:bodyPr/>
          <a:lstStyle/>
          <a:p>
            <a:fld id="{4E708F12-96AD-4ED4-8132-A78F5E42C1F5}" type="datetime1">
              <a:rPr lang="en-US" smtClean="0"/>
              <a:pPr/>
              <a:t>11/8/2018</a:t>
            </a:fld>
            <a:endParaRPr lang="en-US" dirty="0"/>
          </a:p>
        </p:txBody>
      </p:sp>
      <p:sp>
        <p:nvSpPr>
          <p:cNvPr id="5" name="Footer Placeholder 4">
            <a:extLst>
              <a:ext uri="{FF2B5EF4-FFF2-40B4-BE49-F238E27FC236}">
                <a16:creationId xmlns:a16="http://schemas.microsoft.com/office/drawing/2014/main" id="{8D28E147-B77E-4683-8EDA-E46F53E61287}"/>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8133D0A7-4989-44BE-8563-6DD7610F55D9}"/>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636540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C93BF-9BAC-482A-BA30-1DBE47D2D5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2A77E7-33B3-44D2-BB6C-AAAA915980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C6E34A-1638-4305-BDFF-72876377434A}"/>
              </a:ext>
            </a:extLst>
          </p:cNvPr>
          <p:cNvSpPr>
            <a:spLocks noGrp="1"/>
          </p:cNvSpPr>
          <p:nvPr>
            <p:ph type="dt" sz="half" idx="10"/>
          </p:nvPr>
        </p:nvSpPr>
        <p:spPr/>
        <p:txBody>
          <a:bodyPr/>
          <a:lstStyle/>
          <a:p>
            <a:fld id="{7B7FA170-8299-44AD-AEEF-FC686C3D7804}" type="datetime1">
              <a:rPr lang="en-US" smtClean="0"/>
              <a:t>11/8/2018</a:t>
            </a:fld>
            <a:endParaRPr lang="en-US" dirty="0"/>
          </a:p>
        </p:txBody>
      </p:sp>
      <p:sp>
        <p:nvSpPr>
          <p:cNvPr id="5" name="Footer Placeholder 4">
            <a:extLst>
              <a:ext uri="{FF2B5EF4-FFF2-40B4-BE49-F238E27FC236}">
                <a16:creationId xmlns:a16="http://schemas.microsoft.com/office/drawing/2014/main" id="{AE85B920-0692-4EF9-B387-9260E60FD99F}"/>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B192175E-3E28-4DFF-8E0E-899168471FCF}"/>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629773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1B1253-E625-4F0D-8B8F-2E6AC1F613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2B904A-B5AF-45BD-8872-D9DC4A34B7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44CC-C3C0-4A87-BFE8-655568D62893}"/>
              </a:ext>
            </a:extLst>
          </p:cNvPr>
          <p:cNvSpPr>
            <a:spLocks noGrp="1"/>
          </p:cNvSpPr>
          <p:nvPr>
            <p:ph type="dt" sz="half" idx="10"/>
          </p:nvPr>
        </p:nvSpPr>
        <p:spPr/>
        <p:txBody>
          <a:bodyPr/>
          <a:lstStyle/>
          <a:p>
            <a:fld id="{2231763A-68EC-4ECD-9620-D9FE9CDDD622}" type="datetime1">
              <a:rPr lang="en-US" smtClean="0"/>
              <a:t>11/8/2018</a:t>
            </a:fld>
            <a:endParaRPr lang="en-US" dirty="0"/>
          </a:p>
        </p:txBody>
      </p:sp>
      <p:sp>
        <p:nvSpPr>
          <p:cNvPr id="5" name="Footer Placeholder 4">
            <a:extLst>
              <a:ext uri="{FF2B5EF4-FFF2-40B4-BE49-F238E27FC236}">
                <a16:creationId xmlns:a16="http://schemas.microsoft.com/office/drawing/2014/main" id="{D9A58B1D-208B-48C0-9043-83A910833518}"/>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25BC0D91-47DE-48F0-860C-C0BFE03A0769}"/>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68739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2C0EE-B6B4-4EAB-AF16-0F86D836FB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C638DB-33F4-4A4C-ACF4-22A032280E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3180ED-3089-4595-BD5A-ED8248DF2DFE}"/>
              </a:ext>
            </a:extLst>
          </p:cNvPr>
          <p:cNvSpPr>
            <a:spLocks noGrp="1"/>
          </p:cNvSpPr>
          <p:nvPr>
            <p:ph type="dt" sz="half" idx="10"/>
          </p:nvPr>
        </p:nvSpPr>
        <p:spPr/>
        <p:txBody>
          <a:bodyPr/>
          <a:lstStyle/>
          <a:p>
            <a:fld id="{7B98BEDD-6160-49BB-B372-861DE7DE9BA5}" type="datetime1">
              <a:rPr lang="en-US" smtClean="0"/>
              <a:t>11/8/2018</a:t>
            </a:fld>
            <a:endParaRPr lang="en-US" dirty="0"/>
          </a:p>
        </p:txBody>
      </p:sp>
      <p:sp>
        <p:nvSpPr>
          <p:cNvPr id="5" name="Footer Placeholder 4">
            <a:extLst>
              <a:ext uri="{FF2B5EF4-FFF2-40B4-BE49-F238E27FC236}">
                <a16:creationId xmlns:a16="http://schemas.microsoft.com/office/drawing/2014/main" id="{3C86F9F3-6F1B-476A-94C1-7214D3990953}"/>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B0454D35-2E13-49E4-BDBB-388955236CC8}"/>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6892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2F7B-88BD-4ADE-ACF2-E6A39B27E7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69E51B-1FE1-4036-B93D-B7A5A4273C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F0A64A-AC8F-4B43-8F4C-DA4BFE8DE029}"/>
              </a:ext>
            </a:extLst>
          </p:cNvPr>
          <p:cNvSpPr>
            <a:spLocks noGrp="1"/>
          </p:cNvSpPr>
          <p:nvPr>
            <p:ph type="dt" sz="half" idx="10"/>
          </p:nvPr>
        </p:nvSpPr>
        <p:spPr/>
        <p:txBody>
          <a:bodyPr/>
          <a:lstStyle/>
          <a:p>
            <a:fld id="{0AAE819F-B7FD-4B29-8F66-9E318144BC2A}" type="datetime1">
              <a:rPr lang="en-US" smtClean="0"/>
              <a:t>11/8/2018</a:t>
            </a:fld>
            <a:endParaRPr lang="en-US" dirty="0"/>
          </a:p>
        </p:txBody>
      </p:sp>
      <p:sp>
        <p:nvSpPr>
          <p:cNvPr id="5" name="Footer Placeholder 4">
            <a:extLst>
              <a:ext uri="{FF2B5EF4-FFF2-40B4-BE49-F238E27FC236}">
                <a16:creationId xmlns:a16="http://schemas.microsoft.com/office/drawing/2014/main" id="{3BC480A6-01CA-43F8-80C8-FD6C3E19A174}"/>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39FDAFCF-9D8B-44B3-A463-3CC403C57D32}"/>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3486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6E18-6193-4776-AF0B-D954D8013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A69299-9AFA-4E98-89A8-60FEDE0A9B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104347-F675-433D-9ED4-CA50D6B69D4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C4D8BE-F3AE-418E-8B88-73B634FF84AB}"/>
              </a:ext>
            </a:extLst>
          </p:cNvPr>
          <p:cNvSpPr>
            <a:spLocks noGrp="1"/>
          </p:cNvSpPr>
          <p:nvPr>
            <p:ph type="dt" sz="half" idx="10"/>
          </p:nvPr>
        </p:nvSpPr>
        <p:spPr/>
        <p:txBody>
          <a:bodyPr/>
          <a:lstStyle/>
          <a:p>
            <a:fld id="{D4CA159C-B6E0-4F10-9F4A-2FA57003B139}" type="datetime1">
              <a:rPr lang="en-US" smtClean="0"/>
              <a:t>11/8/2018</a:t>
            </a:fld>
            <a:endParaRPr lang="en-US" dirty="0"/>
          </a:p>
        </p:txBody>
      </p:sp>
      <p:sp>
        <p:nvSpPr>
          <p:cNvPr id="6" name="Footer Placeholder 5">
            <a:extLst>
              <a:ext uri="{FF2B5EF4-FFF2-40B4-BE49-F238E27FC236}">
                <a16:creationId xmlns:a16="http://schemas.microsoft.com/office/drawing/2014/main" id="{9BB746F9-A10A-48D0-9A77-3D7785FB9AD8}"/>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BEA80A67-599D-4D5F-98D3-197C2400C0AB}"/>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920851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C4B6C-12DD-4E4B-B439-A8BE45B64A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AE65AA-46C1-45F5-95F6-804DF6036A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4C41483-BFDA-4862-BE70-6B1E00F81B3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81FF28-0E59-4D47-B00F-6BBD1B2826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DA87A42-03EB-42C8-BE1F-2B214520545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2BBDD5-B5F9-45C3-BD4E-3DF6C2B7757D}"/>
              </a:ext>
            </a:extLst>
          </p:cNvPr>
          <p:cNvSpPr>
            <a:spLocks noGrp="1"/>
          </p:cNvSpPr>
          <p:nvPr>
            <p:ph type="dt" sz="half" idx="10"/>
          </p:nvPr>
        </p:nvSpPr>
        <p:spPr/>
        <p:txBody>
          <a:bodyPr/>
          <a:lstStyle/>
          <a:p>
            <a:fld id="{8170CBBB-D1D1-4386-A5E9-07F3477B78F3}" type="datetime1">
              <a:rPr lang="en-US" smtClean="0"/>
              <a:t>11/8/2018</a:t>
            </a:fld>
            <a:endParaRPr lang="en-US" dirty="0"/>
          </a:p>
        </p:txBody>
      </p:sp>
      <p:sp>
        <p:nvSpPr>
          <p:cNvPr id="8" name="Footer Placeholder 7">
            <a:extLst>
              <a:ext uri="{FF2B5EF4-FFF2-40B4-BE49-F238E27FC236}">
                <a16:creationId xmlns:a16="http://schemas.microsoft.com/office/drawing/2014/main" id="{7578A9F9-A335-4F6D-8C5D-B36247AA9017}"/>
              </a:ext>
            </a:extLst>
          </p:cNvPr>
          <p:cNvSpPr>
            <a:spLocks noGrp="1"/>
          </p:cNvSpPr>
          <p:nvPr>
            <p:ph type="ftr" sz="quarter" idx="11"/>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3F2ED57C-B261-4EB6-BB9C-793AD0177517}"/>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147154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58F6-DB59-4D27-9744-CE783A931C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6AAF75-DCC4-4B05-8D15-177226063465}"/>
              </a:ext>
            </a:extLst>
          </p:cNvPr>
          <p:cNvSpPr>
            <a:spLocks noGrp="1"/>
          </p:cNvSpPr>
          <p:nvPr>
            <p:ph type="dt" sz="half" idx="10"/>
          </p:nvPr>
        </p:nvSpPr>
        <p:spPr/>
        <p:txBody>
          <a:bodyPr/>
          <a:lstStyle/>
          <a:p>
            <a:fld id="{9FA4CAD8-0EA7-4615-B69B-B2F199EF3A93}" type="datetime1">
              <a:rPr lang="en-US" smtClean="0"/>
              <a:t>11/8/2018</a:t>
            </a:fld>
            <a:endParaRPr lang="en-US" dirty="0"/>
          </a:p>
        </p:txBody>
      </p:sp>
      <p:sp>
        <p:nvSpPr>
          <p:cNvPr id="4" name="Footer Placeholder 3">
            <a:extLst>
              <a:ext uri="{FF2B5EF4-FFF2-40B4-BE49-F238E27FC236}">
                <a16:creationId xmlns:a16="http://schemas.microsoft.com/office/drawing/2014/main" id="{AB9FC966-729F-427C-B95F-439AD5D6CD70}"/>
              </a:ext>
            </a:extLst>
          </p:cNvPr>
          <p:cNvSpPr>
            <a:spLocks noGrp="1"/>
          </p:cNvSpPr>
          <p:nvPr>
            <p:ph type="ftr" sz="quarter" idx="11"/>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3A19BA4E-AF58-455B-B0E8-DC5F4ECC4844}"/>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48900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9B1C5F-6A6F-4866-BD80-F3B0452D1175}"/>
              </a:ext>
            </a:extLst>
          </p:cNvPr>
          <p:cNvSpPr>
            <a:spLocks noGrp="1"/>
          </p:cNvSpPr>
          <p:nvPr>
            <p:ph type="dt" sz="half" idx="10"/>
          </p:nvPr>
        </p:nvSpPr>
        <p:spPr/>
        <p:txBody>
          <a:bodyPr/>
          <a:lstStyle/>
          <a:p>
            <a:fld id="{B9234BD7-6953-492C-921B-E68B2D7F14C8}" type="datetime1">
              <a:rPr lang="en-US" smtClean="0"/>
              <a:t>11/8/2018</a:t>
            </a:fld>
            <a:endParaRPr lang="en-US" dirty="0"/>
          </a:p>
        </p:txBody>
      </p:sp>
      <p:sp>
        <p:nvSpPr>
          <p:cNvPr id="3" name="Footer Placeholder 2">
            <a:extLst>
              <a:ext uri="{FF2B5EF4-FFF2-40B4-BE49-F238E27FC236}">
                <a16:creationId xmlns:a16="http://schemas.microsoft.com/office/drawing/2014/main" id="{77DFD1A6-3992-4684-879F-1EBEF3276218}"/>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5C1B2356-5EE9-4CAC-BA78-103DF74C9675}"/>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8447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5864-7B00-4D1A-B343-F7D74DA4E9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064E68-3332-4FB9-A23F-7206EDEC2A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8E99AE-A663-4055-A561-7F83CBC7A9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D7D9EC-E28E-4EAA-BED6-A1C1548609E4}"/>
              </a:ext>
            </a:extLst>
          </p:cNvPr>
          <p:cNvSpPr>
            <a:spLocks noGrp="1"/>
          </p:cNvSpPr>
          <p:nvPr>
            <p:ph type="dt" sz="half" idx="10"/>
          </p:nvPr>
        </p:nvSpPr>
        <p:spPr/>
        <p:txBody>
          <a:bodyPr/>
          <a:lstStyle/>
          <a:p>
            <a:fld id="{35A17D9B-D4D3-4E23-88DF-2E354FA43196}" type="datetime1">
              <a:rPr lang="en-US" smtClean="0"/>
              <a:t>11/8/2018</a:t>
            </a:fld>
            <a:endParaRPr lang="en-US" dirty="0"/>
          </a:p>
        </p:txBody>
      </p:sp>
      <p:sp>
        <p:nvSpPr>
          <p:cNvPr id="6" name="Footer Placeholder 5">
            <a:extLst>
              <a:ext uri="{FF2B5EF4-FFF2-40B4-BE49-F238E27FC236}">
                <a16:creationId xmlns:a16="http://schemas.microsoft.com/office/drawing/2014/main" id="{387D79D2-A8F4-4023-991F-F79E6DFCF5BF}"/>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B6189954-21BE-493B-83E8-12AA20765311}"/>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329412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0E89B-8E13-48CC-97F7-2218AA955A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992398-0093-4C97-BD43-9452832544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0F15C3-F4DB-46B5-853B-82289C38BF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B34CC1-A2BA-4D36-94CC-A04A8E43EEF2}"/>
              </a:ext>
            </a:extLst>
          </p:cNvPr>
          <p:cNvSpPr>
            <a:spLocks noGrp="1"/>
          </p:cNvSpPr>
          <p:nvPr>
            <p:ph type="dt" sz="half" idx="10"/>
          </p:nvPr>
        </p:nvSpPr>
        <p:spPr/>
        <p:txBody>
          <a:bodyPr/>
          <a:lstStyle/>
          <a:p>
            <a:fld id="{541F67C5-D04E-4576-B61C-12ABA14BBD6C}" type="datetime1">
              <a:rPr lang="en-US" smtClean="0"/>
              <a:t>11/8/2018</a:t>
            </a:fld>
            <a:endParaRPr lang="en-US" dirty="0"/>
          </a:p>
        </p:txBody>
      </p:sp>
      <p:sp>
        <p:nvSpPr>
          <p:cNvPr id="6" name="Footer Placeholder 5">
            <a:extLst>
              <a:ext uri="{FF2B5EF4-FFF2-40B4-BE49-F238E27FC236}">
                <a16:creationId xmlns:a16="http://schemas.microsoft.com/office/drawing/2014/main" id="{966D9C7D-DBBC-4194-87EB-240A0917611F}"/>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F8745D30-428C-4EFF-9766-22D4CD091CAE}"/>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4295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0F12A5-2C9C-444B-86B4-49FD398AA4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C0F393-6EF5-4D2B-B5C2-5E9650AC45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33C162-0B4A-4D9A-93BA-823C0DAD07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F09E4-6EA4-4BF3-9FC8-FF40373B88E6}" type="datetime1">
              <a:rPr lang="en-US" smtClean="0"/>
              <a:pPr/>
              <a:t>11/8/2018</a:t>
            </a:fld>
            <a:endParaRPr lang="en-US" dirty="0"/>
          </a:p>
        </p:txBody>
      </p:sp>
      <p:sp>
        <p:nvSpPr>
          <p:cNvPr id="5" name="Footer Placeholder 4">
            <a:extLst>
              <a:ext uri="{FF2B5EF4-FFF2-40B4-BE49-F238E27FC236}">
                <a16:creationId xmlns:a16="http://schemas.microsoft.com/office/drawing/2014/main" id="{5EEFAAA6-1BAB-44B9-9720-88B8F715EB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E51877C0-C1B1-4178-880B-CD23CB438B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193091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Subtitle 2">
            <a:extLst>
              <a:ext uri="{FF2B5EF4-FFF2-40B4-BE49-F238E27FC236}">
                <a16:creationId xmlns:a16="http://schemas.microsoft.com/office/drawing/2014/main" id="{07330582-B2C9-4AC5-A1A0-91D14427B71E}"/>
              </a:ext>
            </a:extLst>
          </p:cNvPr>
          <p:cNvSpPr>
            <a:spLocks noGrp="1"/>
          </p:cNvSpPr>
          <p:nvPr>
            <p:ph type="subTitle" idx="1"/>
          </p:nvPr>
        </p:nvSpPr>
        <p:spPr>
          <a:xfrm>
            <a:off x="1524000" y="4495800"/>
            <a:ext cx="9144000" cy="1302572"/>
          </a:xfrm>
        </p:spPr>
        <p:txBody>
          <a:bodyPr>
            <a:noAutofit/>
          </a:bodyPr>
          <a:lstStyle/>
          <a:p>
            <a:r>
              <a:rPr lang="en-US" sz="1800" dirty="0"/>
              <a:t>Presentation By</a:t>
            </a:r>
          </a:p>
          <a:p>
            <a:r>
              <a:rPr lang="en-US" sz="1800" dirty="0"/>
              <a:t>Tushar Karumudi</a:t>
            </a:r>
          </a:p>
          <a:p>
            <a:r>
              <a:rPr lang="en-US" sz="1800" dirty="0" err="1"/>
              <a:t>Prajay</a:t>
            </a:r>
            <a:r>
              <a:rPr lang="en-US" sz="1800" dirty="0"/>
              <a:t> Jaya Shetty</a:t>
            </a:r>
          </a:p>
        </p:txBody>
      </p:sp>
      <p:sp>
        <p:nvSpPr>
          <p:cNvPr id="15"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019B0D8-74F5-482C-AE80-D9DE2E2BDC31}"/>
              </a:ext>
            </a:extLst>
          </p:cNvPr>
          <p:cNvSpPr>
            <a:spLocks noGrp="1"/>
          </p:cNvSpPr>
          <p:nvPr>
            <p:ph type="ctrTitle"/>
          </p:nvPr>
        </p:nvSpPr>
        <p:spPr>
          <a:xfrm>
            <a:off x="1524000" y="2776538"/>
            <a:ext cx="9144000" cy="1381188"/>
          </a:xfrm>
        </p:spPr>
        <p:txBody>
          <a:bodyPr anchor="ctr">
            <a:normAutofit/>
          </a:bodyPr>
          <a:lstStyle/>
          <a:p>
            <a:r>
              <a:rPr lang="en-US" sz="4000" dirty="0">
                <a:solidFill>
                  <a:schemeClr val="bg2"/>
                </a:solidFill>
              </a:rPr>
              <a:t>Sum Product Networks </a:t>
            </a:r>
            <a:br>
              <a:rPr lang="en-US" sz="4000" dirty="0">
                <a:solidFill>
                  <a:schemeClr val="bg2"/>
                </a:solidFill>
              </a:rPr>
            </a:br>
            <a:r>
              <a:rPr lang="en-US" sz="4000" dirty="0">
                <a:solidFill>
                  <a:schemeClr val="bg2"/>
                </a:solidFill>
              </a:rPr>
              <a:t>Application For Medical Data</a:t>
            </a:r>
          </a:p>
        </p:txBody>
      </p:sp>
    </p:spTree>
    <p:extLst>
      <p:ext uri="{BB962C8B-B14F-4D97-AF65-F5344CB8AC3E}">
        <p14:creationId xmlns:p14="http://schemas.microsoft.com/office/powerpoint/2010/main" val="41448154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7F24-4031-4369-8302-64C9E74C294A}"/>
              </a:ext>
            </a:extLst>
          </p:cNvPr>
          <p:cNvSpPr>
            <a:spLocks noGrp="1"/>
          </p:cNvSpPr>
          <p:nvPr>
            <p:ph type="title"/>
          </p:nvPr>
        </p:nvSpPr>
        <p:spPr/>
        <p:txBody>
          <a:bodyPr/>
          <a:lstStyle/>
          <a:p>
            <a:r>
              <a:rPr lang="en-US" dirty="0"/>
              <a:t>Structure Estimation</a:t>
            </a:r>
          </a:p>
        </p:txBody>
      </p:sp>
      <p:sp>
        <p:nvSpPr>
          <p:cNvPr id="3" name="Content Placeholder 2">
            <a:extLst>
              <a:ext uri="{FF2B5EF4-FFF2-40B4-BE49-F238E27FC236}">
                <a16:creationId xmlns:a16="http://schemas.microsoft.com/office/drawing/2014/main" id="{2DD0F30A-A580-40B3-B8E4-427FFA8B59AA}"/>
              </a:ext>
            </a:extLst>
          </p:cNvPr>
          <p:cNvSpPr>
            <a:spLocks noGrp="1"/>
          </p:cNvSpPr>
          <p:nvPr>
            <p:ph idx="1"/>
          </p:nvPr>
        </p:nvSpPr>
        <p:spPr/>
        <p:txBody>
          <a:bodyPr/>
          <a:lstStyle/>
          <a:p>
            <a:r>
              <a:rPr lang="en-US" dirty="0"/>
              <a:t>Alternate Between</a:t>
            </a:r>
          </a:p>
          <a:p>
            <a:pPr lvl="1"/>
            <a:r>
              <a:rPr lang="en-US" dirty="0"/>
              <a:t>Data Clustering: Sum Nodes</a:t>
            </a:r>
          </a:p>
          <a:p>
            <a:pPr lvl="1"/>
            <a:r>
              <a:rPr lang="en-US" dirty="0"/>
              <a:t>Variable partitioning: Product Nodes</a:t>
            </a:r>
          </a:p>
        </p:txBody>
      </p:sp>
    </p:spTree>
    <p:extLst>
      <p:ext uri="{BB962C8B-B14F-4D97-AF65-F5344CB8AC3E}">
        <p14:creationId xmlns:p14="http://schemas.microsoft.com/office/powerpoint/2010/main" val="317051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9C793-692A-4C11-AA60-ED6AC89D0236}"/>
              </a:ext>
            </a:extLst>
          </p:cNvPr>
          <p:cNvSpPr>
            <a:spLocks noGrp="1"/>
          </p:cNvSpPr>
          <p:nvPr>
            <p:ph type="title"/>
          </p:nvPr>
        </p:nvSpPr>
        <p:spPr/>
        <p:txBody>
          <a:bodyPr/>
          <a:lstStyle/>
          <a:p>
            <a:r>
              <a:rPr lang="en-US" dirty="0"/>
              <a:t>Relationship with Bayes Networks</a:t>
            </a:r>
          </a:p>
        </p:txBody>
      </p:sp>
      <p:sp>
        <p:nvSpPr>
          <p:cNvPr id="3" name="Content Placeholder 2">
            <a:extLst>
              <a:ext uri="{FF2B5EF4-FFF2-40B4-BE49-F238E27FC236}">
                <a16:creationId xmlns:a16="http://schemas.microsoft.com/office/drawing/2014/main" id="{FCF2D037-976C-4F4E-9CF6-E2DDE1CCFF42}"/>
              </a:ext>
            </a:extLst>
          </p:cNvPr>
          <p:cNvSpPr>
            <a:spLocks noGrp="1"/>
          </p:cNvSpPr>
          <p:nvPr>
            <p:ph idx="1"/>
          </p:nvPr>
        </p:nvSpPr>
        <p:spPr/>
        <p:txBody>
          <a:bodyPr/>
          <a:lstStyle/>
          <a:p>
            <a:endParaRPr lang="en-US" dirty="0"/>
          </a:p>
          <a:p>
            <a:r>
              <a:rPr lang="en-US" dirty="0"/>
              <a:t>Any SPN can be converted into </a:t>
            </a:r>
            <a:r>
              <a:rPr lang="en-US" dirty="0" err="1"/>
              <a:t>Biparte</a:t>
            </a:r>
            <a:r>
              <a:rPr lang="en-US" dirty="0"/>
              <a:t> Bayesian network</a:t>
            </a:r>
          </a:p>
        </p:txBody>
      </p:sp>
      <p:sp>
        <p:nvSpPr>
          <p:cNvPr id="5" name="Oval 4">
            <a:extLst>
              <a:ext uri="{FF2B5EF4-FFF2-40B4-BE49-F238E27FC236}">
                <a16:creationId xmlns:a16="http://schemas.microsoft.com/office/drawing/2014/main" id="{2D90E7F0-7099-4B33-8D5F-163E862F2B70}"/>
              </a:ext>
            </a:extLst>
          </p:cNvPr>
          <p:cNvSpPr/>
          <p:nvPr/>
        </p:nvSpPr>
        <p:spPr>
          <a:xfrm>
            <a:off x="4161792" y="3123776"/>
            <a:ext cx="410208" cy="490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6" name="Oval 5">
            <a:extLst>
              <a:ext uri="{FF2B5EF4-FFF2-40B4-BE49-F238E27FC236}">
                <a16:creationId xmlns:a16="http://schemas.microsoft.com/office/drawing/2014/main" id="{2FF96DA4-BB7C-4174-82AC-5A553538E2CA}"/>
              </a:ext>
            </a:extLst>
          </p:cNvPr>
          <p:cNvSpPr/>
          <p:nvPr/>
        </p:nvSpPr>
        <p:spPr>
          <a:xfrm flipH="1">
            <a:off x="3565027" y="4254460"/>
            <a:ext cx="596765" cy="4907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a:t>
            </a:r>
          </a:p>
        </p:txBody>
      </p:sp>
      <p:sp>
        <p:nvSpPr>
          <p:cNvPr id="7" name="Oval 6">
            <a:extLst>
              <a:ext uri="{FF2B5EF4-FFF2-40B4-BE49-F238E27FC236}">
                <a16:creationId xmlns:a16="http://schemas.microsoft.com/office/drawing/2014/main" id="{08CE962A-5F77-41CC-B78E-EA0C4BEFDD2E}"/>
              </a:ext>
            </a:extLst>
          </p:cNvPr>
          <p:cNvSpPr/>
          <p:nvPr/>
        </p:nvSpPr>
        <p:spPr>
          <a:xfrm>
            <a:off x="4639377" y="4254460"/>
            <a:ext cx="596766" cy="4907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X2</a:t>
            </a:r>
          </a:p>
        </p:txBody>
      </p:sp>
      <p:cxnSp>
        <p:nvCxnSpPr>
          <p:cNvPr id="9" name="Straight Arrow Connector 8">
            <a:extLst>
              <a:ext uri="{FF2B5EF4-FFF2-40B4-BE49-F238E27FC236}">
                <a16:creationId xmlns:a16="http://schemas.microsoft.com/office/drawing/2014/main" id="{B320462E-CEA3-46A1-898C-C1E49146C34D}"/>
              </a:ext>
            </a:extLst>
          </p:cNvPr>
          <p:cNvCxnSpPr>
            <a:cxnSpLocks/>
            <a:stCxn id="5" idx="4"/>
            <a:endCxn id="6" idx="1"/>
          </p:cNvCxnSpPr>
          <p:nvPr/>
        </p:nvCxnSpPr>
        <p:spPr>
          <a:xfrm flipH="1">
            <a:off x="4074398" y="3614570"/>
            <a:ext cx="292498" cy="711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0E2EC2F-DE50-4D7C-8AFA-DF402477A0C3}"/>
              </a:ext>
            </a:extLst>
          </p:cNvPr>
          <p:cNvCxnSpPr>
            <a:cxnSpLocks/>
            <a:stCxn id="5" idx="4"/>
            <a:endCxn id="7" idx="1"/>
          </p:cNvCxnSpPr>
          <p:nvPr/>
        </p:nvCxnSpPr>
        <p:spPr>
          <a:xfrm>
            <a:off x="4366896" y="3614570"/>
            <a:ext cx="359875" cy="711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58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DCF3-2318-4BED-90AC-48E2AC6EC1FB}"/>
              </a:ext>
            </a:extLst>
          </p:cNvPr>
          <p:cNvSpPr>
            <a:spLocks noGrp="1"/>
          </p:cNvSpPr>
          <p:nvPr>
            <p:ph type="title"/>
          </p:nvPr>
        </p:nvSpPr>
        <p:spPr/>
        <p:txBody>
          <a:bodyPr/>
          <a:lstStyle/>
          <a:p>
            <a:r>
              <a:rPr lang="en-US" dirty="0"/>
              <a:t>Normal SPN</a:t>
            </a:r>
          </a:p>
        </p:txBody>
      </p:sp>
      <p:sp>
        <p:nvSpPr>
          <p:cNvPr id="3" name="Content Placeholder 2">
            <a:extLst>
              <a:ext uri="{FF2B5EF4-FFF2-40B4-BE49-F238E27FC236}">
                <a16:creationId xmlns:a16="http://schemas.microsoft.com/office/drawing/2014/main" id="{B3260DCC-C101-4210-8D84-1E46248D8646}"/>
              </a:ext>
            </a:extLst>
          </p:cNvPr>
          <p:cNvSpPr>
            <a:spLocks noGrp="1"/>
          </p:cNvSpPr>
          <p:nvPr>
            <p:ph idx="1"/>
          </p:nvPr>
        </p:nvSpPr>
        <p:spPr/>
        <p:txBody>
          <a:bodyPr/>
          <a:lstStyle/>
          <a:p>
            <a:r>
              <a:rPr lang="en-US" dirty="0"/>
              <a:t>An SPN is normal when</a:t>
            </a:r>
          </a:p>
          <a:p>
            <a:pPr lvl="1"/>
            <a:r>
              <a:rPr lang="en-US" dirty="0"/>
              <a:t>It is consistent and complete</a:t>
            </a:r>
          </a:p>
          <a:p>
            <a:pPr lvl="1"/>
            <a:r>
              <a:rPr lang="en-US" dirty="0"/>
              <a:t>All weights are non-negative.</a:t>
            </a:r>
          </a:p>
          <a:p>
            <a:pPr lvl="1"/>
            <a:r>
              <a:rPr lang="en-US" dirty="0"/>
              <a:t>Every terminal node in the SPN is a univariate distribution and the size of scope of each sum node is at least 2</a:t>
            </a:r>
          </a:p>
        </p:txBody>
      </p:sp>
    </p:spTree>
    <p:extLst>
      <p:ext uri="{BB962C8B-B14F-4D97-AF65-F5344CB8AC3E}">
        <p14:creationId xmlns:p14="http://schemas.microsoft.com/office/powerpoint/2010/main" val="915930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F20FE-DD51-4F14-8504-020235CC454E}"/>
              </a:ext>
            </a:extLst>
          </p:cNvPr>
          <p:cNvSpPr>
            <a:spLocks noGrp="1"/>
          </p:cNvSpPr>
          <p:nvPr>
            <p:ph type="title"/>
          </p:nvPr>
        </p:nvSpPr>
        <p:spPr/>
        <p:txBody>
          <a:bodyPr/>
          <a:lstStyle/>
          <a:p>
            <a:r>
              <a:rPr lang="en-US" dirty="0"/>
              <a:t>Inferences</a:t>
            </a:r>
          </a:p>
        </p:txBody>
      </p:sp>
      <p:sp>
        <p:nvSpPr>
          <p:cNvPr id="3" name="Content Placeholder 2">
            <a:extLst>
              <a:ext uri="{FF2B5EF4-FFF2-40B4-BE49-F238E27FC236}">
                <a16:creationId xmlns:a16="http://schemas.microsoft.com/office/drawing/2014/main" id="{5CB36096-97B1-4758-8AAB-BD9A86FC4023}"/>
              </a:ext>
            </a:extLst>
          </p:cNvPr>
          <p:cNvSpPr>
            <a:spLocks noGrp="1"/>
          </p:cNvSpPr>
          <p:nvPr>
            <p:ph idx="1"/>
          </p:nvPr>
        </p:nvSpPr>
        <p:spPr/>
        <p:txBody>
          <a:bodyPr/>
          <a:lstStyle/>
          <a:p>
            <a:r>
              <a:rPr lang="en-US" dirty="0"/>
              <a:t>Deep SPN can be converted into shallow BNs</a:t>
            </a:r>
          </a:p>
          <a:p>
            <a:r>
              <a:rPr lang="en-US" dirty="0"/>
              <a:t>The depth of an SPN is proportional to the height of the highest decision diagram in the corresponding BN diagram</a:t>
            </a:r>
          </a:p>
        </p:txBody>
      </p:sp>
    </p:spTree>
    <p:extLst>
      <p:ext uri="{BB962C8B-B14F-4D97-AF65-F5344CB8AC3E}">
        <p14:creationId xmlns:p14="http://schemas.microsoft.com/office/powerpoint/2010/main" val="179236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9E18CB-A94B-4ECA-881F-7B5748B133DB}"/>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Computing Most Probable Explanation</a:t>
            </a:r>
          </a:p>
        </p:txBody>
      </p:sp>
      <p:sp>
        <p:nvSpPr>
          <p:cNvPr id="5" name="TextBox 4">
            <a:extLst>
              <a:ext uri="{FF2B5EF4-FFF2-40B4-BE49-F238E27FC236}">
                <a16:creationId xmlns:a16="http://schemas.microsoft.com/office/drawing/2014/main" id="{B39F5209-BC89-421D-AC96-1CD393C98656}"/>
              </a:ext>
            </a:extLst>
          </p:cNvPr>
          <p:cNvSpPr txBox="1"/>
          <p:nvPr/>
        </p:nvSpPr>
        <p:spPr>
          <a:xfrm>
            <a:off x="643468" y="2638044"/>
            <a:ext cx="3363974" cy="341562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bg1"/>
                </a:solidFill>
              </a:rPr>
              <a:t>We know that x1 = 1.</a:t>
            </a:r>
          </a:p>
          <a:p>
            <a:pPr indent="-228600">
              <a:lnSpc>
                <a:spcPct val="90000"/>
              </a:lnSpc>
              <a:spcAft>
                <a:spcPts val="600"/>
              </a:spcAft>
              <a:buFont typeface="Arial" panose="020B0604020202020204" pitchFamily="34" charset="0"/>
              <a:buChar char="•"/>
            </a:pPr>
            <a:r>
              <a:rPr lang="en-US" sz="2000">
                <a:solidFill>
                  <a:schemeClr val="bg1"/>
                </a:solidFill>
              </a:rPr>
              <a:t>What value is most likely for x2?</a:t>
            </a:r>
          </a:p>
          <a:p>
            <a:pPr indent="-228600">
              <a:lnSpc>
                <a:spcPct val="90000"/>
              </a:lnSpc>
              <a:spcAft>
                <a:spcPts val="600"/>
              </a:spcAft>
              <a:buFont typeface="Arial" panose="020B0604020202020204" pitchFamily="34" charset="0"/>
              <a:buChar char="•"/>
            </a:pPr>
            <a:endParaRPr lang="en-US" sz="2000">
              <a:solidFill>
                <a:schemeClr val="bg1"/>
              </a:solidFill>
            </a:endParaRPr>
          </a:p>
          <a:p>
            <a:pPr indent="-228600">
              <a:lnSpc>
                <a:spcPct val="90000"/>
              </a:lnSpc>
              <a:spcAft>
                <a:spcPts val="600"/>
              </a:spcAft>
              <a:buFont typeface="Arial" panose="020B0604020202020204" pitchFamily="34" charset="0"/>
              <a:buChar char="•"/>
            </a:pPr>
            <a:r>
              <a:rPr lang="en-US" sz="2000">
                <a:solidFill>
                  <a:schemeClr val="bg1"/>
                </a:solidFill>
              </a:rPr>
              <a:t> Replace sum nodes by max nodes .</a:t>
            </a:r>
          </a:p>
          <a:p>
            <a:pPr indent="-228600">
              <a:lnSpc>
                <a:spcPct val="90000"/>
              </a:lnSpc>
              <a:spcAft>
                <a:spcPts val="600"/>
              </a:spcAft>
              <a:buFont typeface="Arial" panose="020B0604020202020204" pitchFamily="34" charset="0"/>
              <a:buChar char="•"/>
            </a:pPr>
            <a:endParaRPr lang="en-US" sz="2000">
              <a:solidFill>
                <a:schemeClr val="bg1"/>
              </a:solidFill>
            </a:endParaRPr>
          </a:p>
          <a:p>
            <a:pPr indent="-228600">
              <a:lnSpc>
                <a:spcPct val="90000"/>
              </a:lnSpc>
              <a:spcAft>
                <a:spcPts val="600"/>
              </a:spcAft>
              <a:buFont typeface="Arial" panose="020B0604020202020204" pitchFamily="34" charset="0"/>
              <a:buChar char="•"/>
            </a:pPr>
            <a:r>
              <a:rPr lang="en-US" sz="2000">
                <a:solidFill>
                  <a:schemeClr val="bg1"/>
                </a:solidFill>
              </a:rPr>
              <a:t>Evaluate SPN in a bottom up pass with x1 = 1, ¯x1 = 0, x2 = 1, ¯x2 = 1</a:t>
            </a:r>
          </a:p>
        </p:txBody>
      </p:sp>
      <p:pic>
        <p:nvPicPr>
          <p:cNvPr id="4" name="Picture 3" descr="A close up of a map&#10;&#10;Description automatically generated">
            <a:extLst>
              <a:ext uri="{FF2B5EF4-FFF2-40B4-BE49-F238E27FC236}">
                <a16:creationId xmlns:a16="http://schemas.microsoft.com/office/drawing/2014/main" id="{56C7C42A-DF3C-476D-B5DF-F11F3F627DB9}"/>
              </a:ext>
            </a:extLst>
          </p:cNvPr>
          <p:cNvPicPr>
            <a:picLocks noChangeAspect="1"/>
          </p:cNvPicPr>
          <p:nvPr/>
        </p:nvPicPr>
        <p:blipFill>
          <a:blip r:embed="rId2"/>
          <a:stretch>
            <a:fillRect/>
          </a:stretch>
        </p:blipFill>
        <p:spPr>
          <a:xfrm>
            <a:off x="5297763" y="1565259"/>
            <a:ext cx="6250769" cy="3566615"/>
          </a:xfrm>
          <a:prstGeom prst="rect">
            <a:avLst/>
          </a:prstGeom>
        </p:spPr>
      </p:pic>
    </p:spTree>
    <p:extLst>
      <p:ext uri="{BB962C8B-B14F-4D97-AF65-F5344CB8AC3E}">
        <p14:creationId xmlns:p14="http://schemas.microsoft.com/office/powerpoint/2010/main" val="366643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1B7E8A-80D8-4B71-938D-855A31083F71}"/>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Computing Most Probable Explanation</a:t>
            </a:r>
          </a:p>
        </p:txBody>
      </p:sp>
      <p:sp>
        <p:nvSpPr>
          <p:cNvPr id="6" name="TextBox 5">
            <a:extLst>
              <a:ext uri="{FF2B5EF4-FFF2-40B4-BE49-F238E27FC236}">
                <a16:creationId xmlns:a16="http://schemas.microsoft.com/office/drawing/2014/main" id="{EEEFE879-945E-44E8-AFD3-39CF5876677A}"/>
              </a:ext>
            </a:extLst>
          </p:cNvPr>
          <p:cNvSpPr txBox="1"/>
          <p:nvPr/>
        </p:nvSpPr>
        <p:spPr>
          <a:xfrm>
            <a:off x="643468" y="2638044"/>
            <a:ext cx="3363974" cy="341562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bg1"/>
                </a:solidFill>
              </a:rPr>
              <a:t>In a top down pass, pick the child of a max node with highest value.</a:t>
            </a:r>
          </a:p>
          <a:p>
            <a:pPr indent="-228600">
              <a:lnSpc>
                <a:spcPct val="90000"/>
              </a:lnSpc>
              <a:spcAft>
                <a:spcPts val="600"/>
              </a:spcAft>
              <a:buFont typeface="Arial" panose="020B0604020202020204" pitchFamily="34" charset="0"/>
              <a:buChar char="•"/>
            </a:pPr>
            <a:r>
              <a:rPr lang="en-US" sz="2000">
                <a:solidFill>
                  <a:schemeClr val="bg1"/>
                </a:solidFill>
              </a:rPr>
              <a:t>Pick always all the children of a product node.</a:t>
            </a:r>
          </a:p>
          <a:p>
            <a:pPr indent="-228600">
              <a:lnSpc>
                <a:spcPct val="90000"/>
              </a:lnSpc>
              <a:spcAft>
                <a:spcPts val="600"/>
              </a:spcAft>
              <a:buFont typeface="Arial" panose="020B0604020202020204" pitchFamily="34" charset="0"/>
              <a:buChar char="•"/>
            </a:pPr>
            <a:r>
              <a:rPr lang="en-US" sz="2000">
                <a:solidFill>
                  <a:schemeClr val="bg1"/>
                </a:solidFill>
              </a:rPr>
              <a:t>The most likely value for x2 is 0.</a:t>
            </a:r>
          </a:p>
        </p:txBody>
      </p:sp>
      <p:pic>
        <p:nvPicPr>
          <p:cNvPr id="4" name="Content Placeholder 3" descr="A close up of a map&#10;&#10;Description automatically generated">
            <a:extLst>
              <a:ext uri="{FF2B5EF4-FFF2-40B4-BE49-F238E27FC236}">
                <a16:creationId xmlns:a16="http://schemas.microsoft.com/office/drawing/2014/main" id="{47607C37-A3BA-471A-95C5-AF6D694FFE4E}"/>
              </a:ext>
            </a:extLst>
          </p:cNvPr>
          <p:cNvPicPr>
            <a:picLocks noGrp="1" noChangeAspect="1"/>
          </p:cNvPicPr>
          <p:nvPr>
            <p:ph idx="1"/>
          </p:nvPr>
        </p:nvPicPr>
        <p:blipFill>
          <a:blip r:embed="rId3"/>
          <a:stretch>
            <a:fillRect/>
          </a:stretch>
        </p:blipFill>
        <p:spPr>
          <a:xfrm>
            <a:off x="5297763" y="1572132"/>
            <a:ext cx="6250769" cy="3552868"/>
          </a:xfrm>
          <a:prstGeom prst="rect">
            <a:avLst/>
          </a:prstGeom>
        </p:spPr>
      </p:pic>
    </p:spTree>
    <p:extLst>
      <p:ext uri="{BB962C8B-B14F-4D97-AF65-F5344CB8AC3E}">
        <p14:creationId xmlns:p14="http://schemas.microsoft.com/office/powerpoint/2010/main" val="91447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48EDE-CF7E-4FF5-8B8D-D78E9089EB78}"/>
              </a:ext>
            </a:extLst>
          </p:cNvPr>
          <p:cNvSpPr>
            <a:spLocks noGrp="1"/>
          </p:cNvSpPr>
          <p:nvPr>
            <p:ph type="title"/>
          </p:nvPr>
        </p:nvSpPr>
        <p:spPr/>
        <p:txBody>
          <a:bodyPr/>
          <a:lstStyle/>
          <a:p>
            <a:r>
              <a:rPr lang="en-US" dirty="0"/>
              <a:t>Basic Equation Understanding Demo</a:t>
            </a:r>
          </a:p>
        </p:txBody>
      </p:sp>
    </p:spTree>
    <p:extLst>
      <p:ext uri="{BB962C8B-B14F-4D97-AF65-F5344CB8AC3E}">
        <p14:creationId xmlns:p14="http://schemas.microsoft.com/office/powerpoint/2010/main" val="65581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F979181-D59F-4A26-A31B-F0A3A7DD5728}"/>
              </a:ext>
            </a:extLst>
          </p:cNvPr>
          <p:cNvSpPr>
            <a:spLocks noGrp="1"/>
          </p:cNvSpPr>
          <p:nvPr>
            <p:ph type="title"/>
          </p:nvPr>
        </p:nvSpPr>
        <p:spPr>
          <a:xfrm>
            <a:off x="833002" y="365125"/>
            <a:ext cx="10520702" cy="1325563"/>
          </a:xfrm>
        </p:spPr>
        <p:txBody>
          <a:bodyPr>
            <a:normAutofit/>
          </a:bodyPr>
          <a:lstStyle/>
          <a:p>
            <a:r>
              <a:rPr lang="en-US" dirty="0"/>
              <a:t>Project Demo</a:t>
            </a:r>
          </a:p>
        </p:txBody>
      </p:sp>
      <p:graphicFrame>
        <p:nvGraphicFramePr>
          <p:cNvPr id="6" name="Content Placeholder 3">
            <a:extLst>
              <a:ext uri="{FF2B5EF4-FFF2-40B4-BE49-F238E27FC236}">
                <a16:creationId xmlns:a16="http://schemas.microsoft.com/office/drawing/2014/main" id="{93AD2D25-02F5-4D99-B740-4B964E9C42DD}"/>
              </a:ext>
            </a:extLst>
          </p:cNvPr>
          <p:cNvGraphicFramePr>
            <a:graphicFrameLocks noGrp="1"/>
          </p:cNvGraphicFramePr>
          <p:nvPr>
            <p:ph idx="1"/>
            <p:extLst>
              <p:ext uri="{D42A27DB-BD31-4B8C-83A1-F6EECF244321}">
                <p14:modId xmlns:p14="http://schemas.microsoft.com/office/powerpoint/2010/main" val="2127995828"/>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6619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medical thank you">
            <a:extLst>
              <a:ext uri="{FF2B5EF4-FFF2-40B4-BE49-F238E27FC236}">
                <a16:creationId xmlns:a16="http://schemas.microsoft.com/office/drawing/2014/main" id="{F916EDB2-5A11-46C9-B921-838D2769F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956" y="643467"/>
            <a:ext cx="7428088"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39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85FC12B-1FA7-4B06-8B53-D0DA777B5A06}"/>
              </a:ext>
            </a:extLst>
          </p:cNvPr>
          <p:cNvSpPr>
            <a:spLocks noGrp="1"/>
          </p:cNvSpPr>
          <p:nvPr>
            <p:ph type="title"/>
          </p:nvPr>
        </p:nvSpPr>
        <p:spPr>
          <a:xfrm>
            <a:off x="6094105" y="802955"/>
            <a:ext cx="4977976" cy="1454051"/>
          </a:xfrm>
        </p:spPr>
        <p:txBody>
          <a:bodyPr>
            <a:normAutofit/>
          </a:bodyPr>
          <a:lstStyle/>
          <a:p>
            <a:r>
              <a:rPr lang="en-US">
                <a:solidFill>
                  <a:srgbClr val="000000"/>
                </a:solidFill>
              </a:rPr>
              <a:t>What is Sum Product Networks	</a:t>
            </a:r>
          </a:p>
        </p:txBody>
      </p:sp>
      <p:sp>
        <p:nvSpPr>
          <p:cNvPr id="75"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Image result for three level sum product network">
            <a:extLst>
              <a:ext uri="{FF2B5EF4-FFF2-40B4-BE49-F238E27FC236}">
                <a16:creationId xmlns:a16="http://schemas.microsoft.com/office/drawing/2014/main" id="{95FC8E6A-E7B5-4060-9453-C02157596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315" y="1629089"/>
            <a:ext cx="3355899" cy="362002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18FBED0-FF15-4888-8A5F-8F4DFC7DB259}"/>
              </a:ext>
            </a:extLst>
          </p:cNvPr>
          <p:cNvSpPr>
            <a:spLocks noGrp="1"/>
          </p:cNvSpPr>
          <p:nvPr>
            <p:ph idx="1"/>
          </p:nvPr>
        </p:nvSpPr>
        <p:spPr>
          <a:xfrm>
            <a:off x="6090574" y="2421682"/>
            <a:ext cx="4977578" cy="3639289"/>
          </a:xfrm>
        </p:spPr>
        <p:txBody>
          <a:bodyPr anchor="ctr">
            <a:normAutofit/>
          </a:bodyPr>
          <a:lstStyle/>
          <a:p>
            <a:r>
              <a:rPr lang="en-US" sz="2000">
                <a:solidFill>
                  <a:srgbClr val="000000"/>
                </a:solidFill>
              </a:rPr>
              <a:t>Acyclic directed graph of sums and products</a:t>
            </a:r>
          </a:p>
          <a:p>
            <a:r>
              <a:rPr lang="en-US" sz="2000">
                <a:solidFill>
                  <a:srgbClr val="000000"/>
                </a:solidFill>
              </a:rPr>
              <a:t>Leaves can be indicator variables or univariate distribution</a:t>
            </a:r>
          </a:p>
        </p:txBody>
      </p:sp>
    </p:spTree>
    <p:extLst>
      <p:ext uri="{BB962C8B-B14F-4D97-AF65-F5344CB8AC3E}">
        <p14:creationId xmlns:p14="http://schemas.microsoft.com/office/powerpoint/2010/main" val="4209098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86BDF39-DE00-4727-85D9-2F1FA58A4B98}"/>
              </a:ext>
            </a:extLst>
          </p:cNvPr>
          <p:cNvSpPr>
            <a:spLocks noGrp="1"/>
          </p:cNvSpPr>
          <p:nvPr>
            <p:ph type="title"/>
          </p:nvPr>
        </p:nvSpPr>
        <p:spPr>
          <a:xfrm>
            <a:off x="640079" y="2053641"/>
            <a:ext cx="3669161" cy="2760098"/>
          </a:xfrm>
        </p:spPr>
        <p:txBody>
          <a:bodyPr>
            <a:normAutofit/>
          </a:bodyPr>
          <a:lstStyle/>
          <a:p>
            <a:r>
              <a:rPr lang="en-US">
                <a:solidFill>
                  <a:srgbClr val="FFFFFF"/>
                </a:solidFill>
              </a:rPr>
              <a:t>Two Views</a:t>
            </a:r>
          </a:p>
        </p:txBody>
      </p:sp>
      <p:sp>
        <p:nvSpPr>
          <p:cNvPr id="3" name="Content Placeholder 2">
            <a:extLst>
              <a:ext uri="{FF2B5EF4-FFF2-40B4-BE49-F238E27FC236}">
                <a16:creationId xmlns:a16="http://schemas.microsoft.com/office/drawing/2014/main" id="{F2B4F41F-C999-4687-A824-780B8C0DFB66}"/>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Deep Architecture with clear Semantics</a:t>
            </a:r>
          </a:p>
          <a:p>
            <a:r>
              <a:rPr lang="en-US" sz="2400" dirty="0">
                <a:solidFill>
                  <a:srgbClr val="000000"/>
                </a:solidFill>
              </a:rPr>
              <a:t>Tractable Probabilistic graphical model</a:t>
            </a:r>
          </a:p>
        </p:txBody>
      </p:sp>
    </p:spTree>
    <p:extLst>
      <p:ext uri="{BB962C8B-B14F-4D97-AF65-F5344CB8AC3E}">
        <p14:creationId xmlns:p14="http://schemas.microsoft.com/office/powerpoint/2010/main" val="734908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93B0-910D-4DB5-81EB-FDA4FFF585E6}"/>
              </a:ext>
            </a:extLst>
          </p:cNvPr>
          <p:cNvSpPr>
            <a:spLocks noGrp="1"/>
          </p:cNvSpPr>
          <p:nvPr>
            <p:ph type="title"/>
          </p:nvPr>
        </p:nvSpPr>
        <p:spPr>
          <a:xfrm>
            <a:off x="1571811" y="1573586"/>
            <a:ext cx="9122584" cy="1325563"/>
          </a:xfrm>
        </p:spPr>
        <p:txBody>
          <a:bodyPr>
            <a:normAutofit/>
          </a:bodyPr>
          <a:lstStyle/>
          <a:p>
            <a:r>
              <a:rPr lang="en-US" dirty="0"/>
              <a:t>Deep Architecture</a:t>
            </a:r>
          </a:p>
        </p:txBody>
      </p:sp>
      <p:sp>
        <p:nvSpPr>
          <p:cNvPr id="3" name="Content Placeholder 2">
            <a:extLst>
              <a:ext uri="{FF2B5EF4-FFF2-40B4-BE49-F238E27FC236}">
                <a16:creationId xmlns:a16="http://schemas.microsoft.com/office/drawing/2014/main" id="{6F315F5E-3AF4-435A-8C36-9395D5B5241D}"/>
              </a:ext>
            </a:extLst>
          </p:cNvPr>
          <p:cNvSpPr>
            <a:spLocks noGrp="1"/>
          </p:cNvSpPr>
          <p:nvPr>
            <p:ph idx="1"/>
          </p:nvPr>
        </p:nvSpPr>
        <p:spPr>
          <a:xfrm>
            <a:off x="1571811" y="3060017"/>
            <a:ext cx="6066118" cy="2438546"/>
          </a:xfrm>
        </p:spPr>
        <p:txBody>
          <a:bodyPr>
            <a:normAutofit/>
          </a:bodyPr>
          <a:lstStyle/>
          <a:p>
            <a:r>
              <a:rPr lang="en-US" sz="2400"/>
              <a:t>Specific Type of neural network</a:t>
            </a:r>
          </a:p>
          <a:p>
            <a:pPr lvl="1"/>
            <a:r>
              <a:rPr lang="en-US" dirty="0"/>
              <a:t>Activation Function: Product</a:t>
            </a:r>
          </a:p>
          <a:p>
            <a:r>
              <a:rPr lang="en-US" sz="2400"/>
              <a:t>Advantage</a:t>
            </a:r>
          </a:p>
          <a:p>
            <a:pPr lvl="1"/>
            <a:r>
              <a:rPr lang="en-US" dirty="0"/>
              <a:t>Clear Semantics and well understood theory</a:t>
            </a:r>
          </a:p>
        </p:txBody>
      </p:sp>
      <p:sp>
        <p:nvSpPr>
          <p:cNvPr id="9"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1"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4" name="Picture 2" descr="Image result for three level sum product network">
            <a:extLst>
              <a:ext uri="{FF2B5EF4-FFF2-40B4-BE49-F238E27FC236}">
                <a16:creationId xmlns:a16="http://schemas.microsoft.com/office/drawing/2014/main" id="{FB1FCF9D-1C57-4A71-A135-50E967745C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8235" y="2194561"/>
            <a:ext cx="2372163" cy="319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36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C6AAC-769D-4465-B9E6-0A4637413255}"/>
              </a:ext>
            </a:extLst>
          </p:cNvPr>
          <p:cNvSpPr>
            <a:spLocks noGrp="1"/>
          </p:cNvSpPr>
          <p:nvPr>
            <p:ph type="title"/>
          </p:nvPr>
        </p:nvSpPr>
        <p:spPr/>
        <p:txBody>
          <a:bodyPr/>
          <a:lstStyle/>
          <a:p>
            <a:r>
              <a:rPr lang="en-US" dirty="0"/>
              <a:t>Probabilistic Graphical Models</a:t>
            </a:r>
          </a:p>
        </p:txBody>
      </p:sp>
      <p:sp>
        <p:nvSpPr>
          <p:cNvPr id="4" name="Rectangle: Rounded Corners 3">
            <a:extLst>
              <a:ext uri="{FF2B5EF4-FFF2-40B4-BE49-F238E27FC236}">
                <a16:creationId xmlns:a16="http://schemas.microsoft.com/office/drawing/2014/main" id="{A7ED6A13-76AE-4AE7-B216-F7DBACE7F6C7}"/>
              </a:ext>
            </a:extLst>
          </p:cNvPr>
          <p:cNvSpPr/>
          <p:nvPr/>
        </p:nvSpPr>
        <p:spPr>
          <a:xfrm>
            <a:off x="1268948" y="1690688"/>
            <a:ext cx="2184935" cy="397523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Bayesian </a:t>
            </a:r>
          </a:p>
          <a:p>
            <a:pPr algn="ctr"/>
            <a:r>
              <a:rPr lang="en-US" sz="2000" dirty="0"/>
              <a:t>Networks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Graphical View of direct dependencies</a:t>
            </a:r>
          </a:p>
          <a:p>
            <a:pPr algn="ctr"/>
            <a:endParaRPr lang="en-US" dirty="0"/>
          </a:p>
          <a:p>
            <a:pPr algn="ctr"/>
            <a:r>
              <a:rPr lang="en-US" dirty="0"/>
              <a:t>Inference</a:t>
            </a:r>
          </a:p>
          <a:p>
            <a:pPr algn="ctr"/>
            <a:r>
              <a:rPr lang="en-US" dirty="0"/>
              <a:t>#p intractable</a:t>
            </a:r>
          </a:p>
        </p:txBody>
      </p:sp>
      <p:pic>
        <p:nvPicPr>
          <p:cNvPr id="5" name="Picture 4">
            <a:extLst>
              <a:ext uri="{FF2B5EF4-FFF2-40B4-BE49-F238E27FC236}">
                <a16:creationId xmlns:a16="http://schemas.microsoft.com/office/drawing/2014/main" id="{0F8A37BE-07E3-4CBF-8607-68B635ACF4BB}"/>
              </a:ext>
            </a:extLst>
          </p:cNvPr>
          <p:cNvPicPr>
            <a:picLocks noChangeAspect="1"/>
          </p:cNvPicPr>
          <p:nvPr/>
        </p:nvPicPr>
        <p:blipFill>
          <a:blip r:embed="rId2"/>
          <a:stretch>
            <a:fillRect/>
          </a:stretch>
        </p:blipFill>
        <p:spPr>
          <a:xfrm>
            <a:off x="1428098" y="2552602"/>
            <a:ext cx="1798033" cy="1182000"/>
          </a:xfrm>
          <a:prstGeom prst="rect">
            <a:avLst/>
          </a:prstGeom>
        </p:spPr>
      </p:pic>
      <p:sp>
        <p:nvSpPr>
          <p:cNvPr id="6" name="Rectangle: Rounded Corners 5">
            <a:extLst>
              <a:ext uri="{FF2B5EF4-FFF2-40B4-BE49-F238E27FC236}">
                <a16:creationId xmlns:a16="http://schemas.microsoft.com/office/drawing/2014/main" id="{7C238135-CA37-455D-9CF4-A2FC6783C6AD}"/>
              </a:ext>
            </a:extLst>
          </p:cNvPr>
          <p:cNvSpPr/>
          <p:nvPr/>
        </p:nvSpPr>
        <p:spPr>
          <a:xfrm>
            <a:off x="4081112" y="1690688"/>
            <a:ext cx="2184935" cy="39752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Markov Network</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Graphical view of correlations</a:t>
            </a:r>
          </a:p>
          <a:p>
            <a:pPr algn="ctr"/>
            <a:r>
              <a:rPr lang="en-US" dirty="0"/>
              <a:t>Inference</a:t>
            </a:r>
          </a:p>
          <a:p>
            <a:pPr algn="ctr"/>
            <a:r>
              <a:rPr lang="en-US" dirty="0"/>
              <a:t>#P: intractable</a:t>
            </a:r>
          </a:p>
        </p:txBody>
      </p:sp>
      <p:pic>
        <p:nvPicPr>
          <p:cNvPr id="7" name="Picture 6">
            <a:extLst>
              <a:ext uri="{FF2B5EF4-FFF2-40B4-BE49-F238E27FC236}">
                <a16:creationId xmlns:a16="http://schemas.microsoft.com/office/drawing/2014/main" id="{29333D33-7815-46C1-922A-8CD541498EE2}"/>
              </a:ext>
            </a:extLst>
          </p:cNvPr>
          <p:cNvPicPr>
            <a:picLocks noChangeAspect="1"/>
          </p:cNvPicPr>
          <p:nvPr/>
        </p:nvPicPr>
        <p:blipFill>
          <a:blip r:embed="rId3"/>
          <a:stretch>
            <a:fillRect/>
          </a:stretch>
        </p:blipFill>
        <p:spPr>
          <a:xfrm>
            <a:off x="4211754" y="2552603"/>
            <a:ext cx="1794410" cy="1182000"/>
          </a:xfrm>
          <a:prstGeom prst="rect">
            <a:avLst/>
          </a:prstGeom>
        </p:spPr>
      </p:pic>
      <p:sp>
        <p:nvSpPr>
          <p:cNvPr id="8" name="Rectangle: Rounded Corners 7">
            <a:extLst>
              <a:ext uri="{FF2B5EF4-FFF2-40B4-BE49-F238E27FC236}">
                <a16:creationId xmlns:a16="http://schemas.microsoft.com/office/drawing/2014/main" id="{1E4707BE-4349-4598-8080-C5BAB5DCC5EE}"/>
              </a:ext>
            </a:extLst>
          </p:cNvPr>
          <p:cNvSpPr/>
          <p:nvPr/>
        </p:nvSpPr>
        <p:spPr>
          <a:xfrm>
            <a:off x="7209322" y="1690688"/>
            <a:ext cx="2271562" cy="39752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Sum-Product Network</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Graphical view of Computation</a:t>
            </a:r>
          </a:p>
          <a:p>
            <a:pPr algn="ctr"/>
            <a:endParaRPr lang="en-US" dirty="0"/>
          </a:p>
          <a:p>
            <a:pPr algn="ctr"/>
            <a:r>
              <a:rPr lang="en-US" dirty="0"/>
              <a:t>Inference</a:t>
            </a:r>
          </a:p>
          <a:p>
            <a:pPr algn="ctr"/>
            <a:r>
              <a:rPr lang="en-US" dirty="0"/>
              <a:t>P: tractable</a:t>
            </a:r>
          </a:p>
        </p:txBody>
      </p:sp>
      <p:pic>
        <p:nvPicPr>
          <p:cNvPr id="9" name="Picture 2" descr="Image result for three level sum product network">
            <a:extLst>
              <a:ext uri="{FF2B5EF4-FFF2-40B4-BE49-F238E27FC236}">
                <a16:creationId xmlns:a16="http://schemas.microsoft.com/office/drawing/2014/main" id="{9BD904DA-1102-4439-B444-40CDC5043E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2126" y="2552602"/>
            <a:ext cx="1285953" cy="1387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13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81B1C28-3503-4822-9893-1F4DF9C700AD}"/>
              </a:ext>
            </a:extLst>
          </p:cNvPr>
          <p:cNvSpPr>
            <a:spLocks noGrp="1"/>
          </p:cNvSpPr>
          <p:nvPr>
            <p:ph type="title"/>
          </p:nvPr>
        </p:nvSpPr>
        <p:spPr>
          <a:xfrm>
            <a:off x="6094105" y="802955"/>
            <a:ext cx="4977976" cy="1454051"/>
          </a:xfrm>
        </p:spPr>
        <p:txBody>
          <a:bodyPr>
            <a:normAutofit/>
          </a:bodyPr>
          <a:lstStyle/>
          <a:p>
            <a:r>
              <a:rPr lang="en-US">
                <a:solidFill>
                  <a:srgbClr val="000000"/>
                </a:solidFill>
              </a:rPr>
              <a:t>Probabilistic Inference</a:t>
            </a:r>
          </a:p>
        </p:txBody>
      </p:sp>
      <p:sp>
        <p:nvSpPr>
          <p:cNvPr id="13"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2" descr="Image result for three level sum product network">
            <a:extLst>
              <a:ext uri="{FF2B5EF4-FFF2-40B4-BE49-F238E27FC236}">
                <a16:creationId xmlns:a16="http://schemas.microsoft.com/office/drawing/2014/main" id="{C6BCBC81-CFDC-4341-B90D-7D8D9BDEE7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315" y="1629089"/>
            <a:ext cx="3355899" cy="362002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BD2FC19-6F4F-469A-96D5-89109BCC3078}"/>
              </a:ext>
            </a:extLst>
          </p:cNvPr>
          <p:cNvSpPr>
            <a:spLocks noGrp="1"/>
          </p:cNvSpPr>
          <p:nvPr>
            <p:ph idx="1"/>
          </p:nvPr>
        </p:nvSpPr>
        <p:spPr>
          <a:xfrm>
            <a:off x="6090574" y="2421682"/>
            <a:ext cx="4977578" cy="3639289"/>
          </a:xfrm>
        </p:spPr>
        <p:txBody>
          <a:bodyPr anchor="ctr">
            <a:normAutofit/>
          </a:bodyPr>
          <a:lstStyle/>
          <a:p>
            <a:r>
              <a:rPr lang="en-US" sz="2000">
                <a:solidFill>
                  <a:srgbClr val="000000"/>
                </a:solidFill>
              </a:rPr>
              <a:t>SPN represents  a joint distribution over a set of random variables</a:t>
            </a:r>
          </a:p>
          <a:p>
            <a:endParaRPr lang="en-US" sz="2000">
              <a:solidFill>
                <a:srgbClr val="000000"/>
              </a:solidFill>
            </a:endParaRPr>
          </a:p>
          <a:p>
            <a:r>
              <a:rPr lang="en-US" sz="2000">
                <a:solidFill>
                  <a:srgbClr val="000000"/>
                </a:solidFill>
              </a:rPr>
              <a:t>Example :</a:t>
            </a:r>
          </a:p>
          <a:p>
            <a:r>
              <a:rPr lang="en-US" sz="2000">
                <a:solidFill>
                  <a:srgbClr val="000000"/>
                </a:solidFill>
              </a:rPr>
              <a:t>Pr(X1=true,X2=false)</a:t>
            </a:r>
          </a:p>
        </p:txBody>
      </p:sp>
    </p:spTree>
    <p:extLst>
      <p:ext uri="{BB962C8B-B14F-4D97-AF65-F5344CB8AC3E}">
        <p14:creationId xmlns:p14="http://schemas.microsoft.com/office/powerpoint/2010/main" val="3360394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B24FC-BF3D-47D6-BF5D-F45868E76C53}"/>
              </a:ext>
            </a:extLst>
          </p:cNvPr>
          <p:cNvSpPr>
            <a:spLocks noGrp="1"/>
          </p:cNvSpPr>
          <p:nvPr>
            <p:ph type="title"/>
          </p:nvPr>
        </p:nvSpPr>
        <p:spPr>
          <a:xfrm>
            <a:off x="1571811" y="1573586"/>
            <a:ext cx="9122584" cy="1325563"/>
          </a:xfrm>
        </p:spPr>
        <p:txBody>
          <a:bodyPr>
            <a:normAutofit/>
          </a:bodyPr>
          <a:lstStyle/>
          <a:p>
            <a:r>
              <a:rPr lang="en-US" dirty="0"/>
              <a:t>Semantics</a:t>
            </a:r>
          </a:p>
        </p:txBody>
      </p:sp>
      <p:sp>
        <p:nvSpPr>
          <p:cNvPr id="3" name="Content Placeholder 2">
            <a:extLst>
              <a:ext uri="{FF2B5EF4-FFF2-40B4-BE49-F238E27FC236}">
                <a16:creationId xmlns:a16="http://schemas.microsoft.com/office/drawing/2014/main" id="{38EFAC89-2772-4F08-A7AC-38A9EAB8F18E}"/>
              </a:ext>
            </a:extLst>
          </p:cNvPr>
          <p:cNvSpPr>
            <a:spLocks noGrp="1"/>
          </p:cNvSpPr>
          <p:nvPr>
            <p:ph idx="1"/>
          </p:nvPr>
        </p:nvSpPr>
        <p:spPr>
          <a:xfrm>
            <a:off x="1571811" y="3060017"/>
            <a:ext cx="6066118" cy="2438546"/>
          </a:xfrm>
        </p:spPr>
        <p:txBody>
          <a:bodyPr>
            <a:normAutofit/>
          </a:bodyPr>
          <a:lstStyle/>
          <a:p>
            <a:r>
              <a:rPr lang="en-US" sz="2400"/>
              <a:t>A </a:t>
            </a:r>
            <a:r>
              <a:rPr lang="en-US" sz="2400" b="1"/>
              <a:t>Valid </a:t>
            </a:r>
            <a:r>
              <a:rPr lang="en-US" sz="2400"/>
              <a:t>SPN encodes a hierarchical mixture of distribution</a:t>
            </a:r>
          </a:p>
          <a:p>
            <a:pPr lvl="1"/>
            <a:r>
              <a:rPr lang="en-US"/>
              <a:t>Sum Nodes: hidden Variables (mixture)</a:t>
            </a:r>
          </a:p>
          <a:p>
            <a:pPr lvl="1"/>
            <a:r>
              <a:rPr lang="en-US"/>
              <a:t>Product Nodes : factorization (independance)</a:t>
            </a:r>
            <a:endParaRPr lang="en-US" dirty="0"/>
          </a:p>
        </p:txBody>
      </p:sp>
      <p:sp>
        <p:nvSpPr>
          <p:cNvPr id="10"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2"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5" name="Picture 2" descr="Image result for three level sum product network">
            <a:extLst>
              <a:ext uri="{FF2B5EF4-FFF2-40B4-BE49-F238E27FC236}">
                <a16:creationId xmlns:a16="http://schemas.microsoft.com/office/drawing/2014/main" id="{DB1B0770-FE1C-4BBE-BA32-E753507E3B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325" r="1" b="1"/>
          <a:stretch/>
        </p:blipFill>
        <p:spPr bwMode="auto">
          <a:xfrm>
            <a:off x="8348744" y="2291379"/>
            <a:ext cx="2148869" cy="3094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30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82243-CF1A-44F8-962B-72DF7FC0CFC8}"/>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6857DA61-2E8C-4DEC-B07D-EAB7A66CB184}"/>
              </a:ext>
            </a:extLst>
          </p:cNvPr>
          <p:cNvSpPr>
            <a:spLocks noGrp="1"/>
          </p:cNvSpPr>
          <p:nvPr>
            <p:ph idx="1"/>
          </p:nvPr>
        </p:nvSpPr>
        <p:spPr>
          <a:xfrm>
            <a:off x="838201" y="1825625"/>
            <a:ext cx="8074794" cy="4351338"/>
          </a:xfrm>
        </p:spPr>
        <p:txBody>
          <a:bodyPr/>
          <a:lstStyle/>
          <a:p>
            <a:r>
              <a:rPr lang="en-US" dirty="0"/>
              <a:t>The scope of a node is the set of variables that appear in the sub-SPN rooted at the node</a:t>
            </a:r>
          </a:p>
          <a:p>
            <a:r>
              <a:rPr lang="en-US" dirty="0"/>
              <a:t>An SPN is </a:t>
            </a:r>
            <a:r>
              <a:rPr lang="en-US" dirty="0">
                <a:solidFill>
                  <a:srgbClr val="FF0000"/>
                </a:solidFill>
              </a:rPr>
              <a:t>Consistent</a:t>
            </a:r>
            <a:r>
              <a:rPr lang="en-US" dirty="0"/>
              <a:t> when each </a:t>
            </a:r>
            <a:r>
              <a:rPr lang="en-US" dirty="0">
                <a:solidFill>
                  <a:srgbClr val="FF0000"/>
                </a:solidFill>
              </a:rPr>
              <a:t>product node </a:t>
            </a:r>
            <a:r>
              <a:rPr lang="en-US" dirty="0"/>
              <a:t>has children with disjoint scopes</a:t>
            </a:r>
          </a:p>
          <a:p>
            <a:r>
              <a:rPr lang="en-US" dirty="0"/>
              <a:t>An SPN is </a:t>
            </a:r>
            <a:r>
              <a:rPr lang="en-US" dirty="0">
                <a:solidFill>
                  <a:srgbClr val="FF0000"/>
                </a:solidFill>
              </a:rPr>
              <a:t>complete</a:t>
            </a:r>
            <a:r>
              <a:rPr lang="en-US" dirty="0"/>
              <a:t> when the </a:t>
            </a:r>
            <a:r>
              <a:rPr lang="en-US" dirty="0">
                <a:solidFill>
                  <a:srgbClr val="FF0000"/>
                </a:solidFill>
              </a:rPr>
              <a:t>sum node </a:t>
            </a:r>
            <a:r>
              <a:rPr lang="en-US" dirty="0"/>
              <a:t>has children with identical scopes</a:t>
            </a:r>
          </a:p>
          <a:p>
            <a:r>
              <a:rPr lang="en-US" dirty="0"/>
              <a:t>A consistent and complete SPN is a valid SPN</a:t>
            </a:r>
          </a:p>
        </p:txBody>
      </p:sp>
      <p:pic>
        <p:nvPicPr>
          <p:cNvPr id="4" name="Picture 2" descr="Image result for three level sum product network">
            <a:extLst>
              <a:ext uri="{FF2B5EF4-FFF2-40B4-BE49-F238E27FC236}">
                <a16:creationId xmlns:a16="http://schemas.microsoft.com/office/drawing/2014/main" id="{2EB626AE-D49D-4F03-8A4E-34CFC8552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0269" y="1833225"/>
            <a:ext cx="2372163" cy="319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67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63755-71C2-4B9B-B709-926CA741E251}"/>
              </a:ext>
            </a:extLst>
          </p:cNvPr>
          <p:cNvSpPr>
            <a:spLocks noGrp="1"/>
          </p:cNvSpPr>
          <p:nvPr>
            <p:ph type="title"/>
          </p:nvPr>
        </p:nvSpPr>
        <p:spPr/>
        <p:txBody>
          <a:bodyPr/>
          <a:lstStyle/>
          <a:p>
            <a:r>
              <a:rPr lang="en-US" dirty="0"/>
              <a:t>Parameter Estimation</a:t>
            </a:r>
          </a:p>
        </p:txBody>
      </p:sp>
      <p:sp>
        <p:nvSpPr>
          <p:cNvPr id="3" name="Content Placeholder 2">
            <a:extLst>
              <a:ext uri="{FF2B5EF4-FFF2-40B4-BE49-F238E27FC236}">
                <a16:creationId xmlns:a16="http://schemas.microsoft.com/office/drawing/2014/main" id="{485FCD01-71D5-46F0-AA4A-0415AF3E3713}"/>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Parameter Learning: estimate the weights</a:t>
            </a:r>
          </a:p>
          <a:p>
            <a:pPr lvl="1"/>
            <a:r>
              <a:rPr lang="en-US" dirty="0"/>
              <a:t>Expectation-Maximization, Gradient descent</a:t>
            </a:r>
          </a:p>
        </p:txBody>
      </p:sp>
      <p:sp>
        <p:nvSpPr>
          <p:cNvPr id="4" name="Rectangle 3">
            <a:extLst>
              <a:ext uri="{FF2B5EF4-FFF2-40B4-BE49-F238E27FC236}">
                <a16:creationId xmlns:a16="http://schemas.microsoft.com/office/drawing/2014/main" id="{D8030191-3B4C-4081-AEE5-FDE3AD07FE15}"/>
              </a:ext>
            </a:extLst>
          </p:cNvPr>
          <p:cNvSpPr/>
          <p:nvPr/>
        </p:nvSpPr>
        <p:spPr>
          <a:xfrm>
            <a:off x="1568918" y="2162325"/>
            <a:ext cx="2608446" cy="2188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5" name="TextBox 4">
            <a:extLst>
              <a:ext uri="{FF2B5EF4-FFF2-40B4-BE49-F238E27FC236}">
                <a16:creationId xmlns:a16="http://schemas.microsoft.com/office/drawing/2014/main" id="{F63BF63F-D96E-4FD4-8959-C6EBC3A9A1EC}"/>
              </a:ext>
            </a:extLst>
          </p:cNvPr>
          <p:cNvSpPr txBox="1"/>
          <p:nvPr/>
        </p:nvSpPr>
        <p:spPr>
          <a:xfrm>
            <a:off x="1617044" y="1690688"/>
            <a:ext cx="2348564" cy="369332"/>
          </a:xfrm>
          <a:prstGeom prst="rect">
            <a:avLst/>
          </a:prstGeom>
          <a:noFill/>
        </p:spPr>
        <p:txBody>
          <a:bodyPr wrap="square" rtlCol="0">
            <a:spAutoFit/>
          </a:bodyPr>
          <a:lstStyle/>
          <a:p>
            <a:r>
              <a:rPr lang="en-US" dirty="0"/>
              <a:t>Instances</a:t>
            </a:r>
          </a:p>
        </p:txBody>
      </p:sp>
      <p:sp>
        <p:nvSpPr>
          <p:cNvPr id="6" name="TextBox 5">
            <a:extLst>
              <a:ext uri="{FF2B5EF4-FFF2-40B4-BE49-F238E27FC236}">
                <a16:creationId xmlns:a16="http://schemas.microsoft.com/office/drawing/2014/main" id="{8CAA93F1-DD21-42E6-9535-F06C6F52636E}"/>
              </a:ext>
            </a:extLst>
          </p:cNvPr>
          <p:cNvSpPr txBox="1"/>
          <p:nvPr/>
        </p:nvSpPr>
        <p:spPr>
          <a:xfrm rot="16200000">
            <a:off x="816362" y="3071805"/>
            <a:ext cx="1135781" cy="369332"/>
          </a:xfrm>
          <a:prstGeom prst="rect">
            <a:avLst/>
          </a:prstGeom>
          <a:noFill/>
        </p:spPr>
        <p:txBody>
          <a:bodyPr wrap="square" rtlCol="0">
            <a:spAutoFit/>
          </a:bodyPr>
          <a:lstStyle/>
          <a:p>
            <a:r>
              <a:rPr lang="en-US" dirty="0"/>
              <a:t>Attributes</a:t>
            </a:r>
          </a:p>
        </p:txBody>
      </p:sp>
      <p:cxnSp>
        <p:nvCxnSpPr>
          <p:cNvPr id="8" name="Straight Arrow Connector 7">
            <a:extLst>
              <a:ext uri="{FF2B5EF4-FFF2-40B4-BE49-F238E27FC236}">
                <a16:creationId xmlns:a16="http://schemas.microsoft.com/office/drawing/2014/main" id="{1FB7877F-6B48-4A97-9932-6F9F7E203A0C}"/>
              </a:ext>
            </a:extLst>
          </p:cNvPr>
          <p:cNvCxnSpPr/>
          <p:nvPr/>
        </p:nvCxnSpPr>
        <p:spPr>
          <a:xfrm>
            <a:off x="4369869" y="3256471"/>
            <a:ext cx="20501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EA58EB1-25A4-4482-BABB-75B673E7918C}"/>
              </a:ext>
            </a:extLst>
          </p:cNvPr>
          <p:cNvSpPr/>
          <p:nvPr/>
        </p:nvSpPr>
        <p:spPr>
          <a:xfrm>
            <a:off x="8662737" y="2162325"/>
            <a:ext cx="250257" cy="3113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Oval 9">
            <a:extLst>
              <a:ext uri="{FF2B5EF4-FFF2-40B4-BE49-F238E27FC236}">
                <a16:creationId xmlns:a16="http://schemas.microsoft.com/office/drawing/2014/main" id="{BAD7B89E-D826-4E15-A020-0D332BE62C9D}"/>
              </a:ext>
            </a:extLst>
          </p:cNvPr>
          <p:cNvSpPr/>
          <p:nvPr/>
        </p:nvSpPr>
        <p:spPr>
          <a:xfrm>
            <a:off x="8304999" y="2659705"/>
            <a:ext cx="250257" cy="3113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1" name="Oval 10">
            <a:extLst>
              <a:ext uri="{FF2B5EF4-FFF2-40B4-BE49-F238E27FC236}">
                <a16:creationId xmlns:a16="http://schemas.microsoft.com/office/drawing/2014/main" id="{55C9D19A-0E64-45AD-B3EE-28B9C4DD7207}"/>
              </a:ext>
            </a:extLst>
          </p:cNvPr>
          <p:cNvSpPr/>
          <p:nvPr/>
        </p:nvSpPr>
        <p:spPr>
          <a:xfrm>
            <a:off x="9054165" y="2688580"/>
            <a:ext cx="250257" cy="3113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2" name="Oval 11">
            <a:extLst>
              <a:ext uri="{FF2B5EF4-FFF2-40B4-BE49-F238E27FC236}">
                <a16:creationId xmlns:a16="http://schemas.microsoft.com/office/drawing/2014/main" id="{69DC16C2-1559-422B-BA6F-053EFF403F47}"/>
              </a:ext>
            </a:extLst>
          </p:cNvPr>
          <p:cNvSpPr/>
          <p:nvPr/>
        </p:nvSpPr>
        <p:spPr>
          <a:xfrm>
            <a:off x="7889509" y="3414562"/>
            <a:ext cx="250257" cy="3113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3" name="Oval 12">
            <a:extLst>
              <a:ext uri="{FF2B5EF4-FFF2-40B4-BE49-F238E27FC236}">
                <a16:creationId xmlns:a16="http://schemas.microsoft.com/office/drawing/2014/main" id="{ADFA380C-7A85-456D-8579-F90127443DD4}"/>
              </a:ext>
            </a:extLst>
          </p:cNvPr>
          <p:cNvSpPr/>
          <p:nvPr/>
        </p:nvSpPr>
        <p:spPr>
          <a:xfrm>
            <a:off x="8717280" y="3474418"/>
            <a:ext cx="250257" cy="3113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4" name="Oval 13">
            <a:extLst>
              <a:ext uri="{FF2B5EF4-FFF2-40B4-BE49-F238E27FC236}">
                <a16:creationId xmlns:a16="http://schemas.microsoft.com/office/drawing/2014/main" id="{E06F6871-A3C2-42F3-9F2A-638EB746FFB0}"/>
              </a:ext>
            </a:extLst>
          </p:cNvPr>
          <p:cNvSpPr/>
          <p:nvPr/>
        </p:nvSpPr>
        <p:spPr>
          <a:xfrm>
            <a:off x="9584757" y="3474418"/>
            <a:ext cx="250257" cy="337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16" name="Straight Connector 15">
            <a:extLst>
              <a:ext uri="{FF2B5EF4-FFF2-40B4-BE49-F238E27FC236}">
                <a16:creationId xmlns:a16="http://schemas.microsoft.com/office/drawing/2014/main" id="{B316363B-CB5B-453F-8E5E-071F8D025036}"/>
              </a:ext>
            </a:extLst>
          </p:cNvPr>
          <p:cNvCxnSpPr>
            <a:stCxn id="9" idx="3"/>
            <a:endCxn id="10" idx="7"/>
          </p:cNvCxnSpPr>
          <p:nvPr/>
        </p:nvCxnSpPr>
        <p:spPr>
          <a:xfrm flipH="1">
            <a:off x="8518607" y="2428094"/>
            <a:ext cx="180779" cy="277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8E2A292-5BB4-4FD3-B712-5F59F54455A2}"/>
              </a:ext>
            </a:extLst>
          </p:cNvPr>
          <p:cNvCxnSpPr>
            <a:stCxn id="9" idx="5"/>
            <a:endCxn id="11" idx="1"/>
          </p:cNvCxnSpPr>
          <p:nvPr/>
        </p:nvCxnSpPr>
        <p:spPr>
          <a:xfrm>
            <a:off x="8876345" y="2428094"/>
            <a:ext cx="214469" cy="306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2FD4D28-2EF8-427C-8614-940AC001D71A}"/>
              </a:ext>
            </a:extLst>
          </p:cNvPr>
          <p:cNvCxnSpPr>
            <a:stCxn id="10" idx="3"/>
            <a:endCxn id="12" idx="0"/>
          </p:cNvCxnSpPr>
          <p:nvPr/>
        </p:nvCxnSpPr>
        <p:spPr>
          <a:xfrm flipH="1">
            <a:off x="8014638" y="2925474"/>
            <a:ext cx="327010" cy="489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316038-A8C4-4345-83BE-1BAD6BFA38E0}"/>
              </a:ext>
            </a:extLst>
          </p:cNvPr>
          <p:cNvCxnSpPr>
            <a:cxnSpLocks/>
            <a:stCxn id="10" idx="5"/>
            <a:endCxn id="14" idx="1"/>
          </p:cNvCxnSpPr>
          <p:nvPr/>
        </p:nvCxnSpPr>
        <p:spPr>
          <a:xfrm>
            <a:off x="8518607" y="2925474"/>
            <a:ext cx="1102799" cy="598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42F2BC3-EB81-4C8A-9138-E6D0CF202EF0}"/>
              </a:ext>
            </a:extLst>
          </p:cNvPr>
          <p:cNvCxnSpPr>
            <a:stCxn id="11" idx="4"/>
            <a:endCxn id="13" idx="7"/>
          </p:cNvCxnSpPr>
          <p:nvPr/>
        </p:nvCxnSpPr>
        <p:spPr>
          <a:xfrm flipH="1">
            <a:off x="8930888" y="2999948"/>
            <a:ext cx="248406" cy="520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1C30A1-1ECA-496A-81D9-BAA349559084}"/>
              </a:ext>
            </a:extLst>
          </p:cNvPr>
          <p:cNvCxnSpPr>
            <a:cxnSpLocks/>
            <a:stCxn id="11" idx="4"/>
            <a:endCxn id="14" idx="0"/>
          </p:cNvCxnSpPr>
          <p:nvPr/>
        </p:nvCxnSpPr>
        <p:spPr>
          <a:xfrm>
            <a:off x="9179294" y="2999948"/>
            <a:ext cx="530592" cy="47447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8E338C4-D360-4B92-9DFF-77E6554E7334}"/>
              </a:ext>
            </a:extLst>
          </p:cNvPr>
          <p:cNvSpPr txBox="1"/>
          <p:nvPr/>
        </p:nvSpPr>
        <p:spPr>
          <a:xfrm>
            <a:off x="7706255" y="4270746"/>
            <a:ext cx="481263" cy="369332"/>
          </a:xfrm>
          <a:prstGeom prst="rect">
            <a:avLst/>
          </a:prstGeom>
          <a:noFill/>
        </p:spPr>
        <p:txBody>
          <a:bodyPr wrap="square" rtlCol="0">
            <a:spAutoFit/>
          </a:bodyPr>
          <a:lstStyle/>
          <a:p>
            <a:r>
              <a:rPr lang="en-US" dirty="0"/>
              <a:t>X1</a:t>
            </a:r>
          </a:p>
        </p:txBody>
      </p:sp>
      <p:sp>
        <p:nvSpPr>
          <p:cNvPr id="28" name="TextBox 27">
            <a:extLst>
              <a:ext uri="{FF2B5EF4-FFF2-40B4-BE49-F238E27FC236}">
                <a16:creationId xmlns:a16="http://schemas.microsoft.com/office/drawing/2014/main" id="{2C4580DB-5EDF-4B24-8690-C5C04463B49E}"/>
              </a:ext>
            </a:extLst>
          </p:cNvPr>
          <p:cNvSpPr txBox="1"/>
          <p:nvPr/>
        </p:nvSpPr>
        <p:spPr>
          <a:xfrm>
            <a:off x="8486274" y="4235350"/>
            <a:ext cx="481263" cy="369332"/>
          </a:xfrm>
          <a:prstGeom prst="rect">
            <a:avLst/>
          </a:prstGeom>
          <a:noFill/>
        </p:spPr>
        <p:txBody>
          <a:bodyPr wrap="square" rtlCol="0">
            <a:spAutoFit/>
          </a:bodyPr>
          <a:lstStyle/>
          <a:p>
            <a:r>
              <a:rPr lang="en-US" dirty="0"/>
              <a:t>X1</a:t>
            </a:r>
          </a:p>
        </p:txBody>
      </p:sp>
      <p:cxnSp>
        <p:nvCxnSpPr>
          <p:cNvPr id="30" name="Straight Connector 29">
            <a:extLst>
              <a:ext uri="{FF2B5EF4-FFF2-40B4-BE49-F238E27FC236}">
                <a16:creationId xmlns:a16="http://schemas.microsoft.com/office/drawing/2014/main" id="{F0AF6D5D-8140-4B76-A648-31F8DEF886CA}"/>
              </a:ext>
            </a:extLst>
          </p:cNvPr>
          <p:cNvCxnSpPr>
            <a:stCxn id="27" idx="0"/>
            <a:endCxn id="27" idx="0"/>
          </p:cNvCxnSpPr>
          <p:nvPr/>
        </p:nvCxnSpPr>
        <p:spPr>
          <a:xfrm>
            <a:off x="7946887" y="427074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438BF1-AB7B-4347-8F39-41ADC840300D}"/>
              </a:ext>
            </a:extLst>
          </p:cNvPr>
          <p:cNvCxnSpPr>
            <a:endCxn id="27" idx="0"/>
          </p:cNvCxnSpPr>
          <p:nvPr/>
        </p:nvCxnSpPr>
        <p:spPr>
          <a:xfrm>
            <a:off x="7796463" y="4270746"/>
            <a:ext cx="1504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AA09569-0BD0-4BF6-AFBC-26940C01D582}"/>
              </a:ext>
            </a:extLst>
          </p:cNvPr>
          <p:cNvCxnSpPr>
            <a:stCxn id="12" idx="4"/>
            <a:endCxn id="27" idx="0"/>
          </p:cNvCxnSpPr>
          <p:nvPr/>
        </p:nvCxnSpPr>
        <p:spPr>
          <a:xfrm flipH="1">
            <a:off x="7946887" y="3725930"/>
            <a:ext cx="67751" cy="544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20B5EB-BCF2-40E4-9E15-6EA708F6CF33}"/>
              </a:ext>
            </a:extLst>
          </p:cNvPr>
          <p:cNvCxnSpPr>
            <a:stCxn id="12" idx="4"/>
            <a:endCxn id="28" idx="0"/>
          </p:cNvCxnSpPr>
          <p:nvPr/>
        </p:nvCxnSpPr>
        <p:spPr>
          <a:xfrm>
            <a:off x="8014638" y="3725930"/>
            <a:ext cx="712268" cy="509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932AA2-4EC8-4CAF-AE75-4CF3E819FF85}"/>
              </a:ext>
            </a:extLst>
          </p:cNvPr>
          <p:cNvCxnSpPr>
            <a:stCxn id="27" idx="0"/>
            <a:endCxn id="13" idx="3"/>
          </p:cNvCxnSpPr>
          <p:nvPr/>
        </p:nvCxnSpPr>
        <p:spPr>
          <a:xfrm flipV="1">
            <a:off x="7946887" y="3740187"/>
            <a:ext cx="807042" cy="530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E6EF75D-6D0C-4AB3-BAB6-4BF9668A0298}"/>
              </a:ext>
            </a:extLst>
          </p:cNvPr>
          <p:cNvCxnSpPr>
            <a:stCxn id="13" idx="3"/>
            <a:endCxn id="28" idx="0"/>
          </p:cNvCxnSpPr>
          <p:nvPr/>
        </p:nvCxnSpPr>
        <p:spPr>
          <a:xfrm flipH="1">
            <a:off x="8726906" y="3740187"/>
            <a:ext cx="27023" cy="495163"/>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0A167BC-1B56-4F9F-AEC7-C9115FBA21B3}"/>
              </a:ext>
            </a:extLst>
          </p:cNvPr>
          <p:cNvSpPr txBox="1"/>
          <p:nvPr/>
        </p:nvSpPr>
        <p:spPr>
          <a:xfrm>
            <a:off x="9246822" y="4256833"/>
            <a:ext cx="481263" cy="369332"/>
          </a:xfrm>
          <a:prstGeom prst="rect">
            <a:avLst/>
          </a:prstGeom>
          <a:noFill/>
        </p:spPr>
        <p:txBody>
          <a:bodyPr wrap="square" rtlCol="0">
            <a:spAutoFit/>
          </a:bodyPr>
          <a:lstStyle/>
          <a:p>
            <a:r>
              <a:rPr lang="en-US" dirty="0"/>
              <a:t>X2</a:t>
            </a:r>
          </a:p>
        </p:txBody>
      </p:sp>
      <p:sp>
        <p:nvSpPr>
          <p:cNvPr id="42" name="TextBox 41">
            <a:extLst>
              <a:ext uri="{FF2B5EF4-FFF2-40B4-BE49-F238E27FC236}">
                <a16:creationId xmlns:a16="http://schemas.microsoft.com/office/drawing/2014/main" id="{4282C459-76A3-41F7-922D-080BB5BE4FAD}"/>
              </a:ext>
            </a:extLst>
          </p:cNvPr>
          <p:cNvSpPr txBox="1"/>
          <p:nvPr/>
        </p:nvSpPr>
        <p:spPr>
          <a:xfrm>
            <a:off x="9767866" y="4268478"/>
            <a:ext cx="481263" cy="369332"/>
          </a:xfrm>
          <a:prstGeom prst="rect">
            <a:avLst/>
          </a:prstGeom>
          <a:noFill/>
        </p:spPr>
        <p:txBody>
          <a:bodyPr wrap="square" rtlCol="0">
            <a:spAutoFit/>
          </a:bodyPr>
          <a:lstStyle/>
          <a:p>
            <a:r>
              <a:rPr lang="en-US" dirty="0"/>
              <a:t>X2</a:t>
            </a:r>
          </a:p>
        </p:txBody>
      </p:sp>
      <p:cxnSp>
        <p:nvCxnSpPr>
          <p:cNvPr id="44" name="Straight Connector 43">
            <a:extLst>
              <a:ext uri="{FF2B5EF4-FFF2-40B4-BE49-F238E27FC236}">
                <a16:creationId xmlns:a16="http://schemas.microsoft.com/office/drawing/2014/main" id="{D5C1F76C-0B21-4A30-BD7F-385183FEBA7C}"/>
              </a:ext>
            </a:extLst>
          </p:cNvPr>
          <p:cNvCxnSpPr>
            <a:cxnSpLocks/>
            <a:endCxn id="41" idx="0"/>
          </p:cNvCxnSpPr>
          <p:nvPr/>
        </p:nvCxnSpPr>
        <p:spPr>
          <a:xfrm>
            <a:off x="9326155" y="4235350"/>
            <a:ext cx="161299" cy="214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5CB4BBB-15F0-4AC0-B15C-AA9FD76BCFFD}"/>
              </a:ext>
            </a:extLst>
          </p:cNvPr>
          <p:cNvCxnSpPr>
            <a:stCxn id="14" idx="4"/>
            <a:endCxn id="41" idx="0"/>
          </p:cNvCxnSpPr>
          <p:nvPr/>
        </p:nvCxnSpPr>
        <p:spPr>
          <a:xfrm flipH="1">
            <a:off x="9487454" y="3811604"/>
            <a:ext cx="222432" cy="445229"/>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4123015-CEA3-447D-8D70-C6A7E6FEEB1A}"/>
              </a:ext>
            </a:extLst>
          </p:cNvPr>
          <p:cNvCxnSpPr>
            <a:stCxn id="14" idx="4"/>
            <a:endCxn id="42" idx="0"/>
          </p:cNvCxnSpPr>
          <p:nvPr/>
        </p:nvCxnSpPr>
        <p:spPr>
          <a:xfrm>
            <a:off x="9709886" y="3811604"/>
            <a:ext cx="298612" cy="4568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5150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TotalTime>
  <Words>576</Words>
  <Application>Microsoft Office PowerPoint</Application>
  <PresentationFormat>Widescreen</PresentationFormat>
  <Paragraphs>125</Paragraphs>
  <Slides>18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Sum Product Networks  Application For Medical Data</vt:lpstr>
      <vt:lpstr>What is Sum Product Networks </vt:lpstr>
      <vt:lpstr>Two Views</vt:lpstr>
      <vt:lpstr>Deep Architecture</vt:lpstr>
      <vt:lpstr>Probabilistic Graphical Models</vt:lpstr>
      <vt:lpstr>Probabilistic Inference</vt:lpstr>
      <vt:lpstr>Semantics</vt:lpstr>
      <vt:lpstr>Definitions</vt:lpstr>
      <vt:lpstr>Parameter Estimation</vt:lpstr>
      <vt:lpstr>Structure Estimation</vt:lpstr>
      <vt:lpstr>Relationship with Bayes Networks</vt:lpstr>
      <vt:lpstr>Normal SPN</vt:lpstr>
      <vt:lpstr>Inferences</vt:lpstr>
      <vt:lpstr>Computing Most Probable Explanation</vt:lpstr>
      <vt:lpstr>Computing Most Probable Explanation</vt:lpstr>
      <vt:lpstr>Basic Equation Understanding Demo</vt:lpstr>
      <vt:lpstr>Project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Sum Product Network For Medical Data</dc:title>
  <dc:creator>Tushar Karumudi</dc:creator>
  <cp:lastModifiedBy>Tushar Karumudi</cp:lastModifiedBy>
  <cp:revision>16</cp:revision>
  <dcterms:created xsi:type="dcterms:W3CDTF">2018-11-07T23:15:19Z</dcterms:created>
  <dcterms:modified xsi:type="dcterms:W3CDTF">2018-11-08T15:46:58Z</dcterms:modified>
</cp:coreProperties>
</file>