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</p:sldMasterIdLst>
  <p:notesMasterIdLst>
    <p:notesMasterId r:id="rId13"/>
  </p:notesMasterIdLst>
  <p:sldIdLst>
    <p:sldId id="266" r:id="rId3"/>
    <p:sldId id="297" r:id="rId4"/>
    <p:sldId id="292" r:id="rId5"/>
    <p:sldId id="291" r:id="rId6"/>
    <p:sldId id="294" r:id="rId7"/>
    <p:sldId id="300" r:id="rId8"/>
    <p:sldId id="302" r:id="rId9"/>
    <p:sldId id="296" r:id="rId10"/>
    <p:sldId id="272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ta Sharma" initials="AS" lastIdx="2" clrIdx="0">
    <p:extLst>
      <p:ext uri="{19B8F6BF-5375-455C-9EA6-DF929625EA0E}">
        <p15:presenceInfo xmlns:p15="http://schemas.microsoft.com/office/powerpoint/2012/main" userId="S-1-5-21-2788290223-2573407375-2944187891-655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70AD47"/>
    <a:srgbClr val="ED7D31"/>
    <a:srgbClr val="FFC000"/>
    <a:srgbClr val="74EC8B"/>
    <a:srgbClr val="23E148"/>
    <a:srgbClr val="8BD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32" autoAdjust="0"/>
    <p:restoredTop sz="94660"/>
  </p:normalViewPr>
  <p:slideViewPr>
    <p:cSldViewPr snapToGrid="0">
      <p:cViewPr varScale="1">
        <p:scale>
          <a:sx n="69" d="100"/>
          <a:sy n="69" d="100"/>
        </p:scale>
        <p:origin x="71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682354-A87A-407B-885E-03D9AF5913CA}" type="doc">
      <dgm:prSet loTypeId="urn:microsoft.com/office/officeart/2011/layout/HexagonRadial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040A5AB-8C9D-4B7F-9635-AF71474C8C2B}">
      <dgm:prSet phldrT="[Text]"/>
      <dgm:spPr/>
      <dgm:t>
        <a:bodyPr/>
        <a:lstStyle/>
        <a:p>
          <a:r>
            <a:rPr lang="en-US" dirty="0"/>
            <a:t>Last Mile Delivery POC Offerings</a:t>
          </a:r>
        </a:p>
      </dgm:t>
    </dgm:pt>
    <dgm:pt modelId="{D6C92D35-A4B1-49A5-914E-27E9A1BDF792}" type="parTrans" cxnId="{728843B5-22DB-4864-8E86-16973450057F}">
      <dgm:prSet/>
      <dgm:spPr/>
      <dgm:t>
        <a:bodyPr/>
        <a:lstStyle/>
        <a:p>
          <a:endParaRPr lang="en-US"/>
        </a:p>
      </dgm:t>
    </dgm:pt>
    <dgm:pt modelId="{7832795C-BD67-4899-8F3D-4DAF42C95103}" type="sibTrans" cxnId="{728843B5-22DB-4864-8E86-16973450057F}">
      <dgm:prSet/>
      <dgm:spPr/>
      <dgm:t>
        <a:bodyPr/>
        <a:lstStyle/>
        <a:p>
          <a:endParaRPr lang="en-US"/>
        </a:p>
      </dgm:t>
    </dgm:pt>
    <dgm:pt modelId="{23403ABD-F710-433D-8902-1CDA8BB723AF}">
      <dgm:prSet phldrT="[Text]"/>
      <dgm:spPr/>
      <dgm:t>
        <a:bodyPr/>
        <a:lstStyle/>
        <a:p>
          <a:r>
            <a:rPr lang="en-US" dirty="0"/>
            <a:t>Order Management </a:t>
          </a:r>
        </a:p>
      </dgm:t>
    </dgm:pt>
    <dgm:pt modelId="{A7339929-2E83-4303-BC5A-DFCA0530E810}" type="parTrans" cxnId="{DAB67E5F-35F1-4BF5-8A05-C00C1C8F513E}">
      <dgm:prSet/>
      <dgm:spPr/>
      <dgm:t>
        <a:bodyPr/>
        <a:lstStyle/>
        <a:p>
          <a:endParaRPr lang="en-US"/>
        </a:p>
      </dgm:t>
    </dgm:pt>
    <dgm:pt modelId="{4A804DA7-4E60-4D20-A754-8B98E09BC15F}" type="sibTrans" cxnId="{DAB67E5F-35F1-4BF5-8A05-C00C1C8F513E}">
      <dgm:prSet/>
      <dgm:spPr/>
      <dgm:t>
        <a:bodyPr/>
        <a:lstStyle/>
        <a:p>
          <a:endParaRPr lang="en-US"/>
        </a:p>
      </dgm:t>
    </dgm:pt>
    <dgm:pt modelId="{AAE2DB67-D1B6-4CBE-B0E2-1ABC12495B5C}">
      <dgm:prSet phldrT="[Text]"/>
      <dgm:spPr/>
      <dgm:t>
        <a:bodyPr/>
        <a:lstStyle/>
        <a:p>
          <a:r>
            <a:rPr lang="en-US" dirty="0"/>
            <a:t>Freight Tracking</a:t>
          </a:r>
        </a:p>
      </dgm:t>
    </dgm:pt>
    <dgm:pt modelId="{F7B109F3-A1D6-4572-B7EB-8F1BF2C40CBD}" type="parTrans" cxnId="{52DF1343-F7B7-427A-8D6D-6134913869CF}">
      <dgm:prSet/>
      <dgm:spPr/>
      <dgm:t>
        <a:bodyPr/>
        <a:lstStyle/>
        <a:p>
          <a:endParaRPr lang="en-US"/>
        </a:p>
      </dgm:t>
    </dgm:pt>
    <dgm:pt modelId="{5035DFB0-072C-4C62-A331-16036B879EFC}" type="sibTrans" cxnId="{52DF1343-F7B7-427A-8D6D-6134913869CF}">
      <dgm:prSet/>
      <dgm:spPr/>
      <dgm:t>
        <a:bodyPr/>
        <a:lstStyle/>
        <a:p>
          <a:endParaRPr lang="en-US"/>
        </a:p>
      </dgm:t>
    </dgm:pt>
    <dgm:pt modelId="{872C708F-2761-4441-B587-9F068D8E70DF}">
      <dgm:prSet phldrT="[Text]"/>
      <dgm:spPr/>
      <dgm:t>
        <a:bodyPr/>
        <a:lstStyle/>
        <a:p>
          <a:r>
            <a:rPr lang="en-US" dirty="0"/>
            <a:t>Report Generation</a:t>
          </a:r>
        </a:p>
      </dgm:t>
    </dgm:pt>
    <dgm:pt modelId="{EB89E17B-7713-41A5-A87F-2D8A65CAC0B4}" type="parTrans" cxnId="{1D0EE683-ED13-4850-BF80-1CFDEFC4A345}">
      <dgm:prSet/>
      <dgm:spPr/>
      <dgm:t>
        <a:bodyPr/>
        <a:lstStyle/>
        <a:p>
          <a:endParaRPr lang="en-US"/>
        </a:p>
      </dgm:t>
    </dgm:pt>
    <dgm:pt modelId="{AFFB8178-E282-4360-B7C6-FF3A3E8B0C55}" type="sibTrans" cxnId="{1D0EE683-ED13-4850-BF80-1CFDEFC4A345}">
      <dgm:prSet/>
      <dgm:spPr/>
      <dgm:t>
        <a:bodyPr/>
        <a:lstStyle/>
        <a:p>
          <a:endParaRPr lang="en-US"/>
        </a:p>
      </dgm:t>
    </dgm:pt>
    <dgm:pt modelId="{52A9EE34-CB0C-409E-8D4F-56EB370C0001}">
      <dgm:prSet phldrT="[Text]"/>
      <dgm:spPr/>
      <dgm:t>
        <a:bodyPr/>
        <a:lstStyle/>
        <a:p>
          <a:r>
            <a:rPr lang="en-US" dirty="0"/>
            <a:t>Decentralized (Global Peer) Network</a:t>
          </a:r>
        </a:p>
      </dgm:t>
    </dgm:pt>
    <dgm:pt modelId="{6E4E6F00-C790-4089-879E-705B0DCC1F5C}" type="parTrans" cxnId="{93A23FE8-E2BD-4736-9637-98FA8BA64E1D}">
      <dgm:prSet/>
      <dgm:spPr/>
      <dgm:t>
        <a:bodyPr/>
        <a:lstStyle/>
        <a:p>
          <a:endParaRPr lang="en-US"/>
        </a:p>
      </dgm:t>
    </dgm:pt>
    <dgm:pt modelId="{BAC713D4-511B-496F-A450-28296C02E423}" type="sibTrans" cxnId="{93A23FE8-E2BD-4736-9637-98FA8BA64E1D}">
      <dgm:prSet/>
      <dgm:spPr/>
      <dgm:t>
        <a:bodyPr/>
        <a:lstStyle/>
        <a:p>
          <a:endParaRPr lang="en-US"/>
        </a:p>
      </dgm:t>
    </dgm:pt>
    <dgm:pt modelId="{02962CC2-7268-4A6D-984B-7D1D6C866310}">
      <dgm:prSet phldrT="[Text]"/>
      <dgm:spPr/>
      <dgm:t>
        <a:bodyPr/>
        <a:lstStyle/>
        <a:p>
          <a:r>
            <a:rPr lang="en-US" dirty="0"/>
            <a:t>Immutable Record Keeping</a:t>
          </a:r>
        </a:p>
      </dgm:t>
    </dgm:pt>
    <dgm:pt modelId="{A7458398-552D-4FC6-BBEE-7C9C0ECAB524}" type="parTrans" cxnId="{18AB1874-9EF1-4AC1-93EA-88FF05CBF2CA}">
      <dgm:prSet/>
      <dgm:spPr/>
      <dgm:t>
        <a:bodyPr/>
        <a:lstStyle/>
        <a:p>
          <a:endParaRPr lang="en-US"/>
        </a:p>
      </dgm:t>
    </dgm:pt>
    <dgm:pt modelId="{7D4A46BD-0D8C-425F-9AE0-D1BD45955453}" type="sibTrans" cxnId="{18AB1874-9EF1-4AC1-93EA-88FF05CBF2CA}">
      <dgm:prSet/>
      <dgm:spPr/>
      <dgm:t>
        <a:bodyPr/>
        <a:lstStyle/>
        <a:p>
          <a:endParaRPr lang="en-US"/>
        </a:p>
      </dgm:t>
    </dgm:pt>
    <dgm:pt modelId="{083C1689-CAD3-4D31-BCBE-75DB1DAC8EC2}">
      <dgm:prSet phldrT="[Text]"/>
      <dgm:spPr/>
      <dgm:t>
        <a:bodyPr/>
        <a:lstStyle/>
        <a:p>
          <a:r>
            <a:rPr lang="en-US" dirty="0"/>
            <a:t>Real Time Status Update</a:t>
          </a:r>
        </a:p>
      </dgm:t>
    </dgm:pt>
    <dgm:pt modelId="{57EC25E0-FC3B-4C93-ABDF-9691438B03C4}" type="parTrans" cxnId="{E500A107-0A1B-4C64-AED3-A3D362E4E5EE}">
      <dgm:prSet/>
      <dgm:spPr/>
      <dgm:t>
        <a:bodyPr/>
        <a:lstStyle/>
        <a:p>
          <a:endParaRPr lang="en-US"/>
        </a:p>
      </dgm:t>
    </dgm:pt>
    <dgm:pt modelId="{0572FD39-96D9-4241-AD30-19B37CC2B12F}" type="sibTrans" cxnId="{E500A107-0A1B-4C64-AED3-A3D362E4E5EE}">
      <dgm:prSet/>
      <dgm:spPr/>
      <dgm:t>
        <a:bodyPr/>
        <a:lstStyle/>
        <a:p>
          <a:endParaRPr lang="en-US"/>
        </a:p>
      </dgm:t>
    </dgm:pt>
    <dgm:pt modelId="{47CFC050-9699-46BB-B1E1-71FF99B4594E}" type="pres">
      <dgm:prSet presAssocID="{1D682354-A87A-407B-885E-03D9AF5913CA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0822FF77-CCC2-4019-A6EF-EA4E86A43480}" type="pres">
      <dgm:prSet presAssocID="{A040A5AB-8C9D-4B7F-9635-AF71474C8C2B}" presName="Parent" presStyleLbl="node0" presStyleIdx="0" presStyleCnt="1">
        <dgm:presLayoutVars>
          <dgm:chMax val="6"/>
          <dgm:chPref val="6"/>
        </dgm:presLayoutVars>
      </dgm:prSet>
      <dgm:spPr/>
    </dgm:pt>
    <dgm:pt modelId="{5EC2764E-803C-4CFF-BD03-93B1D37CF743}" type="pres">
      <dgm:prSet presAssocID="{23403ABD-F710-433D-8902-1CDA8BB723AF}" presName="Accent1" presStyleCnt="0"/>
      <dgm:spPr/>
    </dgm:pt>
    <dgm:pt modelId="{6F6206CF-2933-40C2-AAA2-32244DA2752C}" type="pres">
      <dgm:prSet presAssocID="{23403ABD-F710-433D-8902-1CDA8BB723AF}" presName="Accent" presStyleLbl="bgShp" presStyleIdx="0" presStyleCnt="6"/>
      <dgm:spPr/>
    </dgm:pt>
    <dgm:pt modelId="{AE69B362-773C-462B-9346-BE22DD5812FC}" type="pres">
      <dgm:prSet presAssocID="{23403ABD-F710-433D-8902-1CDA8BB723AF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A7A273E5-7478-40E4-8FD6-6329EF779672}" type="pres">
      <dgm:prSet presAssocID="{AAE2DB67-D1B6-4CBE-B0E2-1ABC12495B5C}" presName="Accent2" presStyleCnt="0"/>
      <dgm:spPr/>
    </dgm:pt>
    <dgm:pt modelId="{98E985AF-775D-4F6E-8169-72A4A50A0C2E}" type="pres">
      <dgm:prSet presAssocID="{AAE2DB67-D1B6-4CBE-B0E2-1ABC12495B5C}" presName="Accent" presStyleLbl="bgShp" presStyleIdx="1" presStyleCnt="6"/>
      <dgm:spPr/>
    </dgm:pt>
    <dgm:pt modelId="{66697280-7E59-4FCE-8D4B-67AC7D136B0B}" type="pres">
      <dgm:prSet presAssocID="{AAE2DB67-D1B6-4CBE-B0E2-1ABC12495B5C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CBDBDE6B-B5F3-467C-B4B0-1D21577A4950}" type="pres">
      <dgm:prSet presAssocID="{872C708F-2761-4441-B587-9F068D8E70DF}" presName="Accent3" presStyleCnt="0"/>
      <dgm:spPr/>
    </dgm:pt>
    <dgm:pt modelId="{82103F67-E346-4148-BE13-68B8DDC31278}" type="pres">
      <dgm:prSet presAssocID="{872C708F-2761-4441-B587-9F068D8E70DF}" presName="Accent" presStyleLbl="bgShp" presStyleIdx="2" presStyleCnt="6"/>
      <dgm:spPr/>
    </dgm:pt>
    <dgm:pt modelId="{7C7A4E10-4A1A-4911-8878-34C9D2DFBC1F}" type="pres">
      <dgm:prSet presAssocID="{872C708F-2761-4441-B587-9F068D8E70DF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41525B26-C009-4B41-8422-7EC9FD55058A}" type="pres">
      <dgm:prSet presAssocID="{52A9EE34-CB0C-409E-8D4F-56EB370C0001}" presName="Accent4" presStyleCnt="0"/>
      <dgm:spPr/>
    </dgm:pt>
    <dgm:pt modelId="{71C24C71-6304-432F-9552-34005DCC5F75}" type="pres">
      <dgm:prSet presAssocID="{52A9EE34-CB0C-409E-8D4F-56EB370C0001}" presName="Accent" presStyleLbl="bgShp" presStyleIdx="3" presStyleCnt="6"/>
      <dgm:spPr/>
    </dgm:pt>
    <dgm:pt modelId="{4A16F393-DC50-433F-9053-A505F9E2D29F}" type="pres">
      <dgm:prSet presAssocID="{52A9EE34-CB0C-409E-8D4F-56EB370C0001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1BA8337B-805E-4B99-AA5A-E792B153B36A}" type="pres">
      <dgm:prSet presAssocID="{02962CC2-7268-4A6D-984B-7D1D6C866310}" presName="Accent5" presStyleCnt="0"/>
      <dgm:spPr/>
    </dgm:pt>
    <dgm:pt modelId="{C9E7943E-06E9-4472-88F0-ADF0C233ACFC}" type="pres">
      <dgm:prSet presAssocID="{02962CC2-7268-4A6D-984B-7D1D6C866310}" presName="Accent" presStyleLbl="bgShp" presStyleIdx="4" presStyleCnt="6"/>
      <dgm:spPr/>
    </dgm:pt>
    <dgm:pt modelId="{6740F73D-FB1B-4230-8FDD-928701F24F27}" type="pres">
      <dgm:prSet presAssocID="{02962CC2-7268-4A6D-984B-7D1D6C866310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80144C4C-199A-4CF8-9BCD-FF11822FEB81}" type="pres">
      <dgm:prSet presAssocID="{083C1689-CAD3-4D31-BCBE-75DB1DAC8EC2}" presName="Accent6" presStyleCnt="0"/>
      <dgm:spPr/>
    </dgm:pt>
    <dgm:pt modelId="{0E4AD971-1532-4434-8408-D6685A29F8FC}" type="pres">
      <dgm:prSet presAssocID="{083C1689-CAD3-4D31-BCBE-75DB1DAC8EC2}" presName="Accent" presStyleLbl="bgShp" presStyleIdx="5" presStyleCnt="6"/>
      <dgm:spPr/>
    </dgm:pt>
    <dgm:pt modelId="{39F3AFF2-D6D9-4AB6-AEF5-20CE70A90CE6}" type="pres">
      <dgm:prSet presAssocID="{083C1689-CAD3-4D31-BCBE-75DB1DAC8EC2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E500A107-0A1B-4C64-AED3-A3D362E4E5EE}" srcId="{A040A5AB-8C9D-4B7F-9635-AF71474C8C2B}" destId="{083C1689-CAD3-4D31-BCBE-75DB1DAC8EC2}" srcOrd="5" destOrd="0" parTransId="{57EC25E0-FC3B-4C93-ABDF-9691438B03C4}" sibTransId="{0572FD39-96D9-4241-AD30-19B37CC2B12F}"/>
    <dgm:cxn modelId="{6D515312-3769-4E5E-ACF6-499138C2AFE2}" type="presOf" srcId="{083C1689-CAD3-4D31-BCBE-75DB1DAC8EC2}" destId="{39F3AFF2-D6D9-4AB6-AEF5-20CE70A90CE6}" srcOrd="0" destOrd="0" presId="urn:microsoft.com/office/officeart/2011/layout/HexagonRadial"/>
    <dgm:cxn modelId="{657DAA35-F3D4-4FAF-B917-D2F6144A0825}" type="presOf" srcId="{52A9EE34-CB0C-409E-8D4F-56EB370C0001}" destId="{4A16F393-DC50-433F-9053-A505F9E2D29F}" srcOrd="0" destOrd="0" presId="urn:microsoft.com/office/officeart/2011/layout/HexagonRadial"/>
    <dgm:cxn modelId="{DAB67E5F-35F1-4BF5-8A05-C00C1C8F513E}" srcId="{A040A5AB-8C9D-4B7F-9635-AF71474C8C2B}" destId="{23403ABD-F710-433D-8902-1CDA8BB723AF}" srcOrd="0" destOrd="0" parTransId="{A7339929-2E83-4303-BC5A-DFCA0530E810}" sibTransId="{4A804DA7-4E60-4D20-A754-8B98E09BC15F}"/>
    <dgm:cxn modelId="{52DF1343-F7B7-427A-8D6D-6134913869CF}" srcId="{A040A5AB-8C9D-4B7F-9635-AF71474C8C2B}" destId="{AAE2DB67-D1B6-4CBE-B0E2-1ABC12495B5C}" srcOrd="1" destOrd="0" parTransId="{F7B109F3-A1D6-4572-B7EB-8F1BF2C40CBD}" sibTransId="{5035DFB0-072C-4C62-A331-16036B879EFC}"/>
    <dgm:cxn modelId="{52049C66-F2FB-42BB-8EC7-ABEB79C25ACC}" type="presOf" srcId="{872C708F-2761-4441-B587-9F068D8E70DF}" destId="{7C7A4E10-4A1A-4911-8878-34C9D2DFBC1F}" srcOrd="0" destOrd="0" presId="urn:microsoft.com/office/officeart/2011/layout/HexagonRadial"/>
    <dgm:cxn modelId="{18AB1874-9EF1-4AC1-93EA-88FF05CBF2CA}" srcId="{A040A5AB-8C9D-4B7F-9635-AF71474C8C2B}" destId="{02962CC2-7268-4A6D-984B-7D1D6C866310}" srcOrd="4" destOrd="0" parTransId="{A7458398-552D-4FC6-BBEE-7C9C0ECAB524}" sibTransId="{7D4A46BD-0D8C-425F-9AE0-D1BD45955453}"/>
    <dgm:cxn modelId="{1D0EE683-ED13-4850-BF80-1CFDEFC4A345}" srcId="{A040A5AB-8C9D-4B7F-9635-AF71474C8C2B}" destId="{872C708F-2761-4441-B587-9F068D8E70DF}" srcOrd="2" destOrd="0" parTransId="{EB89E17B-7713-41A5-A87F-2D8A65CAC0B4}" sibTransId="{AFFB8178-E282-4360-B7C6-FF3A3E8B0C55}"/>
    <dgm:cxn modelId="{638B0B9B-9ED4-4CDD-93EC-DC92E1BD1FBE}" type="presOf" srcId="{AAE2DB67-D1B6-4CBE-B0E2-1ABC12495B5C}" destId="{66697280-7E59-4FCE-8D4B-67AC7D136B0B}" srcOrd="0" destOrd="0" presId="urn:microsoft.com/office/officeart/2011/layout/HexagonRadial"/>
    <dgm:cxn modelId="{F74F6AA4-C7E2-490E-9674-06C43FC6B2B0}" type="presOf" srcId="{02962CC2-7268-4A6D-984B-7D1D6C866310}" destId="{6740F73D-FB1B-4230-8FDD-928701F24F27}" srcOrd="0" destOrd="0" presId="urn:microsoft.com/office/officeart/2011/layout/HexagonRadial"/>
    <dgm:cxn modelId="{728843B5-22DB-4864-8E86-16973450057F}" srcId="{1D682354-A87A-407B-885E-03D9AF5913CA}" destId="{A040A5AB-8C9D-4B7F-9635-AF71474C8C2B}" srcOrd="0" destOrd="0" parTransId="{D6C92D35-A4B1-49A5-914E-27E9A1BDF792}" sibTransId="{7832795C-BD67-4899-8F3D-4DAF42C95103}"/>
    <dgm:cxn modelId="{3C4700DC-FF79-4617-9F22-2D59C7247AC3}" type="presOf" srcId="{1D682354-A87A-407B-885E-03D9AF5913CA}" destId="{47CFC050-9699-46BB-B1E1-71FF99B4594E}" srcOrd="0" destOrd="0" presId="urn:microsoft.com/office/officeart/2011/layout/HexagonRadial"/>
    <dgm:cxn modelId="{93A23FE8-E2BD-4736-9637-98FA8BA64E1D}" srcId="{A040A5AB-8C9D-4B7F-9635-AF71474C8C2B}" destId="{52A9EE34-CB0C-409E-8D4F-56EB370C0001}" srcOrd="3" destOrd="0" parTransId="{6E4E6F00-C790-4089-879E-705B0DCC1F5C}" sibTransId="{BAC713D4-511B-496F-A450-28296C02E423}"/>
    <dgm:cxn modelId="{AF36C1E9-A5C3-42F5-BD24-970C13C29069}" type="presOf" srcId="{23403ABD-F710-433D-8902-1CDA8BB723AF}" destId="{AE69B362-773C-462B-9346-BE22DD5812FC}" srcOrd="0" destOrd="0" presId="urn:microsoft.com/office/officeart/2011/layout/HexagonRadial"/>
    <dgm:cxn modelId="{894AFAFB-67F1-47B0-8998-5E7DC09BB07E}" type="presOf" srcId="{A040A5AB-8C9D-4B7F-9635-AF71474C8C2B}" destId="{0822FF77-CCC2-4019-A6EF-EA4E86A43480}" srcOrd="0" destOrd="0" presId="urn:microsoft.com/office/officeart/2011/layout/HexagonRadial"/>
    <dgm:cxn modelId="{BBD0316B-6757-410A-96AA-99598BF43400}" type="presParOf" srcId="{47CFC050-9699-46BB-B1E1-71FF99B4594E}" destId="{0822FF77-CCC2-4019-A6EF-EA4E86A43480}" srcOrd="0" destOrd="0" presId="urn:microsoft.com/office/officeart/2011/layout/HexagonRadial"/>
    <dgm:cxn modelId="{13E0B289-EDCC-4524-88EF-E5E66979BA67}" type="presParOf" srcId="{47CFC050-9699-46BB-B1E1-71FF99B4594E}" destId="{5EC2764E-803C-4CFF-BD03-93B1D37CF743}" srcOrd="1" destOrd="0" presId="urn:microsoft.com/office/officeart/2011/layout/HexagonRadial"/>
    <dgm:cxn modelId="{2193E8CB-7302-4B7D-B348-11CF2ED6C7AF}" type="presParOf" srcId="{5EC2764E-803C-4CFF-BD03-93B1D37CF743}" destId="{6F6206CF-2933-40C2-AAA2-32244DA2752C}" srcOrd="0" destOrd="0" presId="urn:microsoft.com/office/officeart/2011/layout/HexagonRadial"/>
    <dgm:cxn modelId="{D7DA6B2F-A436-49EF-8035-C8B2CB1E67D6}" type="presParOf" srcId="{47CFC050-9699-46BB-B1E1-71FF99B4594E}" destId="{AE69B362-773C-462B-9346-BE22DD5812FC}" srcOrd="2" destOrd="0" presId="urn:microsoft.com/office/officeart/2011/layout/HexagonRadial"/>
    <dgm:cxn modelId="{49313BD3-FFC0-4752-910E-456A04B43327}" type="presParOf" srcId="{47CFC050-9699-46BB-B1E1-71FF99B4594E}" destId="{A7A273E5-7478-40E4-8FD6-6329EF779672}" srcOrd="3" destOrd="0" presId="urn:microsoft.com/office/officeart/2011/layout/HexagonRadial"/>
    <dgm:cxn modelId="{1ABE162D-8B3F-4B08-8FC4-F7DFA3EBBDAA}" type="presParOf" srcId="{A7A273E5-7478-40E4-8FD6-6329EF779672}" destId="{98E985AF-775D-4F6E-8169-72A4A50A0C2E}" srcOrd="0" destOrd="0" presId="urn:microsoft.com/office/officeart/2011/layout/HexagonRadial"/>
    <dgm:cxn modelId="{228E42BA-9F26-4A66-A42F-B8F98A614C7C}" type="presParOf" srcId="{47CFC050-9699-46BB-B1E1-71FF99B4594E}" destId="{66697280-7E59-4FCE-8D4B-67AC7D136B0B}" srcOrd="4" destOrd="0" presId="urn:microsoft.com/office/officeart/2011/layout/HexagonRadial"/>
    <dgm:cxn modelId="{FC04B2DD-B520-4CF7-BD5F-ACAAA3F50ADD}" type="presParOf" srcId="{47CFC050-9699-46BB-B1E1-71FF99B4594E}" destId="{CBDBDE6B-B5F3-467C-B4B0-1D21577A4950}" srcOrd="5" destOrd="0" presId="urn:microsoft.com/office/officeart/2011/layout/HexagonRadial"/>
    <dgm:cxn modelId="{B26750B1-9F34-4029-A5C0-2CC3B799DDF3}" type="presParOf" srcId="{CBDBDE6B-B5F3-467C-B4B0-1D21577A4950}" destId="{82103F67-E346-4148-BE13-68B8DDC31278}" srcOrd="0" destOrd="0" presId="urn:microsoft.com/office/officeart/2011/layout/HexagonRadial"/>
    <dgm:cxn modelId="{B6C5A8FC-4685-45EE-B1F2-C5BCDE93A60D}" type="presParOf" srcId="{47CFC050-9699-46BB-B1E1-71FF99B4594E}" destId="{7C7A4E10-4A1A-4911-8878-34C9D2DFBC1F}" srcOrd="6" destOrd="0" presId="urn:microsoft.com/office/officeart/2011/layout/HexagonRadial"/>
    <dgm:cxn modelId="{377B7FC1-98F8-4F19-9B1D-D6C8C6918816}" type="presParOf" srcId="{47CFC050-9699-46BB-B1E1-71FF99B4594E}" destId="{41525B26-C009-4B41-8422-7EC9FD55058A}" srcOrd="7" destOrd="0" presId="urn:microsoft.com/office/officeart/2011/layout/HexagonRadial"/>
    <dgm:cxn modelId="{682119F0-0CA7-4BC6-9EE4-7F890AE39F66}" type="presParOf" srcId="{41525B26-C009-4B41-8422-7EC9FD55058A}" destId="{71C24C71-6304-432F-9552-34005DCC5F75}" srcOrd="0" destOrd="0" presId="urn:microsoft.com/office/officeart/2011/layout/HexagonRadial"/>
    <dgm:cxn modelId="{6F7C8A61-68B0-4107-9EF4-79BA415FC004}" type="presParOf" srcId="{47CFC050-9699-46BB-B1E1-71FF99B4594E}" destId="{4A16F393-DC50-433F-9053-A505F9E2D29F}" srcOrd="8" destOrd="0" presId="urn:microsoft.com/office/officeart/2011/layout/HexagonRadial"/>
    <dgm:cxn modelId="{1B47743F-89C5-452A-9AB1-41BF1B2E20C3}" type="presParOf" srcId="{47CFC050-9699-46BB-B1E1-71FF99B4594E}" destId="{1BA8337B-805E-4B99-AA5A-E792B153B36A}" srcOrd="9" destOrd="0" presId="urn:microsoft.com/office/officeart/2011/layout/HexagonRadial"/>
    <dgm:cxn modelId="{4C9D8683-5EB9-4720-AFD5-AA5F700C5052}" type="presParOf" srcId="{1BA8337B-805E-4B99-AA5A-E792B153B36A}" destId="{C9E7943E-06E9-4472-88F0-ADF0C233ACFC}" srcOrd="0" destOrd="0" presId="urn:microsoft.com/office/officeart/2011/layout/HexagonRadial"/>
    <dgm:cxn modelId="{568E7506-4938-42A4-ADF7-E742EA24182F}" type="presParOf" srcId="{47CFC050-9699-46BB-B1E1-71FF99B4594E}" destId="{6740F73D-FB1B-4230-8FDD-928701F24F27}" srcOrd="10" destOrd="0" presId="urn:microsoft.com/office/officeart/2011/layout/HexagonRadial"/>
    <dgm:cxn modelId="{DF37A4D7-D2C7-4B60-A117-8D52852B06DF}" type="presParOf" srcId="{47CFC050-9699-46BB-B1E1-71FF99B4594E}" destId="{80144C4C-199A-4CF8-9BCD-FF11822FEB81}" srcOrd="11" destOrd="0" presId="urn:microsoft.com/office/officeart/2011/layout/HexagonRadial"/>
    <dgm:cxn modelId="{40DD0DFB-BE95-47EB-B749-190AF96AC1F5}" type="presParOf" srcId="{80144C4C-199A-4CF8-9BCD-FF11822FEB81}" destId="{0E4AD971-1532-4434-8408-D6685A29F8FC}" srcOrd="0" destOrd="0" presId="urn:microsoft.com/office/officeart/2011/layout/HexagonRadial"/>
    <dgm:cxn modelId="{5A6F55C1-664A-4542-B8FE-9D65EB1F0623}" type="presParOf" srcId="{47CFC050-9699-46BB-B1E1-71FF99B4594E}" destId="{39F3AFF2-D6D9-4AB6-AEF5-20CE70A90CE6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22FF77-CCC2-4019-A6EF-EA4E86A43480}">
      <dsp:nvSpPr>
        <dsp:cNvPr id="0" name=""/>
        <dsp:cNvSpPr/>
      </dsp:nvSpPr>
      <dsp:spPr>
        <a:xfrm>
          <a:off x="2952810" y="1748061"/>
          <a:ext cx="2221862" cy="1922001"/>
        </a:xfrm>
        <a:prstGeom prst="hexagon">
          <a:avLst>
            <a:gd name="adj" fmla="val 2857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Last Mile Delivery POC Offerings</a:t>
          </a:r>
        </a:p>
      </dsp:txBody>
      <dsp:txXfrm>
        <a:off x="3321004" y="2066564"/>
        <a:ext cx="1485474" cy="1284995"/>
      </dsp:txXfrm>
    </dsp:sp>
    <dsp:sp modelId="{98E985AF-775D-4F6E-8169-72A4A50A0C2E}">
      <dsp:nvSpPr>
        <dsp:cNvPr id="0" name=""/>
        <dsp:cNvSpPr/>
      </dsp:nvSpPr>
      <dsp:spPr>
        <a:xfrm>
          <a:off x="4344123" y="828514"/>
          <a:ext cx="838302" cy="722308"/>
        </a:xfrm>
        <a:prstGeom prst="hexagon">
          <a:avLst>
            <a:gd name="adj" fmla="val 28900"/>
            <a:gd name="vf" fmla="val 11547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69B362-773C-462B-9346-BE22DD5812FC}">
      <dsp:nvSpPr>
        <dsp:cNvPr id="0" name=""/>
        <dsp:cNvSpPr/>
      </dsp:nvSpPr>
      <dsp:spPr>
        <a:xfrm>
          <a:off x="3157475" y="0"/>
          <a:ext cx="1820800" cy="1575206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Order Management </a:t>
          </a:r>
        </a:p>
      </dsp:txBody>
      <dsp:txXfrm>
        <a:off x="3459220" y="261045"/>
        <a:ext cx="1217310" cy="1053116"/>
      </dsp:txXfrm>
    </dsp:sp>
    <dsp:sp modelId="{82103F67-E346-4148-BE13-68B8DDC31278}">
      <dsp:nvSpPr>
        <dsp:cNvPr id="0" name=""/>
        <dsp:cNvSpPr/>
      </dsp:nvSpPr>
      <dsp:spPr>
        <a:xfrm>
          <a:off x="5322487" y="2178846"/>
          <a:ext cx="838302" cy="722308"/>
        </a:xfrm>
        <a:prstGeom prst="hexagon">
          <a:avLst>
            <a:gd name="adj" fmla="val 28900"/>
            <a:gd name="vf" fmla="val 11547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697280-7E59-4FCE-8D4B-67AC7D136B0B}">
      <dsp:nvSpPr>
        <dsp:cNvPr id="0" name=""/>
        <dsp:cNvSpPr/>
      </dsp:nvSpPr>
      <dsp:spPr>
        <a:xfrm>
          <a:off x="4827361" y="968857"/>
          <a:ext cx="1820800" cy="1575206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-1470669"/>
            <a:satOff val="-2046"/>
            <a:lumOff val="-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Freight Tracking</a:t>
          </a:r>
        </a:p>
      </dsp:txBody>
      <dsp:txXfrm>
        <a:off x="5129106" y="1229902"/>
        <a:ext cx="1217310" cy="1053116"/>
      </dsp:txXfrm>
    </dsp:sp>
    <dsp:sp modelId="{71C24C71-6304-432F-9552-34005DCC5F75}">
      <dsp:nvSpPr>
        <dsp:cNvPr id="0" name=""/>
        <dsp:cNvSpPr/>
      </dsp:nvSpPr>
      <dsp:spPr>
        <a:xfrm>
          <a:off x="4642852" y="3703117"/>
          <a:ext cx="838302" cy="722308"/>
        </a:xfrm>
        <a:prstGeom prst="hexagon">
          <a:avLst>
            <a:gd name="adj" fmla="val 28900"/>
            <a:gd name="vf" fmla="val 11547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7A4E10-4A1A-4911-8878-34C9D2DFBC1F}">
      <dsp:nvSpPr>
        <dsp:cNvPr id="0" name=""/>
        <dsp:cNvSpPr/>
      </dsp:nvSpPr>
      <dsp:spPr>
        <a:xfrm>
          <a:off x="4827361" y="2873519"/>
          <a:ext cx="1820800" cy="1575206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-2941338"/>
            <a:satOff val="-4091"/>
            <a:lumOff val="-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Report Generation</a:t>
          </a:r>
        </a:p>
      </dsp:txBody>
      <dsp:txXfrm>
        <a:off x="5129106" y="3134564"/>
        <a:ext cx="1217310" cy="1053116"/>
      </dsp:txXfrm>
    </dsp:sp>
    <dsp:sp modelId="{C9E7943E-06E9-4472-88F0-ADF0C233ACFC}">
      <dsp:nvSpPr>
        <dsp:cNvPr id="0" name=""/>
        <dsp:cNvSpPr/>
      </dsp:nvSpPr>
      <dsp:spPr>
        <a:xfrm>
          <a:off x="2956944" y="3861342"/>
          <a:ext cx="838302" cy="722308"/>
        </a:xfrm>
        <a:prstGeom prst="hexagon">
          <a:avLst>
            <a:gd name="adj" fmla="val 28900"/>
            <a:gd name="vf" fmla="val 11547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16F393-DC50-433F-9053-A505F9E2D29F}">
      <dsp:nvSpPr>
        <dsp:cNvPr id="0" name=""/>
        <dsp:cNvSpPr/>
      </dsp:nvSpPr>
      <dsp:spPr>
        <a:xfrm>
          <a:off x="3157475" y="3843460"/>
          <a:ext cx="1820800" cy="1575206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-4412007"/>
            <a:satOff val="-6137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Decentralized (Global Peer) Network</a:t>
          </a:r>
        </a:p>
      </dsp:txBody>
      <dsp:txXfrm>
        <a:off x="3459220" y="4104505"/>
        <a:ext cx="1217310" cy="1053116"/>
      </dsp:txXfrm>
    </dsp:sp>
    <dsp:sp modelId="{0E4AD971-1532-4434-8408-D6685A29F8FC}">
      <dsp:nvSpPr>
        <dsp:cNvPr id="0" name=""/>
        <dsp:cNvSpPr/>
      </dsp:nvSpPr>
      <dsp:spPr>
        <a:xfrm>
          <a:off x="1962559" y="2511552"/>
          <a:ext cx="838302" cy="722308"/>
        </a:xfrm>
        <a:prstGeom prst="hexagon">
          <a:avLst>
            <a:gd name="adj" fmla="val 28900"/>
            <a:gd name="vf" fmla="val 11547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40F73D-FB1B-4230-8FDD-928701F24F27}">
      <dsp:nvSpPr>
        <dsp:cNvPr id="0" name=""/>
        <dsp:cNvSpPr/>
      </dsp:nvSpPr>
      <dsp:spPr>
        <a:xfrm>
          <a:off x="1479837" y="2874602"/>
          <a:ext cx="1820800" cy="1575206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-5882676"/>
            <a:satOff val="-8182"/>
            <a:lumOff val="-31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Immutable Record Keeping</a:t>
          </a:r>
        </a:p>
      </dsp:txBody>
      <dsp:txXfrm>
        <a:off x="1781582" y="3135647"/>
        <a:ext cx="1217310" cy="1053116"/>
      </dsp:txXfrm>
    </dsp:sp>
    <dsp:sp modelId="{39F3AFF2-D6D9-4AB6-AEF5-20CE70A90CE6}">
      <dsp:nvSpPr>
        <dsp:cNvPr id="0" name=""/>
        <dsp:cNvSpPr/>
      </dsp:nvSpPr>
      <dsp:spPr>
        <a:xfrm>
          <a:off x="1479837" y="966690"/>
          <a:ext cx="1820800" cy="1575206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Real Time Status Update</a:t>
          </a:r>
        </a:p>
      </dsp:txBody>
      <dsp:txXfrm>
        <a:off x="1781582" y="1227735"/>
        <a:ext cx="1217310" cy="10531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D71B7-67DC-4F31-9D0B-7A4267653EC3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2A03D4-D6E0-4043-86E5-921F2442F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528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057" y="0"/>
            <a:ext cx="12193057" cy="26215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36718" y="6760456"/>
            <a:ext cx="5163760" cy="9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121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9000"/>
          </a:xfrm>
        </p:spPr>
        <p:txBody>
          <a:bodyPr>
            <a:normAutofit/>
          </a:bodyPr>
          <a:lstStyle>
            <a:lvl1pPr algn="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366463"/>
            <a:ext cx="10515600" cy="4810500"/>
          </a:xfrm>
        </p:spPr>
        <p:txBody>
          <a:bodyPr vert="eaVert"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838200" y="955675"/>
            <a:ext cx="10515600" cy="338138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sub title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019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8453"/>
          </a:xfrm>
        </p:spPr>
        <p:txBody>
          <a:bodyPr>
            <a:noAutofit/>
          </a:bodyPr>
          <a:lstStyle>
            <a:lvl1pPr algn="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831850" y="955675"/>
            <a:ext cx="10541000" cy="369691"/>
          </a:xfrm>
        </p:spPr>
        <p:txBody>
          <a:bodyPr>
            <a:norm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/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sub title</a:t>
            </a:r>
          </a:p>
        </p:txBody>
      </p:sp>
    </p:spTree>
    <p:extLst>
      <p:ext uri="{BB962C8B-B14F-4D97-AF65-F5344CB8AC3E}">
        <p14:creationId xmlns:p14="http://schemas.microsoft.com/office/powerpoint/2010/main" val="2827536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08412" y="365125"/>
            <a:ext cx="545387" cy="5811838"/>
          </a:xfrm>
        </p:spPr>
        <p:txBody>
          <a:bodyPr vert="eaVert">
            <a:noAutofit/>
          </a:bodyPr>
          <a:lstStyle>
            <a:lvl1pPr algn="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271570" cy="5811838"/>
          </a:xfrm>
        </p:spPr>
        <p:txBody>
          <a:bodyPr vert="eaVert"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 rot="5400000">
            <a:off x="7553171" y="2921726"/>
            <a:ext cx="5811839" cy="698641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sub title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411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645"/>
          </a:xfrm>
        </p:spPr>
        <p:txBody>
          <a:bodyPr>
            <a:normAutofit/>
          </a:bodyPr>
          <a:lstStyle>
            <a:lvl1pPr algn="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838200" y="965772"/>
            <a:ext cx="10515600" cy="401245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/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sub title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77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1467"/>
          </a:xfrm>
        </p:spPr>
        <p:txBody>
          <a:bodyPr>
            <a:normAutofit/>
          </a:bodyPr>
          <a:lstStyle>
            <a:lvl1pPr algn="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838200" y="1089167"/>
            <a:ext cx="10515600" cy="441682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sub title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1884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057" y="0"/>
            <a:ext cx="12193057" cy="26215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36718" y="6760456"/>
            <a:ext cx="5163760" cy="9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6966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4852"/>
            <a:ext cx="10515600" cy="590370"/>
          </a:xfrm>
        </p:spPr>
        <p:txBody>
          <a:bodyPr>
            <a:normAutofit/>
          </a:bodyPr>
          <a:lstStyle>
            <a:lvl1pPr algn="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8018"/>
            <a:ext cx="10515600" cy="477894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944563"/>
            <a:ext cx="10515600" cy="381000"/>
          </a:xfrm>
        </p:spPr>
        <p:txBody>
          <a:bodyPr/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 dirty="0"/>
              <a:t>Click to edit sub title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747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641225"/>
            <a:ext cx="10515600" cy="2852737"/>
          </a:xfrm>
        </p:spPr>
        <p:txBody>
          <a:bodyPr anchor="b">
            <a:normAutofit/>
          </a:bodyPr>
          <a:lstStyle>
            <a:lvl1pPr algn="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016005"/>
            <a:ext cx="10515600" cy="2073646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831850" y="3554414"/>
            <a:ext cx="10515600" cy="401138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 dirty="0"/>
              <a:t>Click to edit sub title</a:t>
            </a:r>
          </a:p>
        </p:txBody>
      </p:sp>
    </p:spTree>
    <p:extLst>
      <p:ext uri="{BB962C8B-B14F-4D97-AF65-F5344CB8AC3E}">
        <p14:creationId xmlns:p14="http://schemas.microsoft.com/office/powerpoint/2010/main" val="1077648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6337"/>
          </a:xfrm>
        </p:spPr>
        <p:txBody>
          <a:bodyPr>
            <a:noAutofit/>
          </a:bodyPr>
          <a:lstStyle>
            <a:lvl1pPr algn="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56190"/>
            <a:ext cx="5181600" cy="4820774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56190"/>
            <a:ext cx="5181600" cy="482077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838200" y="841733"/>
            <a:ext cx="10515600" cy="391166"/>
          </a:xfrm>
        </p:spPr>
        <p:txBody>
          <a:bodyPr>
            <a:noAutofit/>
          </a:bodyPr>
          <a:lstStyle>
            <a:lvl1pPr>
              <a:defRPr lang="en-US" sz="20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sub title</a:t>
            </a:r>
          </a:p>
        </p:txBody>
      </p:sp>
    </p:spTree>
    <p:extLst>
      <p:ext uri="{BB962C8B-B14F-4D97-AF65-F5344CB8AC3E}">
        <p14:creationId xmlns:p14="http://schemas.microsoft.com/office/powerpoint/2010/main" val="39826397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487629"/>
          </a:xfrm>
        </p:spPr>
        <p:txBody>
          <a:bodyPr>
            <a:noAutofit/>
          </a:bodyPr>
          <a:lstStyle>
            <a:lvl1pPr algn="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39715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292847"/>
            <a:ext cx="5157787" cy="3896816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199" y="137660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292847"/>
            <a:ext cx="5183188" cy="3896816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 hasCustomPrompt="1"/>
          </p:nvPr>
        </p:nvSpPr>
        <p:spPr>
          <a:xfrm>
            <a:off x="839787" y="903859"/>
            <a:ext cx="10515600" cy="380412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 dirty="0"/>
              <a:t>Click to edit sub title</a:t>
            </a:r>
          </a:p>
        </p:txBody>
      </p:sp>
    </p:spTree>
    <p:extLst>
      <p:ext uri="{BB962C8B-B14F-4D97-AF65-F5344CB8AC3E}">
        <p14:creationId xmlns:p14="http://schemas.microsoft.com/office/powerpoint/2010/main" val="1434582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4852"/>
            <a:ext cx="10515600" cy="590370"/>
          </a:xfrm>
        </p:spPr>
        <p:txBody>
          <a:bodyPr>
            <a:normAutofit/>
          </a:bodyPr>
          <a:lstStyle>
            <a:lvl1pPr algn="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8018"/>
            <a:ext cx="10515600" cy="477894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944563"/>
            <a:ext cx="10515600" cy="381000"/>
          </a:xfrm>
        </p:spPr>
        <p:txBody>
          <a:bodyPr/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 dirty="0"/>
              <a:t>Click to edit sub title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9225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646"/>
          </a:xfrm>
        </p:spPr>
        <p:txBody>
          <a:bodyPr>
            <a:normAutofit/>
          </a:bodyPr>
          <a:lstStyle>
            <a:lvl1pPr algn="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831850" y="1027113"/>
            <a:ext cx="10510838" cy="390721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 dirty="0"/>
              <a:t>Click to edit sub title</a:t>
            </a:r>
          </a:p>
        </p:txBody>
      </p:sp>
    </p:spTree>
    <p:extLst>
      <p:ext uri="{BB962C8B-B14F-4D97-AF65-F5344CB8AC3E}">
        <p14:creationId xmlns:p14="http://schemas.microsoft.com/office/powerpoint/2010/main" val="40605314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16003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816796"/>
          </a:xfrm>
        </p:spPr>
        <p:txBody>
          <a:bodyPr anchor="b">
            <a:noAutofit/>
          </a:bodyPr>
          <a:lstStyle>
            <a:lvl1pPr algn="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818812"/>
            <a:ext cx="3932237" cy="4050176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839788" y="1346200"/>
            <a:ext cx="3932237" cy="400407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/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sub title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5437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26378"/>
            <a:ext cx="3932237" cy="837343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767495"/>
            <a:ext cx="3932237" cy="4101494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839788" y="1305157"/>
            <a:ext cx="3932237" cy="420901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/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sub title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3305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9000"/>
          </a:xfrm>
        </p:spPr>
        <p:txBody>
          <a:bodyPr>
            <a:normAutofit/>
          </a:bodyPr>
          <a:lstStyle>
            <a:lvl1pPr algn="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366463"/>
            <a:ext cx="10515600" cy="4810500"/>
          </a:xfrm>
        </p:spPr>
        <p:txBody>
          <a:bodyPr vert="eaVert"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838200" y="955675"/>
            <a:ext cx="10515600" cy="338138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sub title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3812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8453"/>
          </a:xfrm>
        </p:spPr>
        <p:txBody>
          <a:bodyPr>
            <a:noAutofit/>
          </a:bodyPr>
          <a:lstStyle>
            <a:lvl1pPr algn="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831850" y="955675"/>
            <a:ext cx="10541000" cy="369691"/>
          </a:xfrm>
        </p:spPr>
        <p:txBody>
          <a:bodyPr>
            <a:norm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/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sub title</a:t>
            </a:r>
          </a:p>
        </p:txBody>
      </p:sp>
    </p:spTree>
    <p:extLst>
      <p:ext uri="{BB962C8B-B14F-4D97-AF65-F5344CB8AC3E}">
        <p14:creationId xmlns:p14="http://schemas.microsoft.com/office/powerpoint/2010/main" val="19619303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08412" y="365125"/>
            <a:ext cx="545387" cy="5811838"/>
          </a:xfrm>
        </p:spPr>
        <p:txBody>
          <a:bodyPr vert="eaVert">
            <a:noAutofit/>
          </a:bodyPr>
          <a:lstStyle>
            <a:lvl1pPr algn="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271570" cy="5811838"/>
          </a:xfrm>
        </p:spPr>
        <p:txBody>
          <a:bodyPr vert="eaVert"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 rot="5400000">
            <a:off x="7553171" y="2921726"/>
            <a:ext cx="5811839" cy="698641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sub title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2026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645"/>
          </a:xfrm>
        </p:spPr>
        <p:txBody>
          <a:bodyPr>
            <a:normAutofit/>
          </a:bodyPr>
          <a:lstStyle>
            <a:lvl1pPr algn="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838200" y="965772"/>
            <a:ext cx="10515600" cy="401245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/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sub title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3021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1467"/>
          </a:xfrm>
        </p:spPr>
        <p:txBody>
          <a:bodyPr>
            <a:normAutofit/>
          </a:bodyPr>
          <a:lstStyle>
            <a:lvl1pPr algn="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838200" y="1089167"/>
            <a:ext cx="10515600" cy="441682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sub title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77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641225"/>
            <a:ext cx="10515600" cy="2852737"/>
          </a:xfrm>
        </p:spPr>
        <p:txBody>
          <a:bodyPr anchor="b">
            <a:normAutofit/>
          </a:bodyPr>
          <a:lstStyle>
            <a:lvl1pPr algn="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016005"/>
            <a:ext cx="10515600" cy="2073646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831850" y="3554414"/>
            <a:ext cx="10515600" cy="401138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 dirty="0"/>
              <a:t>Click to edit sub title</a:t>
            </a:r>
          </a:p>
        </p:txBody>
      </p:sp>
    </p:spTree>
    <p:extLst>
      <p:ext uri="{BB962C8B-B14F-4D97-AF65-F5344CB8AC3E}">
        <p14:creationId xmlns:p14="http://schemas.microsoft.com/office/powerpoint/2010/main" val="4175523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6337"/>
          </a:xfrm>
        </p:spPr>
        <p:txBody>
          <a:bodyPr>
            <a:noAutofit/>
          </a:bodyPr>
          <a:lstStyle>
            <a:lvl1pPr algn="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56190"/>
            <a:ext cx="5181600" cy="4820774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56190"/>
            <a:ext cx="5181600" cy="482077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838200" y="841733"/>
            <a:ext cx="10515600" cy="391166"/>
          </a:xfrm>
        </p:spPr>
        <p:txBody>
          <a:bodyPr>
            <a:noAutofit/>
          </a:bodyPr>
          <a:lstStyle>
            <a:lvl1pPr>
              <a:defRPr lang="en-US" sz="20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sub title</a:t>
            </a:r>
          </a:p>
        </p:txBody>
      </p:sp>
    </p:spTree>
    <p:extLst>
      <p:ext uri="{BB962C8B-B14F-4D97-AF65-F5344CB8AC3E}">
        <p14:creationId xmlns:p14="http://schemas.microsoft.com/office/powerpoint/2010/main" val="1870507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487629"/>
          </a:xfrm>
        </p:spPr>
        <p:txBody>
          <a:bodyPr>
            <a:noAutofit/>
          </a:bodyPr>
          <a:lstStyle>
            <a:lvl1pPr algn="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39715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292847"/>
            <a:ext cx="5157787" cy="3896816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199" y="137660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292847"/>
            <a:ext cx="5183188" cy="3896816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 hasCustomPrompt="1"/>
          </p:nvPr>
        </p:nvSpPr>
        <p:spPr>
          <a:xfrm>
            <a:off x="839787" y="903859"/>
            <a:ext cx="10515600" cy="380412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 dirty="0"/>
              <a:t>Click to edit sub title</a:t>
            </a:r>
          </a:p>
        </p:txBody>
      </p:sp>
    </p:spTree>
    <p:extLst>
      <p:ext uri="{BB962C8B-B14F-4D97-AF65-F5344CB8AC3E}">
        <p14:creationId xmlns:p14="http://schemas.microsoft.com/office/powerpoint/2010/main" val="1169565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646"/>
          </a:xfrm>
        </p:spPr>
        <p:txBody>
          <a:bodyPr>
            <a:normAutofit/>
          </a:bodyPr>
          <a:lstStyle>
            <a:lvl1pPr algn="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831850" y="1027113"/>
            <a:ext cx="10510838" cy="390721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 dirty="0"/>
              <a:t>Click to edit sub title</a:t>
            </a:r>
          </a:p>
        </p:txBody>
      </p:sp>
    </p:spTree>
    <p:extLst>
      <p:ext uri="{BB962C8B-B14F-4D97-AF65-F5344CB8AC3E}">
        <p14:creationId xmlns:p14="http://schemas.microsoft.com/office/powerpoint/2010/main" val="2058358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5558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816796"/>
          </a:xfrm>
        </p:spPr>
        <p:txBody>
          <a:bodyPr anchor="b">
            <a:noAutofit/>
          </a:bodyPr>
          <a:lstStyle>
            <a:lvl1pPr algn="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818812"/>
            <a:ext cx="3932237" cy="4050176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839788" y="1346200"/>
            <a:ext cx="3932237" cy="400407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/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sub title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694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26378"/>
            <a:ext cx="3932237" cy="837343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767495"/>
            <a:ext cx="3932237" cy="4101494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839788" y="1305157"/>
            <a:ext cx="3932237" cy="420901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/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sub title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4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image" Target="../media/image5.jpe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34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-529" y="0"/>
            <a:ext cx="12193057" cy="2621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3212144" y="6760456"/>
            <a:ext cx="5169856" cy="97544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831850" y="6210064"/>
            <a:ext cx="10546054" cy="1287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50" y="6428228"/>
            <a:ext cx="185737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519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3" r:id="rId11"/>
    <p:sldLayoutId id="2147483659" r:id="rId12"/>
    <p:sldLayoutId id="2147483661" r:id="rId13"/>
    <p:sldLayoutId id="2147483662" r:id="rId14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34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-529" y="0"/>
            <a:ext cx="12193057" cy="2621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3212144" y="6760456"/>
            <a:ext cx="5169856" cy="97544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831850" y="6210064"/>
            <a:ext cx="10546054" cy="1287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302529"/>
            <a:ext cx="1938528" cy="43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769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" y="1422"/>
            <a:ext cx="1023284" cy="257891"/>
          </a:xfrm>
          <a:prstGeom prst="rect">
            <a:avLst/>
          </a:prstGeom>
          <a:solidFill>
            <a:srgbClr val="447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23286" y="0"/>
            <a:ext cx="1238651" cy="259307"/>
          </a:xfrm>
          <a:prstGeom prst="rect">
            <a:avLst/>
          </a:prstGeom>
          <a:solidFill>
            <a:srgbClr val="4AC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61937" y="0"/>
            <a:ext cx="2310063" cy="259307"/>
          </a:xfrm>
          <a:prstGeom prst="rect">
            <a:avLst/>
          </a:prstGeom>
          <a:solidFill>
            <a:srgbClr val="F4C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0" y="0"/>
            <a:ext cx="7620000" cy="259307"/>
          </a:xfrm>
          <a:prstGeom prst="rect">
            <a:avLst/>
          </a:prstGeom>
          <a:solidFill>
            <a:srgbClr val="C4DB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00450" y="6782549"/>
            <a:ext cx="1247775" cy="95250"/>
          </a:xfrm>
          <a:prstGeom prst="rect">
            <a:avLst/>
          </a:prstGeom>
          <a:solidFill>
            <a:srgbClr val="447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905375" y="6781127"/>
            <a:ext cx="1247775" cy="95250"/>
          </a:xfrm>
          <a:prstGeom prst="rect">
            <a:avLst/>
          </a:prstGeom>
          <a:solidFill>
            <a:srgbClr val="4AC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10300" y="6781127"/>
            <a:ext cx="1247775" cy="95250"/>
          </a:xfrm>
          <a:prstGeom prst="rect">
            <a:avLst/>
          </a:prstGeom>
          <a:solidFill>
            <a:srgbClr val="F4C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515225" y="6781127"/>
            <a:ext cx="1247775" cy="95250"/>
          </a:xfrm>
          <a:prstGeom prst="rect">
            <a:avLst/>
          </a:prstGeom>
          <a:solidFill>
            <a:srgbClr val="C4DB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529262" y="2419065"/>
            <a:ext cx="6662738" cy="2279176"/>
          </a:xfrm>
          <a:prstGeom prst="rect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37285" y="2902227"/>
            <a:ext cx="62237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i="1" dirty="0">
                <a:solidFill>
                  <a:srgbClr val="2B57A5"/>
                </a:solidFill>
                <a:latin typeface="Impact" panose="020B0806030902050204" pitchFamily="34" charset="0"/>
              </a:rPr>
              <a:t>Q3 technologies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011238" y="3895120"/>
            <a:ext cx="38896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Building Quality Software</a:t>
            </a:r>
          </a:p>
        </p:txBody>
      </p:sp>
    </p:spTree>
    <p:extLst>
      <p:ext uri="{BB962C8B-B14F-4D97-AF65-F5344CB8AC3E}">
        <p14:creationId xmlns:p14="http://schemas.microsoft.com/office/powerpoint/2010/main" val="3973391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7737" y="2838630"/>
            <a:ext cx="2393805" cy="590370"/>
          </a:xfrm>
        </p:spPr>
        <p:txBody>
          <a:bodyPr>
            <a:normAutofit/>
          </a:bodyPr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14169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84361" y="2567226"/>
            <a:ext cx="4397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4AC7E1"/>
                </a:solidFill>
              </a:rPr>
              <a:t>Blockchain 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64636" y="3429000"/>
            <a:ext cx="4855028" cy="0"/>
          </a:xfrm>
          <a:prstGeom prst="line">
            <a:avLst/>
          </a:prstGeom>
          <a:ln w="12700">
            <a:solidFill>
              <a:srgbClr val="4AC7E1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44583" y="3490556"/>
            <a:ext cx="6057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 sz="1800" b="0">
                <a:ln w="9525">
                  <a:noFill/>
                </a:ln>
                <a:solidFill>
                  <a:srgbClr val="000000"/>
                </a:solidFill>
                <a:effectLst/>
              </a:defRPr>
            </a:pPr>
            <a:r>
              <a:rPr lang="en-US" sz="2400" b="1" dirty="0">
                <a:ln w="16880">
                  <a:noFill/>
                </a:ln>
                <a:solidFill>
                  <a:srgbClr val="92D050"/>
                </a:solidFill>
              </a:rPr>
              <a:t>Last Mile Delivery</a:t>
            </a:r>
            <a:endParaRPr lang="en-US" sz="2000" b="1" dirty="0">
              <a:ln w="16880">
                <a:noFill/>
              </a:ln>
              <a:solidFill>
                <a:srgbClr val="92D050"/>
              </a:solidFill>
            </a:endParaRPr>
          </a:p>
        </p:txBody>
      </p:sp>
      <p:pic>
        <p:nvPicPr>
          <p:cNvPr id="11" name="Picture 2" descr="http://www.intheblack.com/~/media/intheblack/allimages/technology/2018/blockchain-infographic.jpg">
            <a:extLst>
              <a:ext uri="{FF2B5EF4-FFF2-40B4-BE49-F238E27FC236}">
                <a16:creationId xmlns:a16="http://schemas.microsoft.com/office/drawing/2014/main" id="{86D7EF94-CE78-4D6B-B863-E396B58CA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189" y="1391953"/>
            <a:ext cx="6930736" cy="409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2316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54852"/>
            <a:ext cx="10744200" cy="590370"/>
          </a:xfrm>
        </p:spPr>
        <p:txBody>
          <a:bodyPr>
            <a:normAutofit/>
          </a:bodyPr>
          <a:lstStyle/>
          <a:p>
            <a:r>
              <a:rPr lang="en-US" dirty="0"/>
              <a:t> OVERVIEW-BLOCKCHAIN</a:t>
            </a:r>
          </a:p>
        </p:txBody>
      </p:sp>
      <p:pic>
        <p:nvPicPr>
          <p:cNvPr id="1026" name="Picture 2" descr="https://d32myzxfxyl12w.cloudfront.net/assets/images/article_images/7b375c1fcc6b73bbe141c4c95966defcd979c424.png?1514973126">
            <a:extLst>
              <a:ext uri="{FF2B5EF4-FFF2-40B4-BE49-F238E27FC236}">
                <a16:creationId xmlns:a16="http://schemas.microsoft.com/office/drawing/2014/main" id="{5F39D912-5BE0-4AD8-8B57-339AA11663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81"/>
          <a:stretch/>
        </p:blipFill>
        <p:spPr bwMode="auto">
          <a:xfrm>
            <a:off x="3239438" y="1184536"/>
            <a:ext cx="8114362" cy="4488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40">
            <a:extLst>
              <a:ext uri="{FF2B5EF4-FFF2-40B4-BE49-F238E27FC236}">
                <a16:creationId xmlns:a16="http://schemas.microsoft.com/office/drawing/2014/main" id="{69B8715F-E6E1-4FB1-AF9F-660805BBA9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811" y="1060361"/>
            <a:ext cx="2428627" cy="166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endParaRPr lang="en-US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Blockchain</a:t>
            </a:r>
            <a:endParaRPr lang="en-US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itchFamily="34" charset="0"/>
            </a:endParaRPr>
          </a:p>
          <a:p>
            <a:endParaRPr lang="en-US" dirty="0">
              <a:latin typeface="Calibri" pitchFamily="34" charset="0"/>
            </a:endParaRPr>
          </a:p>
          <a:p>
            <a:endParaRPr lang="en-US" dirty="0">
              <a:latin typeface="Calibri" pitchFamily="34" charset="0"/>
            </a:endParaRPr>
          </a:p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865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54852"/>
            <a:ext cx="10744200" cy="590370"/>
          </a:xfrm>
        </p:spPr>
        <p:txBody>
          <a:bodyPr>
            <a:normAutofit/>
          </a:bodyPr>
          <a:lstStyle/>
          <a:p>
            <a:r>
              <a:rPr lang="en-US" dirty="0"/>
              <a:t> OVERVIEW-LAST MILE DELIVERY</a:t>
            </a:r>
          </a:p>
        </p:txBody>
      </p:sp>
      <p:sp>
        <p:nvSpPr>
          <p:cNvPr id="5" name="TextBox 40"/>
          <p:cNvSpPr txBox="1">
            <a:spLocks noChangeArrowheads="1"/>
          </p:cNvSpPr>
          <p:nvPr/>
        </p:nvSpPr>
        <p:spPr bwMode="auto">
          <a:xfrm>
            <a:off x="810811" y="1060361"/>
            <a:ext cx="10952369" cy="7232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endParaRPr lang="en-US" dirty="0">
              <a:latin typeface="Calibri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Last mile delivery refers to the movement of goods from the distribution center to the final destination (business or consumer). </a:t>
            </a:r>
            <a:endParaRPr lang="en-US" sz="1600" dirty="0">
              <a:latin typeface="Calibri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Calibri" pitchFamily="34" charset="0"/>
              </a:rPr>
              <a:t>The developed POC deals with tracking of </a:t>
            </a:r>
            <a:br>
              <a:rPr lang="en-US" sz="1600" dirty="0">
                <a:latin typeface="Calibri" pitchFamily="34" charset="0"/>
              </a:rPr>
            </a:br>
            <a:r>
              <a:rPr lang="en-US" sz="1600" dirty="0">
                <a:latin typeface="Calibri" pitchFamily="34" charset="0"/>
              </a:rPr>
              <a:t>shipment from source(Hub) to destination(consumer)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Calibri" pitchFamily="34" charset="0"/>
              </a:rPr>
              <a:t>There are 4 basic system components:	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600" dirty="0">
                <a:latin typeface="Calibri" pitchFamily="34" charset="0"/>
              </a:rPr>
              <a:t>Hub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600" dirty="0">
                <a:latin typeface="Calibri" pitchFamily="34" charset="0"/>
              </a:rPr>
              <a:t>WH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600" dirty="0">
                <a:latin typeface="Calibri" pitchFamily="34" charset="0"/>
              </a:rPr>
              <a:t>Transporter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600" dirty="0">
                <a:latin typeface="Calibri" pitchFamily="34" charset="0"/>
              </a:rPr>
              <a:t>Courier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itchFamily="34" charset="0"/>
            </a:endParaRPr>
          </a:p>
          <a:p>
            <a:endParaRPr lang="en-US" dirty="0">
              <a:latin typeface="Calibri" pitchFamily="34" charset="0"/>
            </a:endParaRPr>
          </a:p>
          <a:p>
            <a:endParaRPr lang="en-US" dirty="0">
              <a:latin typeface="Calibri" pitchFamily="34" charset="0"/>
            </a:endParaRPr>
          </a:p>
          <a:p>
            <a:endParaRPr lang="en-US" dirty="0">
              <a:latin typeface="Calibri" pitchFamily="34" charset="0"/>
            </a:endParaRPr>
          </a:p>
          <a:p>
            <a:endParaRPr lang="en-US" dirty="0">
              <a:latin typeface="Calibri" pitchFamily="34" charset="0"/>
            </a:endParaRPr>
          </a:p>
          <a:p>
            <a:endParaRPr lang="en-US" dirty="0">
              <a:latin typeface="Calibri" pitchFamily="34" charset="0"/>
            </a:endParaRPr>
          </a:p>
          <a:p>
            <a:endParaRPr lang="en-US" dirty="0">
              <a:latin typeface="Calibri" pitchFamily="34" charset="0"/>
            </a:endParaRPr>
          </a:p>
          <a:p>
            <a:endParaRPr lang="en-US" dirty="0">
              <a:latin typeface="Calibri" pitchFamily="34" charset="0"/>
            </a:endParaRPr>
          </a:p>
          <a:p>
            <a:endParaRPr lang="en-US" dirty="0">
              <a:latin typeface="Calibri" pitchFamily="34" charset="0"/>
            </a:endParaRPr>
          </a:p>
          <a:p>
            <a:endParaRPr lang="en-US" dirty="0">
              <a:latin typeface="Calibri" pitchFamily="34" charset="0"/>
            </a:endParaRPr>
          </a:p>
          <a:p>
            <a:endParaRPr lang="en-US" dirty="0">
              <a:latin typeface="Calibri" pitchFamily="34" charset="0"/>
            </a:endParaRPr>
          </a:p>
          <a:p>
            <a:endParaRPr lang="en-US" dirty="0">
              <a:latin typeface="Calibri" pitchFamily="34" charset="0"/>
            </a:endParaRPr>
          </a:p>
          <a:p>
            <a:endParaRPr lang="en-US" dirty="0">
              <a:latin typeface="Calibri" pitchFamily="34" charset="0"/>
            </a:endParaRPr>
          </a:p>
          <a:p>
            <a:endParaRPr lang="en-US" dirty="0">
              <a:latin typeface="Calibri" pitchFamily="34" charset="0"/>
            </a:endParaRPr>
          </a:p>
          <a:p>
            <a:endParaRPr lang="en-US" dirty="0">
              <a:latin typeface="Calibri" pitchFamily="34" charset="0"/>
            </a:endParaRPr>
          </a:p>
          <a:p>
            <a:endParaRPr lang="en-US" dirty="0">
              <a:latin typeface="Calibri" pitchFamily="34" charset="0"/>
            </a:endParaRPr>
          </a:p>
          <a:p>
            <a:endParaRPr lang="en-US" dirty="0">
              <a:latin typeface="Calibri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F65A9A-6451-4981-885D-CC21186884F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99" t="41421" r="23550" b="12929"/>
          <a:stretch/>
        </p:blipFill>
        <p:spPr>
          <a:xfrm>
            <a:off x="6096000" y="1586289"/>
            <a:ext cx="5604164" cy="421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647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54852"/>
            <a:ext cx="10744200" cy="590370"/>
          </a:xfrm>
        </p:spPr>
        <p:txBody>
          <a:bodyPr>
            <a:normAutofit/>
          </a:bodyPr>
          <a:lstStyle/>
          <a:p>
            <a:r>
              <a:rPr lang="en-US" dirty="0"/>
              <a:t> OVERVIEW-LAST MILE DELIVERY</a:t>
            </a:r>
          </a:p>
        </p:txBody>
      </p:sp>
      <p:sp>
        <p:nvSpPr>
          <p:cNvPr id="5" name="TextBox 40"/>
          <p:cNvSpPr txBox="1">
            <a:spLocks noChangeArrowheads="1"/>
          </p:cNvSpPr>
          <p:nvPr/>
        </p:nvSpPr>
        <p:spPr bwMode="auto">
          <a:xfrm>
            <a:off x="810812" y="1060361"/>
            <a:ext cx="10951698" cy="5816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endParaRPr lang="en-US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itchFamily="34" charset="0"/>
              </a:rPr>
              <a:t>Communication between Hub and Warehouse and between warehouses is taken care of by transporter, while that between warehouse and customer is handled by the courier company.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itchFamily="34" charset="0"/>
            </a:endParaRPr>
          </a:p>
          <a:p>
            <a:endParaRPr lang="en-US" dirty="0">
              <a:latin typeface="Calibri" pitchFamily="34" charset="0"/>
            </a:endParaRPr>
          </a:p>
          <a:p>
            <a:endParaRPr lang="en-US" dirty="0">
              <a:latin typeface="Calibri" pitchFamily="34" charset="0"/>
            </a:endParaRPr>
          </a:p>
          <a:p>
            <a:endParaRPr lang="en-US" dirty="0">
              <a:latin typeface="Calibri" pitchFamily="34" charset="0"/>
            </a:endParaRPr>
          </a:p>
          <a:p>
            <a:endParaRPr lang="en-US" dirty="0">
              <a:latin typeface="Calibri" pitchFamily="34" charset="0"/>
            </a:endParaRPr>
          </a:p>
          <a:p>
            <a:endParaRPr lang="en-US" dirty="0">
              <a:latin typeface="Calibri" pitchFamily="34" charset="0"/>
            </a:endParaRPr>
          </a:p>
          <a:p>
            <a:endParaRPr lang="en-US" dirty="0">
              <a:latin typeface="Calibri" pitchFamily="34" charset="0"/>
            </a:endParaRPr>
          </a:p>
          <a:p>
            <a:endParaRPr lang="en-US" dirty="0">
              <a:latin typeface="Calibri" pitchFamily="34" charset="0"/>
            </a:endParaRPr>
          </a:p>
          <a:p>
            <a:endParaRPr lang="en-US" dirty="0">
              <a:latin typeface="Calibri" pitchFamily="34" charset="0"/>
            </a:endParaRPr>
          </a:p>
          <a:p>
            <a:endParaRPr lang="en-US" dirty="0">
              <a:latin typeface="Calibri" pitchFamily="34" charset="0"/>
            </a:endParaRPr>
          </a:p>
          <a:p>
            <a:endParaRPr lang="en-US" dirty="0">
              <a:latin typeface="Calibri" pitchFamily="34" charset="0"/>
            </a:endParaRPr>
          </a:p>
          <a:p>
            <a:endParaRPr lang="en-US" dirty="0">
              <a:latin typeface="Calibri" pitchFamily="34" charset="0"/>
            </a:endParaRPr>
          </a:p>
          <a:p>
            <a:endParaRPr lang="en-US" dirty="0">
              <a:latin typeface="Calibri" pitchFamily="34" charset="0"/>
            </a:endParaRPr>
          </a:p>
          <a:p>
            <a:endParaRPr lang="en-US" dirty="0">
              <a:latin typeface="Calibri" pitchFamily="34" charset="0"/>
            </a:endParaRPr>
          </a:p>
          <a:p>
            <a:endParaRPr lang="en-US" dirty="0">
              <a:latin typeface="Calibri" pitchFamily="34" charset="0"/>
            </a:endParaRPr>
          </a:p>
          <a:p>
            <a:endParaRPr lang="en-US" dirty="0">
              <a:latin typeface="Calibri" pitchFamily="34" charset="0"/>
            </a:endParaRPr>
          </a:p>
          <a:p>
            <a:endParaRPr lang="en-US" dirty="0">
              <a:latin typeface="Calibri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5A3C62-B389-44FD-93D7-B815C17B8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812" y="1981950"/>
            <a:ext cx="7972802" cy="4197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272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54852"/>
            <a:ext cx="10744200" cy="590370"/>
          </a:xfrm>
        </p:spPr>
        <p:txBody>
          <a:bodyPr>
            <a:normAutofit/>
          </a:bodyPr>
          <a:lstStyle/>
          <a:p>
            <a:r>
              <a:rPr lang="en-US" dirty="0"/>
              <a:t> USER ROLES</a:t>
            </a:r>
          </a:p>
        </p:txBody>
      </p:sp>
      <p:sp>
        <p:nvSpPr>
          <p:cNvPr id="21" name="Flowchart: Off-page Connector 20">
            <a:extLst>
              <a:ext uri="{FF2B5EF4-FFF2-40B4-BE49-F238E27FC236}">
                <a16:creationId xmlns:a16="http://schemas.microsoft.com/office/drawing/2014/main" id="{492D4514-B8C0-42C8-A1A3-A865B2B802AB}"/>
              </a:ext>
            </a:extLst>
          </p:cNvPr>
          <p:cNvSpPr/>
          <p:nvPr/>
        </p:nvSpPr>
        <p:spPr>
          <a:xfrm rot="5400000">
            <a:off x="3096191" y="-199938"/>
            <a:ext cx="1343080" cy="4850507"/>
          </a:xfrm>
          <a:prstGeom prst="flowChartOffpageConnector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917CB82-8CAB-447C-ABC8-FFEBBF1A67C8}"/>
              </a:ext>
            </a:extLst>
          </p:cNvPr>
          <p:cNvSpPr/>
          <p:nvPr/>
        </p:nvSpPr>
        <p:spPr>
          <a:xfrm>
            <a:off x="2180676" y="1543329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Accepts orders from regional warehouse(s)</a:t>
            </a: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Starts delivery for a single order at a time</a:t>
            </a: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End delivery with OTP verification</a:t>
            </a: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Can only see orders assigned to them</a:t>
            </a:r>
            <a:endParaRPr lang="en-US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Flowchart: Off-page Connector 22">
            <a:extLst>
              <a:ext uri="{FF2B5EF4-FFF2-40B4-BE49-F238E27FC236}">
                <a16:creationId xmlns:a16="http://schemas.microsoft.com/office/drawing/2014/main" id="{6F18A20F-F842-4C83-8E02-21E68DF357B8}"/>
              </a:ext>
            </a:extLst>
          </p:cNvPr>
          <p:cNvSpPr/>
          <p:nvPr/>
        </p:nvSpPr>
        <p:spPr>
          <a:xfrm rot="5400000">
            <a:off x="3582440" y="1752663"/>
            <a:ext cx="1125644" cy="4511084"/>
          </a:xfrm>
          <a:prstGeom prst="flowChartOffpageConnector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8701198-8D1F-4F3F-BB43-BAF88CC02709}"/>
              </a:ext>
            </a:extLst>
          </p:cNvPr>
          <p:cNvSpPr/>
          <p:nvPr/>
        </p:nvSpPr>
        <p:spPr>
          <a:xfrm>
            <a:off x="2658642" y="3474588"/>
            <a:ext cx="3782744" cy="1076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Scan orders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Assigns orders to transporter/courier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Can only see orders within warehouse</a:t>
            </a:r>
          </a:p>
        </p:txBody>
      </p:sp>
      <p:sp>
        <p:nvSpPr>
          <p:cNvPr id="25" name="Flowchart: Off-page Connector 24">
            <a:extLst>
              <a:ext uri="{FF2B5EF4-FFF2-40B4-BE49-F238E27FC236}">
                <a16:creationId xmlns:a16="http://schemas.microsoft.com/office/drawing/2014/main" id="{ECE1ACE2-1D08-41BB-9FDF-BD5A5F76A7DF}"/>
              </a:ext>
            </a:extLst>
          </p:cNvPr>
          <p:cNvSpPr/>
          <p:nvPr/>
        </p:nvSpPr>
        <p:spPr>
          <a:xfrm rot="5400000">
            <a:off x="9371598" y="2366114"/>
            <a:ext cx="896145" cy="4253347"/>
          </a:xfrm>
          <a:prstGeom prst="flowChartOffpageConnector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3E07FF4-2A5E-45EA-BB74-1FFDE00F9644}"/>
              </a:ext>
            </a:extLst>
          </p:cNvPr>
          <p:cNvSpPr/>
          <p:nvPr/>
        </p:nvSpPr>
        <p:spPr>
          <a:xfrm>
            <a:off x="8486518" y="4183305"/>
            <a:ext cx="3317560" cy="71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Can see all orders anytime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Can assign orders to transporter</a:t>
            </a:r>
          </a:p>
        </p:txBody>
      </p:sp>
      <p:sp>
        <p:nvSpPr>
          <p:cNvPr id="27" name="Flowchart: Off-page Connector 26">
            <a:extLst>
              <a:ext uri="{FF2B5EF4-FFF2-40B4-BE49-F238E27FC236}">
                <a16:creationId xmlns:a16="http://schemas.microsoft.com/office/drawing/2014/main" id="{4A9B3723-B029-4995-8853-D4300A44444A}"/>
              </a:ext>
            </a:extLst>
          </p:cNvPr>
          <p:cNvSpPr/>
          <p:nvPr/>
        </p:nvSpPr>
        <p:spPr>
          <a:xfrm rot="5400000">
            <a:off x="9057515" y="481556"/>
            <a:ext cx="1076279" cy="4887889"/>
          </a:xfrm>
          <a:prstGeom prst="flowChartOffpageConnector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03257A-68C1-4D5A-B565-8A3C6C17FCE8}"/>
              </a:ext>
            </a:extLst>
          </p:cNvPr>
          <p:cNvSpPr txBox="1"/>
          <p:nvPr/>
        </p:nvSpPr>
        <p:spPr>
          <a:xfrm>
            <a:off x="7894361" y="2401652"/>
            <a:ext cx="4270921" cy="1076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Accepts orders for delivery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Start/Ends delivery to regional warehouse(s)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Views orders assigned to them</a:t>
            </a:r>
            <a:endParaRPr lang="en-US" sz="2000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1D8904C-10B4-42F0-A447-B3AEC2713483}"/>
              </a:ext>
            </a:extLst>
          </p:cNvPr>
          <p:cNvGrpSpPr/>
          <p:nvPr/>
        </p:nvGrpSpPr>
        <p:grpSpPr>
          <a:xfrm>
            <a:off x="785796" y="1461407"/>
            <a:ext cx="1437234" cy="1437234"/>
            <a:chOff x="1989752" y="3551738"/>
            <a:chExt cx="1267339" cy="1267339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446784E-267F-490B-812F-0B56555A8722}"/>
                </a:ext>
              </a:extLst>
            </p:cNvPr>
            <p:cNvSpPr/>
            <p:nvPr/>
          </p:nvSpPr>
          <p:spPr>
            <a:xfrm>
              <a:off x="1989752" y="3551738"/>
              <a:ext cx="1267339" cy="126733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Oval 4">
              <a:extLst>
                <a:ext uri="{FF2B5EF4-FFF2-40B4-BE49-F238E27FC236}">
                  <a16:creationId xmlns:a16="http://schemas.microsoft.com/office/drawing/2014/main" id="{6AFA494E-1A47-4C98-B412-A6A5C93B4B4B}"/>
                </a:ext>
              </a:extLst>
            </p:cNvPr>
            <p:cNvSpPr txBox="1"/>
            <p:nvPr/>
          </p:nvSpPr>
          <p:spPr>
            <a:xfrm>
              <a:off x="2184290" y="3737335"/>
              <a:ext cx="896145" cy="8961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/>
                <a:t>Courier</a:t>
              </a:r>
              <a:endParaRPr lang="en-US" sz="1400" b="1" kern="1200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4B6836A-B422-44BF-93B2-2FFD2263B0D2}"/>
              </a:ext>
            </a:extLst>
          </p:cNvPr>
          <p:cNvGrpSpPr/>
          <p:nvPr/>
        </p:nvGrpSpPr>
        <p:grpSpPr>
          <a:xfrm>
            <a:off x="1222839" y="3192358"/>
            <a:ext cx="1437234" cy="1437234"/>
            <a:chOff x="3772850" y="1777582"/>
            <a:chExt cx="1267339" cy="1267339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4528970-0E1C-4835-92A6-15741FD7EF82}"/>
                </a:ext>
              </a:extLst>
            </p:cNvPr>
            <p:cNvSpPr/>
            <p:nvPr/>
          </p:nvSpPr>
          <p:spPr>
            <a:xfrm>
              <a:off x="3772850" y="1777582"/>
              <a:ext cx="1267339" cy="126733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Oval 4">
              <a:extLst>
                <a:ext uri="{FF2B5EF4-FFF2-40B4-BE49-F238E27FC236}">
                  <a16:creationId xmlns:a16="http://schemas.microsoft.com/office/drawing/2014/main" id="{A224B02F-014B-4BAD-BA00-CB8D113E70B9}"/>
                </a:ext>
              </a:extLst>
            </p:cNvPr>
            <p:cNvSpPr txBox="1"/>
            <p:nvPr/>
          </p:nvSpPr>
          <p:spPr>
            <a:xfrm>
              <a:off x="3958447" y="1963179"/>
              <a:ext cx="896145" cy="8961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/>
                <a:t>Warehouse</a:t>
              </a:r>
              <a:endParaRPr lang="en-US" sz="1200" b="1" kern="1200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EFBAB74-08CC-4746-9C15-2B7E4BF0A5F1}"/>
              </a:ext>
            </a:extLst>
          </p:cNvPr>
          <p:cNvGrpSpPr/>
          <p:nvPr/>
        </p:nvGrpSpPr>
        <p:grpSpPr>
          <a:xfrm>
            <a:off x="7086620" y="3772331"/>
            <a:ext cx="1437234" cy="1437234"/>
            <a:chOff x="1998693" y="3426"/>
            <a:chExt cx="1267339" cy="1267339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2398CCE-407C-4336-87A4-E3383152D85B}"/>
                </a:ext>
              </a:extLst>
            </p:cNvPr>
            <p:cNvSpPr/>
            <p:nvPr/>
          </p:nvSpPr>
          <p:spPr>
            <a:xfrm>
              <a:off x="1998693" y="3426"/>
              <a:ext cx="1267339" cy="126733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Oval 4">
              <a:extLst>
                <a:ext uri="{FF2B5EF4-FFF2-40B4-BE49-F238E27FC236}">
                  <a16:creationId xmlns:a16="http://schemas.microsoft.com/office/drawing/2014/main" id="{FD0C04C3-75DE-40BC-A47C-CF81FA0A9A55}"/>
                </a:ext>
              </a:extLst>
            </p:cNvPr>
            <p:cNvSpPr txBox="1"/>
            <p:nvPr/>
          </p:nvSpPr>
          <p:spPr>
            <a:xfrm>
              <a:off x="2184290" y="189023"/>
              <a:ext cx="896145" cy="8961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/>
                <a:t>Hub</a:t>
              </a:r>
              <a:endParaRPr lang="en-US" sz="1200" b="1" kern="1200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EB21A94-5B84-4F7F-8F55-4022A5394234}"/>
              </a:ext>
            </a:extLst>
          </p:cNvPr>
          <p:cNvGrpSpPr/>
          <p:nvPr/>
        </p:nvGrpSpPr>
        <p:grpSpPr>
          <a:xfrm>
            <a:off x="6453583" y="2078400"/>
            <a:ext cx="1481355" cy="1483453"/>
            <a:chOff x="224537" y="1777582"/>
            <a:chExt cx="1267339" cy="1267339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E5F98B8-052F-454A-B4E1-A3A4B9895A8E}"/>
                </a:ext>
              </a:extLst>
            </p:cNvPr>
            <p:cNvSpPr/>
            <p:nvPr/>
          </p:nvSpPr>
          <p:spPr>
            <a:xfrm>
              <a:off x="224537" y="1777582"/>
              <a:ext cx="1267339" cy="126733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Oval 4">
              <a:extLst>
                <a:ext uri="{FF2B5EF4-FFF2-40B4-BE49-F238E27FC236}">
                  <a16:creationId xmlns:a16="http://schemas.microsoft.com/office/drawing/2014/main" id="{0C58E43A-4898-43D3-A5B8-983517511544}"/>
                </a:ext>
              </a:extLst>
            </p:cNvPr>
            <p:cNvSpPr txBox="1"/>
            <p:nvPr/>
          </p:nvSpPr>
          <p:spPr>
            <a:xfrm>
              <a:off x="410134" y="1963179"/>
              <a:ext cx="896145" cy="8961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/>
                <a:t>Transporter</a:t>
              </a:r>
              <a:endParaRPr lang="en-US" sz="14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55471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54852"/>
            <a:ext cx="10744200" cy="590370"/>
          </a:xfrm>
        </p:spPr>
        <p:txBody>
          <a:bodyPr>
            <a:normAutofit/>
          </a:bodyPr>
          <a:lstStyle/>
          <a:p>
            <a:r>
              <a:rPr lang="en-US" dirty="0"/>
              <a:t>APPLICATION WORKFLOW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818B024-737F-4488-9BFC-C07DD835A5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96" y="782053"/>
            <a:ext cx="7329727" cy="538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025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54852"/>
            <a:ext cx="10744200" cy="590370"/>
          </a:xfrm>
        </p:spPr>
        <p:txBody>
          <a:bodyPr>
            <a:normAutofit/>
          </a:bodyPr>
          <a:lstStyle/>
          <a:p>
            <a:r>
              <a:rPr lang="en-US" dirty="0"/>
              <a:t>POC FEATURES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CF3550A-8206-4914-AF85-F5D40E9659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286425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0442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BLOCKCHAIN HELPS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935850" y="1531088"/>
            <a:ext cx="3049122" cy="379136"/>
          </a:xfrm>
          <a:prstGeom prst="roundRect">
            <a:avLst/>
          </a:prstGeom>
          <a:solidFill>
            <a:srgbClr val="447D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Improving Transparency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8200" y="1882514"/>
            <a:ext cx="330856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600" b="1" dirty="0">
                <a:solidFill>
                  <a:prstClr val="black"/>
                </a:solidFill>
                <a:latin typeface="Calibri" panose="020F0502020204030204"/>
              </a:rPr>
              <a:t>Strengths clear communication between all involved parties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prstClr val="black"/>
                </a:solidFill>
                <a:latin typeface="Calibri" panose="020F0502020204030204"/>
              </a:rPr>
              <a:t>Maintains history of transactions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223430" y="2596306"/>
            <a:ext cx="3217991" cy="360358"/>
          </a:xfrm>
          <a:prstGeom prst="roundRect">
            <a:avLst/>
          </a:prstGeom>
          <a:solidFill>
            <a:srgbClr val="4AC7E1"/>
          </a:solidFill>
          <a:ln>
            <a:solidFill>
              <a:srgbClr val="4AC7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Security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59898" y="2956664"/>
            <a:ext cx="3581523" cy="1585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Wingdings" panose="05000000000000000000" pitchFamily="2" charset="2"/>
              <a:buChar char="Ø"/>
              <a:defRPr sz="1200" b="1"/>
            </a:lvl1pPr>
          </a:lstStyle>
          <a:p>
            <a:r>
              <a:rPr lang="en-US" sz="1600" dirty="0"/>
              <a:t>Ensures ambiguity free repackaged products</a:t>
            </a:r>
          </a:p>
          <a:p>
            <a:r>
              <a:rPr lang="en-US" sz="1600" dirty="0"/>
              <a:t>No counterfeit practices; Complete transparency of movement of package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16364" y="3103529"/>
            <a:ext cx="3080756" cy="359847"/>
          </a:xfrm>
          <a:prstGeom prst="roundRect">
            <a:avLst/>
          </a:prstGeom>
          <a:solidFill>
            <a:srgbClr val="C4DB4D"/>
          </a:solidFill>
          <a:ln>
            <a:solidFill>
              <a:srgbClr val="C4DB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prstClr val="white"/>
                </a:solidFill>
                <a:latin typeface="Calibri" panose="020F0502020204030204"/>
              </a:rPr>
              <a:t>Digital Asset Tracking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12481" y="3463377"/>
            <a:ext cx="314468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Wingdings" panose="05000000000000000000" pitchFamily="2" charset="2"/>
              <a:buChar char="Ø"/>
              <a:defRPr sz="1200" b="1"/>
            </a:lvl1pPr>
          </a:lstStyle>
          <a:p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Gather information regarding the precise location of the package</a:t>
            </a:r>
          </a:p>
          <a:p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Provides evidence of tampering</a:t>
            </a:r>
          </a:p>
          <a:p>
            <a:r>
              <a:rPr lang="en-US" sz="1600" dirty="0"/>
              <a:t>Blockchain, with the help of innovations in IoT, can be useful for capacity monitoring</a:t>
            </a:r>
          </a:p>
          <a:p>
            <a:endParaRPr lang="en-US" sz="1400" dirty="0">
              <a:solidFill>
                <a:prstClr val="black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850108" y="1531088"/>
            <a:ext cx="3248521" cy="379135"/>
          </a:xfrm>
          <a:prstGeom prst="roundRect">
            <a:avLst/>
          </a:prstGeom>
          <a:solidFill>
            <a:srgbClr val="F4CF40"/>
          </a:solidFill>
          <a:ln>
            <a:solidFill>
              <a:srgbClr val="F4CF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Smart Contracts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753334" y="1910224"/>
            <a:ext cx="340534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Wingdings" panose="05000000000000000000" pitchFamily="2" charset="2"/>
              <a:buChar char="Ø"/>
              <a:defRPr sz="1200" b="1"/>
            </a:lvl1pPr>
          </a:lstStyle>
          <a:p>
            <a:r>
              <a:rPr lang="en-US" sz="1600" dirty="0"/>
              <a:t>Ensures compliance of the smart contract using digitized documents and real-time shipment information </a:t>
            </a:r>
          </a:p>
          <a:p>
            <a:endParaRPr lang="en-US" sz="1400" dirty="0"/>
          </a:p>
        </p:txBody>
      </p:sp>
      <p:sp>
        <p:nvSpPr>
          <p:cNvPr id="20" name="Rounded Rectangle 19"/>
          <p:cNvSpPr/>
          <p:nvPr/>
        </p:nvSpPr>
        <p:spPr>
          <a:xfrm>
            <a:off x="7850108" y="3311237"/>
            <a:ext cx="3242565" cy="34093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prstClr val="white"/>
                </a:solidFill>
                <a:latin typeface="Calibri" panose="020F0502020204030204"/>
              </a:rPr>
              <a:t>Data Mining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838194" y="3652175"/>
            <a:ext cx="3439835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Wingdings" panose="05000000000000000000" pitchFamily="2" charset="2"/>
              <a:buChar char="Ø"/>
              <a:defRPr sz="1200" b="1"/>
            </a:lvl1pPr>
          </a:lstStyle>
          <a:p>
            <a:r>
              <a:rPr lang="en-US" sz="1600" dirty="0"/>
              <a:t>Records all documentation throughout the process on a blockchain ledger, such as bills of lading and customs forms.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sz="1400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4061635" y="1707939"/>
            <a:ext cx="1489" cy="325264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577154" y="1778297"/>
            <a:ext cx="1489" cy="325264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808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4053</TotalTime>
  <Words>289</Words>
  <Application>Microsoft Office PowerPoint</Application>
  <PresentationFormat>Widescreen</PresentationFormat>
  <Paragraphs>96</Paragraphs>
  <Slides>10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Impact</vt:lpstr>
      <vt:lpstr>Wingdings</vt:lpstr>
      <vt:lpstr>Office Theme</vt:lpstr>
      <vt:lpstr>1_Office Theme</vt:lpstr>
      <vt:lpstr>PowerPoint Presentation</vt:lpstr>
      <vt:lpstr>PowerPoint Presentation</vt:lpstr>
      <vt:lpstr> OVERVIEW-BLOCKCHAIN</vt:lpstr>
      <vt:lpstr> OVERVIEW-LAST MILE DELIVERY</vt:lpstr>
      <vt:lpstr> OVERVIEW-LAST MILE DELIVERY</vt:lpstr>
      <vt:lpstr> USER ROLES</vt:lpstr>
      <vt:lpstr>APPLICATION WORKFLOW</vt:lpstr>
      <vt:lpstr>POC FEATURES</vt:lpstr>
      <vt:lpstr>HOW BLOCKCHAIN HELPS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Tulika Giri</dc:creator>
  <cp:lastModifiedBy>Amita Sharma</cp:lastModifiedBy>
  <cp:revision>355</cp:revision>
  <dcterms:created xsi:type="dcterms:W3CDTF">2014-10-31T09:26:15Z</dcterms:created>
  <dcterms:modified xsi:type="dcterms:W3CDTF">2019-03-19T08:39:44Z</dcterms:modified>
</cp:coreProperties>
</file>