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66" r:id="rId3"/>
    <p:sldId id="268" r:id="rId4"/>
    <p:sldId id="314" r:id="rId5"/>
    <p:sldId id="313" r:id="rId6"/>
    <p:sldId id="346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2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a Sharma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EC8B"/>
    <a:srgbClr val="23E148"/>
    <a:srgbClr val="8BD8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71B7-67DC-4F31-9D0B-7A4267653EC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A03D4-D6E0-4043-86E5-921F2442F4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262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6718" y="6760456"/>
            <a:ext cx="5163760" cy="97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000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66463"/>
            <a:ext cx="10515600" cy="4810500"/>
          </a:xfrm>
        </p:spPr>
        <p:txBody>
          <a:bodyPr vert="eaVert"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955675"/>
            <a:ext cx="10515600" cy="3381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US" dirty="0"/>
              <a:t>Click to edit sub title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453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1850" y="955675"/>
            <a:ext cx="10541000" cy="369691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US" dirty="0"/>
              <a:t>Click to edit sub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08412" y="365125"/>
            <a:ext cx="545387" cy="5811838"/>
          </a:xfrm>
        </p:spPr>
        <p:txBody>
          <a:bodyPr vert="eaVert"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271570" cy="5811838"/>
          </a:xfrm>
        </p:spPr>
        <p:txBody>
          <a:bodyPr vert="eaVert"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 rot="5400000">
            <a:off x="7553171" y="2921726"/>
            <a:ext cx="5811839" cy="698641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US" dirty="0"/>
              <a:t>Click to edit sub title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45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965772"/>
            <a:ext cx="10515600" cy="40124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US" dirty="0"/>
              <a:t>Click to edit sub title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467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1089167"/>
            <a:ext cx="10515600" cy="44168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US" dirty="0"/>
              <a:t>Click to edit sub title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852"/>
            <a:ext cx="10515600" cy="590370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018"/>
            <a:ext cx="10515600" cy="477894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44563"/>
            <a:ext cx="10515600" cy="381000"/>
          </a:xfrm>
        </p:spPr>
        <p:txBody>
          <a:bodyPr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41225"/>
            <a:ext cx="10515600" cy="2852737"/>
          </a:xfrm>
        </p:spPr>
        <p:txBody>
          <a:bodyPr anchor="b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16005"/>
            <a:ext cx="10515600" cy="207364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1850" y="3554414"/>
            <a:ext cx="10515600" cy="401138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337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6190"/>
            <a:ext cx="5181600" cy="482077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6190"/>
            <a:ext cx="5181600" cy="482077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8200" y="841733"/>
            <a:ext cx="10515600" cy="391166"/>
          </a:xfrm>
        </p:spPr>
        <p:txBody>
          <a:bodyPr>
            <a:noAutofit/>
          </a:bodyPr>
          <a:lstStyle>
            <a:lvl1pPr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</a:pPr>
            <a:r>
              <a:rPr lang="en-US" dirty="0"/>
              <a:t>Click to edit sub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87629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715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92847"/>
            <a:ext cx="5157787" cy="389681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37660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92847"/>
            <a:ext cx="5183188" cy="389681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839787" y="903859"/>
            <a:ext cx="10515600" cy="38041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46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1850" y="1027113"/>
            <a:ext cx="10510838" cy="390721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6796"/>
          </a:xfrm>
        </p:spPr>
        <p:txBody>
          <a:bodyPr anchor="b"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8812"/>
            <a:ext cx="3932237" cy="4050176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9788" y="1346200"/>
            <a:ext cx="3932237" cy="400407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US" dirty="0"/>
              <a:t>Click to edit sub title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6378"/>
            <a:ext cx="3932237" cy="83734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67495"/>
            <a:ext cx="3932237" cy="410149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9788" y="1305157"/>
            <a:ext cx="3932237" cy="420901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US" dirty="0"/>
              <a:t>Click to edit sub title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4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529" y="0"/>
            <a:ext cx="12193057" cy="262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12144" y="6760456"/>
            <a:ext cx="5169856" cy="9754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1850" y="6210064"/>
            <a:ext cx="10546054" cy="1287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6428228"/>
            <a:ext cx="1857375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delivery.AssignTransport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delivery.ScanProductsInWarehous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queries/viewOrderswithHolder?holder=resource%3Adelivery.Transporter%23GurgaonToJaipu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queries/getWarehouseDetailsForTransporter?transporter=GurgaonToJaipu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delivery.AcceptOrd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delivery.StartDeliveryTransporter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delivery.DeliverOrde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delivery.AcceptOrde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delivery.StartDeliveryTransporter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delivery.DeliverToCustome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localhost:3001/api/queries/getOrderHistory?orderId=OrderAjmer1" TargetMode="External"/><Relationship Id="rId1" Type="http://schemas.openxmlformats.org/officeDocument/2006/relationships/hyperlink" Target="http://localhost:3001/api/queries/getOrderHistory?orderId=OrderJaipu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delivery.Ord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3001/api/delivery.Transport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" y="1422"/>
            <a:ext cx="1023284" cy="257891"/>
          </a:xfrm>
          <a:prstGeom prst="rect">
            <a:avLst/>
          </a:prstGeom>
          <a:solidFill>
            <a:srgbClr val="447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3286" y="0"/>
            <a:ext cx="1238651" cy="259307"/>
          </a:xfrm>
          <a:prstGeom prst="rect">
            <a:avLst/>
          </a:prstGeom>
          <a:solidFill>
            <a:srgbClr val="4AC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1937" y="0"/>
            <a:ext cx="2310063" cy="259307"/>
          </a:xfrm>
          <a:prstGeom prst="rect">
            <a:avLst/>
          </a:prstGeom>
          <a:solidFill>
            <a:srgbClr val="F4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7620000" cy="259307"/>
          </a:xfrm>
          <a:prstGeom prst="rect">
            <a:avLst/>
          </a:prstGeom>
          <a:solidFill>
            <a:srgbClr val="C4D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00450" y="6782549"/>
            <a:ext cx="1247775" cy="95250"/>
          </a:xfrm>
          <a:prstGeom prst="rect">
            <a:avLst/>
          </a:prstGeom>
          <a:solidFill>
            <a:srgbClr val="447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05375" y="6781127"/>
            <a:ext cx="1247775" cy="95250"/>
          </a:xfrm>
          <a:prstGeom prst="rect">
            <a:avLst/>
          </a:prstGeom>
          <a:solidFill>
            <a:srgbClr val="4AC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10300" y="6781127"/>
            <a:ext cx="1247775" cy="95250"/>
          </a:xfrm>
          <a:prstGeom prst="rect">
            <a:avLst/>
          </a:prstGeom>
          <a:solidFill>
            <a:srgbClr val="F4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15225" y="6781127"/>
            <a:ext cx="1247775" cy="95250"/>
          </a:xfrm>
          <a:prstGeom prst="rect">
            <a:avLst/>
          </a:prstGeom>
          <a:solidFill>
            <a:srgbClr val="C4D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29262" y="2419065"/>
            <a:ext cx="6662738" cy="227917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7285" y="2902227"/>
            <a:ext cx="6223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i="1" dirty="0">
                <a:solidFill>
                  <a:srgbClr val="2B57A5"/>
                </a:solidFill>
                <a:latin typeface="Impact" panose="020B0806030902050204" pitchFamily="34" charset="0"/>
              </a:rPr>
              <a:t>Q3 technologies</a:t>
            </a:r>
            <a:endParaRPr lang="en-US" sz="7000" i="1" dirty="0">
              <a:solidFill>
                <a:srgbClr val="2B57A5"/>
              </a:solidFill>
              <a:latin typeface="Impact" panose="020B0806030902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11238" y="3895120"/>
            <a:ext cx="3889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chemeClr val="bg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     Building Quality Software</a:t>
            </a:r>
            <a:endParaRPr lang="en-US" sz="2200" i="1" dirty="0">
              <a:solidFill>
                <a:schemeClr val="bg1">
                  <a:lumMod val="50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Warehouse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Assign Orders To Transporter / Courier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0811" y="950976"/>
            <a:ext cx="8174181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err="1"/>
              <a:t>Request</a:t>
            </a:r>
            <a:r>
              <a:rPr lang="fr-FR" b="1" dirty="0"/>
              <a:t> Type: </a:t>
            </a:r>
            <a:r>
              <a:rPr lang="fr-FR" dirty="0"/>
              <a:t>Post</a:t>
            </a:r>
            <a:endParaRPr lang="fr-FR" dirty="0"/>
          </a:p>
          <a:p>
            <a:pPr lvl="0">
              <a:spcBef>
                <a:spcPts val="1600"/>
              </a:spcBef>
            </a:pPr>
            <a:r>
              <a:rPr lang="fr-FR" b="1" dirty="0" err="1"/>
              <a:t>Request</a:t>
            </a:r>
            <a:r>
              <a:rPr lang="fr-FR" b="1" dirty="0"/>
              <a:t> URL: </a:t>
            </a:r>
            <a:r>
              <a:rPr lang="fr-FR" u="sng" dirty="0">
                <a:solidFill>
                  <a:schemeClr val="hlink"/>
                </a:solidFill>
                <a:hlinkClick r:id="rId1"/>
              </a:rPr>
              <a:t>http://localhost:3001/api/delivery.AssignTransporter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Warehouse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Assign Orders To Transporter / Courier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0811" y="950976"/>
            <a:ext cx="4800280" cy="417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Request Body: </a:t>
            </a:r>
            <a:endParaRPr lang="en-US" b="1" dirty="0"/>
          </a:p>
          <a:p>
            <a:pPr lvl="0">
              <a:spcBef>
                <a:spcPts val="1600"/>
              </a:spcBef>
            </a:pPr>
            <a:r>
              <a:rPr lang="en-US" dirty="0">
                <a:solidFill>
                  <a:srgbClr val="434343"/>
                </a:solidFill>
              </a:rPr>
              <a:t>{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"$class": "</a:t>
            </a:r>
            <a:r>
              <a:rPr lang="en-US" dirty="0" err="1">
                <a:solidFill>
                  <a:srgbClr val="434343"/>
                </a:solidFill>
              </a:rPr>
              <a:t>delivery.AssignTransporter</a:t>
            </a:r>
            <a:r>
              <a:rPr lang="en-US" dirty="0">
                <a:solidFill>
                  <a:srgbClr val="434343"/>
                </a:solidFill>
              </a:rPr>
              <a:t>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</a:t>
            </a:r>
            <a:r>
              <a:rPr lang="en-US" dirty="0" err="1">
                <a:solidFill>
                  <a:srgbClr val="434343"/>
                </a:solidFill>
              </a:rPr>
              <a:t>currentLatitude</a:t>
            </a:r>
            <a:r>
              <a:rPr lang="en-US" dirty="0">
                <a:solidFill>
                  <a:srgbClr val="434343"/>
                </a:solidFill>
              </a:rPr>
              <a:t>": 26.78,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</a:t>
            </a:r>
            <a:r>
              <a:rPr lang="en-US" dirty="0" err="1">
                <a:solidFill>
                  <a:srgbClr val="434343"/>
                </a:solidFill>
              </a:rPr>
              <a:t>currentLongitude</a:t>
            </a:r>
            <a:r>
              <a:rPr lang="en-US" dirty="0">
                <a:solidFill>
                  <a:srgbClr val="434343"/>
                </a:solidFill>
              </a:rPr>
              <a:t>": 75.89,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</a:t>
            </a:r>
            <a:r>
              <a:rPr lang="en-US" dirty="0" err="1">
                <a:solidFill>
                  <a:srgbClr val="434343"/>
                </a:solidFill>
              </a:rPr>
              <a:t>DeliveryId</a:t>
            </a:r>
            <a:r>
              <a:rPr lang="en-US" dirty="0">
                <a:solidFill>
                  <a:srgbClr val="434343"/>
                </a:solidFill>
              </a:rPr>
              <a:t>": "DEL01",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</a:t>
            </a:r>
            <a:r>
              <a:rPr lang="en-US" dirty="0" err="1">
                <a:solidFill>
                  <a:srgbClr val="434343"/>
                </a:solidFill>
              </a:rPr>
              <a:t>EstimatedTime</a:t>
            </a:r>
            <a:r>
              <a:rPr lang="en-US" dirty="0">
                <a:solidFill>
                  <a:srgbClr val="434343"/>
                </a:solidFill>
              </a:rPr>
              <a:t>": 1551425519973,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</a:t>
            </a:r>
            <a:r>
              <a:rPr lang="en-US" dirty="0" err="1">
                <a:solidFill>
                  <a:srgbClr val="434343"/>
                </a:solidFill>
              </a:rPr>
              <a:t>historys</a:t>
            </a:r>
            <a:r>
              <a:rPr lang="en-US" dirty="0">
                <a:solidFill>
                  <a:srgbClr val="434343"/>
                </a:solidFill>
              </a:rPr>
              <a:t>": [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"resource:delivery.OrderHistory#OrderJaipur1",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"resource:delivery.OrderHistory#OrderJaipur2",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"resource:delivery.OrderHistory#OrderJaipur3",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"resource:delivery.OrderHistory#OrderAjmer1",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"resource:delivery.OrderHistory#OrderAjmer2"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],</a:t>
            </a:r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84913" y="1687884"/>
            <a:ext cx="4800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"orders": [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"resource:delivery.Order#OrderJaipur1",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"resource:delivery.Order#OrderJaipur2",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"resource:delivery.Order#OrderJaipur3",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"resource:delivery.Order#OrderAjmer1",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"resource:delivery.Order#OrderAjmer2"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],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</a:t>
            </a:r>
            <a:r>
              <a:rPr lang="en-US" dirty="0" err="1">
                <a:solidFill>
                  <a:srgbClr val="434343"/>
                </a:solidFill>
              </a:rPr>
              <a:t>ToLocation</a:t>
            </a:r>
            <a:r>
              <a:rPr lang="en-US" dirty="0">
                <a:solidFill>
                  <a:srgbClr val="434343"/>
                </a:solidFill>
              </a:rPr>
              <a:t>": "Jaipur Warehouse",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"transporter": "</a:t>
            </a:r>
            <a:r>
              <a:rPr lang="en-US" dirty="0" err="1">
                <a:solidFill>
                  <a:srgbClr val="434343"/>
                </a:solidFill>
              </a:rPr>
              <a:t>resource:delivery.Transporter#GurgaonToJaipur</a:t>
            </a:r>
            <a:r>
              <a:rPr lang="en-US" dirty="0">
                <a:solidFill>
                  <a:srgbClr val="434343"/>
                </a:solidFill>
              </a:rPr>
              <a:t>"</a:t>
            </a:r>
            <a:endParaRPr lang="en-US" dirty="0">
              <a:solidFill>
                <a:srgbClr val="434343"/>
              </a:solidFill>
            </a:endParaRPr>
          </a:p>
          <a:p>
            <a:pPr lvl="0"/>
            <a:r>
              <a:rPr lang="en-US" dirty="0">
                <a:solidFill>
                  <a:srgbClr val="434343"/>
                </a:solidFill>
              </a:rPr>
              <a:t>}</a:t>
            </a:r>
            <a:endParaRPr lang="en-US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Warehouse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Assign Orders To Transporter / Courier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0812" y="950976"/>
            <a:ext cx="49602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Response Code: </a:t>
            </a:r>
            <a:r>
              <a:rPr lang="en-US" dirty="0"/>
              <a:t>200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Response Body: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"$class": "</a:t>
            </a:r>
            <a:r>
              <a:rPr lang="en-US" dirty="0" err="1"/>
              <a:t>delivery.AssignTransporter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DeliveryId</a:t>
            </a:r>
            <a:r>
              <a:rPr lang="en-US" dirty="0"/>
              <a:t>": "DEL01",</a:t>
            </a:r>
            <a:endParaRPr lang="en-US" dirty="0"/>
          </a:p>
          <a:p>
            <a:pPr lvl="0"/>
            <a:r>
              <a:rPr lang="en-US" dirty="0"/>
              <a:t>  "transporter": "</a:t>
            </a:r>
            <a:r>
              <a:rPr lang="en-US" dirty="0" err="1"/>
              <a:t>resource:delivery.Transporter#GurgaonToJaipur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EstimatedTime</a:t>
            </a:r>
            <a:r>
              <a:rPr lang="en-US" dirty="0"/>
              <a:t>": "1551425519973",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ToLocation</a:t>
            </a:r>
            <a:r>
              <a:rPr lang="en-US" dirty="0"/>
              <a:t>": "Jaipur Warehouse",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/>
            <a:r>
              <a:rPr lang="en-US" dirty="0"/>
              <a:t>  "orders": [</a:t>
            </a:r>
            <a:endParaRPr lang="en-US" dirty="0"/>
          </a:p>
          <a:p>
            <a:pPr lvl="0"/>
            <a:r>
              <a:rPr lang="en-US" dirty="0"/>
              <a:t>    "resource:delivery.Order#OrderJaipur1",</a:t>
            </a:r>
            <a:endParaRPr lang="en-US" dirty="0"/>
          </a:p>
          <a:p>
            <a:pPr lvl="0"/>
            <a:r>
              <a:rPr lang="en-US" dirty="0"/>
              <a:t>    "resource:delivery.Order#OrderJaipur2",</a:t>
            </a:r>
            <a:endParaRPr lang="en-US" dirty="0"/>
          </a:p>
          <a:p>
            <a:pPr lvl="0"/>
            <a:r>
              <a:rPr lang="en-US" dirty="0"/>
              <a:t>    "resource:delivery.Order#OrderJaipur3",</a:t>
            </a:r>
            <a:endParaRPr lang="en-US" dirty="0"/>
          </a:p>
          <a:p>
            <a:pPr lvl="0"/>
            <a:r>
              <a:rPr lang="en-US" dirty="0"/>
              <a:t>    "resource:delivery.Order#OrderAjmer1",</a:t>
            </a:r>
            <a:endParaRPr lang="en-US" dirty="0"/>
          </a:p>
          <a:p>
            <a:pPr lvl="0"/>
            <a:r>
              <a:rPr lang="en-US" dirty="0"/>
              <a:t>    "resource:delivery.Order#OrderAjmer2"  ],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71060" y="2296250"/>
            <a:ext cx="50631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/>
            <a:r>
              <a:rPr lang="en-US" dirty="0"/>
              <a:t>    "resource:delivery.OrderHistory#OrderJaipur1",</a:t>
            </a:r>
            <a:endParaRPr lang="en-US" dirty="0"/>
          </a:p>
          <a:p>
            <a:pPr lvl="0"/>
            <a:r>
              <a:rPr lang="en-US" dirty="0"/>
              <a:t>    "resource:delivery.OrderHistory#OrderJaipur2",</a:t>
            </a:r>
            <a:endParaRPr lang="en-US" dirty="0"/>
          </a:p>
          <a:p>
            <a:pPr lvl="0"/>
            <a:r>
              <a:rPr lang="en-US" dirty="0"/>
              <a:t>    "resource:delivery.OrderHistory#OrderJaipur3",</a:t>
            </a:r>
            <a:endParaRPr lang="en-US" dirty="0"/>
          </a:p>
          <a:p>
            <a:pPr lvl="0"/>
            <a:r>
              <a:rPr lang="en-US" dirty="0"/>
              <a:t>    "resource:delivery.OrderHistory#OrderAjmer1",</a:t>
            </a:r>
            <a:endParaRPr lang="en-US" dirty="0"/>
          </a:p>
          <a:p>
            <a:pPr lvl="0"/>
            <a:r>
              <a:rPr lang="en-US" dirty="0"/>
              <a:t>    "resource:delivery.OrderHistory#OrderAjmer2"</a:t>
            </a:r>
            <a:endParaRPr lang="en-US" dirty="0"/>
          </a:p>
          <a:p>
            <a:pPr lvl="0"/>
            <a:r>
              <a:rPr lang="en-US" dirty="0"/>
              <a:t>  ],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transactionId</a:t>
            </a:r>
            <a:r>
              <a:rPr lang="en-US" dirty="0"/>
              <a:t>": "c1a98dcb8e6f2f32fa69d7fc35a4a0fbe5a92973915ecbe13442b9b22a6da8a1"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Warehouse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Scan QR code of Order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3816" y="950976"/>
            <a:ext cx="7245927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err="1"/>
              <a:t>Request</a:t>
            </a:r>
            <a:r>
              <a:rPr lang="fr-FR" b="1" dirty="0"/>
              <a:t> Type: </a:t>
            </a:r>
            <a:r>
              <a:rPr lang="fr-FR" dirty="0"/>
              <a:t>Post</a:t>
            </a:r>
            <a:endParaRPr lang="fr-FR" dirty="0"/>
          </a:p>
          <a:p>
            <a:pPr lvl="0">
              <a:spcBef>
                <a:spcPts val="1600"/>
              </a:spcBef>
            </a:pPr>
            <a:r>
              <a:rPr lang="fr-FR" b="1" dirty="0" err="1"/>
              <a:t>Request</a:t>
            </a:r>
            <a:r>
              <a:rPr lang="fr-FR" b="1" dirty="0"/>
              <a:t> URL: </a:t>
            </a:r>
            <a:r>
              <a:rPr lang="fr-FR" u="sng" dirty="0">
                <a:solidFill>
                  <a:schemeClr val="hlink"/>
                </a:solidFill>
                <a:hlinkClick r:id="rId1"/>
              </a:rPr>
              <a:t>http://localhost:3001/api/delivery.ScanProductsInWarehouse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Warehouse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Scan QR code of Order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3816" y="950976"/>
            <a:ext cx="6096000" cy="44525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/>
              <a:t>Request Body:</a:t>
            </a:r>
            <a:endParaRPr lang="en-US" b="1" dirty="0"/>
          </a:p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{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"$class": "</a:t>
            </a:r>
            <a:r>
              <a:rPr lang="en-US" dirty="0" err="1"/>
              <a:t>delivery.ScanProductsInWarehouse</a:t>
            </a:r>
            <a:r>
              <a:rPr lang="en-US" dirty="0"/>
              <a:t>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"warehouse": "</a:t>
            </a:r>
            <a:r>
              <a:rPr lang="en-US" dirty="0" err="1"/>
              <a:t>resource:delivery.Warehouse#WarehouseJaipur</a:t>
            </a:r>
            <a:r>
              <a:rPr lang="en-US" dirty="0"/>
              <a:t>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"orders": [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"resource:delivery.Order#OrderAjmer1",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"resource:delivery.Order#OrderAjmer2",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"resource:delivery.Order#OrderJaipur1",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"resource:delivery.Order#OrderJaipur2",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"resource:delivery.Order#OrderJaipur3"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],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56563" y="17080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"resource:delivery.OrderHistory#OrderAjmer1",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"resource:delivery.OrderHistory#OrderAjmer2",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"resource:delivery.OrderHistory#OrderJaipur1",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"resource:delivery.OrderHistory#OrderJaipur2",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"resource:delivery.OrderHistory#OrderJaipur3"</a:t>
            </a:r>
            <a:endParaRPr lang="en-US" dirty="0"/>
          </a:p>
          <a:p>
            <a:pPr lvl="0"/>
            <a:r>
              <a:rPr lang="en-US" dirty="0"/>
              <a:t> ]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Warehouse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Scan QR code of Order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3816" y="95097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/>
              <a:t>Response Code: 200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b="1" dirty="0"/>
              <a:t>Response Body: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"$class": "</a:t>
            </a:r>
            <a:r>
              <a:rPr lang="en-US" dirty="0" err="1"/>
              <a:t>delivery.ScanProductsInWarehouse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/>
            <a:r>
              <a:rPr lang="en-US" dirty="0"/>
              <a:t>  "warehouse": "</a:t>
            </a:r>
            <a:r>
              <a:rPr lang="en-US" dirty="0" err="1"/>
              <a:t>resource:delivery.Warehouse#WarehouseJaipur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"orders": [</a:t>
            </a:r>
            <a:endParaRPr lang="en-US" dirty="0"/>
          </a:p>
          <a:p>
            <a:pPr lvl="0"/>
            <a:r>
              <a:rPr lang="en-US" dirty="0"/>
              <a:t>    "resource:delivery.Order#OrderAjmer1",</a:t>
            </a:r>
            <a:endParaRPr lang="en-US" dirty="0"/>
          </a:p>
          <a:p>
            <a:pPr lvl="0"/>
            <a:r>
              <a:rPr lang="en-US" dirty="0"/>
              <a:t>    "resource:delivery.Order#OrderAjmer2",</a:t>
            </a:r>
            <a:endParaRPr lang="en-US" dirty="0"/>
          </a:p>
          <a:p>
            <a:pPr lvl="0"/>
            <a:r>
              <a:rPr lang="en-US" dirty="0"/>
              <a:t>    "resource:delivery.Order#OrderJaipur1",</a:t>
            </a:r>
            <a:endParaRPr lang="en-US" dirty="0"/>
          </a:p>
          <a:p>
            <a:pPr lvl="0"/>
            <a:r>
              <a:rPr lang="en-US" dirty="0"/>
              <a:t>    "resource:delivery.Order#OrderJaipur2",</a:t>
            </a:r>
            <a:endParaRPr lang="en-US" dirty="0"/>
          </a:p>
          <a:p>
            <a:pPr lvl="0"/>
            <a:r>
              <a:rPr lang="en-US" dirty="0"/>
              <a:t>    "resource:delivery.Order#OrderJaipur3"</a:t>
            </a:r>
            <a:endParaRPr lang="en-US" dirty="0"/>
          </a:p>
          <a:p>
            <a:pPr lvl="0"/>
            <a:r>
              <a:rPr lang="en-US" dirty="0"/>
              <a:t>  ],</a:t>
            </a:r>
            <a:endParaRPr lang="en-US" dirty="0"/>
          </a:p>
          <a:p>
            <a:pPr lvl="0"/>
            <a:r>
              <a:rPr lang="en-US" dirty="0"/>
              <a:t>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6297" y="23274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/>
            <a:r>
              <a:rPr lang="en-US" dirty="0"/>
              <a:t>    "resource:delivery.OrderHistory#OrderAjmer1",</a:t>
            </a:r>
            <a:endParaRPr lang="en-US" dirty="0"/>
          </a:p>
          <a:p>
            <a:pPr lvl="0"/>
            <a:r>
              <a:rPr lang="en-US" dirty="0"/>
              <a:t>    "resource:delivery.OrderHistory#OrderAjmer2",</a:t>
            </a:r>
            <a:endParaRPr lang="en-US" dirty="0"/>
          </a:p>
          <a:p>
            <a:pPr lvl="0"/>
            <a:r>
              <a:rPr lang="en-US" dirty="0"/>
              <a:t>    "resource:delivery.OrderHistory#OrderJaipur1",</a:t>
            </a:r>
            <a:endParaRPr lang="en-US" dirty="0"/>
          </a:p>
          <a:p>
            <a:pPr lvl="0"/>
            <a:r>
              <a:rPr lang="en-US" dirty="0"/>
              <a:t>    "resource:delivery.OrderHistory#OrderJaipur2",</a:t>
            </a:r>
            <a:endParaRPr lang="en-US" dirty="0"/>
          </a:p>
          <a:p>
            <a:pPr lvl="0"/>
            <a:r>
              <a:rPr lang="en-US" dirty="0"/>
              <a:t>    "resource:delivery.OrderHistory#OrderJaipur3"</a:t>
            </a:r>
            <a:endParaRPr lang="en-US" dirty="0"/>
          </a:p>
          <a:p>
            <a:pPr lvl="0"/>
            <a:r>
              <a:rPr lang="en-US" dirty="0"/>
              <a:t>  ],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transactionId</a:t>
            </a:r>
            <a:r>
              <a:rPr lang="en-US" dirty="0"/>
              <a:t>": "abd4d6fb154d78c13f4285984b8e79c2007b967882213c9c06837b8e97140d28"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Transporter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Get All Orders with a Transporter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3816" y="950976"/>
            <a:ext cx="10640291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Get</a:t>
            </a:r>
            <a:endParaRPr lang="en-US" dirty="0"/>
          </a:p>
          <a:p>
            <a:pPr lvl="0">
              <a:spcBef>
                <a:spcPts val="1600"/>
              </a:spcBef>
            </a:pPr>
            <a:r>
              <a:rPr lang="en-US" b="1" dirty="0"/>
              <a:t>Request URL: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http://localhost:3001/api/queries/viewOrderswithHolder?holder=resource%3Adelivery.Transporter%23GurgaonToJaipur</a:t>
            </a:r>
            <a:endParaRPr lang="en-US" dirty="0"/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US" b="1" dirty="0"/>
              <a:t>Response Code: </a:t>
            </a:r>
            <a:r>
              <a:rPr lang="en-US" dirty="0"/>
              <a:t>200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Transporter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Get All Orders with a Transporter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3816" y="950976"/>
            <a:ext cx="58053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Response Body:</a:t>
            </a:r>
            <a:br>
              <a:rPr lang="en-US" b="1" dirty="0"/>
            </a:br>
            <a:r>
              <a:rPr lang="en-US" b="1" dirty="0"/>
              <a:t> </a:t>
            </a:r>
            <a:endParaRPr lang="en-US" b="1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[  { "$class": "</a:t>
            </a:r>
            <a:r>
              <a:rPr lang="en-US" dirty="0" err="1"/>
              <a:t>delivery.Order</a:t>
            </a:r>
            <a:r>
              <a:rPr lang="en-US" dirty="0"/>
              <a:t>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"holder": "</a:t>
            </a:r>
            <a:r>
              <a:rPr lang="en-US" dirty="0" err="1"/>
              <a:t>resource:delivery.Transporter#GurgaonToJaipur</a:t>
            </a:r>
            <a:r>
              <a:rPr lang="en-US" dirty="0"/>
              <a:t>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orderId</a:t>
            </a:r>
            <a:r>
              <a:rPr lang="en-US" dirty="0"/>
              <a:t>": "OrderJaipur1",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"id": 1,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pincode</a:t>
            </a:r>
            <a:r>
              <a:rPr lang="en-US" dirty="0"/>
              <a:t>": "305001",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buyerRegion</a:t>
            </a:r>
            <a:r>
              <a:rPr lang="en-US" dirty="0"/>
              <a:t>": "North",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buyerState</a:t>
            </a:r>
            <a:r>
              <a:rPr lang="en-US" dirty="0"/>
              <a:t>": "Rajasthan",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orderNo</a:t>
            </a:r>
            <a:r>
              <a:rPr lang="en-US" dirty="0"/>
              <a:t>": "ORD000AJ1",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statusId</a:t>
            </a:r>
            <a:r>
              <a:rPr lang="en-US" dirty="0"/>
              <a:t>": 2,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orderDateTime</a:t>
            </a:r>
            <a:r>
              <a:rPr lang="en-US" dirty="0"/>
              <a:t>": 1551353278451,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orderLocationLat</a:t>
            </a:r>
            <a:r>
              <a:rPr lang="en-US" dirty="0"/>
              <a:t>": 28.422572,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orderLocationLng</a:t>
            </a:r>
            <a:r>
              <a:rPr lang="en-US" dirty="0"/>
              <a:t>": 77.000422,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orderLocationAddress</a:t>
            </a:r>
            <a:r>
              <a:rPr lang="en-US" dirty="0"/>
              <a:t>": "38/6, Delhi - Jaipur </a:t>
            </a:r>
            <a:r>
              <a:rPr lang="en-US" dirty="0" err="1"/>
              <a:t>Expy</a:t>
            </a:r>
            <a:r>
              <a:rPr lang="en-US" dirty="0"/>
              <a:t>, Mohammed </a:t>
            </a:r>
            <a:r>
              <a:rPr lang="en-US" dirty="0" err="1"/>
              <a:t>Pur</a:t>
            </a:r>
            <a:r>
              <a:rPr lang="en-US" dirty="0"/>
              <a:t>, </a:t>
            </a:r>
            <a:r>
              <a:rPr lang="en-US" dirty="0" err="1"/>
              <a:t>Khandsha</a:t>
            </a:r>
            <a:r>
              <a:rPr lang="en-US" dirty="0"/>
              <a:t>, Sector 37, Gurugram, Haryana 122004",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"description": "This is a sample order",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8049" y="1479965"/>
            <a:ext cx="58053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"</a:t>
            </a:r>
            <a:r>
              <a:rPr lang="en-US" dirty="0" err="1"/>
              <a:t>qrCodeText</a:t>
            </a:r>
            <a:r>
              <a:rPr lang="en-US" dirty="0"/>
              <a:t>": "q6",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buyerName</a:t>
            </a:r>
            <a:r>
              <a:rPr lang="en-US" dirty="0"/>
              <a:t>": "Splash Mobile Shop",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buyerAddress</a:t>
            </a:r>
            <a:r>
              <a:rPr lang="en-US" dirty="0"/>
              <a:t>": "</a:t>
            </a:r>
            <a:r>
              <a:rPr lang="en-US" dirty="0" err="1"/>
              <a:t>Opp</a:t>
            </a:r>
            <a:r>
              <a:rPr lang="en-US" dirty="0"/>
              <a:t> Elite Restaurant, Station Road, Ajmer, Rajasthan 305001",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shipperName</a:t>
            </a:r>
            <a:r>
              <a:rPr lang="en-US" dirty="0"/>
              <a:t>": "Jai Durga Electronics",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shipperAddress</a:t>
            </a:r>
            <a:r>
              <a:rPr lang="en-US" dirty="0"/>
              <a:t>": "",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sellerCity</a:t>
            </a:r>
            <a:r>
              <a:rPr lang="en-US" dirty="0"/>
              <a:t>": "Gurugram, </a:t>
            </a:r>
            <a:r>
              <a:rPr lang="en-US" dirty="0" err="1"/>
              <a:t>Hariyana</a:t>
            </a:r>
            <a:r>
              <a:rPr lang="en-US" dirty="0"/>
              <a:t>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buyerCity</a:t>
            </a:r>
            <a:r>
              <a:rPr lang="en-US" dirty="0"/>
              <a:t>": "Ajmer",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sellerAddress</a:t>
            </a:r>
            <a:r>
              <a:rPr lang="en-US" dirty="0"/>
              <a:t>": "</a:t>
            </a:r>
            <a:r>
              <a:rPr lang="en-US" dirty="0" err="1"/>
              <a:t>Khandsa</a:t>
            </a:r>
            <a:r>
              <a:rPr lang="en-US" dirty="0"/>
              <a:t> Road, Near HDFC Bank, Vishwakarma Nagar, Sector 10A, Gurugram, Haryana 122018",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sellerLocationLng</a:t>
            </a:r>
            <a:r>
              <a:rPr lang="en-US" dirty="0"/>
              <a:t>": 28.439874,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sellerLocationLat</a:t>
            </a:r>
            <a:r>
              <a:rPr lang="en-US" dirty="0"/>
              <a:t>": 77.00658,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shippingService</a:t>
            </a:r>
            <a:r>
              <a:rPr lang="en-US" dirty="0"/>
              <a:t>": "Standard",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contactNo</a:t>
            </a:r>
            <a:r>
              <a:rPr lang="en-US" dirty="0"/>
              <a:t>": "9876543210",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currentLocationReached</a:t>
            </a:r>
            <a:r>
              <a:rPr lang="en-US" dirty="0"/>
              <a:t>": "</a:t>
            </a:r>
            <a:r>
              <a:rPr lang="en-US" dirty="0" err="1"/>
              <a:t>GurgaonToJaipur</a:t>
            </a:r>
            <a:r>
              <a:rPr lang="en-US" dirty="0"/>
              <a:t>"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…     },…]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Transporter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Get Warehouse Details Transporter is going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0811" y="950976"/>
            <a:ext cx="10328244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Get</a:t>
            </a:r>
            <a:endParaRPr lang="en-US" dirty="0"/>
          </a:p>
          <a:p>
            <a:pPr lvl="0">
              <a:spcBef>
                <a:spcPts val="1600"/>
              </a:spcBef>
            </a:pPr>
            <a:r>
              <a:rPr lang="en-US" b="1" dirty="0"/>
              <a:t>Request URL: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http://localhost:3001/api/queries/getWarehouseDetailsForTransporter?transporter=GurgaonToJaipur</a:t>
            </a:r>
            <a:endParaRPr lang="en-US" dirty="0"/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US" b="1" dirty="0"/>
              <a:t>Response Code: </a:t>
            </a:r>
            <a:r>
              <a:rPr lang="en-US" dirty="0"/>
              <a:t>200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Transporter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Get Warehouse Details Transporter is going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0811" y="950976"/>
            <a:ext cx="6096000" cy="41755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/>
              <a:t>Response Body: </a:t>
            </a:r>
            <a:endParaRPr lang="en-US" b="1" dirty="0"/>
          </a:p>
          <a:p>
            <a:pPr lvl="0">
              <a:spcBef>
                <a:spcPts val="1600"/>
              </a:spcBef>
            </a:pPr>
            <a:r>
              <a:rPr lang="en-US" dirty="0"/>
              <a:t>[ {</a:t>
            </a:r>
            <a:endParaRPr lang="en-US" dirty="0"/>
          </a:p>
          <a:p>
            <a:pPr lvl="0"/>
            <a:r>
              <a:rPr lang="en-US" dirty="0"/>
              <a:t>    "$class": "</a:t>
            </a:r>
            <a:r>
              <a:rPr lang="en-US" dirty="0" err="1"/>
              <a:t>delivery.WarehouseForTransporter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EstimatedTimeForDelivery</a:t>
            </a:r>
            <a:r>
              <a:rPr lang="en-US" dirty="0"/>
              <a:t>": "1551425519973",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TransporterName</a:t>
            </a:r>
            <a:r>
              <a:rPr lang="en-US" dirty="0"/>
              <a:t>": "</a:t>
            </a:r>
            <a:r>
              <a:rPr lang="en-US" dirty="0" err="1"/>
              <a:t>GurgaonToJaipur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"id": 3,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userId</a:t>
            </a:r>
            <a:r>
              <a:rPr lang="en-US" dirty="0"/>
              <a:t>": 6,</a:t>
            </a:r>
            <a:endParaRPr lang="en-US" dirty="0"/>
          </a:p>
          <a:p>
            <a:pPr lvl="0"/>
            <a:r>
              <a:rPr lang="en-US" dirty="0"/>
              <a:t>    "name": "Rajasthan Warehouse",</a:t>
            </a:r>
            <a:endParaRPr lang="en-US" dirty="0"/>
          </a:p>
          <a:p>
            <a:pPr lvl="0"/>
            <a:r>
              <a:rPr lang="en-US" dirty="0"/>
              <a:t>    "address": "Bhawani Singh Road, Jaipur, Rajasthan 302001",</a:t>
            </a:r>
            <a:endParaRPr lang="en-US" dirty="0"/>
          </a:p>
          <a:p>
            <a:pPr lvl="0"/>
            <a:r>
              <a:rPr lang="en-US" dirty="0"/>
              <a:t>    "latitude": 26.901152,</a:t>
            </a:r>
            <a:endParaRPr lang="en-US" dirty="0"/>
          </a:p>
          <a:p>
            <a:pPr lvl="0"/>
            <a:r>
              <a:rPr lang="en-US" dirty="0"/>
              <a:t>    "longitude": 75.795674,</a:t>
            </a:r>
            <a:endParaRPr lang="en-US" dirty="0"/>
          </a:p>
          <a:p>
            <a:pPr lvl="0"/>
            <a:r>
              <a:rPr lang="en-US" dirty="0"/>
              <a:t>    "number": "9876543210",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holderId</a:t>
            </a:r>
            <a:r>
              <a:rPr lang="en-US" dirty="0"/>
              <a:t>": "</a:t>
            </a:r>
            <a:r>
              <a:rPr lang="en-US" dirty="0" err="1"/>
              <a:t>WarehouseJaipur</a:t>
            </a:r>
            <a:r>
              <a:rPr lang="en-US" dirty="0"/>
              <a:t>"</a:t>
            </a:r>
            <a:endParaRPr lang="en-US" dirty="0"/>
          </a:p>
          <a:p>
            <a:pPr lvl="0"/>
            <a:r>
              <a:rPr lang="en-US" dirty="0"/>
              <a:t>  }]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GB" dirty="0"/>
              <a:t>Last Mile Delivery Application</a:t>
            </a:r>
            <a:endParaRPr 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421993" y="1063065"/>
            <a:ext cx="10931806" cy="1874099"/>
          </a:xfrm>
          <a:prstGeom prst="rect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3554" y="1047170"/>
            <a:ext cx="1107728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latin typeface="Calibri" panose="020F0502020204030204" pitchFamily="34" charset="0"/>
              </a:rPr>
              <a:t>Problem Statement</a:t>
            </a:r>
            <a:br>
              <a:rPr lang="en-US" altLang="en-US" sz="2000" b="1" dirty="0">
                <a:latin typeface="Calibri" panose="020F0502020204030204" pitchFamily="34" charset="0"/>
              </a:rPr>
            </a:br>
            <a:endParaRPr lang="en-US" altLang="en-US" sz="2000" b="1" dirty="0">
              <a:latin typeface="Calibri" panose="020F0502020204030204" pitchFamily="34" charset="0"/>
            </a:endParaRPr>
          </a:p>
          <a:p>
            <a:pPr marL="285750" indent="-285750" eaLnBrk="1" hangingPunct="1">
              <a:buFont typeface="Arial" panose="0208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The authenticity of the product origin is usually compromised during the transit from the manufacturer to the consumer. 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marL="285750" indent="-285750" eaLnBrk="1" hangingPunct="1">
              <a:buFont typeface="Arial" panose="02080604020202020204" pitchFamily="34" charset="0"/>
              <a:buChar char="•"/>
            </a:pPr>
            <a:endParaRPr lang="en-US" altLang="en-US" sz="1800" dirty="0">
              <a:latin typeface="Calibri" panose="020F0502020204030204" pitchFamily="34" charset="0"/>
            </a:endParaRPr>
          </a:p>
          <a:p>
            <a:pPr marL="285750" indent="-285750" eaLnBrk="1" hangingPunct="1">
              <a:buFont typeface="Arial" panose="0208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The consumer wishes to track the shipment from source to destination.</a:t>
            </a:r>
            <a:endParaRPr lang="en-US" altLang="en-US" sz="1600" b="1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1600" dirty="0">
              <a:latin typeface="Calibri" panose="020F0502020204030204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16560" y="3108960"/>
            <a:ext cx="10937240" cy="32854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3554" y="3211221"/>
            <a:ext cx="10890245" cy="338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latin typeface="Calibri" panose="020F0502020204030204" pitchFamily="34" charset="0"/>
              </a:rPr>
              <a:t>Proposed Solution</a:t>
            </a:r>
            <a:endParaRPr lang="en-US" altLang="en-US" sz="2000" b="1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1800" dirty="0">
              <a:latin typeface="Calibri" panose="020F0502020204030204" pitchFamily="34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Arial" panose="0208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Using a Blockchain network for tracking the product from origin to end user.</a:t>
            </a:r>
            <a:br>
              <a:rPr lang="en-US" altLang="en-US" sz="1800" dirty="0">
                <a:latin typeface="Calibri" panose="020F0502020204030204" pitchFamily="34" charset="0"/>
              </a:rPr>
            </a:br>
            <a:endParaRPr lang="en-US" altLang="en-US" sz="1800" dirty="0">
              <a:latin typeface="Calibri" panose="020F0502020204030204" pitchFamily="34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Arial" panose="0208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The proposed solution will allow the consumer to check if the product has been received from an authentic hub/manufacturer by scanning the product at every checkpoint.</a:t>
            </a:r>
            <a:br>
              <a:rPr lang="en-US" altLang="en-US" sz="1800" dirty="0">
                <a:latin typeface="Calibri" panose="020F0502020204030204" pitchFamily="34" charset="0"/>
              </a:rPr>
            </a:br>
            <a:endParaRPr lang="en-US" altLang="en-US" sz="1800" b="1" dirty="0">
              <a:latin typeface="Calibri" panose="020F0502020204030204" pitchFamily="34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Arial" panose="0208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It will help the consumer to track the shipment status of the product from source to destination.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indent="0" eaLnBrk="1" hangingPunct="1">
              <a:lnSpc>
                <a:spcPct val="80000"/>
              </a:lnSpc>
              <a:buFont typeface="Arial" panose="02080604020202020204" pitchFamily="34" charset="0"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Arial" panose="0208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The following slides shows the product flow in the application network</a:t>
            </a:r>
            <a:r>
              <a:rPr lang="" altLang="en-US" sz="1800" dirty="0">
                <a:latin typeface="Calibri" panose="020F0502020204030204" pitchFamily="34" charset="0"/>
              </a:rPr>
              <a:t>, underlying architecture of the application</a:t>
            </a:r>
            <a:r>
              <a:rPr lang="en-US" altLang="en-US" sz="1800" dirty="0">
                <a:latin typeface="Calibri" panose="020F0502020204030204" pitchFamily="34" charset="0"/>
              </a:rPr>
              <a:t> and describe the API’s used in implementing the solution.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1600" b="1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Transporter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Accept Orders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0810" y="950976"/>
            <a:ext cx="690443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Post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Request URL: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http://localhost:3001/api/delivery.AcceptOrder</a:t>
            </a:r>
            <a:br>
              <a:rPr lang="en-US" u="sng" dirty="0">
                <a:solidFill>
                  <a:schemeClr val="hlink"/>
                </a:solidFill>
              </a:rPr>
            </a:b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b="1" dirty="0"/>
              <a:t>Request Body:</a:t>
            </a:r>
            <a:br>
              <a:rPr lang="en-US" b="1" dirty="0"/>
            </a:br>
            <a:endParaRPr lang="en-US" sz="1600" b="1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{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"$class": "</a:t>
            </a:r>
            <a:r>
              <a:rPr lang="en-US" dirty="0" err="1"/>
              <a:t>delivery.AcceptOrder</a:t>
            </a:r>
            <a:r>
              <a:rPr lang="en-US" dirty="0"/>
              <a:t>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"transporter": "</a:t>
            </a:r>
            <a:r>
              <a:rPr lang="en-US" dirty="0" err="1"/>
              <a:t>resource:delivery.Transporter#GurgaonToJaipur</a:t>
            </a:r>
            <a:r>
              <a:rPr lang="en-US" dirty="0"/>
              <a:t>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  "resource:delivery.OrderHistory#OrderAjmer1",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  "resource:delivery.OrderHistory#OrderAjmer2",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  "resource:delivery.OrderHistory#OrderJaipur1",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  "resource:delivery.OrderHistory#OrderJaipur2",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  "resource:delivery.OrderHistory#OrderJaipur3"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]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Transporter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Accept Orders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0810" y="950976"/>
            <a:ext cx="8004577" cy="528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Response Code: </a:t>
            </a:r>
            <a:r>
              <a:rPr lang="en-US" dirty="0"/>
              <a:t>200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Response Body: </a:t>
            </a:r>
            <a:endParaRPr lang="en-US" b="1" dirty="0"/>
          </a:p>
          <a:p>
            <a:pPr lvl="0">
              <a:spcBef>
                <a:spcPts val="1600"/>
              </a:spcBef>
            </a:pPr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"$class": "</a:t>
            </a:r>
            <a:r>
              <a:rPr lang="en-US" dirty="0" err="1"/>
              <a:t>delivery.AcceptOrder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/>
            <a:r>
              <a:rPr lang="en-US" dirty="0"/>
              <a:t>  "transporter": "</a:t>
            </a:r>
            <a:r>
              <a:rPr lang="en-US" dirty="0" err="1"/>
              <a:t>resource:delivery.Transporter#GurgaonToJaipur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/>
            <a:r>
              <a:rPr lang="en-US" dirty="0"/>
              <a:t>    "resource:delivery.OrderHistory#OrderAjmer1",</a:t>
            </a:r>
            <a:endParaRPr lang="en-US" dirty="0"/>
          </a:p>
          <a:p>
            <a:pPr lvl="0"/>
            <a:r>
              <a:rPr lang="en-US" dirty="0"/>
              <a:t>    "resource:delivery.OrderHistory#OrderAjmer2",</a:t>
            </a:r>
            <a:endParaRPr lang="en-US" dirty="0"/>
          </a:p>
          <a:p>
            <a:pPr lvl="0"/>
            <a:r>
              <a:rPr lang="en-US" dirty="0"/>
              <a:t>    "resource:delivery.OrderHistory#OrderJaipur1",</a:t>
            </a:r>
            <a:endParaRPr lang="en-US" dirty="0"/>
          </a:p>
          <a:p>
            <a:pPr lvl="0"/>
            <a:r>
              <a:rPr lang="en-US" dirty="0"/>
              <a:t>    "resource:delivery.OrderHistory#OrderJaipur2",</a:t>
            </a:r>
            <a:endParaRPr lang="en-US" dirty="0"/>
          </a:p>
          <a:p>
            <a:pPr lvl="0"/>
            <a:r>
              <a:rPr lang="en-US" dirty="0"/>
              <a:t>    "resource:delivery.OrderHistory#OrderJaipur3"</a:t>
            </a:r>
            <a:endParaRPr lang="en-US" dirty="0"/>
          </a:p>
          <a:p>
            <a:pPr lvl="0"/>
            <a:r>
              <a:rPr lang="en-US" dirty="0"/>
              <a:t>  ],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transactionId</a:t>
            </a:r>
            <a:r>
              <a:rPr lang="en-US" dirty="0"/>
              <a:t>": "9c43019f3d9970c6c7ace2e234e0ed4a1300049c2ddcf90fd6ce1c35a7acfff2"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Transporter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Start Delivery For Transporter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0811" y="950976"/>
            <a:ext cx="958009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Post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Request URL: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http://localhost:3001/api/delivery.StartDeliveryTransporter</a:t>
            </a:r>
            <a:br>
              <a:rPr lang="en-US" u="sng" dirty="0">
                <a:solidFill>
                  <a:schemeClr val="hlink"/>
                </a:solidFill>
              </a:rPr>
            </a:br>
            <a:endParaRPr lang="en-US" dirty="0"/>
          </a:p>
          <a:p>
            <a:pPr lvl="0"/>
            <a:r>
              <a:rPr lang="en-US" b="1" dirty="0"/>
              <a:t>Request Body: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  "$class": "</a:t>
            </a:r>
            <a:r>
              <a:rPr lang="en-US" dirty="0" err="1"/>
              <a:t>delivery.StartDeliveryTransporter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/>
            <a:r>
              <a:rPr lang="en-US" dirty="0"/>
              <a:t>    "transporter": "</a:t>
            </a:r>
            <a:r>
              <a:rPr lang="en-US" dirty="0" err="1"/>
              <a:t>resource:delivery.Transporter#GurgaonToJaipur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/>
            <a:r>
              <a:rPr lang="en-US" dirty="0"/>
              <a:t>      "resource:delivery.OrderHistory#OrderAjmer1",</a:t>
            </a:r>
            <a:endParaRPr lang="en-US" dirty="0"/>
          </a:p>
          <a:p>
            <a:pPr lvl="0"/>
            <a:r>
              <a:rPr lang="en-US" dirty="0"/>
              <a:t>      "resource:delivery.OrderHistory#OrderAjmer2",</a:t>
            </a:r>
            <a:endParaRPr lang="en-US" dirty="0"/>
          </a:p>
          <a:p>
            <a:pPr lvl="0"/>
            <a:r>
              <a:rPr lang="en-US" dirty="0"/>
              <a:t>      "resource:delivery.OrderHistory#OrderJaipur1",</a:t>
            </a:r>
            <a:endParaRPr lang="en-US" dirty="0"/>
          </a:p>
          <a:p>
            <a:pPr lvl="0"/>
            <a:r>
              <a:rPr lang="en-US" dirty="0"/>
              <a:t>      "resource:delivery.OrderHistory#OrderJaipur2",</a:t>
            </a:r>
            <a:endParaRPr lang="en-US" dirty="0"/>
          </a:p>
          <a:p>
            <a:pPr lvl="0"/>
            <a:r>
              <a:rPr lang="en-US" dirty="0"/>
              <a:t>      "resource:delivery.OrderHistory#OrderJaipur3"</a:t>
            </a:r>
            <a:endParaRPr lang="en-US" dirty="0"/>
          </a:p>
          <a:p>
            <a:pPr lvl="0"/>
            <a:r>
              <a:rPr lang="en-US" dirty="0"/>
              <a:t>  ]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Transporter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Start Delivery For Transporter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3816" y="950976"/>
            <a:ext cx="7800429" cy="528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Response Code: </a:t>
            </a:r>
            <a:r>
              <a:rPr lang="en-US" dirty="0"/>
              <a:t>200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Response Body: </a:t>
            </a:r>
            <a:endParaRPr lang="en-US" b="1" dirty="0"/>
          </a:p>
          <a:p>
            <a:pPr lvl="0">
              <a:spcBef>
                <a:spcPts val="1600"/>
              </a:spcBef>
            </a:pPr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  "$class": "</a:t>
            </a:r>
            <a:r>
              <a:rPr lang="en-US" dirty="0" err="1"/>
              <a:t>delivery.StartDeliveryTransporter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/>
            <a:r>
              <a:rPr lang="en-US" dirty="0"/>
              <a:t>    "transporter": "</a:t>
            </a:r>
            <a:r>
              <a:rPr lang="en-US" dirty="0" err="1"/>
              <a:t>resource:delivery.Transporter#GurgaonToJaipur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/>
            <a:r>
              <a:rPr lang="en-US" dirty="0"/>
              <a:t>      "resource:delivery.OrderHistory#OrderAjmer1",</a:t>
            </a:r>
            <a:endParaRPr lang="en-US" dirty="0"/>
          </a:p>
          <a:p>
            <a:pPr lvl="0"/>
            <a:r>
              <a:rPr lang="en-US" dirty="0"/>
              <a:t>      "resource:delivery.OrderHistory#OrderAjmer2",</a:t>
            </a:r>
            <a:endParaRPr lang="en-US" dirty="0"/>
          </a:p>
          <a:p>
            <a:pPr lvl="0"/>
            <a:r>
              <a:rPr lang="en-US" dirty="0"/>
              <a:t>      "resource:delivery.OrderHistory#OrderJaipur1",</a:t>
            </a:r>
            <a:endParaRPr lang="en-US" dirty="0"/>
          </a:p>
          <a:p>
            <a:pPr lvl="0"/>
            <a:r>
              <a:rPr lang="en-US" dirty="0"/>
              <a:t>      "resource:delivery.OrderHistory#OrderJaipur2",</a:t>
            </a:r>
            <a:endParaRPr lang="en-US" dirty="0"/>
          </a:p>
          <a:p>
            <a:pPr lvl="0"/>
            <a:r>
              <a:rPr lang="en-US" dirty="0"/>
              <a:t>      "resource:delivery.OrderHistory#OrderJaipur3"</a:t>
            </a:r>
            <a:endParaRPr lang="en-US" dirty="0"/>
          </a:p>
          <a:p>
            <a:pPr lvl="0"/>
            <a:r>
              <a:rPr lang="en-US" dirty="0"/>
              <a:t>    ],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transactionId</a:t>
            </a:r>
            <a:r>
              <a:rPr lang="en-US" dirty="0"/>
              <a:t>": "971facab220196faae1b2617ffa061a0793f00ff00345eb3721ccc895bfbd6d1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Transporter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Deliver Orders at Warehouse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0810" y="950976"/>
            <a:ext cx="91921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Post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Request URL: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http://localhost:3001/api/delivery.DeliverOrder</a:t>
            </a:r>
            <a:br>
              <a:rPr lang="en-US" u="sng" dirty="0">
                <a:solidFill>
                  <a:schemeClr val="hlink"/>
                </a:solidFill>
              </a:rPr>
            </a:br>
            <a:endParaRPr lang="en-US" dirty="0"/>
          </a:p>
          <a:p>
            <a:pPr lvl="0"/>
            <a:r>
              <a:rPr lang="en-US" b="1" dirty="0"/>
              <a:t>Request Body: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 {</a:t>
            </a:r>
            <a:endParaRPr lang="en-US" dirty="0"/>
          </a:p>
          <a:p>
            <a:pPr lvl="0"/>
            <a:r>
              <a:rPr lang="en-US" dirty="0"/>
              <a:t>    "$class": "</a:t>
            </a:r>
            <a:r>
              <a:rPr lang="en-US" dirty="0" err="1"/>
              <a:t>delivery.DeliverOrder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currentLongitude</a:t>
            </a:r>
            <a:r>
              <a:rPr lang="en-US" dirty="0"/>
              <a:t>": 75.8268,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currentLatitude</a:t>
            </a:r>
            <a:r>
              <a:rPr lang="en-US" dirty="0"/>
              <a:t>": 26.8938,</a:t>
            </a:r>
            <a:endParaRPr lang="en-US" dirty="0"/>
          </a:p>
          <a:p>
            <a:pPr lvl="0"/>
            <a:r>
              <a:rPr lang="en-US" dirty="0"/>
              <a:t>    "transporter": "</a:t>
            </a:r>
            <a:r>
              <a:rPr lang="en-US" dirty="0" err="1"/>
              <a:t>resource:delivery.Transporter#GurgaonToJaipur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productHolder</a:t>
            </a:r>
            <a:r>
              <a:rPr lang="en-US" dirty="0"/>
              <a:t>": "</a:t>
            </a:r>
            <a:r>
              <a:rPr lang="en-US" dirty="0" err="1"/>
              <a:t>resource:delivery.Warehouse#WarehouseJaipur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/>
            <a:r>
              <a:rPr lang="en-US" dirty="0"/>
              <a:t>      "resource:delivery.OrderHistory#OrderAjmer1",</a:t>
            </a:r>
            <a:endParaRPr lang="en-US" dirty="0"/>
          </a:p>
          <a:p>
            <a:pPr lvl="0"/>
            <a:r>
              <a:rPr lang="en-US" dirty="0"/>
              <a:t>      "resource:delivery.OrderHistory#OrderAjmer2",</a:t>
            </a:r>
            <a:endParaRPr lang="en-US" dirty="0"/>
          </a:p>
          <a:p>
            <a:pPr lvl="0"/>
            <a:r>
              <a:rPr lang="en-US" dirty="0"/>
              <a:t>      "resource:delivery.OrderHistory#OrderJaipur1",</a:t>
            </a:r>
            <a:endParaRPr lang="en-US" dirty="0"/>
          </a:p>
          <a:p>
            <a:pPr lvl="0"/>
            <a:r>
              <a:rPr lang="en-US" dirty="0"/>
              <a:t>      "resource:delivery.OrderHistory#OrderJaipur2",</a:t>
            </a:r>
            <a:endParaRPr lang="en-US" dirty="0"/>
          </a:p>
          <a:p>
            <a:pPr lvl="0"/>
            <a:r>
              <a:rPr lang="en-US" dirty="0"/>
              <a:t>      "resource:delivery.OrderHistory#OrderJaipur3"</a:t>
            </a:r>
            <a:endParaRPr lang="en-US" dirty="0"/>
          </a:p>
          <a:p>
            <a:pPr lvl="0"/>
            <a:r>
              <a:rPr lang="en-US" dirty="0"/>
              <a:t>    ] 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Transporter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Deliver Orders at Warehouse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0811" y="950976"/>
            <a:ext cx="8097662" cy="528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Response Code: </a:t>
            </a:r>
            <a:r>
              <a:rPr lang="en-US" dirty="0"/>
              <a:t>200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Response Body: </a:t>
            </a:r>
            <a:endParaRPr lang="en-US" b="1" dirty="0"/>
          </a:p>
          <a:p>
            <a:pPr lvl="0">
              <a:spcBef>
                <a:spcPts val="1600"/>
              </a:spcBef>
            </a:pPr>
            <a:r>
              <a:rPr lang="en-US" dirty="0"/>
              <a:t> {</a:t>
            </a:r>
            <a:endParaRPr lang="en-US" dirty="0"/>
          </a:p>
          <a:p>
            <a:pPr lvl="0"/>
            <a:r>
              <a:rPr lang="en-US" dirty="0"/>
              <a:t>    "$class": "</a:t>
            </a:r>
            <a:r>
              <a:rPr lang="en-US" dirty="0" err="1"/>
              <a:t>delivery.DeliverOrder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currentLongitude</a:t>
            </a:r>
            <a:r>
              <a:rPr lang="en-US" dirty="0"/>
              <a:t>": 75.8268,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currentLatitude</a:t>
            </a:r>
            <a:r>
              <a:rPr lang="en-US" dirty="0"/>
              <a:t>": 26.8938,</a:t>
            </a:r>
            <a:endParaRPr lang="en-US" dirty="0"/>
          </a:p>
          <a:p>
            <a:pPr lvl="0"/>
            <a:r>
              <a:rPr lang="en-US" dirty="0"/>
              <a:t>    "transporter": "</a:t>
            </a:r>
            <a:r>
              <a:rPr lang="en-US" dirty="0" err="1"/>
              <a:t>resource:delivery.Transporter#GurgaonToJaipur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productHolder</a:t>
            </a:r>
            <a:r>
              <a:rPr lang="en-US" dirty="0"/>
              <a:t>": "</a:t>
            </a:r>
            <a:r>
              <a:rPr lang="en-US" dirty="0" err="1"/>
              <a:t>resource:delivery.Warehouse#WarehouseJaipur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/>
            <a:r>
              <a:rPr lang="en-US" dirty="0"/>
              <a:t>      "resource:delivery.OrderHistory#OrderAjmer1",</a:t>
            </a:r>
            <a:endParaRPr lang="en-US" dirty="0"/>
          </a:p>
          <a:p>
            <a:pPr lvl="0"/>
            <a:r>
              <a:rPr lang="en-US" dirty="0"/>
              <a:t>      "resource:delivery.OrderHistory#OrderAjmer2",</a:t>
            </a:r>
            <a:endParaRPr lang="en-US" dirty="0"/>
          </a:p>
          <a:p>
            <a:pPr lvl="0"/>
            <a:r>
              <a:rPr lang="en-US" dirty="0"/>
              <a:t>      "resource:delivery.OrderHistory#OrderJaipur1",</a:t>
            </a:r>
            <a:endParaRPr lang="en-US" dirty="0"/>
          </a:p>
          <a:p>
            <a:pPr lvl="0"/>
            <a:r>
              <a:rPr lang="en-US" dirty="0"/>
              <a:t>      "resource:delivery.OrderHistory#OrderJaipur2",</a:t>
            </a:r>
            <a:endParaRPr lang="en-US" dirty="0"/>
          </a:p>
          <a:p>
            <a:pPr lvl="0"/>
            <a:r>
              <a:rPr lang="en-US" dirty="0"/>
              <a:t>      "resource:delivery.OrderHistory#OrderJaipur3"</a:t>
            </a:r>
            <a:endParaRPr lang="en-US" dirty="0"/>
          </a:p>
          <a:p>
            <a:pPr lvl="0"/>
            <a:r>
              <a:rPr lang="en-US" dirty="0"/>
              <a:t>    ],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transactionId</a:t>
            </a:r>
            <a:r>
              <a:rPr lang="en-US" dirty="0"/>
              <a:t>": "12dd514d5ed2b79461bfa182f7ab2be756d25b8349e1f06d510646dcea7121ec"  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Courier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Accept Orders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3816" y="950976"/>
            <a:ext cx="77386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Post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Request URL: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http://localhost:3001/api/delivery.AcceptOrder</a:t>
            </a:r>
            <a:br>
              <a:rPr lang="en-US" u="sng" dirty="0">
                <a:solidFill>
                  <a:schemeClr val="hlink"/>
                </a:solidFill>
              </a:rPr>
            </a:b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b="1" dirty="0"/>
              <a:t>Request Body:</a:t>
            </a:r>
            <a:br>
              <a:rPr lang="en-US" b="1" dirty="0"/>
            </a:br>
            <a:endParaRPr lang="en-US" sz="1600" b="1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{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"$class": "</a:t>
            </a:r>
            <a:r>
              <a:rPr lang="en-US" dirty="0" err="1"/>
              <a:t>delivery.AcceptOrder</a:t>
            </a:r>
            <a:r>
              <a:rPr lang="en-US" dirty="0"/>
              <a:t>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"transporter": "</a:t>
            </a:r>
            <a:r>
              <a:rPr lang="en-US" dirty="0" err="1"/>
              <a:t>resource:delivery.Transporter#JaipurToCustomer</a:t>
            </a:r>
            <a:r>
              <a:rPr lang="en-US" dirty="0"/>
              <a:t>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  "resource:delivery.OrderHistory#OrderJaipur1",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  "resource:delivery.OrderHistory#OrderJaipur2",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  "resource:delivery.OrderHistory#OrderJaipur3"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  ]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Courier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Accept Orders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3816" y="950976"/>
            <a:ext cx="7762875" cy="472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Response Code: </a:t>
            </a:r>
            <a:r>
              <a:rPr lang="en-US" dirty="0"/>
              <a:t>200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Response Body: </a:t>
            </a:r>
            <a:endParaRPr lang="en-US" b="1" dirty="0"/>
          </a:p>
          <a:p>
            <a:pPr lvl="0">
              <a:spcBef>
                <a:spcPts val="1600"/>
              </a:spcBef>
            </a:pPr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"$class": "</a:t>
            </a:r>
            <a:r>
              <a:rPr lang="en-US" dirty="0" err="1"/>
              <a:t>delivery.AcceptOrder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/>
            <a:r>
              <a:rPr lang="en-US" dirty="0"/>
              <a:t>  "transporter": "</a:t>
            </a:r>
            <a:r>
              <a:rPr lang="en-US" dirty="0" err="1"/>
              <a:t>resource:delivery.Transporter#JaipurToCustomer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/>
            <a:r>
              <a:rPr lang="en-US" dirty="0"/>
              <a:t>    "resource:delivery.OrderHistory#OrderJaipur1",</a:t>
            </a:r>
            <a:endParaRPr lang="en-US" dirty="0"/>
          </a:p>
          <a:p>
            <a:pPr lvl="0"/>
            <a:r>
              <a:rPr lang="en-US" dirty="0"/>
              <a:t>    "resource:delivery.OrderHistory#OrderJaipur2",</a:t>
            </a:r>
            <a:endParaRPr lang="en-US" dirty="0"/>
          </a:p>
          <a:p>
            <a:pPr lvl="0"/>
            <a:r>
              <a:rPr lang="en-US" dirty="0"/>
              <a:t>    "resource:delivery.OrderHistory#OrderJaipur3"</a:t>
            </a:r>
            <a:endParaRPr lang="en-US" dirty="0"/>
          </a:p>
          <a:p>
            <a:pPr lvl="0"/>
            <a:r>
              <a:rPr lang="en-US" dirty="0"/>
              <a:t>  ],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transactionId</a:t>
            </a:r>
            <a:r>
              <a:rPr lang="en-US" dirty="0"/>
              <a:t>": "9c43019f3d9970c6c7ace2e234e0ed4a1300049c2ddcf90fd6ce1c35a7acfff2"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Courier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Start Delivery For Courier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3816" y="950976"/>
            <a:ext cx="93105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Post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Request URL: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http://localhost:3001/api/delivery.StartDeliveryTransporter</a:t>
            </a:r>
            <a:br>
              <a:rPr lang="en-US" u="sng" dirty="0">
                <a:solidFill>
                  <a:schemeClr val="hlink"/>
                </a:solidFill>
              </a:rPr>
            </a:br>
            <a:endParaRPr lang="en-US" dirty="0"/>
          </a:p>
          <a:p>
            <a:pPr lvl="0"/>
            <a:r>
              <a:rPr lang="en-US" b="1" dirty="0"/>
              <a:t>Request Body: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  "$class": "</a:t>
            </a:r>
            <a:r>
              <a:rPr lang="en-US" dirty="0" err="1"/>
              <a:t>delivery.StartDeliveryTransporter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/>
            <a:r>
              <a:rPr lang="en-US" dirty="0"/>
              <a:t>    "transporter": "</a:t>
            </a:r>
            <a:r>
              <a:rPr lang="en-US" dirty="0" err="1"/>
              <a:t>resource:delivery.Transporter#JaipurToCustomer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/>
            <a:r>
              <a:rPr lang="en-US" dirty="0"/>
              <a:t>      "resource:delivery.OrderHistory#OrderJaipur1"</a:t>
            </a:r>
            <a:endParaRPr lang="en-US" dirty="0"/>
          </a:p>
          <a:p>
            <a:pPr lvl="0"/>
            <a:r>
              <a:rPr lang="en-US" dirty="0"/>
              <a:t>  ]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Courier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Start Delivery For Courier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3816" y="950976"/>
            <a:ext cx="9310575" cy="38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Response Code: </a:t>
            </a:r>
            <a:r>
              <a:rPr lang="en-US" dirty="0"/>
              <a:t>200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Response Body: </a:t>
            </a:r>
            <a:endParaRPr lang="en-US" b="1" dirty="0"/>
          </a:p>
          <a:p>
            <a:pPr lvl="0">
              <a:spcBef>
                <a:spcPts val="1600"/>
              </a:spcBef>
            </a:pPr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  "$class": "</a:t>
            </a:r>
            <a:r>
              <a:rPr lang="en-US" dirty="0" err="1"/>
              <a:t>delivery.StartDeliveryTransporter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currentLongitude</a:t>
            </a:r>
            <a:r>
              <a:rPr lang="en-US" dirty="0"/>
              <a:t>": 75.89,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currentLatitude</a:t>
            </a:r>
            <a:r>
              <a:rPr lang="en-US" dirty="0"/>
              <a:t>": 26.78,</a:t>
            </a:r>
            <a:endParaRPr lang="en-US" dirty="0"/>
          </a:p>
          <a:p>
            <a:pPr lvl="0"/>
            <a:r>
              <a:rPr lang="en-US" dirty="0"/>
              <a:t>    "transporter": "</a:t>
            </a:r>
            <a:r>
              <a:rPr lang="en-US" dirty="0" err="1"/>
              <a:t>resource:delivery.Transporter#JaipurToCustomer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historys</a:t>
            </a:r>
            <a:r>
              <a:rPr lang="en-US" dirty="0"/>
              <a:t>": [</a:t>
            </a:r>
            <a:endParaRPr lang="en-US" dirty="0"/>
          </a:p>
          <a:p>
            <a:pPr lvl="0"/>
            <a:r>
              <a:rPr lang="en-US" dirty="0"/>
              <a:t>      "resource:delivery.OrderHistory#OrderJaipur1"</a:t>
            </a:r>
            <a:endParaRPr lang="en-US" dirty="0"/>
          </a:p>
          <a:p>
            <a:pPr lvl="0"/>
            <a:r>
              <a:rPr lang="en-US" dirty="0"/>
              <a:t>    ],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transactionId</a:t>
            </a:r>
            <a:r>
              <a:rPr lang="en-US" dirty="0"/>
              <a:t>": "971facab220196faae1b2617ffa061a0793f00ff00345eb3721ccc895bfbd6d1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2327"/>
            <a:ext cx="10744200" cy="59037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 </a:t>
            </a:r>
            <a:r>
              <a:rPr lang="en-US" altLang="en-US" dirty="0"/>
              <a:t>Product Flow In The Application</a:t>
            </a:r>
            <a:endParaRPr lang="en-US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421993" y="1063065"/>
            <a:ext cx="10931806" cy="497751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162" y="1160050"/>
            <a:ext cx="9075075" cy="477745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Courier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Deliver Order to End Customer with OTP verification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3816" y="950976"/>
            <a:ext cx="8257629" cy="38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Post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Request URL: </a:t>
            </a:r>
            <a:r>
              <a:rPr lang="en-US" dirty="0">
                <a:hlinkClick r:id="rId1"/>
              </a:rPr>
              <a:t>http://localhost:3001/api/delivery.DeliverToCustomer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Request Body:</a:t>
            </a:r>
            <a:endParaRPr lang="en-US" b="1" dirty="0"/>
          </a:p>
          <a:p>
            <a:pPr lvl="0">
              <a:spcBef>
                <a:spcPts val="1600"/>
              </a:spcBef>
            </a:pPr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  "$class": "</a:t>
            </a:r>
            <a:r>
              <a:rPr lang="en-US" dirty="0" err="1"/>
              <a:t>delivery.DeliverToCustomer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"OTP": "1111",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currentLongitude</a:t>
            </a:r>
            <a:r>
              <a:rPr lang="en-US" dirty="0"/>
              <a:t>": 75.8268,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currentLatitude</a:t>
            </a:r>
            <a:r>
              <a:rPr lang="en-US" dirty="0"/>
              <a:t>": 26.8938,</a:t>
            </a:r>
            <a:endParaRPr lang="en-US" dirty="0"/>
          </a:p>
          <a:p>
            <a:pPr lvl="0"/>
            <a:r>
              <a:rPr lang="en-US" dirty="0"/>
              <a:t>    "courier": "</a:t>
            </a:r>
            <a:r>
              <a:rPr lang="en-US" dirty="0" err="1"/>
              <a:t>resource:delivery.Transporter#JaipurToCustomer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"order": "resource:delivery.Order#OrderJaipur1"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Courier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Deliver Order to End Customer with OTP verification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3816" y="950976"/>
            <a:ext cx="8257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Response when incorrect OTP given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3816" y="1220310"/>
            <a:ext cx="100864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br>
              <a:rPr lang="en-US" b="1" dirty="0"/>
            </a:br>
            <a:r>
              <a:rPr lang="en-US" b="1" dirty="0"/>
              <a:t>Response Code: </a:t>
            </a:r>
            <a:r>
              <a:rPr lang="en-US" dirty="0"/>
              <a:t>500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Response Body: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"error": {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statusCode</a:t>
            </a:r>
            <a:r>
              <a:rPr lang="en-US" dirty="0"/>
              <a:t>": 500,</a:t>
            </a:r>
            <a:endParaRPr lang="en-US" dirty="0"/>
          </a:p>
          <a:p>
            <a:pPr lvl="0"/>
            <a:r>
              <a:rPr lang="en-US" dirty="0"/>
              <a:t>    "name": "Error",</a:t>
            </a:r>
            <a:endParaRPr lang="en-US" dirty="0"/>
          </a:p>
          <a:p>
            <a:pPr lvl="0"/>
            <a:r>
              <a:rPr lang="en-US" dirty="0"/>
              <a:t>    "message": "Error trying invoke business network. Error: No valid responses from any peers.\</a:t>
            </a:r>
            <a:r>
              <a:rPr lang="en-US" dirty="0" err="1"/>
              <a:t>nResponse</a:t>
            </a:r>
            <a:r>
              <a:rPr lang="en-US" dirty="0"/>
              <a:t> from attempted         peer comms was an error: Error: </a:t>
            </a:r>
            <a:r>
              <a:rPr lang="en-US" dirty="0" err="1"/>
              <a:t>chaincode</a:t>
            </a:r>
            <a:r>
              <a:rPr lang="en-US" dirty="0"/>
              <a:t> error (status: 500, message: wrong OTP, please try again)\n",</a:t>
            </a:r>
            <a:endParaRPr lang="en-US" dirty="0"/>
          </a:p>
          <a:p>
            <a:pPr lvl="0"/>
            <a:r>
              <a:rPr lang="en-US" dirty="0"/>
              <a:t>    "stack": "Error: Error trying invoke business network. Error: No valid responses from any peers.\</a:t>
            </a:r>
            <a:r>
              <a:rPr lang="en-US" dirty="0" err="1"/>
              <a:t>nResponse</a:t>
            </a:r>
            <a:r>
              <a:rPr lang="en-US" dirty="0"/>
              <a:t> from attempted peer comms was an error: Error: </a:t>
            </a:r>
            <a:r>
              <a:rPr lang="en-US" dirty="0" err="1"/>
              <a:t>chaincode</a:t>
            </a:r>
            <a:r>
              <a:rPr lang="en-US" dirty="0"/>
              <a:t> error (status: 500, message: wrong OTP, please try again)\n\n    at _</a:t>
            </a:r>
            <a:r>
              <a:rPr lang="en-US" dirty="0" err="1"/>
              <a:t>initializeChannel.then.then.then.then.catch</a:t>
            </a:r>
            <a:r>
              <a:rPr lang="en-US" dirty="0"/>
              <a:t> (/home/q3/.</a:t>
            </a:r>
            <a:r>
              <a:rPr lang="en-US" dirty="0" err="1"/>
              <a:t>nvm</a:t>
            </a:r>
            <a:r>
              <a:rPr lang="en-US" dirty="0"/>
              <a:t>/versions/node/v8.12.0/lib/</a:t>
            </a:r>
            <a:r>
              <a:rPr lang="en-US" dirty="0" err="1"/>
              <a:t>node_modules</a:t>
            </a:r>
            <a:r>
              <a:rPr lang="en-US" dirty="0"/>
              <a:t>/composer-rest-server/</a:t>
            </a:r>
            <a:r>
              <a:rPr lang="en-US" dirty="0" err="1"/>
              <a:t>node_modules</a:t>
            </a:r>
            <a:r>
              <a:rPr lang="en-US" dirty="0"/>
              <a:t>/composer-connector-hlfv1/lib/hlfconnection.js:916:34)\n    at &lt;anonymous&gt;"</a:t>
            </a:r>
            <a:endParaRPr lang="en-US" dirty="0"/>
          </a:p>
          <a:p>
            <a:pPr lvl="0"/>
            <a:r>
              <a:rPr lang="en-US" dirty="0"/>
              <a:t>  } }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Courier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Deliver Order to End Customer with OTP verification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3816" y="950976"/>
            <a:ext cx="8257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Response when correct OTP given</a:t>
            </a:r>
            <a:endParaRPr lang="en-US" b="1" dirty="0"/>
          </a:p>
          <a:p>
            <a:pPr lvl="0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13816" y="1254474"/>
            <a:ext cx="94629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br>
              <a:rPr lang="en-US" b="1" dirty="0"/>
            </a:br>
            <a:r>
              <a:rPr lang="en-US" b="1" dirty="0"/>
              <a:t>Response Code: </a:t>
            </a:r>
            <a:r>
              <a:rPr lang="en-US" dirty="0"/>
              <a:t>200</a:t>
            </a:r>
            <a:endParaRPr lang="en-US" dirty="0"/>
          </a:p>
          <a:p>
            <a:pPr lvl="0"/>
            <a:br>
              <a:rPr lang="en-US" b="1" dirty="0"/>
            </a:br>
            <a:r>
              <a:rPr lang="en-US" b="1" dirty="0"/>
              <a:t>Response Body: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{</a:t>
            </a:r>
            <a:endParaRPr lang="en-US" dirty="0"/>
          </a:p>
          <a:p>
            <a:pPr lvl="0"/>
            <a:r>
              <a:rPr lang="en-US" dirty="0"/>
              <a:t>  "$class": "</a:t>
            </a:r>
            <a:r>
              <a:rPr lang="en-US" dirty="0" err="1"/>
              <a:t>delivery.DeliverToCustomer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"OTP": "1111",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currentLongitude</a:t>
            </a:r>
            <a:r>
              <a:rPr lang="en-US" dirty="0"/>
              <a:t>": 75.8268,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currentLatitude</a:t>
            </a:r>
            <a:r>
              <a:rPr lang="en-US" dirty="0"/>
              <a:t>": 26.8938,</a:t>
            </a:r>
            <a:endParaRPr lang="en-US" dirty="0"/>
          </a:p>
          <a:p>
            <a:pPr lvl="0"/>
            <a:r>
              <a:rPr lang="en-US" dirty="0"/>
              <a:t>  "courier": "</a:t>
            </a:r>
            <a:r>
              <a:rPr lang="en-US" dirty="0" err="1"/>
              <a:t>resource:delivery.Transporter#JaipurToCustomer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"order": "resource:delivery.Order#OrderJaipur1",</a:t>
            </a:r>
            <a:endParaRPr lang="en-US" dirty="0"/>
          </a:p>
          <a:p>
            <a:pPr lvl="0"/>
            <a:r>
              <a:rPr lang="en-US" dirty="0"/>
              <a:t>  "</a:t>
            </a:r>
            <a:r>
              <a:rPr lang="en-US" dirty="0" err="1"/>
              <a:t>transactionId</a:t>
            </a:r>
            <a:r>
              <a:rPr lang="en-US" dirty="0"/>
              <a:t>": "11b006b496a4a44102e3c297df37bda32edc7c3cf77fa3f0cbc9be3458d8e40a"</a:t>
            </a:r>
            <a:endParaRPr lang="en-US" dirty="0"/>
          </a:p>
          <a:p>
            <a:pPr lvl="0"/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Order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Get Order History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3816" y="950976"/>
            <a:ext cx="8160647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Get</a:t>
            </a:r>
            <a:endParaRPr lang="en-US" dirty="0"/>
          </a:p>
          <a:p>
            <a:pPr lvl="0">
              <a:spcBef>
                <a:spcPts val="1600"/>
              </a:spcBef>
            </a:pPr>
            <a:r>
              <a:rPr lang="en-US" b="1" dirty="0"/>
              <a:t>Request URL: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http://localhost:3001/api/queries/getOrderHistory?orderId=OrderJaipur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1</a:t>
            </a:r>
            <a:endParaRPr lang="en-US" dirty="0"/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US" b="1" dirty="0"/>
              <a:t>Response Code: </a:t>
            </a:r>
            <a:r>
              <a:rPr lang="en-US" dirty="0"/>
              <a:t>200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Order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Get Order History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0811" y="950976"/>
            <a:ext cx="4634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Response Body: 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[</a:t>
            </a:r>
            <a:endParaRPr lang="en-US" dirty="0"/>
          </a:p>
          <a:p>
            <a:pPr lvl="0"/>
            <a:r>
              <a:rPr lang="en-US" dirty="0"/>
              <a:t> “</a:t>
            </a:r>
            <a:r>
              <a:rPr lang="en-US" dirty="0" err="1"/>
              <a:t>historyId</a:t>
            </a:r>
            <a:r>
              <a:rPr lang="en-US" dirty="0"/>
              <a:t>”: ”OrderJaipur1”</a:t>
            </a:r>
            <a:endParaRPr lang="en-US" dirty="0"/>
          </a:p>
          <a:p>
            <a:pPr lvl="0"/>
            <a:r>
              <a:rPr lang="en-US" dirty="0"/>
              <a:t>  {</a:t>
            </a:r>
            <a:endParaRPr lang="en-US" dirty="0"/>
          </a:p>
          <a:p>
            <a:pPr lvl="0"/>
            <a:r>
              <a:rPr lang="en-US" dirty="0"/>
              <a:t>    "$class": "</a:t>
            </a:r>
            <a:r>
              <a:rPr lang="en-US" dirty="0" err="1"/>
              <a:t>delivery.OrderHistory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"history": [</a:t>
            </a:r>
            <a:endParaRPr lang="en-US" dirty="0"/>
          </a:p>
          <a:p>
            <a:pPr lvl="0"/>
            <a:r>
              <a:rPr lang="en-US" dirty="0"/>
              <a:t>      {</a:t>
            </a:r>
            <a:endParaRPr lang="en-US" dirty="0"/>
          </a:p>
          <a:p>
            <a:pPr lvl="0"/>
            <a:r>
              <a:rPr lang="en-US" dirty="0"/>
              <a:t>        "$class": "</a:t>
            </a:r>
            <a:r>
              <a:rPr lang="en-US" dirty="0" err="1"/>
              <a:t>delivery.HistoryFields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    "description": "Order placed and packed",</a:t>
            </a:r>
            <a:endParaRPr lang="en-US" dirty="0"/>
          </a:p>
          <a:p>
            <a:pPr lvl="0"/>
            <a:r>
              <a:rPr lang="en-US" dirty="0"/>
              <a:t>        "location": "North Warehouse",</a:t>
            </a:r>
            <a:endParaRPr lang="en-US" dirty="0"/>
          </a:p>
          <a:p>
            <a:pPr lvl="0"/>
            <a:r>
              <a:rPr lang="en-US" dirty="0"/>
              <a:t>        "datetime": 1552545907337,</a:t>
            </a:r>
            <a:endParaRPr lang="en-US" dirty="0"/>
          </a:p>
          <a:p>
            <a:pPr lvl="0"/>
            <a:r>
              <a:rPr lang="en-US" dirty="0"/>
              <a:t>        "level": 1,</a:t>
            </a:r>
            <a:endParaRPr lang="en-US" dirty="0"/>
          </a:p>
          <a:p>
            <a:pPr lvl="0"/>
            <a:r>
              <a:rPr lang="en-US" dirty="0"/>
              <a:t>        "</a:t>
            </a:r>
            <a:r>
              <a:rPr lang="en-US" dirty="0" err="1"/>
              <a:t>isCurrentStatus</a:t>
            </a:r>
            <a:r>
              <a:rPr lang="en-US" dirty="0"/>
              <a:t>": false</a:t>
            </a:r>
            <a:endParaRPr lang="en-US" dirty="0"/>
          </a:p>
          <a:p>
            <a:pPr lvl="0"/>
            <a:r>
              <a:rPr lang="en-US" dirty="0"/>
              <a:t>      },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09089" y="1423390"/>
            <a:ext cx="46340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      {</a:t>
            </a:r>
            <a:endParaRPr lang="en-US" dirty="0"/>
          </a:p>
          <a:p>
            <a:pPr lvl="0"/>
            <a:r>
              <a:rPr lang="en-US" dirty="0"/>
              <a:t>        "$class": "</a:t>
            </a:r>
            <a:r>
              <a:rPr lang="en-US" dirty="0" err="1"/>
              <a:t>delivery.HistoryFields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    "description": "Order assigned to transporter </a:t>
            </a:r>
            <a:r>
              <a:rPr lang="en-US" dirty="0" err="1"/>
              <a:t>GurgaonToJaipur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    "location": "</a:t>
            </a:r>
            <a:r>
              <a:rPr lang="en-US" dirty="0" err="1"/>
              <a:t>GurgaonToJaipur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    "</a:t>
            </a:r>
            <a:r>
              <a:rPr lang="en-US" dirty="0" err="1"/>
              <a:t>currentLongitude</a:t>
            </a:r>
            <a:r>
              <a:rPr lang="en-US" dirty="0"/>
              <a:t>": 75.8268,</a:t>
            </a:r>
            <a:endParaRPr lang="en-US" dirty="0"/>
          </a:p>
          <a:p>
            <a:pPr lvl="0"/>
            <a:r>
              <a:rPr lang="en-US" dirty="0"/>
              <a:t>        "</a:t>
            </a:r>
            <a:r>
              <a:rPr lang="en-US" dirty="0" err="1"/>
              <a:t>currentLatitude</a:t>
            </a:r>
            <a:r>
              <a:rPr lang="en-US" dirty="0"/>
              <a:t>": 26.8938,</a:t>
            </a:r>
            <a:endParaRPr lang="en-US" dirty="0"/>
          </a:p>
          <a:p>
            <a:pPr lvl="0"/>
            <a:r>
              <a:rPr lang="en-US" dirty="0"/>
              <a:t>        "datetime": 1552546074436,</a:t>
            </a:r>
            <a:endParaRPr lang="en-US" dirty="0"/>
          </a:p>
          <a:p>
            <a:pPr lvl="0"/>
            <a:r>
              <a:rPr lang="en-US" dirty="0"/>
              <a:t>        "level": 2,</a:t>
            </a:r>
            <a:endParaRPr lang="en-US" dirty="0"/>
          </a:p>
          <a:p>
            <a:pPr lvl="0"/>
            <a:r>
              <a:rPr lang="en-US" dirty="0"/>
              <a:t>        "</a:t>
            </a:r>
            <a:r>
              <a:rPr lang="en-US" dirty="0" err="1"/>
              <a:t>isCurrentStatus</a:t>
            </a:r>
            <a:r>
              <a:rPr lang="en-US" dirty="0"/>
              <a:t>": false</a:t>
            </a:r>
            <a:endParaRPr lang="en-US" dirty="0"/>
          </a:p>
          <a:p>
            <a:pPr lvl="0"/>
            <a:r>
              <a:rPr lang="en-US" dirty="0"/>
              <a:t>      },</a:t>
            </a:r>
            <a:endParaRPr lang="en-US" dirty="0"/>
          </a:p>
          <a:p>
            <a:pPr lvl="0"/>
            <a:r>
              <a:rPr lang="en-US" dirty="0"/>
              <a:t>…</a:t>
            </a:r>
            <a:endParaRPr lang="en-US" dirty="0"/>
          </a:p>
          <a:p>
            <a:pPr lvl="0"/>
            <a:r>
              <a:rPr lang="en-US" dirty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737" y="2838630"/>
            <a:ext cx="2393805" cy="59037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GB" dirty="0"/>
              <a:t>Last Mile Delivery Application APIs</a:t>
            </a:r>
            <a:endParaRPr lang="en-US" dirty="0"/>
          </a:p>
        </p:txBody>
      </p:sp>
      <p:sp>
        <p:nvSpPr>
          <p:cNvPr id="5" name="TextBox 40"/>
          <p:cNvSpPr txBox="1">
            <a:spLocks noChangeArrowheads="1"/>
          </p:cNvSpPr>
          <p:nvPr/>
        </p:nvSpPr>
        <p:spPr bwMode="auto">
          <a:xfrm>
            <a:off x="810811" y="949521"/>
            <a:ext cx="10952369" cy="9694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</a:rPr>
              <a:t>Warehouse API’s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Get All Orders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Get All Transporter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Assign Orders To Transporter / Courier</a:t>
            </a:r>
            <a:endParaRPr lang="en-GB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Scan QR code of Order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</a:rPr>
              <a:t>Transporter API’s</a:t>
            </a:r>
            <a:endParaRPr lang="en-US" b="1" dirty="0"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Get All Orders with a Transporter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Get Warehouse Details Transporter is going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Accept Orders 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Start Delivery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Deliver orders at Warehouse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</a:rPr>
              <a:t>Courier API’s</a:t>
            </a:r>
            <a:endParaRPr lang="en-US" b="1" dirty="0"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Accept Orders For Courier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Start Delivery For Courier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Deliver Order to End Customer with OTP verification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</a:rPr>
              <a:t>Order API’s</a:t>
            </a:r>
            <a:endParaRPr lang="en-US" b="1" dirty="0"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8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Get Order History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Hyperledger Fabric Architecture</a:t>
            </a:r>
            <a:endParaRPr lang="en-US" altLang="en-US"/>
          </a:p>
        </p:txBody>
      </p:sp>
      <p:pic>
        <p:nvPicPr>
          <p:cNvPr id="6" name="Content Placeholder 5" descr="Fabr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0680" y="946150"/>
            <a:ext cx="11470640" cy="5302885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prstDash val="solid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38200" y="945833"/>
            <a:ext cx="10515600" cy="3810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p>
            <a:r>
              <a:rPr lang="en-US" altLang="en-US"/>
              <a:t>The underlying blockchain technology used in the provided solution is Hyperledger Fabric. 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861310" y="5880735"/>
            <a:ext cx="624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Basic Structure of a Hyperledger Fabric Application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907915" y="6470650"/>
            <a:ext cx="72624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Image source: https://medium.com/coinmonks/hyperledger-fabric-the-most-complete-b5ed0aa6e7b9</a:t>
            </a:r>
            <a:endParaRPr lang="en-US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Warehouse API’s</a:t>
            </a:r>
            <a:endParaRPr lang="en-US" dirty="0"/>
          </a:p>
        </p:txBody>
      </p:sp>
      <p:sp>
        <p:nvSpPr>
          <p:cNvPr id="5" name="TextBox 40"/>
          <p:cNvSpPr txBox="1">
            <a:spLocks noChangeArrowheads="1"/>
          </p:cNvSpPr>
          <p:nvPr/>
        </p:nvSpPr>
        <p:spPr bwMode="auto">
          <a:xfrm>
            <a:off x="810811" y="950976"/>
            <a:ext cx="10952369" cy="1241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Get</a:t>
            </a:r>
            <a:endParaRPr lang="en-US" dirty="0"/>
          </a:p>
          <a:p>
            <a:pPr lvl="0">
              <a:spcBef>
                <a:spcPts val="1600"/>
              </a:spcBef>
            </a:pPr>
            <a:r>
              <a:rPr lang="en-US" b="1" dirty="0"/>
              <a:t>Request URL: 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http://localhost:3001/api/delivery.Order</a:t>
            </a:r>
            <a:endParaRPr lang="en-US" u="sng" dirty="0"/>
          </a:p>
          <a:p>
            <a:pPr lvl="0">
              <a:spcBef>
                <a:spcPts val="1600"/>
              </a:spcBef>
            </a:pPr>
            <a:r>
              <a:rPr lang="en-US" b="1" dirty="0"/>
              <a:t>Response Code: </a:t>
            </a:r>
            <a:r>
              <a:rPr lang="en-US" dirty="0"/>
              <a:t>200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Get All Orders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Warehouse API’s</a:t>
            </a:r>
            <a:endParaRPr lang="en-US" dirty="0"/>
          </a:p>
        </p:txBody>
      </p:sp>
      <p:sp>
        <p:nvSpPr>
          <p:cNvPr id="5" name="TextBox 40"/>
          <p:cNvSpPr txBox="1">
            <a:spLocks noChangeArrowheads="1"/>
          </p:cNvSpPr>
          <p:nvPr/>
        </p:nvSpPr>
        <p:spPr bwMode="auto">
          <a:xfrm>
            <a:off x="810811" y="950976"/>
            <a:ext cx="5032777" cy="5424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b="1" dirty="0"/>
              <a:t>Response Body: 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[  { "$class": "</a:t>
            </a:r>
            <a:r>
              <a:rPr lang="en-US" dirty="0" err="1"/>
              <a:t>delivery.Order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"holder": "</a:t>
            </a:r>
            <a:r>
              <a:rPr lang="en-US" dirty="0" err="1"/>
              <a:t>resource:delivery.Warehouse#WarehouseGurgaon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orderId</a:t>
            </a:r>
            <a:r>
              <a:rPr lang="en-US" dirty="0"/>
              <a:t>": "OrderJaipur1",</a:t>
            </a:r>
            <a:endParaRPr lang="en-US" dirty="0"/>
          </a:p>
          <a:p>
            <a:pPr lvl="0"/>
            <a:r>
              <a:rPr lang="en-US" dirty="0"/>
              <a:t>    "id": 1,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pincode</a:t>
            </a:r>
            <a:r>
              <a:rPr lang="en-US" dirty="0"/>
              <a:t>": "305001",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buyerRegion</a:t>
            </a:r>
            <a:r>
              <a:rPr lang="en-US" dirty="0"/>
              <a:t>": "North",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buyerState</a:t>
            </a:r>
            <a:r>
              <a:rPr lang="en-US" dirty="0"/>
              <a:t>": "Rajasthan",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orderNo</a:t>
            </a:r>
            <a:r>
              <a:rPr lang="en-US" dirty="0"/>
              <a:t>": "ORD000AJ1",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statusId</a:t>
            </a:r>
            <a:r>
              <a:rPr lang="en-US" dirty="0"/>
              <a:t>": 2,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orderDateTime</a:t>
            </a:r>
            <a:r>
              <a:rPr lang="en-US" dirty="0"/>
              <a:t>": 1551353278451,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orderLocationLat</a:t>
            </a:r>
            <a:r>
              <a:rPr lang="en-US" dirty="0"/>
              <a:t>": 28.422572,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orderLocationLng</a:t>
            </a:r>
            <a:r>
              <a:rPr lang="en-US" dirty="0"/>
              <a:t>": 77.000422,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orderLocationAddress</a:t>
            </a:r>
            <a:r>
              <a:rPr lang="en-US" dirty="0"/>
              <a:t>": "38/6, Delhi - Jaipur </a:t>
            </a:r>
            <a:r>
              <a:rPr lang="en-US" dirty="0" err="1"/>
              <a:t>Expy</a:t>
            </a:r>
            <a:r>
              <a:rPr lang="en-US" dirty="0"/>
              <a:t>, Mohammed </a:t>
            </a:r>
            <a:r>
              <a:rPr lang="en-US" dirty="0" err="1"/>
              <a:t>Pur</a:t>
            </a:r>
            <a:r>
              <a:rPr lang="en-US" dirty="0"/>
              <a:t>, </a:t>
            </a:r>
            <a:r>
              <a:rPr lang="en-US" dirty="0" err="1"/>
              <a:t>Khandsha</a:t>
            </a:r>
            <a:r>
              <a:rPr lang="en-US" dirty="0"/>
              <a:t>, Sector 37, Gurugram, Haryana 122004",</a:t>
            </a:r>
            <a:endParaRPr lang="en-US" dirty="0"/>
          </a:p>
          <a:p>
            <a:pPr lvl="0"/>
            <a:r>
              <a:rPr lang="en-US" dirty="0"/>
              <a:t>    "description": "This is a sample order",</a:t>
            </a:r>
            <a:endParaRPr lang="en-US" dirty="0"/>
          </a:p>
          <a:p>
            <a:pPr lvl="0"/>
            <a:r>
              <a:rPr lang="en-US" sz="1050" dirty="0"/>
              <a:t>    "</a:t>
            </a:r>
            <a:endParaRPr lang="en-US" sz="1050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Get All Orders</a:t>
            </a:r>
            <a:endParaRPr lang="en-US" sz="2400" dirty="0"/>
          </a:p>
        </p:txBody>
      </p:sp>
      <p:sp>
        <p:nvSpPr>
          <p:cNvPr id="6" name="TextBox 40"/>
          <p:cNvSpPr txBox="1">
            <a:spLocks noChangeArrowheads="1"/>
          </p:cNvSpPr>
          <p:nvPr/>
        </p:nvSpPr>
        <p:spPr bwMode="auto">
          <a:xfrm>
            <a:off x="5843588" y="1421795"/>
            <a:ext cx="5032777" cy="4708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dirty="0"/>
              <a:t>"</a:t>
            </a:r>
            <a:r>
              <a:rPr lang="en-US" dirty="0" err="1"/>
              <a:t>qrCodeText</a:t>
            </a:r>
            <a:r>
              <a:rPr lang="en-US" dirty="0"/>
              <a:t>": "q6",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buyerName</a:t>
            </a:r>
            <a:r>
              <a:rPr lang="en-US" dirty="0"/>
              <a:t>": "Splash Mobile Shop",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buyerAddress</a:t>
            </a:r>
            <a:r>
              <a:rPr lang="en-US" dirty="0"/>
              <a:t>": "</a:t>
            </a:r>
            <a:r>
              <a:rPr lang="en-US" dirty="0" err="1"/>
              <a:t>Opp</a:t>
            </a:r>
            <a:r>
              <a:rPr lang="en-US" dirty="0"/>
              <a:t> Elite Restaurant, Station Road, Ajmer, Rajasthan 305001",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shipperName</a:t>
            </a:r>
            <a:r>
              <a:rPr lang="en-US" dirty="0"/>
              <a:t>": "Jai Durga Electronics",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shipperAddress</a:t>
            </a:r>
            <a:r>
              <a:rPr lang="en-US" dirty="0"/>
              <a:t>": "",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sellerCity</a:t>
            </a:r>
            <a:r>
              <a:rPr lang="en-US" dirty="0"/>
              <a:t>": "Gurugram, </a:t>
            </a:r>
            <a:r>
              <a:rPr lang="en-US" dirty="0" err="1"/>
              <a:t>Hariyana</a:t>
            </a:r>
            <a:r>
              <a:rPr lang="en-US" dirty="0"/>
              <a:t>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buyerCity</a:t>
            </a:r>
            <a:r>
              <a:rPr lang="en-US" dirty="0"/>
              <a:t>": "Ajmer",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sellerAddress</a:t>
            </a:r>
            <a:r>
              <a:rPr lang="en-US" dirty="0"/>
              <a:t>": "</a:t>
            </a:r>
            <a:r>
              <a:rPr lang="en-US" dirty="0" err="1"/>
              <a:t>Khandsa</a:t>
            </a:r>
            <a:r>
              <a:rPr lang="en-US" dirty="0"/>
              <a:t> Road, Near HDFC Bank, Vishwakarma Nagar, Sector 10A, Gurugram, Haryana 122018",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sellerLocationLng</a:t>
            </a:r>
            <a:r>
              <a:rPr lang="en-US" dirty="0"/>
              <a:t>": 28.439874,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sellerLocationLat</a:t>
            </a:r>
            <a:r>
              <a:rPr lang="en-US" dirty="0"/>
              <a:t>": 77.00658,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shippingService</a:t>
            </a:r>
            <a:r>
              <a:rPr lang="en-US" dirty="0"/>
              <a:t>": "Standard",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contactNo</a:t>
            </a:r>
            <a:r>
              <a:rPr lang="en-US" dirty="0"/>
              <a:t>": "9876543210",</a:t>
            </a:r>
            <a:endParaRPr lang="en-US" dirty="0"/>
          </a:p>
          <a:p>
            <a:pPr lvl="0"/>
            <a:r>
              <a:rPr lang="en-US" dirty="0"/>
              <a:t>    "</a:t>
            </a:r>
            <a:r>
              <a:rPr lang="en-US" dirty="0" err="1"/>
              <a:t>currentLocationReached</a:t>
            </a:r>
            <a:r>
              <a:rPr lang="en-US" dirty="0"/>
              <a:t>": "North Warehouse"</a:t>
            </a:r>
            <a:endParaRPr lang="en-US" dirty="0"/>
          </a:p>
          <a:p>
            <a:pPr lvl="0"/>
            <a:r>
              <a:rPr lang="en-US" dirty="0"/>
              <a:t>...  }, …]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Warehouse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Get All Transporter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0811" y="950976"/>
            <a:ext cx="6096000" cy="13336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/>
              <a:t>Request Type: </a:t>
            </a:r>
            <a:r>
              <a:rPr lang="en-US" dirty="0"/>
              <a:t>Get</a:t>
            </a:r>
            <a:endParaRPr lang="en-US" dirty="0"/>
          </a:p>
          <a:p>
            <a:pPr lvl="0">
              <a:spcBef>
                <a:spcPts val="1600"/>
              </a:spcBef>
            </a:pPr>
            <a:r>
              <a:rPr lang="en-US" b="1" dirty="0"/>
              <a:t>Request URL: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http://localhost:3001/api/delivery.Transporter</a:t>
            </a:r>
            <a:endParaRPr lang="en-US" dirty="0"/>
          </a:p>
          <a:p>
            <a:pPr lvl="0">
              <a:spcBef>
                <a:spcPts val="1600"/>
              </a:spcBef>
            </a:pPr>
            <a:r>
              <a:rPr lang="en-US" b="1" dirty="0"/>
              <a:t>Response Code: </a:t>
            </a:r>
            <a:r>
              <a:rPr lang="en-US" dirty="0"/>
              <a:t>200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Warehouse API’s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36989" y="708632"/>
            <a:ext cx="10744200" cy="59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Get All Transporter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05256" y="950976"/>
            <a:ext cx="3652457" cy="503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Response Body: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[ </a:t>
            </a:r>
            <a:r>
              <a:rPr lang="en-US" dirty="0">
                <a:solidFill>
                  <a:srgbClr val="434343"/>
                </a:solidFill>
              </a:rPr>
              <a:t>{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"$class": "</a:t>
            </a:r>
            <a:r>
              <a:rPr lang="en-US" dirty="0" err="1">
                <a:solidFill>
                  <a:srgbClr val="434343"/>
                </a:solidFill>
              </a:rPr>
              <a:t>delivery.Transporter</a:t>
            </a:r>
            <a:r>
              <a:rPr lang="en-US" dirty="0">
                <a:solidFill>
                  <a:srgbClr val="434343"/>
                </a:solidFill>
              </a:rPr>
              <a:t>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</a:t>
            </a:r>
            <a:r>
              <a:rPr lang="en-US" dirty="0" err="1">
                <a:solidFill>
                  <a:srgbClr val="434343"/>
                </a:solidFill>
              </a:rPr>
              <a:t>DriverFirstName</a:t>
            </a:r>
            <a:r>
              <a:rPr lang="en-US" dirty="0">
                <a:solidFill>
                  <a:srgbClr val="434343"/>
                </a:solidFill>
              </a:rPr>
              <a:t>": "Raj",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</a:t>
            </a:r>
            <a:r>
              <a:rPr lang="en-US" dirty="0" err="1">
                <a:solidFill>
                  <a:srgbClr val="434343"/>
                </a:solidFill>
              </a:rPr>
              <a:t>DriverLastName</a:t>
            </a:r>
            <a:r>
              <a:rPr lang="en-US" dirty="0">
                <a:solidFill>
                  <a:srgbClr val="434343"/>
                </a:solidFill>
              </a:rPr>
              <a:t>": "Mehta",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</a:t>
            </a:r>
            <a:r>
              <a:rPr lang="en-US" dirty="0" err="1">
                <a:solidFill>
                  <a:srgbClr val="434343"/>
                </a:solidFill>
              </a:rPr>
              <a:t>TransporterName</a:t>
            </a:r>
            <a:r>
              <a:rPr lang="en-US" dirty="0">
                <a:solidFill>
                  <a:srgbClr val="434343"/>
                </a:solidFill>
              </a:rPr>
              <a:t>": "Balaji Ltd.",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</a:t>
            </a:r>
            <a:r>
              <a:rPr lang="en-US" dirty="0" err="1">
                <a:solidFill>
                  <a:srgbClr val="434343"/>
                </a:solidFill>
              </a:rPr>
              <a:t>VehicleNumber</a:t>
            </a:r>
            <a:r>
              <a:rPr lang="en-US" dirty="0">
                <a:solidFill>
                  <a:srgbClr val="434343"/>
                </a:solidFill>
              </a:rPr>
              <a:t>": "Vn1234",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</a:t>
            </a:r>
            <a:r>
              <a:rPr lang="en-US" dirty="0" err="1">
                <a:solidFill>
                  <a:srgbClr val="434343"/>
                </a:solidFill>
              </a:rPr>
              <a:t>VehicleId</a:t>
            </a:r>
            <a:r>
              <a:rPr lang="en-US" dirty="0">
                <a:solidFill>
                  <a:srgbClr val="434343"/>
                </a:solidFill>
              </a:rPr>
              <a:t>": "V123",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</a:t>
            </a:r>
            <a:r>
              <a:rPr lang="en-US" dirty="0" err="1">
                <a:solidFill>
                  <a:srgbClr val="434343"/>
                </a:solidFill>
              </a:rPr>
              <a:t>emailId</a:t>
            </a:r>
            <a:r>
              <a:rPr lang="en-US" dirty="0">
                <a:solidFill>
                  <a:srgbClr val="434343"/>
                </a:solidFill>
              </a:rPr>
              <a:t>": "trans1@q3.com",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</a:t>
            </a:r>
            <a:r>
              <a:rPr lang="en-US" dirty="0" err="1">
                <a:solidFill>
                  <a:srgbClr val="434343"/>
                </a:solidFill>
              </a:rPr>
              <a:t>DeliveryId</a:t>
            </a:r>
            <a:r>
              <a:rPr lang="en-US" dirty="0">
                <a:solidFill>
                  <a:srgbClr val="434343"/>
                </a:solidFill>
              </a:rPr>
              <a:t>": "",  "orders": [],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</a:t>
            </a:r>
            <a:r>
              <a:rPr lang="en-US" dirty="0" err="1">
                <a:solidFill>
                  <a:srgbClr val="434343"/>
                </a:solidFill>
              </a:rPr>
              <a:t>deliveredOrders</a:t>
            </a:r>
            <a:r>
              <a:rPr lang="en-US" dirty="0">
                <a:solidFill>
                  <a:srgbClr val="434343"/>
                </a:solidFill>
              </a:rPr>
              <a:t>":[],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</a:t>
            </a:r>
            <a:r>
              <a:rPr lang="en-US" dirty="0" err="1">
                <a:solidFill>
                  <a:srgbClr val="434343"/>
                </a:solidFill>
              </a:rPr>
              <a:t>StatusId</a:t>
            </a:r>
            <a:r>
              <a:rPr lang="en-US" dirty="0">
                <a:solidFill>
                  <a:srgbClr val="434343"/>
                </a:solidFill>
              </a:rPr>
              <a:t>": 0,  "location": "",</a:t>
            </a:r>
            <a:endParaRPr lang="en-US" dirty="0">
              <a:solidFill>
                <a:srgbClr val="434343"/>
              </a:solidFill>
            </a:endParaRPr>
          </a:p>
          <a:p>
            <a:pPr lvl="0">
              <a:lnSpc>
                <a:spcPct val="136000"/>
              </a:lnSpc>
            </a:pPr>
            <a:r>
              <a:rPr lang="en-US" dirty="0">
                <a:solidFill>
                  <a:srgbClr val="434343"/>
                </a:solidFill>
              </a:rPr>
              <a:t> "</a:t>
            </a:r>
            <a:r>
              <a:rPr lang="en-US" dirty="0" err="1">
                <a:solidFill>
                  <a:srgbClr val="434343"/>
                </a:solidFill>
              </a:rPr>
              <a:t>holderId</a:t>
            </a:r>
            <a:r>
              <a:rPr lang="en-US" dirty="0">
                <a:solidFill>
                  <a:srgbClr val="434343"/>
                </a:solidFill>
              </a:rPr>
              <a:t>": "</a:t>
            </a:r>
            <a:r>
              <a:rPr lang="en-US" dirty="0" err="1">
                <a:solidFill>
                  <a:srgbClr val="434343"/>
                </a:solidFill>
              </a:rPr>
              <a:t>GurgaonToJaipur</a:t>
            </a:r>
            <a:r>
              <a:rPr lang="en-US" dirty="0">
                <a:solidFill>
                  <a:srgbClr val="434343"/>
                </a:solidFill>
              </a:rPr>
              <a:t>“ },...</a:t>
            </a:r>
            <a:r>
              <a:rPr lang="en-US" dirty="0"/>
              <a:t>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16825</Words>
  <Application>WPS Presentation</Application>
  <PresentationFormat>Widescreen</PresentationFormat>
  <Paragraphs>628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SimSun</vt:lpstr>
      <vt:lpstr>Wingdings</vt:lpstr>
      <vt:lpstr>Impact</vt:lpstr>
      <vt:lpstr>MS PGothic</vt:lpstr>
      <vt:lpstr>Calibri</vt:lpstr>
      <vt:lpstr>DejaVu Sans</vt:lpstr>
      <vt:lpstr>Ubuntu Condensed</vt:lpstr>
      <vt:lpstr>微软雅黑</vt:lpstr>
      <vt:lpstr>Monospace</vt:lpstr>
      <vt:lpstr>Arial Unicode MS</vt:lpstr>
      <vt:lpstr>Calibri Light</vt:lpstr>
      <vt:lpstr>OpenSymbol</vt:lpstr>
      <vt:lpstr>Office Theme</vt:lpstr>
      <vt:lpstr>PowerPoint 演示文稿</vt:lpstr>
      <vt:lpstr> Last Mile Delivery Application</vt:lpstr>
      <vt:lpstr> Product Flow In The Application</vt:lpstr>
      <vt:lpstr> Last Mile Delivery Application APIs</vt:lpstr>
      <vt:lpstr>Hyperledger Fabric Architecture</vt:lpstr>
      <vt:lpstr> Warehouse API’s</vt:lpstr>
      <vt:lpstr> Warehouse API’s</vt:lpstr>
      <vt:lpstr> Warehouse API’s</vt:lpstr>
      <vt:lpstr> Warehouse API’s</vt:lpstr>
      <vt:lpstr> Warehouse API’s</vt:lpstr>
      <vt:lpstr> Warehouse API’s</vt:lpstr>
      <vt:lpstr> Warehouse API’s</vt:lpstr>
      <vt:lpstr> Warehouse API’s</vt:lpstr>
      <vt:lpstr> Warehouse API’s</vt:lpstr>
      <vt:lpstr> Warehouse API’s</vt:lpstr>
      <vt:lpstr> Transporter API’s</vt:lpstr>
      <vt:lpstr> Transporter API’s</vt:lpstr>
      <vt:lpstr> Transporter API’s</vt:lpstr>
      <vt:lpstr> Transporter API’s</vt:lpstr>
      <vt:lpstr> Transporter API’s</vt:lpstr>
      <vt:lpstr> Transporter API’s</vt:lpstr>
      <vt:lpstr> Transporter API’s</vt:lpstr>
      <vt:lpstr> Transporter API’s</vt:lpstr>
      <vt:lpstr> Transporter API’s</vt:lpstr>
      <vt:lpstr> Transporter API’s</vt:lpstr>
      <vt:lpstr> Courier API’s</vt:lpstr>
      <vt:lpstr> Courier API’s</vt:lpstr>
      <vt:lpstr> Courier API’s</vt:lpstr>
      <vt:lpstr> Courier API’s</vt:lpstr>
      <vt:lpstr> Courier API’s</vt:lpstr>
      <vt:lpstr> Courier API’s</vt:lpstr>
      <vt:lpstr> Courier API’s</vt:lpstr>
      <vt:lpstr>Order API’s</vt:lpstr>
      <vt:lpstr>Order API’s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Tulika Giri</dc:creator>
  <cp:lastModifiedBy>q3</cp:lastModifiedBy>
  <cp:revision>332</cp:revision>
  <dcterms:created xsi:type="dcterms:W3CDTF">2019-03-15T11:37:37Z</dcterms:created>
  <dcterms:modified xsi:type="dcterms:W3CDTF">2019-03-15T11:37:37Z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