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9" r:id="rId5"/>
    <p:sldId id="264" r:id="rId6"/>
    <p:sldId id="265" r:id="rId7"/>
    <p:sldId id="261" r:id="rId8"/>
    <p:sldId id="262" r:id="rId9"/>
    <p:sldId id="263" r:id="rId10"/>
    <p:sldId id="259"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9D9157-2CB4-4F02-A3FE-DAA1BBA22199}"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09768-E00C-4A6A-9998-849AC7693287}" type="slidenum">
              <a:rPr lang="en-IN" smtClean="0"/>
              <a:t>‹#›</a:t>
            </a:fld>
            <a:endParaRPr lang="en-IN"/>
          </a:p>
        </p:txBody>
      </p:sp>
    </p:spTree>
    <p:extLst>
      <p:ext uri="{BB962C8B-B14F-4D97-AF65-F5344CB8AC3E}">
        <p14:creationId xmlns:p14="http://schemas.microsoft.com/office/powerpoint/2010/main" val="2879721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9D9157-2CB4-4F02-A3FE-DAA1BBA22199}"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D09768-E00C-4A6A-9998-849AC7693287}" type="slidenum">
              <a:rPr lang="en-IN" smtClean="0"/>
              <a:t>‹#›</a:t>
            </a:fld>
            <a:endParaRPr lang="en-IN"/>
          </a:p>
        </p:txBody>
      </p:sp>
    </p:spTree>
    <p:extLst>
      <p:ext uri="{BB962C8B-B14F-4D97-AF65-F5344CB8AC3E}">
        <p14:creationId xmlns:p14="http://schemas.microsoft.com/office/powerpoint/2010/main" val="3530550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9D9157-2CB4-4F02-A3FE-DAA1BBA22199}"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09768-E00C-4A6A-9998-849AC7693287}" type="slidenum">
              <a:rPr lang="en-IN" smtClean="0"/>
              <a:t>‹#›</a:t>
            </a:fld>
            <a:endParaRPr lang="en-IN"/>
          </a:p>
        </p:txBody>
      </p:sp>
    </p:spTree>
    <p:extLst>
      <p:ext uri="{BB962C8B-B14F-4D97-AF65-F5344CB8AC3E}">
        <p14:creationId xmlns:p14="http://schemas.microsoft.com/office/powerpoint/2010/main" val="2055216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9D9157-2CB4-4F02-A3FE-DAA1BBA22199}"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09768-E00C-4A6A-9998-849AC769328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24394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D9157-2CB4-4F02-A3FE-DAA1BBA22199}"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09768-E00C-4A6A-9998-849AC7693287}" type="slidenum">
              <a:rPr lang="en-IN" smtClean="0"/>
              <a:t>‹#›</a:t>
            </a:fld>
            <a:endParaRPr lang="en-IN"/>
          </a:p>
        </p:txBody>
      </p:sp>
    </p:spTree>
    <p:extLst>
      <p:ext uri="{BB962C8B-B14F-4D97-AF65-F5344CB8AC3E}">
        <p14:creationId xmlns:p14="http://schemas.microsoft.com/office/powerpoint/2010/main" val="276330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89D9157-2CB4-4F02-A3FE-DAA1BBA22199}" type="datetimeFigureOut">
              <a:rPr lang="en-IN" smtClean="0"/>
              <a:t>28-02-2021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09768-E00C-4A6A-9998-849AC7693287}" type="slidenum">
              <a:rPr lang="en-IN" smtClean="0"/>
              <a:t>‹#›</a:t>
            </a:fld>
            <a:endParaRPr lang="en-IN"/>
          </a:p>
        </p:txBody>
      </p:sp>
    </p:spTree>
    <p:extLst>
      <p:ext uri="{BB962C8B-B14F-4D97-AF65-F5344CB8AC3E}">
        <p14:creationId xmlns:p14="http://schemas.microsoft.com/office/powerpoint/2010/main" val="1295054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89D9157-2CB4-4F02-A3FE-DAA1BBA22199}" type="datetimeFigureOut">
              <a:rPr lang="en-IN" smtClean="0"/>
              <a:t>28-02-2021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09768-E00C-4A6A-9998-849AC7693287}" type="slidenum">
              <a:rPr lang="en-IN" smtClean="0"/>
              <a:t>‹#›</a:t>
            </a:fld>
            <a:endParaRPr lang="en-IN"/>
          </a:p>
        </p:txBody>
      </p:sp>
    </p:spTree>
    <p:extLst>
      <p:ext uri="{BB962C8B-B14F-4D97-AF65-F5344CB8AC3E}">
        <p14:creationId xmlns:p14="http://schemas.microsoft.com/office/powerpoint/2010/main" val="1635581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D9157-2CB4-4F02-A3FE-DAA1BBA22199}"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09768-E00C-4A6A-9998-849AC7693287}" type="slidenum">
              <a:rPr lang="en-IN" smtClean="0"/>
              <a:t>‹#›</a:t>
            </a:fld>
            <a:endParaRPr lang="en-IN"/>
          </a:p>
        </p:txBody>
      </p:sp>
    </p:spTree>
    <p:extLst>
      <p:ext uri="{BB962C8B-B14F-4D97-AF65-F5344CB8AC3E}">
        <p14:creationId xmlns:p14="http://schemas.microsoft.com/office/powerpoint/2010/main" val="2696671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D9157-2CB4-4F02-A3FE-DAA1BBA22199}"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09768-E00C-4A6A-9998-849AC7693287}" type="slidenum">
              <a:rPr lang="en-IN" smtClean="0"/>
              <a:t>‹#›</a:t>
            </a:fld>
            <a:endParaRPr lang="en-IN"/>
          </a:p>
        </p:txBody>
      </p:sp>
    </p:spTree>
    <p:extLst>
      <p:ext uri="{BB962C8B-B14F-4D97-AF65-F5344CB8AC3E}">
        <p14:creationId xmlns:p14="http://schemas.microsoft.com/office/powerpoint/2010/main" val="1912169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89D9157-2CB4-4F02-A3FE-DAA1BBA22199}"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09768-E00C-4A6A-9998-849AC7693287}" type="slidenum">
              <a:rPr lang="en-IN" smtClean="0"/>
              <a:t>‹#›</a:t>
            </a:fld>
            <a:endParaRPr lang="en-IN"/>
          </a:p>
        </p:txBody>
      </p:sp>
    </p:spTree>
    <p:extLst>
      <p:ext uri="{BB962C8B-B14F-4D97-AF65-F5344CB8AC3E}">
        <p14:creationId xmlns:p14="http://schemas.microsoft.com/office/powerpoint/2010/main" val="3447739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D9157-2CB4-4F02-A3FE-DAA1BBA22199}"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09768-E00C-4A6A-9998-849AC7693287}" type="slidenum">
              <a:rPr lang="en-IN" smtClean="0"/>
              <a:t>‹#›</a:t>
            </a:fld>
            <a:endParaRPr lang="en-IN"/>
          </a:p>
        </p:txBody>
      </p:sp>
    </p:spTree>
    <p:extLst>
      <p:ext uri="{BB962C8B-B14F-4D97-AF65-F5344CB8AC3E}">
        <p14:creationId xmlns:p14="http://schemas.microsoft.com/office/powerpoint/2010/main" val="1047324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9D9157-2CB4-4F02-A3FE-DAA1BBA22199}"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D09768-E00C-4A6A-9998-849AC7693287}" type="slidenum">
              <a:rPr lang="en-IN" smtClean="0"/>
              <a:t>‹#›</a:t>
            </a:fld>
            <a:endParaRPr lang="en-IN"/>
          </a:p>
        </p:txBody>
      </p:sp>
    </p:spTree>
    <p:extLst>
      <p:ext uri="{BB962C8B-B14F-4D97-AF65-F5344CB8AC3E}">
        <p14:creationId xmlns:p14="http://schemas.microsoft.com/office/powerpoint/2010/main" val="1061644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9D9157-2CB4-4F02-A3FE-DAA1BBA22199}" type="datetimeFigureOut">
              <a:rPr lang="en-IN" smtClean="0"/>
              <a:t>28-02-2021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D09768-E00C-4A6A-9998-849AC7693287}" type="slidenum">
              <a:rPr lang="en-IN" smtClean="0"/>
              <a:t>‹#›</a:t>
            </a:fld>
            <a:endParaRPr lang="en-IN"/>
          </a:p>
        </p:txBody>
      </p:sp>
    </p:spTree>
    <p:extLst>
      <p:ext uri="{BB962C8B-B14F-4D97-AF65-F5344CB8AC3E}">
        <p14:creationId xmlns:p14="http://schemas.microsoft.com/office/powerpoint/2010/main" val="492131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89D9157-2CB4-4F02-A3FE-DAA1BBA22199}" type="datetimeFigureOut">
              <a:rPr lang="en-IN" smtClean="0"/>
              <a:t>28-02-2021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ED09768-E00C-4A6A-9998-849AC7693287}" type="slidenum">
              <a:rPr lang="en-IN" smtClean="0"/>
              <a:t>‹#›</a:t>
            </a:fld>
            <a:endParaRPr lang="en-IN"/>
          </a:p>
        </p:txBody>
      </p:sp>
    </p:spTree>
    <p:extLst>
      <p:ext uri="{BB962C8B-B14F-4D97-AF65-F5344CB8AC3E}">
        <p14:creationId xmlns:p14="http://schemas.microsoft.com/office/powerpoint/2010/main" val="21576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89D9157-2CB4-4F02-A3FE-DAA1BBA22199}" type="datetimeFigureOut">
              <a:rPr lang="en-IN" smtClean="0"/>
              <a:t>28-02-2021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ED09768-E00C-4A6A-9998-849AC7693287}" type="slidenum">
              <a:rPr lang="en-IN" smtClean="0"/>
              <a:t>‹#›</a:t>
            </a:fld>
            <a:endParaRPr lang="en-IN"/>
          </a:p>
        </p:txBody>
      </p:sp>
    </p:spTree>
    <p:extLst>
      <p:ext uri="{BB962C8B-B14F-4D97-AF65-F5344CB8AC3E}">
        <p14:creationId xmlns:p14="http://schemas.microsoft.com/office/powerpoint/2010/main" val="786948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89D9157-2CB4-4F02-A3FE-DAA1BBA22199}" type="datetimeFigureOut">
              <a:rPr lang="en-IN" smtClean="0"/>
              <a:t>28-02-2021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ED09768-E00C-4A6A-9998-849AC7693287}" type="slidenum">
              <a:rPr lang="en-IN" smtClean="0"/>
              <a:t>‹#›</a:t>
            </a:fld>
            <a:endParaRPr lang="en-IN"/>
          </a:p>
        </p:txBody>
      </p:sp>
    </p:spTree>
    <p:extLst>
      <p:ext uri="{BB962C8B-B14F-4D97-AF65-F5344CB8AC3E}">
        <p14:creationId xmlns:p14="http://schemas.microsoft.com/office/powerpoint/2010/main" val="2041977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9D9157-2CB4-4F02-A3FE-DAA1BBA22199}"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D09768-E00C-4A6A-9998-849AC7693287}" type="slidenum">
              <a:rPr lang="en-IN" smtClean="0"/>
              <a:t>‹#›</a:t>
            </a:fld>
            <a:endParaRPr lang="en-IN"/>
          </a:p>
        </p:txBody>
      </p:sp>
    </p:spTree>
    <p:extLst>
      <p:ext uri="{BB962C8B-B14F-4D97-AF65-F5344CB8AC3E}">
        <p14:creationId xmlns:p14="http://schemas.microsoft.com/office/powerpoint/2010/main" val="2460107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89D9157-2CB4-4F02-A3FE-DAA1BBA22199}" type="datetimeFigureOut">
              <a:rPr lang="en-IN" smtClean="0"/>
              <a:t>28-02-2021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ED09768-E00C-4A6A-9998-849AC7693287}" type="slidenum">
              <a:rPr lang="en-IN" smtClean="0"/>
              <a:t>‹#›</a:t>
            </a:fld>
            <a:endParaRPr lang="en-IN"/>
          </a:p>
        </p:txBody>
      </p:sp>
    </p:spTree>
    <p:extLst>
      <p:ext uri="{BB962C8B-B14F-4D97-AF65-F5344CB8AC3E}">
        <p14:creationId xmlns:p14="http://schemas.microsoft.com/office/powerpoint/2010/main" val="361974739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C54BE-8B5D-4A26-B8F7-B433DC49DD1F}"/>
              </a:ext>
            </a:extLst>
          </p:cNvPr>
          <p:cNvSpPr>
            <a:spLocks noGrp="1"/>
          </p:cNvSpPr>
          <p:nvPr>
            <p:ph type="ctrTitle"/>
          </p:nvPr>
        </p:nvSpPr>
        <p:spPr>
          <a:xfrm>
            <a:off x="1154955" y="823319"/>
            <a:ext cx="8825658" cy="3329581"/>
          </a:xfrm>
        </p:spPr>
        <p:txBody>
          <a:bodyPr/>
          <a:lstStyle/>
          <a:p>
            <a:r>
              <a:rPr lang="en-US" dirty="0"/>
              <a:t>ASH NAZG</a:t>
            </a:r>
            <a:endParaRPr lang="en-IN" dirty="0"/>
          </a:p>
        </p:txBody>
      </p:sp>
      <p:sp>
        <p:nvSpPr>
          <p:cNvPr id="3" name="Subtitle 2">
            <a:extLst>
              <a:ext uri="{FF2B5EF4-FFF2-40B4-BE49-F238E27FC236}">
                <a16:creationId xmlns:a16="http://schemas.microsoft.com/office/drawing/2014/main" id="{AC7BF44F-7E0D-4FCB-AEF5-9335743150BB}"/>
              </a:ext>
            </a:extLst>
          </p:cNvPr>
          <p:cNvSpPr>
            <a:spLocks noGrp="1"/>
          </p:cNvSpPr>
          <p:nvPr>
            <p:ph type="subTitle" idx="1"/>
          </p:nvPr>
        </p:nvSpPr>
        <p:spPr>
          <a:xfrm>
            <a:off x="1154955" y="4032662"/>
            <a:ext cx="8825658" cy="861420"/>
          </a:xfrm>
        </p:spPr>
        <p:txBody>
          <a:bodyPr/>
          <a:lstStyle/>
          <a:p>
            <a:r>
              <a:rPr lang="en-US" dirty="0"/>
              <a:t>One band to rule them all</a:t>
            </a:r>
            <a:endParaRPr lang="en-IN" dirty="0"/>
          </a:p>
        </p:txBody>
      </p:sp>
      <p:sp>
        <p:nvSpPr>
          <p:cNvPr id="4" name="Subtitle 2">
            <a:extLst>
              <a:ext uri="{FF2B5EF4-FFF2-40B4-BE49-F238E27FC236}">
                <a16:creationId xmlns:a16="http://schemas.microsoft.com/office/drawing/2014/main" id="{7C4BC650-9692-4233-B52E-918EE4BA67E0}"/>
              </a:ext>
            </a:extLst>
          </p:cNvPr>
          <p:cNvSpPr txBox="1">
            <a:spLocks/>
          </p:cNvSpPr>
          <p:nvPr/>
        </p:nvSpPr>
        <p:spPr>
          <a:xfrm>
            <a:off x="194992" y="5996580"/>
            <a:ext cx="7101355"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dirty="0"/>
              <a:t>Team members: Tushar magar, Vibhav samaga and yash mutnalkar</a:t>
            </a:r>
            <a:endParaRPr lang="en-IN" dirty="0"/>
          </a:p>
        </p:txBody>
      </p:sp>
    </p:spTree>
    <p:extLst>
      <p:ext uri="{BB962C8B-B14F-4D97-AF65-F5344CB8AC3E}">
        <p14:creationId xmlns:p14="http://schemas.microsoft.com/office/powerpoint/2010/main" val="4275487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0FF6-AA1D-4892-8210-0412C1A0A96F}"/>
              </a:ext>
            </a:extLst>
          </p:cNvPr>
          <p:cNvSpPr>
            <a:spLocks noGrp="1"/>
          </p:cNvSpPr>
          <p:nvPr>
            <p:ph type="title"/>
          </p:nvPr>
        </p:nvSpPr>
        <p:spPr/>
        <p:txBody>
          <a:bodyPr/>
          <a:lstStyle/>
          <a:p>
            <a:r>
              <a:rPr lang="en-US" dirty="0"/>
              <a:t>Future scope and our thoughts</a:t>
            </a:r>
            <a:endParaRPr lang="en-IN" dirty="0"/>
          </a:p>
        </p:txBody>
      </p:sp>
      <p:sp>
        <p:nvSpPr>
          <p:cNvPr id="3" name="Content Placeholder 2">
            <a:extLst>
              <a:ext uri="{FF2B5EF4-FFF2-40B4-BE49-F238E27FC236}">
                <a16:creationId xmlns:a16="http://schemas.microsoft.com/office/drawing/2014/main" id="{A62B8DE5-9497-464C-A464-C258EC3353CE}"/>
              </a:ext>
            </a:extLst>
          </p:cNvPr>
          <p:cNvSpPr>
            <a:spLocks noGrp="1"/>
          </p:cNvSpPr>
          <p:nvPr>
            <p:ph idx="1"/>
          </p:nvPr>
        </p:nvSpPr>
        <p:spPr/>
        <p:txBody>
          <a:bodyPr/>
          <a:lstStyle/>
          <a:p>
            <a:r>
              <a:rPr lang="en-US" dirty="0"/>
              <a:t>This idea opens up many more doors to enable a unified security and record keeping system. In terms of expansion, we're looking to integrating this idea of scanners and wristbands with the process of maintaining attendance records of students by installing scanners outside classrooms. </a:t>
            </a:r>
          </a:p>
          <a:p>
            <a:r>
              <a:rPr lang="en-US" dirty="0"/>
              <a:t>We have also built an Arduino code to develop security for 'special-access' areas, involving the same concepts used for this project.</a:t>
            </a:r>
          </a:p>
          <a:p>
            <a:r>
              <a:rPr lang="en-US" dirty="0">
                <a:solidFill>
                  <a:srgbClr val="FFFFFF"/>
                </a:solidFill>
                <a:effectLst/>
                <a:latin typeface="+mn-lt"/>
                <a:ea typeface="Calibri" panose="020F0502020204030204" pitchFamily="34" charset="0"/>
                <a:cs typeface="Times New Roman" panose="02020603050405020304" pitchFamily="18" charset="0"/>
              </a:rPr>
              <a:t>We believe this project is cost efficient and feasible enough to be incorporated into the current world scenario to improve the entire system of record keeping. </a:t>
            </a:r>
            <a:endParaRPr lang="en-IN" dirty="0">
              <a:latin typeface="+mn-lt"/>
            </a:endParaRPr>
          </a:p>
        </p:txBody>
      </p:sp>
    </p:spTree>
    <p:extLst>
      <p:ext uri="{BB962C8B-B14F-4D97-AF65-F5344CB8AC3E}">
        <p14:creationId xmlns:p14="http://schemas.microsoft.com/office/powerpoint/2010/main" val="435748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038B2-D168-49DF-8D15-4510630EF59D}"/>
              </a:ext>
            </a:extLst>
          </p:cNvPr>
          <p:cNvSpPr>
            <a:spLocks noGrp="1"/>
          </p:cNvSpPr>
          <p:nvPr>
            <p:ph type="title"/>
          </p:nvPr>
        </p:nvSpPr>
        <p:spPr>
          <a:xfrm>
            <a:off x="957196" y="169914"/>
            <a:ext cx="9404723" cy="1064997"/>
          </a:xfrm>
        </p:spPr>
        <p:txBody>
          <a:bodyPr/>
          <a:lstStyle/>
          <a:p>
            <a:r>
              <a:rPr lang="en-US" sz="3200" dirty="0"/>
              <a:t>Arduino code for the security access project</a:t>
            </a:r>
            <a:endParaRPr lang="en-IN" sz="3200" dirty="0"/>
          </a:p>
        </p:txBody>
      </p:sp>
      <p:pic>
        <p:nvPicPr>
          <p:cNvPr id="9" name="Content Placeholder 8">
            <a:extLst>
              <a:ext uri="{FF2B5EF4-FFF2-40B4-BE49-F238E27FC236}">
                <a16:creationId xmlns:a16="http://schemas.microsoft.com/office/drawing/2014/main" id="{E404F935-431B-4A77-A295-05FAAE2118DA}"/>
              </a:ext>
            </a:extLst>
          </p:cNvPr>
          <p:cNvPicPr>
            <a:picLocks noGrp="1" noChangeAspect="1"/>
          </p:cNvPicPr>
          <p:nvPr>
            <p:ph idx="1"/>
          </p:nvPr>
        </p:nvPicPr>
        <p:blipFill>
          <a:blip r:embed="rId2"/>
          <a:stretch>
            <a:fillRect/>
          </a:stretch>
        </p:blipFill>
        <p:spPr>
          <a:xfrm>
            <a:off x="2439616" y="711386"/>
            <a:ext cx="6760945" cy="5976700"/>
          </a:xfrm>
        </p:spPr>
      </p:pic>
    </p:spTree>
    <p:extLst>
      <p:ext uri="{BB962C8B-B14F-4D97-AF65-F5344CB8AC3E}">
        <p14:creationId xmlns:p14="http://schemas.microsoft.com/office/powerpoint/2010/main" val="3600958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3A70820-0ED1-4690-B3D9-79BE30B69DAF}"/>
              </a:ext>
            </a:extLst>
          </p:cNvPr>
          <p:cNvPicPr>
            <a:picLocks noGrp="1" noChangeAspect="1"/>
          </p:cNvPicPr>
          <p:nvPr>
            <p:ph idx="1"/>
          </p:nvPr>
        </p:nvPicPr>
        <p:blipFill>
          <a:blip r:embed="rId2"/>
          <a:stretch>
            <a:fillRect/>
          </a:stretch>
        </p:blipFill>
        <p:spPr>
          <a:xfrm>
            <a:off x="2149750" y="210329"/>
            <a:ext cx="7892500" cy="6437342"/>
          </a:xfrm>
        </p:spPr>
      </p:pic>
    </p:spTree>
    <p:extLst>
      <p:ext uri="{BB962C8B-B14F-4D97-AF65-F5344CB8AC3E}">
        <p14:creationId xmlns:p14="http://schemas.microsoft.com/office/powerpoint/2010/main" val="2132485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58D0-35ED-48F8-AA40-9796A8EB95C9}"/>
              </a:ext>
            </a:extLst>
          </p:cNvPr>
          <p:cNvSpPr>
            <a:spLocks noGrp="1"/>
          </p:cNvSpPr>
          <p:nvPr>
            <p:ph type="title"/>
          </p:nvPr>
        </p:nvSpPr>
        <p:spPr>
          <a:xfrm>
            <a:off x="696092" y="5024718"/>
            <a:ext cx="9404723" cy="1400530"/>
          </a:xfrm>
        </p:spPr>
        <p:txBody>
          <a:bodyPr/>
          <a:lstStyle/>
          <a:p>
            <a:r>
              <a:rPr lang="en-US" dirty="0"/>
              <a:t>End</a:t>
            </a:r>
            <a:endParaRPr lang="en-IN" dirty="0"/>
          </a:p>
        </p:txBody>
      </p:sp>
      <p:sp>
        <p:nvSpPr>
          <p:cNvPr id="3" name="Content Placeholder 2">
            <a:extLst>
              <a:ext uri="{FF2B5EF4-FFF2-40B4-BE49-F238E27FC236}">
                <a16:creationId xmlns:a16="http://schemas.microsoft.com/office/drawing/2014/main" id="{545021E1-2D2D-499E-A78B-5ABA883FB31A}"/>
              </a:ext>
            </a:extLst>
          </p:cNvPr>
          <p:cNvSpPr>
            <a:spLocks noGrp="1"/>
          </p:cNvSpPr>
          <p:nvPr>
            <p:ph idx="1"/>
          </p:nvPr>
        </p:nvSpPr>
        <p:spPr>
          <a:xfrm>
            <a:off x="696092" y="753360"/>
            <a:ext cx="8946541" cy="1855508"/>
          </a:xfrm>
        </p:spPr>
        <p:txBody>
          <a:bodyPr/>
          <a:lstStyle/>
          <a:p>
            <a:endParaRPr lang="en-US" dirty="0"/>
          </a:p>
          <a:p>
            <a:pPr marL="0" indent="0">
              <a:buNone/>
            </a:pPr>
            <a:r>
              <a:rPr lang="en-US" dirty="0"/>
              <a:t>As a learning experience, this hackathon showed us a completely different side to brainstorming and problem solving that has actually motivated us quite a bit in terms of realizing ideas and executing them.</a:t>
            </a:r>
            <a:endParaRPr lang="en-IN" dirty="0"/>
          </a:p>
        </p:txBody>
      </p:sp>
    </p:spTree>
    <p:extLst>
      <p:ext uri="{BB962C8B-B14F-4D97-AF65-F5344CB8AC3E}">
        <p14:creationId xmlns:p14="http://schemas.microsoft.com/office/powerpoint/2010/main" val="90020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D4225-F090-4C86-8144-64A3ED48811C}"/>
              </a:ext>
            </a:extLst>
          </p:cNvPr>
          <p:cNvSpPr>
            <a:spLocks noGrp="1"/>
          </p:cNvSpPr>
          <p:nvPr>
            <p:ph type="title"/>
          </p:nvPr>
        </p:nvSpPr>
        <p:spPr/>
        <p:txBody>
          <a:bodyPr/>
          <a:lstStyle/>
          <a:p>
            <a:r>
              <a:rPr lang="en-US" dirty="0"/>
              <a:t>The problem</a:t>
            </a:r>
            <a:endParaRPr lang="en-IN" dirty="0"/>
          </a:p>
        </p:txBody>
      </p:sp>
      <p:sp>
        <p:nvSpPr>
          <p:cNvPr id="3" name="Content Placeholder 2">
            <a:extLst>
              <a:ext uri="{FF2B5EF4-FFF2-40B4-BE49-F238E27FC236}">
                <a16:creationId xmlns:a16="http://schemas.microsoft.com/office/drawing/2014/main" id="{CD8F68C0-A6F7-4526-A433-6D4A1AE32E20}"/>
              </a:ext>
            </a:extLst>
          </p:cNvPr>
          <p:cNvSpPr>
            <a:spLocks noGrp="1"/>
          </p:cNvSpPr>
          <p:nvPr>
            <p:ph idx="1"/>
          </p:nvPr>
        </p:nvSpPr>
        <p:spPr/>
        <p:txBody>
          <a:bodyPr/>
          <a:lstStyle/>
          <a:p>
            <a:r>
              <a:rPr lang="en-US" dirty="0"/>
              <a:t>We quite often see the chaos that occurs at institution gates like schools and colleges. Amidst this chaos, people slip by into college either by sneaking in, or could be with a stolen ID card. This brings about a serious question about student safety.</a:t>
            </a:r>
          </a:p>
          <a:p>
            <a:r>
              <a:rPr lang="en-US" dirty="0"/>
              <a:t>To tackle this problem, we came up with a solution that attempts to bring about an improvement this system which is usually quite disorganized due to human intervention for management.</a:t>
            </a:r>
          </a:p>
          <a:p>
            <a:pPr marL="0" indent="0">
              <a:buNone/>
            </a:pPr>
            <a:endParaRPr lang="en-IN" dirty="0"/>
          </a:p>
        </p:txBody>
      </p:sp>
    </p:spTree>
    <p:extLst>
      <p:ext uri="{BB962C8B-B14F-4D97-AF65-F5344CB8AC3E}">
        <p14:creationId xmlns:p14="http://schemas.microsoft.com/office/powerpoint/2010/main" val="1100792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4017E-0314-4A62-AD75-C280EC4041D0}"/>
              </a:ext>
            </a:extLst>
          </p:cNvPr>
          <p:cNvSpPr>
            <a:spLocks noGrp="1"/>
          </p:cNvSpPr>
          <p:nvPr>
            <p:ph type="title"/>
          </p:nvPr>
        </p:nvSpPr>
        <p:spPr/>
        <p:txBody>
          <a:bodyPr/>
          <a:lstStyle/>
          <a:p>
            <a:r>
              <a:rPr lang="en-US" dirty="0"/>
              <a:t>Introduction to the solution</a:t>
            </a:r>
            <a:endParaRPr lang="en-IN" dirty="0"/>
          </a:p>
        </p:txBody>
      </p:sp>
      <p:sp>
        <p:nvSpPr>
          <p:cNvPr id="3" name="Content Placeholder 2">
            <a:extLst>
              <a:ext uri="{FF2B5EF4-FFF2-40B4-BE49-F238E27FC236}">
                <a16:creationId xmlns:a16="http://schemas.microsoft.com/office/drawing/2014/main" id="{9AF84BE8-5526-4021-8DD2-10B4813E712E}"/>
              </a:ext>
            </a:extLst>
          </p:cNvPr>
          <p:cNvSpPr>
            <a:spLocks noGrp="1"/>
          </p:cNvSpPr>
          <p:nvPr>
            <p:ph idx="1"/>
          </p:nvPr>
        </p:nvSpPr>
        <p:spPr/>
        <p:txBody>
          <a:bodyPr/>
          <a:lstStyle/>
          <a:p>
            <a:r>
              <a:rPr lang="en-US" dirty="0"/>
              <a:t>With this project, we look to address the disorganized ID checking system at college entrances. Our Near-Field Communication technology-empowered wristband and scanner will act as the automated system every college needs in order to up the ante on the whole entry accessibility process. </a:t>
            </a:r>
          </a:p>
          <a:p>
            <a:r>
              <a:rPr lang="en-US" dirty="0"/>
              <a:t>The RFID chip in each band will be scanned by an Arduino-programmed scanner, which relays the info back to a Python code, which will then analyze the validity of the info in the chip and accordingly grant entry access through the gates, thus ensuring security.</a:t>
            </a:r>
            <a:endParaRPr lang="en-IN" dirty="0"/>
          </a:p>
        </p:txBody>
      </p:sp>
    </p:spTree>
    <p:extLst>
      <p:ext uri="{BB962C8B-B14F-4D97-AF65-F5344CB8AC3E}">
        <p14:creationId xmlns:p14="http://schemas.microsoft.com/office/powerpoint/2010/main" val="3335293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4271-86C0-4067-9D54-BE2C2A6CB446}"/>
              </a:ext>
            </a:extLst>
          </p:cNvPr>
          <p:cNvSpPr>
            <a:spLocks noGrp="1"/>
          </p:cNvSpPr>
          <p:nvPr>
            <p:ph type="title"/>
          </p:nvPr>
        </p:nvSpPr>
        <p:spPr/>
        <p:txBody>
          <a:bodyPr/>
          <a:lstStyle/>
          <a:p>
            <a:r>
              <a:rPr lang="en-US" dirty="0"/>
              <a:t>The Arduino code</a:t>
            </a:r>
            <a:endParaRPr lang="en-IN" dirty="0"/>
          </a:p>
        </p:txBody>
      </p:sp>
      <p:sp>
        <p:nvSpPr>
          <p:cNvPr id="3" name="Content Placeholder 2">
            <a:extLst>
              <a:ext uri="{FF2B5EF4-FFF2-40B4-BE49-F238E27FC236}">
                <a16:creationId xmlns:a16="http://schemas.microsoft.com/office/drawing/2014/main" id="{1CFAEE33-A744-4BD4-9EB6-33EF9A4B2A67}"/>
              </a:ext>
            </a:extLst>
          </p:cNvPr>
          <p:cNvSpPr>
            <a:spLocks noGrp="1"/>
          </p:cNvSpPr>
          <p:nvPr>
            <p:ph idx="1"/>
          </p:nvPr>
        </p:nvSpPr>
        <p:spPr>
          <a:xfrm>
            <a:off x="1216433" y="2310861"/>
            <a:ext cx="8946541" cy="2236278"/>
          </a:xfrm>
        </p:spPr>
        <p:txBody>
          <a:bodyPr>
            <a:normAutofit fontScale="92500" lnSpcReduction="20000"/>
          </a:bodyPr>
          <a:lstStyle/>
          <a:p>
            <a:r>
              <a:rPr lang="en-US" dirty="0"/>
              <a:t>Consists of the Write program which writes info into the RFID tag and dumps all the info into the RFID tag.</a:t>
            </a:r>
          </a:p>
          <a:p>
            <a:r>
              <a:rPr lang="en-US" dirty="0"/>
              <a:t>This write program uses the MFRC522.h library</a:t>
            </a:r>
          </a:p>
          <a:p>
            <a:r>
              <a:rPr lang="en-US" dirty="0"/>
              <a:t>The read program basically reads the info off of the RFID chip to display it on the Serial monitor</a:t>
            </a:r>
          </a:p>
          <a:p>
            <a:r>
              <a:rPr lang="en-US" dirty="0"/>
              <a:t>This code incorporates the use of the PySerial library to be integrated with python</a:t>
            </a:r>
            <a:endParaRPr lang="en-IN" dirty="0"/>
          </a:p>
        </p:txBody>
      </p:sp>
    </p:spTree>
    <p:extLst>
      <p:ext uri="{BB962C8B-B14F-4D97-AF65-F5344CB8AC3E}">
        <p14:creationId xmlns:p14="http://schemas.microsoft.com/office/powerpoint/2010/main" val="2485281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9544FA66-4329-420E-9183-0470CF8FF767}"/>
              </a:ext>
            </a:extLst>
          </p:cNvPr>
          <p:cNvPicPr>
            <a:picLocks noGrp="1" noChangeAspect="1"/>
          </p:cNvPicPr>
          <p:nvPr>
            <p:ph idx="1"/>
          </p:nvPr>
        </p:nvPicPr>
        <p:blipFill>
          <a:blip r:embed="rId2"/>
          <a:stretch>
            <a:fillRect/>
          </a:stretch>
        </p:blipFill>
        <p:spPr>
          <a:xfrm>
            <a:off x="1442301" y="290573"/>
            <a:ext cx="8804674" cy="6276854"/>
          </a:xfrm>
        </p:spPr>
      </p:pic>
    </p:spTree>
    <p:extLst>
      <p:ext uri="{BB962C8B-B14F-4D97-AF65-F5344CB8AC3E}">
        <p14:creationId xmlns:p14="http://schemas.microsoft.com/office/powerpoint/2010/main" val="3349595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1B8216F-74DF-469A-B0E9-C6FA15471721}"/>
              </a:ext>
            </a:extLst>
          </p:cNvPr>
          <p:cNvPicPr>
            <a:picLocks noGrp="1" noChangeAspect="1"/>
          </p:cNvPicPr>
          <p:nvPr>
            <p:ph idx="1"/>
          </p:nvPr>
        </p:nvPicPr>
        <p:blipFill>
          <a:blip r:embed="rId2"/>
          <a:stretch>
            <a:fillRect/>
          </a:stretch>
        </p:blipFill>
        <p:spPr>
          <a:xfrm>
            <a:off x="1140643" y="371796"/>
            <a:ext cx="9184583" cy="6114407"/>
          </a:xfrm>
        </p:spPr>
      </p:pic>
    </p:spTree>
    <p:extLst>
      <p:ext uri="{BB962C8B-B14F-4D97-AF65-F5344CB8AC3E}">
        <p14:creationId xmlns:p14="http://schemas.microsoft.com/office/powerpoint/2010/main" val="2320392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31FB8-A970-46A5-9544-21000354F07D}"/>
              </a:ext>
            </a:extLst>
          </p:cNvPr>
          <p:cNvSpPr>
            <a:spLocks noGrp="1"/>
          </p:cNvSpPr>
          <p:nvPr>
            <p:ph type="title"/>
          </p:nvPr>
        </p:nvSpPr>
        <p:spPr/>
        <p:txBody>
          <a:bodyPr/>
          <a:lstStyle/>
          <a:p>
            <a:r>
              <a:rPr lang="en-US" dirty="0"/>
              <a:t>The Python code</a:t>
            </a:r>
            <a:endParaRPr lang="en-IN" dirty="0"/>
          </a:p>
        </p:txBody>
      </p:sp>
      <p:sp>
        <p:nvSpPr>
          <p:cNvPr id="3" name="Content Placeholder 2">
            <a:extLst>
              <a:ext uri="{FF2B5EF4-FFF2-40B4-BE49-F238E27FC236}">
                <a16:creationId xmlns:a16="http://schemas.microsoft.com/office/drawing/2014/main" id="{72F50144-09EA-4161-ABB7-1CDF1E282557}"/>
              </a:ext>
            </a:extLst>
          </p:cNvPr>
          <p:cNvSpPr>
            <a:spLocks noGrp="1"/>
          </p:cNvSpPr>
          <p:nvPr>
            <p:ph idx="1"/>
          </p:nvPr>
        </p:nvSpPr>
        <p:spPr/>
        <p:txBody>
          <a:bodyPr>
            <a:normAutofit/>
          </a:bodyPr>
          <a:lstStyle/>
          <a:p>
            <a:r>
              <a:rPr lang="en-US" dirty="0"/>
              <a:t>How does the Python code decide the validity of the chip? </a:t>
            </a:r>
          </a:p>
          <a:p>
            <a:r>
              <a:rPr lang="en-US" dirty="0"/>
              <a:t>Each chip is inputted with the student's SRN. The Python code in itself consists of a list containing the SRNs of all students and upon receiving information from the Arduino, it checks if the SRN on the chip matches an SRN in the list and then accordingly displays the student information with the help of a GUI and grants him/her access to enter the gates.</a:t>
            </a:r>
          </a:p>
          <a:p>
            <a:r>
              <a:rPr lang="en-US" dirty="0"/>
              <a:t>The python code is able to integrate itself with the Arduino code with the help of the PySerial library. The implementation of this library for the Python-Arduino integration proved to be the most challenging part of this project for us.</a:t>
            </a:r>
            <a:endParaRPr lang="en-IN" dirty="0"/>
          </a:p>
        </p:txBody>
      </p:sp>
    </p:spTree>
    <p:extLst>
      <p:ext uri="{BB962C8B-B14F-4D97-AF65-F5344CB8AC3E}">
        <p14:creationId xmlns:p14="http://schemas.microsoft.com/office/powerpoint/2010/main" val="48624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5CAD27-6CDB-4302-AE6F-0DE13CF3EEC4}"/>
              </a:ext>
            </a:extLst>
          </p:cNvPr>
          <p:cNvPicPr>
            <a:picLocks noGrp="1" noChangeAspect="1"/>
          </p:cNvPicPr>
          <p:nvPr>
            <p:ph idx="1"/>
          </p:nvPr>
        </p:nvPicPr>
        <p:blipFill>
          <a:blip r:embed="rId2"/>
          <a:stretch>
            <a:fillRect/>
          </a:stretch>
        </p:blipFill>
        <p:spPr>
          <a:xfrm>
            <a:off x="593889" y="113122"/>
            <a:ext cx="10878532" cy="6627043"/>
          </a:xfrm>
        </p:spPr>
      </p:pic>
    </p:spTree>
    <p:extLst>
      <p:ext uri="{BB962C8B-B14F-4D97-AF65-F5344CB8AC3E}">
        <p14:creationId xmlns:p14="http://schemas.microsoft.com/office/powerpoint/2010/main" val="1598194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9D00F6E-BFB4-4A37-93AC-6DBB1F9121C8}"/>
              </a:ext>
            </a:extLst>
          </p:cNvPr>
          <p:cNvPicPr>
            <a:picLocks noGrp="1" noChangeAspect="1"/>
          </p:cNvPicPr>
          <p:nvPr>
            <p:ph idx="1"/>
          </p:nvPr>
        </p:nvPicPr>
        <p:blipFill>
          <a:blip r:embed="rId2"/>
          <a:stretch>
            <a:fillRect/>
          </a:stretch>
        </p:blipFill>
        <p:spPr>
          <a:xfrm>
            <a:off x="707010" y="147782"/>
            <a:ext cx="10680569" cy="6562435"/>
          </a:xfrm>
        </p:spPr>
      </p:pic>
    </p:spTree>
    <p:extLst>
      <p:ext uri="{BB962C8B-B14F-4D97-AF65-F5344CB8AC3E}">
        <p14:creationId xmlns:p14="http://schemas.microsoft.com/office/powerpoint/2010/main" val="3351451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47</TotalTime>
  <Words>541</Words>
  <Application>Microsoft Office PowerPoint</Application>
  <PresentationFormat>Widescreen</PresentationFormat>
  <Paragraphs>26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ASH NAZG</vt:lpstr>
      <vt:lpstr>The problem</vt:lpstr>
      <vt:lpstr>Introduction to the solution</vt:lpstr>
      <vt:lpstr>The Arduino code</vt:lpstr>
      <vt:lpstr>PowerPoint Presentation</vt:lpstr>
      <vt:lpstr>PowerPoint Presentation</vt:lpstr>
      <vt:lpstr>The Python code</vt:lpstr>
      <vt:lpstr>PowerPoint Presentation</vt:lpstr>
      <vt:lpstr>PowerPoint Presentation</vt:lpstr>
      <vt:lpstr>Future scope and our thoughts</vt:lpstr>
      <vt:lpstr>Arduino code for the security access project</vt:lpstr>
      <vt:lpstr>PowerPoint Presentation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ASH NAZG</dc:title>
  <dc:creator>Yash Mutnalkar</dc:creator>
  <cp:lastModifiedBy>tushar magar</cp:lastModifiedBy>
  <cp:revision>7</cp:revision>
  <dcterms:created xsi:type="dcterms:W3CDTF">2021-02-28T03:22:23Z</dcterms:created>
  <dcterms:modified xsi:type="dcterms:W3CDTF">2021-02-28T04:21:16Z</dcterms:modified>
</cp:coreProperties>
</file>