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71" r:id="rId7"/>
    <p:sldId id="261" r:id="rId8"/>
    <p:sldId id="262" r:id="rId9"/>
    <p:sldId id="263" r:id="rId10"/>
    <p:sldId id="264" r:id="rId11"/>
    <p:sldId id="269"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9/14/2016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9/14/2016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Voltage Divider Design</a:t>
            </a:r>
            <a:endParaRPr lang="en-US" dirty="0"/>
          </a:p>
        </p:txBody>
      </p:sp>
      <p:sp>
        <p:nvSpPr>
          <p:cNvPr id="3" name="Subtitle 2"/>
          <p:cNvSpPr>
            <a:spLocks noGrp="1"/>
          </p:cNvSpPr>
          <p:nvPr>
            <p:ph type="subTitle" idx="1"/>
          </p:nvPr>
        </p:nvSpPr>
        <p:spPr/>
        <p:txBody>
          <a:bodyPr/>
          <a:lstStyle/>
          <a:p>
            <a:r>
              <a:rPr lang="en-US" dirty="0" smtClean="0"/>
              <a:t>By Jake </a:t>
            </a:r>
            <a:r>
              <a:rPr lang="en-US" dirty="0" err="1" smtClean="0"/>
              <a:t>Clatterbuck</a:t>
            </a:r>
            <a:r>
              <a:rPr lang="en-US" dirty="0" smtClean="0"/>
              <a:t> (jhc5wf)</a:t>
            </a:r>
            <a:endParaRPr lang="en-US" dirty="0"/>
          </a:p>
        </p:txBody>
      </p:sp>
    </p:spTree>
    <p:extLst>
      <p:ext uri="{BB962C8B-B14F-4D97-AF65-F5344CB8AC3E}">
        <p14:creationId xmlns:p14="http://schemas.microsoft.com/office/powerpoint/2010/main" val="3068007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Revised Resistor Values</a:t>
            </a:r>
            <a:endParaRPr lang="en-US" dirty="0"/>
          </a:p>
        </p:txBody>
      </p:sp>
      <p:sp>
        <p:nvSpPr>
          <p:cNvPr id="3" name="Content Placeholder 2"/>
          <p:cNvSpPr>
            <a:spLocks noGrp="1"/>
          </p:cNvSpPr>
          <p:nvPr>
            <p:ph idx="1"/>
          </p:nvPr>
        </p:nvSpPr>
        <p:spPr/>
        <p:txBody>
          <a:bodyPr/>
          <a:lstStyle/>
          <a:p>
            <a:r>
              <a:rPr lang="en-US" dirty="0" smtClean="0"/>
              <a:t>With R1 = 164 and R2 = 240, new measurements were recorded, now with both within the requirements.</a:t>
            </a:r>
          </a:p>
          <a:p>
            <a:pPr marL="0" indent="0">
              <a:buNone/>
            </a:pPr>
            <a:endParaRPr lang="en-US" dirty="0"/>
          </a:p>
        </p:txBody>
      </p:sp>
      <p:pic>
        <p:nvPicPr>
          <p:cNvPr id="4" name="Picture 3"/>
          <p:cNvPicPr>
            <a:picLocks noChangeAspect="1"/>
          </p:cNvPicPr>
          <p:nvPr/>
        </p:nvPicPr>
        <p:blipFill>
          <a:blip r:embed="rId2"/>
          <a:stretch>
            <a:fillRect/>
          </a:stretch>
        </p:blipFill>
        <p:spPr>
          <a:xfrm>
            <a:off x="437567" y="3528486"/>
            <a:ext cx="11313688" cy="1341740"/>
          </a:xfrm>
          <a:prstGeom prst="rect">
            <a:avLst/>
          </a:prstGeom>
        </p:spPr>
      </p:pic>
      <p:pic>
        <p:nvPicPr>
          <p:cNvPr id="5" name="Picture 4"/>
          <p:cNvPicPr>
            <a:picLocks noChangeAspect="1"/>
          </p:cNvPicPr>
          <p:nvPr/>
        </p:nvPicPr>
        <p:blipFill>
          <a:blip r:embed="rId3"/>
          <a:stretch>
            <a:fillRect/>
          </a:stretch>
        </p:blipFill>
        <p:spPr>
          <a:xfrm>
            <a:off x="437567" y="4921672"/>
            <a:ext cx="11493993" cy="1379952"/>
          </a:xfrm>
          <a:prstGeom prst="rect">
            <a:avLst/>
          </a:prstGeom>
        </p:spPr>
      </p:pic>
    </p:spTree>
    <p:extLst>
      <p:ext uri="{BB962C8B-B14F-4D97-AF65-F5344CB8AC3E}">
        <p14:creationId xmlns:p14="http://schemas.microsoft.com/office/powerpoint/2010/main" val="2893767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a:t>
            </a:r>
            <a:r>
              <a:rPr lang="en-US" dirty="0" err="1" smtClean="0"/>
              <a:t>Confimation</a:t>
            </a:r>
            <a:endParaRPr lang="en-US" dirty="0"/>
          </a:p>
        </p:txBody>
      </p:sp>
      <p:sp>
        <p:nvSpPr>
          <p:cNvPr id="3" name="Content Placeholder 2"/>
          <p:cNvSpPr>
            <a:spLocks noGrp="1"/>
          </p:cNvSpPr>
          <p:nvPr>
            <p:ph idx="1"/>
          </p:nvPr>
        </p:nvSpPr>
        <p:spPr/>
        <p:txBody>
          <a:bodyPr/>
          <a:lstStyle/>
          <a:p>
            <a:r>
              <a:rPr lang="en-US" dirty="0" smtClean="0"/>
              <a:t>2.85V &lt; 3.12V &lt; 3.15V</a:t>
            </a:r>
          </a:p>
          <a:p>
            <a:r>
              <a:rPr lang="en-US" dirty="0" smtClean="0"/>
              <a:t>P = IV = (.0217)(5V) = .1085 Watts &lt; .125 Watts</a:t>
            </a:r>
            <a:endParaRPr lang="en-US" dirty="0"/>
          </a:p>
        </p:txBody>
      </p:sp>
    </p:spTree>
    <p:extLst>
      <p:ext uri="{BB962C8B-B14F-4D97-AF65-F5344CB8AC3E}">
        <p14:creationId xmlns:p14="http://schemas.microsoft.com/office/powerpoint/2010/main" val="4057861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Load</a:t>
            </a:r>
            <a:endParaRPr lang="en-US" dirty="0"/>
          </a:p>
        </p:txBody>
      </p:sp>
      <p:sp>
        <p:nvSpPr>
          <p:cNvPr id="3" name="Content Placeholder 2"/>
          <p:cNvSpPr>
            <a:spLocks noGrp="1"/>
          </p:cNvSpPr>
          <p:nvPr>
            <p:ph idx="1"/>
          </p:nvPr>
        </p:nvSpPr>
        <p:spPr/>
        <p:txBody>
          <a:bodyPr/>
          <a:lstStyle/>
          <a:p>
            <a:r>
              <a:rPr lang="en-US" dirty="0" smtClean="0"/>
              <a:t>When the load is not present, the max R2 (in our circuit) is 240 Ohms</a:t>
            </a:r>
          </a:p>
          <a:p>
            <a:r>
              <a:rPr lang="en-US" dirty="0" smtClean="0"/>
              <a:t>With the load in parallel, the min R2 = 240*10000/(240+10000) = 234.4 Ohms</a:t>
            </a:r>
          </a:p>
          <a:p>
            <a:pPr marL="0" indent="0">
              <a:buNone/>
            </a:pPr>
            <a:endParaRPr lang="en-US" dirty="0"/>
          </a:p>
        </p:txBody>
      </p:sp>
    </p:spTree>
    <p:extLst>
      <p:ext uri="{BB962C8B-B14F-4D97-AF65-F5344CB8AC3E}">
        <p14:creationId xmlns:p14="http://schemas.microsoft.com/office/powerpoint/2010/main" val="3697687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optimization </a:t>
            </a:r>
            <a:endParaRPr lang="en-US" dirty="0"/>
          </a:p>
        </p:txBody>
      </p:sp>
      <p:sp>
        <p:nvSpPr>
          <p:cNvPr id="3" name="Content Placeholder 2"/>
          <p:cNvSpPr>
            <a:spLocks noGrp="1"/>
          </p:cNvSpPr>
          <p:nvPr>
            <p:ph idx="1"/>
          </p:nvPr>
        </p:nvSpPr>
        <p:spPr/>
        <p:txBody>
          <a:bodyPr/>
          <a:lstStyle/>
          <a:p>
            <a:r>
              <a:rPr lang="en-US" dirty="0" smtClean="0"/>
              <a:t>The earlier resistor values resulted in a power output near max and a voltage output near the ideal</a:t>
            </a:r>
          </a:p>
          <a:p>
            <a:r>
              <a:rPr lang="en-US" dirty="0" smtClean="0"/>
              <a:t>To optimize for minimal power instead, the resistors must be chosen to be as large as possible while keeping Vo within acceptable tolerances both with and without the load resistance</a:t>
            </a:r>
            <a:endParaRPr lang="en-US" dirty="0"/>
          </a:p>
        </p:txBody>
      </p:sp>
    </p:spTree>
    <p:extLst>
      <p:ext uri="{BB962C8B-B14F-4D97-AF65-F5344CB8AC3E}">
        <p14:creationId xmlns:p14="http://schemas.microsoft.com/office/powerpoint/2010/main" val="1060901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Calculations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When the resistors are large, RL will decrease Vo by a larger amount.</a:t>
            </a:r>
          </a:p>
          <a:p>
            <a:r>
              <a:rPr lang="en-US" dirty="0" smtClean="0"/>
              <a:t>To maximize for power, RL should decrease Vo from 3.15V (the maximum allowable voltage) to 2.85V (the minimum allowable voltage)</a:t>
            </a:r>
          </a:p>
          <a:p>
            <a:r>
              <a:rPr lang="en-US" dirty="0" smtClean="0"/>
              <a:t>To achieve a voltage of 3.15 without the load, the resistors should be R1=1.85x and R2 = 3.15x, where x is any constant.</a:t>
            </a:r>
          </a:p>
          <a:p>
            <a:r>
              <a:rPr lang="en-US" dirty="0" smtClean="0"/>
              <a:t>Additionally, when the load is added in parallel, the combined resistance of R2 and RL is found to be 2.45x so that Vo will equal 2.85 by the following ratio equation:</a:t>
            </a:r>
          </a:p>
          <a:p>
            <a:r>
              <a:rPr lang="en-US" dirty="0" smtClean="0"/>
              <a:t>1.85/(1.85+y)=2.15/5,   y=2.45</a:t>
            </a:r>
            <a:endParaRPr lang="en-US" dirty="0"/>
          </a:p>
        </p:txBody>
      </p:sp>
    </p:spTree>
    <p:extLst>
      <p:ext uri="{BB962C8B-B14F-4D97-AF65-F5344CB8AC3E}">
        <p14:creationId xmlns:p14="http://schemas.microsoft.com/office/powerpoint/2010/main" val="849024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Calculations Cont.</a:t>
            </a:r>
            <a:endParaRPr lang="en-US" dirty="0"/>
          </a:p>
        </p:txBody>
      </p:sp>
      <p:sp>
        <p:nvSpPr>
          <p:cNvPr id="3" name="Content Placeholder 2"/>
          <p:cNvSpPr>
            <a:spLocks noGrp="1"/>
          </p:cNvSpPr>
          <p:nvPr>
            <p:ph idx="1"/>
          </p:nvPr>
        </p:nvSpPr>
        <p:spPr/>
        <p:txBody>
          <a:bodyPr/>
          <a:lstStyle/>
          <a:p>
            <a:r>
              <a:rPr lang="en-US" dirty="0" smtClean="0"/>
              <a:t>Therefore, 2.45x is equal to the parallel resistance of a resistor of value 3.15x and 10k ohms.</a:t>
            </a:r>
          </a:p>
          <a:p>
            <a:r>
              <a:rPr lang="en-US" dirty="0" smtClean="0"/>
              <a:t>2.45x=(3.15x*10000)/(3.15x+10000),  x = 907 Ohms</a:t>
            </a:r>
          </a:p>
          <a:p>
            <a:r>
              <a:rPr lang="en-US" smtClean="0"/>
              <a:t>R1 max = </a:t>
            </a:r>
            <a:r>
              <a:rPr lang="en-US" dirty="0" smtClean="0"/>
              <a:t>1.85x = 1678 Ohms</a:t>
            </a:r>
          </a:p>
          <a:p>
            <a:r>
              <a:rPr lang="en-US" dirty="0" smtClean="0"/>
              <a:t>R2 max = 3.15x = 2857 Ohms</a:t>
            </a:r>
            <a:endParaRPr lang="en-US" dirty="0"/>
          </a:p>
        </p:txBody>
      </p:sp>
    </p:spTree>
    <p:extLst>
      <p:ext uri="{BB962C8B-B14F-4D97-AF65-F5344CB8AC3E}">
        <p14:creationId xmlns:p14="http://schemas.microsoft.com/office/powerpoint/2010/main" val="2414159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To gain beginner experience for designing a circuit</a:t>
            </a:r>
          </a:p>
          <a:p>
            <a:r>
              <a:rPr lang="en-US" dirty="0" smtClean="0"/>
              <a:t>To learn about the function of voltage dividers</a:t>
            </a:r>
          </a:p>
          <a:p>
            <a:r>
              <a:rPr lang="en-US" dirty="0" smtClean="0"/>
              <a:t>To learn about electrical loads and how to account for them in a design</a:t>
            </a:r>
          </a:p>
          <a:p>
            <a:endParaRPr lang="en-US" dirty="0"/>
          </a:p>
        </p:txBody>
      </p:sp>
    </p:spTree>
    <p:extLst>
      <p:ext uri="{BB962C8B-B14F-4D97-AF65-F5344CB8AC3E}">
        <p14:creationId xmlns:p14="http://schemas.microsoft.com/office/powerpoint/2010/main" val="3787466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circuit</a:t>
            </a:r>
            <a:endParaRPr lang="en-US" dirty="0"/>
          </a:p>
        </p:txBody>
      </p:sp>
      <p:sp>
        <p:nvSpPr>
          <p:cNvPr id="3" name="Content Placeholder 2"/>
          <p:cNvSpPr>
            <a:spLocks noGrp="1"/>
          </p:cNvSpPr>
          <p:nvPr>
            <p:ph idx="1"/>
          </p:nvPr>
        </p:nvSpPr>
        <p:spPr/>
        <p:txBody>
          <a:bodyPr/>
          <a:lstStyle/>
          <a:p>
            <a:r>
              <a:rPr lang="en-US" dirty="0" smtClean="0"/>
              <a:t>Constraints:</a:t>
            </a:r>
          </a:p>
          <a:p>
            <a:r>
              <a:rPr lang="en-US" dirty="0" smtClean="0"/>
              <a:t>Vo should be between 3.15V and 2.85V</a:t>
            </a:r>
          </a:p>
          <a:p>
            <a:pPr lvl="1"/>
            <a:r>
              <a:rPr lang="en-US" dirty="0" smtClean="0"/>
              <a:t>With or without the load of a 10k resistor</a:t>
            </a:r>
          </a:p>
          <a:p>
            <a:r>
              <a:rPr lang="en-US" dirty="0" smtClean="0"/>
              <a:t>Power should never exceed 1/8 of a Watt</a:t>
            </a:r>
          </a:p>
          <a:p>
            <a:r>
              <a:rPr lang="en-US" dirty="0" smtClean="0"/>
              <a:t>R1 and R2 must be selected such that the</a:t>
            </a:r>
          </a:p>
          <a:p>
            <a:pPr marL="0" indent="0">
              <a:buNone/>
            </a:pPr>
            <a:r>
              <a:rPr lang="en-US" dirty="0"/>
              <a:t> </a:t>
            </a:r>
            <a:r>
              <a:rPr lang="en-US" dirty="0" smtClean="0"/>
              <a:t>  circuit fulfills both constraints with and without RL in parallel with R2</a:t>
            </a:r>
            <a:endParaRPr lang="en-US" dirty="0"/>
          </a:p>
        </p:txBody>
      </p:sp>
      <p:pic>
        <p:nvPicPr>
          <p:cNvPr id="4" name="Picture 3"/>
          <p:cNvPicPr>
            <a:picLocks noChangeAspect="1"/>
          </p:cNvPicPr>
          <p:nvPr/>
        </p:nvPicPr>
        <p:blipFill>
          <a:blip r:embed="rId2"/>
          <a:stretch>
            <a:fillRect/>
          </a:stretch>
        </p:blipFill>
        <p:spPr>
          <a:xfrm>
            <a:off x="6984938" y="2352518"/>
            <a:ext cx="3790950" cy="2343150"/>
          </a:xfrm>
          <a:prstGeom prst="rect">
            <a:avLst/>
          </a:prstGeom>
        </p:spPr>
      </p:pic>
    </p:spTree>
    <p:extLst>
      <p:ext uri="{BB962C8B-B14F-4D97-AF65-F5344CB8AC3E}">
        <p14:creationId xmlns:p14="http://schemas.microsoft.com/office/powerpoint/2010/main" val="1897678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Limit</a:t>
            </a:r>
            <a:endParaRPr lang="en-US" dirty="0"/>
          </a:p>
        </p:txBody>
      </p:sp>
      <p:sp>
        <p:nvSpPr>
          <p:cNvPr id="3" name="Content Placeholder 2"/>
          <p:cNvSpPr>
            <a:spLocks noGrp="1"/>
          </p:cNvSpPr>
          <p:nvPr>
            <p:ph idx="1"/>
          </p:nvPr>
        </p:nvSpPr>
        <p:spPr/>
        <p:txBody>
          <a:bodyPr/>
          <a:lstStyle/>
          <a:p>
            <a:r>
              <a:rPr lang="en-US" dirty="0" smtClean="0"/>
              <a:t>The maximum allowed power was 1/8 of a Watt</a:t>
            </a:r>
          </a:p>
          <a:p>
            <a:r>
              <a:rPr lang="en-US" dirty="0" smtClean="0"/>
              <a:t>P=IV, where in our case V=5</a:t>
            </a:r>
          </a:p>
          <a:p>
            <a:r>
              <a:rPr lang="en-US" dirty="0" smtClean="0"/>
              <a:t>Therefore </a:t>
            </a:r>
            <a:r>
              <a:rPr lang="en-US" dirty="0"/>
              <a:t>I</a:t>
            </a:r>
            <a:r>
              <a:rPr lang="en-US" dirty="0" smtClean="0"/>
              <a:t>=P/V = (1/8)/5 = 1/40 = .025A</a:t>
            </a:r>
          </a:p>
          <a:p>
            <a:r>
              <a:rPr lang="en-US" dirty="0" smtClean="0"/>
              <a:t>This is the maximum allowed current for the circuit to remain within constraints</a:t>
            </a:r>
            <a:endParaRPr lang="en-US" dirty="0"/>
          </a:p>
        </p:txBody>
      </p:sp>
    </p:spTree>
    <p:extLst>
      <p:ext uri="{BB962C8B-B14F-4D97-AF65-F5344CB8AC3E}">
        <p14:creationId xmlns:p14="http://schemas.microsoft.com/office/powerpoint/2010/main" val="3712913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Resistor </a:t>
            </a:r>
            <a:r>
              <a:rPr lang="en-US" dirty="0" err="1" smtClean="0"/>
              <a:t>CHoices</a:t>
            </a:r>
            <a:endParaRPr lang="en-US" dirty="0"/>
          </a:p>
        </p:txBody>
      </p:sp>
      <p:sp>
        <p:nvSpPr>
          <p:cNvPr id="3" name="Content Placeholder 2"/>
          <p:cNvSpPr>
            <a:spLocks noGrp="1"/>
          </p:cNvSpPr>
          <p:nvPr>
            <p:ph idx="1"/>
          </p:nvPr>
        </p:nvSpPr>
        <p:spPr/>
        <p:txBody>
          <a:bodyPr>
            <a:normAutofit lnSpcReduction="10000"/>
          </a:bodyPr>
          <a:lstStyle/>
          <a:p>
            <a:r>
              <a:rPr lang="en-US" dirty="0" smtClean="0"/>
              <a:t>The minimum the total resistance can be is found by V=IR</a:t>
            </a:r>
          </a:p>
          <a:p>
            <a:r>
              <a:rPr lang="en-US" dirty="0" smtClean="0"/>
              <a:t>5V= (.025A) R,  R = 200 Ohms</a:t>
            </a:r>
          </a:p>
          <a:p>
            <a:r>
              <a:rPr lang="en-US" dirty="0" smtClean="0"/>
              <a:t>In a voltage divider, the percentage of total voltage across a resistor is equal to fraction of the resistor divided by the total resistance.</a:t>
            </a:r>
          </a:p>
          <a:p>
            <a:r>
              <a:rPr lang="en-US" dirty="0" smtClean="0"/>
              <a:t>Therefore to have 3V across a resistor in this circuit, a resistance of 3/5 of the total resistance (200) is needed (120 Ohms)</a:t>
            </a:r>
          </a:p>
          <a:p>
            <a:r>
              <a:rPr lang="en-US" dirty="0" smtClean="0"/>
              <a:t>The other resistor, R1, must therefore hold the remaining 80 Ohms</a:t>
            </a:r>
            <a:endParaRPr lang="en-US" dirty="0"/>
          </a:p>
        </p:txBody>
      </p:sp>
    </p:spTree>
    <p:extLst>
      <p:ext uri="{BB962C8B-B14F-4D97-AF65-F5344CB8AC3E}">
        <p14:creationId xmlns:p14="http://schemas.microsoft.com/office/powerpoint/2010/main" val="2904366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Multisim</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79386" y="1705769"/>
            <a:ext cx="11830050" cy="4629150"/>
          </a:xfrm>
          <a:prstGeom prst="rect">
            <a:avLst/>
          </a:prstGeom>
        </p:spPr>
      </p:pic>
    </p:spTree>
    <p:extLst>
      <p:ext uri="{BB962C8B-B14F-4D97-AF65-F5344CB8AC3E}">
        <p14:creationId xmlns:p14="http://schemas.microsoft.com/office/powerpoint/2010/main" val="48905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Caution</a:t>
            </a:r>
            <a:endParaRPr lang="en-US" dirty="0"/>
          </a:p>
        </p:txBody>
      </p:sp>
      <p:sp>
        <p:nvSpPr>
          <p:cNvPr id="3" name="Content Placeholder 2"/>
          <p:cNvSpPr>
            <a:spLocks noGrp="1"/>
          </p:cNvSpPr>
          <p:nvPr>
            <p:ph idx="1"/>
          </p:nvPr>
        </p:nvSpPr>
        <p:spPr>
          <a:xfrm>
            <a:off x="1141412" y="1618422"/>
            <a:ext cx="9905999" cy="3541714"/>
          </a:xfrm>
        </p:spPr>
        <p:txBody>
          <a:bodyPr/>
          <a:lstStyle/>
          <a:p>
            <a:r>
              <a:rPr lang="en-US" dirty="0" smtClean="0"/>
              <a:t>With the current resistor values, the power will be at or near the max allowed power, with the load resistor possibly pushing the power over the limit when included in parallel.</a:t>
            </a:r>
          </a:p>
          <a:p>
            <a:r>
              <a:rPr lang="en-US" dirty="0" smtClean="0"/>
              <a:t>With R1 = 82 Ohms and R2 = 120 Ohms, the current can be seen to go above the derived limit of .025 amps both with and without the load.</a:t>
            </a:r>
          </a:p>
          <a:p>
            <a:r>
              <a:rPr lang="en-US" dirty="0" smtClean="0"/>
              <a:t>With no load (RL = infinite ohms)</a:t>
            </a:r>
          </a:p>
        </p:txBody>
      </p:sp>
      <p:pic>
        <p:nvPicPr>
          <p:cNvPr id="4" name="Picture 3"/>
          <p:cNvPicPr>
            <a:picLocks noChangeAspect="1"/>
          </p:cNvPicPr>
          <p:nvPr/>
        </p:nvPicPr>
        <p:blipFill>
          <a:blip r:embed="rId2"/>
          <a:stretch>
            <a:fillRect/>
          </a:stretch>
        </p:blipFill>
        <p:spPr>
          <a:xfrm>
            <a:off x="708023" y="4586824"/>
            <a:ext cx="10772775" cy="1419225"/>
          </a:xfrm>
          <a:prstGeom prst="rect">
            <a:avLst/>
          </a:prstGeom>
        </p:spPr>
      </p:pic>
    </p:spTree>
    <p:extLst>
      <p:ext uri="{BB962C8B-B14F-4D97-AF65-F5344CB8AC3E}">
        <p14:creationId xmlns:p14="http://schemas.microsoft.com/office/powerpoint/2010/main" val="591184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Caution</a:t>
            </a:r>
            <a:endParaRPr lang="en-US" dirty="0"/>
          </a:p>
        </p:txBody>
      </p:sp>
      <p:sp>
        <p:nvSpPr>
          <p:cNvPr id="3" name="Content Placeholder 2"/>
          <p:cNvSpPr>
            <a:spLocks noGrp="1"/>
          </p:cNvSpPr>
          <p:nvPr>
            <p:ph idx="1"/>
          </p:nvPr>
        </p:nvSpPr>
        <p:spPr/>
        <p:txBody>
          <a:bodyPr/>
          <a:lstStyle/>
          <a:p>
            <a:r>
              <a:rPr lang="en-US" dirty="0" smtClean="0"/>
              <a:t>With RL = 10k Ohms:</a:t>
            </a:r>
          </a:p>
          <a:p>
            <a:endParaRPr lang="en-US" dirty="0"/>
          </a:p>
          <a:p>
            <a:endParaRPr lang="en-US" dirty="0" smtClean="0"/>
          </a:p>
          <a:p>
            <a:endParaRPr lang="en-US" dirty="0"/>
          </a:p>
          <a:p>
            <a:r>
              <a:rPr lang="en-US" dirty="0" smtClean="0"/>
              <a:t>Note that the Vo values are still very much so within parameters: </a:t>
            </a:r>
            <a:endParaRPr lang="en-US" dirty="0"/>
          </a:p>
        </p:txBody>
      </p:sp>
      <p:pic>
        <p:nvPicPr>
          <p:cNvPr id="4" name="Picture 3"/>
          <p:cNvPicPr>
            <a:picLocks noChangeAspect="1"/>
          </p:cNvPicPr>
          <p:nvPr/>
        </p:nvPicPr>
        <p:blipFill>
          <a:blip r:embed="rId2"/>
          <a:stretch>
            <a:fillRect/>
          </a:stretch>
        </p:blipFill>
        <p:spPr>
          <a:xfrm>
            <a:off x="1047816" y="2709862"/>
            <a:ext cx="10791825" cy="1438275"/>
          </a:xfrm>
          <a:prstGeom prst="rect">
            <a:avLst/>
          </a:prstGeom>
        </p:spPr>
      </p:pic>
      <p:pic>
        <p:nvPicPr>
          <p:cNvPr id="5" name="Picture 4"/>
          <p:cNvPicPr>
            <a:picLocks noChangeAspect="1"/>
          </p:cNvPicPr>
          <p:nvPr/>
        </p:nvPicPr>
        <p:blipFill>
          <a:blip r:embed="rId3"/>
          <a:stretch>
            <a:fillRect/>
          </a:stretch>
        </p:blipFill>
        <p:spPr>
          <a:xfrm>
            <a:off x="384555" y="5031583"/>
            <a:ext cx="11706225" cy="1581150"/>
          </a:xfrm>
          <a:prstGeom prst="rect">
            <a:avLst/>
          </a:prstGeom>
        </p:spPr>
      </p:pic>
    </p:spTree>
    <p:extLst>
      <p:ext uri="{BB962C8B-B14F-4D97-AF65-F5344CB8AC3E}">
        <p14:creationId xmlns:p14="http://schemas.microsoft.com/office/powerpoint/2010/main" val="2111454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Explanation and Solution</a:t>
            </a:r>
            <a:endParaRPr lang="en-US" dirty="0"/>
          </a:p>
        </p:txBody>
      </p:sp>
      <p:sp>
        <p:nvSpPr>
          <p:cNvPr id="3" name="Content Placeholder 2"/>
          <p:cNvSpPr>
            <a:spLocks noGrp="1"/>
          </p:cNvSpPr>
          <p:nvPr>
            <p:ph idx="1"/>
          </p:nvPr>
        </p:nvSpPr>
        <p:spPr/>
        <p:txBody>
          <a:bodyPr/>
          <a:lstStyle/>
          <a:p>
            <a:r>
              <a:rPr lang="en-US" dirty="0" smtClean="0"/>
              <a:t>This failure to meet the power requirement is due to lack of precision in the resistors and to resistor values too close to the minimum allowed</a:t>
            </a:r>
          </a:p>
          <a:p>
            <a:r>
              <a:rPr lang="en-US" dirty="0" smtClean="0"/>
              <a:t>This can be fixed by doubling each resistor value by connecting a resistor of the same value in series. After both R1 and R2 are doubled, the ratio remains the same, though less power is used. This will, however, cause the load resistor to change Vo to a greater degree.</a:t>
            </a:r>
            <a:endParaRPr lang="en-US" dirty="0"/>
          </a:p>
        </p:txBody>
      </p:sp>
    </p:spTree>
    <p:extLst>
      <p:ext uri="{BB962C8B-B14F-4D97-AF65-F5344CB8AC3E}">
        <p14:creationId xmlns:p14="http://schemas.microsoft.com/office/powerpoint/2010/main" val="6252282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136</TotalTime>
  <Words>701</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Tw Cen MT</vt:lpstr>
      <vt:lpstr>Circuit</vt:lpstr>
      <vt:lpstr>Voltage Divider Design</vt:lpstr>
      <vt:lpstr>Objectives</vt:lpstr>
      <vt:lpstr>The circuit</vt:lpstr>
      <vt:lpstr>Power Limit</vt:lpstr>
      <vt:lpstr>Resistor CHoices</vt:lpstr>
      <vt:lpstr>Multisim</vt:lpstr>
      <vt:lpstr>Caution</vt:lpstr>
      <vt:lpstr>Caution</vt:lpstr>
      <vt:lpstr>An Explanation and Solution</vt:lpstr>
      <vt:lpstr>Revised Resistor Values</vt:lpstr>
      <vt:lpstr>Parameter Confimation</vt:lpstr>
      <vt:lpstr>Varying Load</vt:lpstr>
      <vt:lpstr>Power optimization </vt:lpstr>
      <vt:lpstr>Optimization Calculations</vt:lpstr>
      <vt:lpstr>Optimization Calculations Cont.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Voltage Divider Design</dc:title>
  <dc:creator>Student</dc:creator>
  <cp:lastModifiedBy>Student</cp:lastModifiedBy>
  <cp:revision>20</cp:revision>
  <dcterms:created xsi:type="dcterms:W3CDTF">2016-09-14T23:20:16Z</dcterms:created>
  <dcterms:modified xsi:type="dcterms:W3CDTF">2016-09-15T01:36:18Z</dcterms:modified>
</cp:coreProperties>
</file>