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63" r:id="rId12"/>
    <p:sldId id="272" r:id="rId13"/>
    <p:sldId id="274" r:id="rId14"/>
    <p:sldId id="264" r:id="rId15"/>
    <p:sldId id="275" r:id="rId16"/>
    <p:sldId id="276" r:id="rId17"/>
    <p:sldId id="277" r:id="rId18"/>
    <p:sldId id="265" r:id="rId19"/>
    <p:sldId id="279" r:id="rId20"/>
    <p:sldId id="266" r:id="rId21"/>
    <p:sldId id="278" r:id="rId22"/>
    <p:sldId id="267" r:id="rId23"/>
    <p:sldId id="280" r:id="rId24"/>
    <p:sldId id="281" r:id="rId25"/>
    <p:sldId id="268" r:id="rId26"/>
    <p:sldId id="282" r:id="rId27"/>
    <p:sldId id="269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Play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9164D-A9FF-4F4D-883F-BC1FDBC1E50A}" v="528" dt="2025-08-22T11:59:03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2d4dfb3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082d4dfb3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2d4dfb36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082d4dfb36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2d4dfb36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082d4dfb36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2d4dfb36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082d4dfb36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82d4dfb3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082d4dfb3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2d4dfb36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82d4dfb3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2d4dfb36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082d4dfb36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2d4dfb3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082d4dfb3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2d4dfb3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082d4dfb3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2d4dfb3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82d4dfb3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82d4dfb36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082d4dfb36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2d4dfb36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082d4dfb3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82d4dfb3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082d4dfb3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2d4dfb3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082d4dfb3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241214" y="835198"/>
            <a:ext cx="7058680" cy="3008156"/>
          </a:xfrm>
          <a:custGeom>
            <a:avLst/>
            <a:gdLst/>
            <a:ahLst/>
            <a:cxnLst/>
            <a:rect l="l" t="t" r="r" b="b"/>
            <a:pathLst>
              <a:path w="1779497" h="758358" extrusionOk="0">
                <a:moveTo>
                  <a:pt x="1655036" y="758358"/>
                </a:moveTo>
                <a:lnTo>
                  <a:pt x="124460" y="758358"/>
                </a:lnTo>
                <a:cubicBezTo>
                  <a:pt x="55880" y="758358"/>
                  <a:pt x="0" y="702478"/>
                  <a:pt x="0" y="63389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5037" y="0"/>
                </a:lnTo>
                <a:cubicBezTo>
                  <a:pt x="1723616" y="0"/>
                  <a:pt x="1779497" y="55880"/>
                  <a:pt x="1779497" y="124460"/>
                </a:cubicBezTo>
                <a:lnTo>
                  <a:pt x="1779497" y="633898"/>
                </a:lnTo>
                <a:cubicBezTo>
                  <a:pt x="1779497" y="702478"/>
                  <a:pt x="1723616" y="758358"/>
                  <a:pt x="1655037" y="75835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5"/>
          <p:cNvSpPr txBox="1"/>
          <p:nvPr/>
        </p:nvSpPr>
        <p:spPr>
          <a:xfrm>
            <a:off x="703879" y="1874317"/>
            <a:ext cx="4525396" cy="1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" sz="3900" dirty="0">
                <a:solidFill>
                  <a:srgbClr val="FFFFFF"/>
                </a:solidFill>
              </a:rPr>
              <a:t>Plan &amp; Visualize with </a:t>
            </a:r>
            <a:r>
              <a:rPr lang="en" sz="3900" dirty="0" err="1">
                <a:solidFill>
                  <a:srgbClr val="FFFFFF"/>
                </a:solidFill>
              </a:rPr>
              <a:t>Flinkit</a:t>
            </a:r>
            <a:endParaRPr lang="en-US" dirty="0" err="1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200" y="4355950"/>
            <a:ext cx="1172375" cy="4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logo of a company profile&#10;&#10;AI-generated content may be incorrect.">
            <a:extLst>
              <a:ext uri="{FF2B5EF4-FFF2-40B4-BE49-F238E27FC236}">
                <a16:creationId xmlns:a16="http://schemas.microsoft.com/office/drawing/2014/main" id="{8CC969B2-1EC4-F797-BDF9-1CA1FA561D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632" t="10619" r="4887" b="28084"/>
          <a:stretch>
            <a:fillRect/>
          </a:stretch>
        </p:blipFill>
        <p:spPr>
          <a:xfrm>
            <a:off x="6625525" y="5489"/>
            <a:ext cx="2518469" cy="8330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1236142" y="466725"/>
            <a:ext cx="667171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3 - PICKING UP THE PAGES</a:t>
            </a:r>
            <a:endParaRPr sz="700"/>
          </a:p>
        </p:txBody>
      </p:sp>
      <p:sp>
        <p:nvSpPr>
          <p:cNvPr id="182" name="Google Shape;182;p32"/>
          <p:cNvSpPr txBox="1"/>
          <p:nvPr/>
        </p:nvSpPr>
        <p:spPr>
          <a:xfrm>
            <a:off x="1405599" y="1501775"/>
            <a:ext cx="6332803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200" dirty="0"/>
              <a:t>🌐 </a:t>
            </a:r>
            <a:r>
              <a:rPr lang="en" sz="1200" dirty="0" err="1"/>
              <a:t>Flinkit</a:t>
            </a:r>
            <a:r>
              <a:rPr lang="en" sz="1200" dirty="0"/>
              <a:t> Website Draft</a:t>
            </a:r>
            <a:endParaRPr lang="en-US" sz="1200" dirty="0"/>
          </a:p>
          <a:p>
            <a:endParaRPr lang="en" sz="1200" dirty="0"/>
          </a:p>
          <a:p>
            <a:r>
              <a:rPr lang="en" sz="1200" dirty="0"/>
              <a:t>🔹 1. Blog Page Idea</a:t>
            </a:r>
          </a:p>
          <a:p>
            <a:endParaRPr lang="en" sz="1200" dirty="0"/>
          </a:p>
          <a:p>
            <a:r>
              <a:rPr lang="en" sz="1200" b="1" dirty="0"/>
              <a:t>Blog Title:</a:t>
            </a:r>
            <a:r>
              <a:rPr lang="en" sz="1200" dirty="0"/>
              <a:t> </a:t>
            </a:r>
            <a:r>
              <a:rPr lang="en" sz="1200" i="1" dirty="0"/>
              <a:t>“How to Build a Content Calendar in 2025: Step-by-Step Guide”</a:t>
            </a:r>
            <a:endParaRPr lang="en" sz="1200" dirty="0"/>
          </a:p>
          <a:p>
            <a:r>
              <a:rPr lang="en" sz="1200" b="1" dirty="0"/>
              <a:t>Main Topics on the Blog Page:</a:t>
            </a:r>
            <a:endParaRPr lang="en" sz="1200" dirty="0"/>
          </a:p>
          <a:p>
            <a:endParaRPr lang="en" sz="1200" b="1" dirty="0"/>
          </a:p>
          <a:p>
            <a:pPr marL="285750" indent="-285750">
              <a:buChar char="•"/>
            </a:pPr>
            <a:r>
              <a:rPr lang="en" sz="1200" b="1" dirty="0"/>
              <a:t>Introduction:</a:t>
            </a:r>
            <a:r>
              <a:rPr lang="en" sz="1200" dirty="0"/>
              <a:t> Why content calendars are essential in 2025.</a:t>
            </a:r>
          </a:p>
          <a:p>
            <a:pPr marL="285750" indent="-285750">
              <a:buChar char="•"/>
            </a:pPr>
            <a:r>
              <a:rPr lang="en" sz="1200" b="1" dirty="0"/>
              <a:t>Step 1:</a:t>
            </a:r>
            <a:r>
              <a:rPr lang="en" sz="1200" dirty="0"/>
              <a:t> Define your content goals.</a:t>
            </a:r>
          </a:p>
          <a:p>
            <a:pPr marL="285750" indent="-285750">
              <a:buChar char="•"/>
            </a:pPr>
            <a:r>
              <a:rPr lang="en" sz="1200" b="1" dirty="0"/>
              <a:t>Step 2:</a:t>
            </a:r>
            <a:r>
              <a:rPr lang="en" sz="1200" dirty="0"/>
              <a:t> Choose the right tools (Excel, Notion, or </a:t>
            </a:r>
            <a:r>
              <a:rPr lang="en" sz="1200" err="1"/>
              <a:t>Flinkit’s</a:t>
            </a:r>
            <a:r>
              <a:rPr lang="en" sz="1200" dirty="0"/>
              <a:t> planner).</a:t>
            </a:r>
          </a:p>
          <a:p>
            <a:pPr marL="285750" indent="-285750">
              <a:buChar char="•"/>
            </a:pPr>
            <a:r>
              <a:rPr lang="en" sz="1200" b="1" dirty="0"/>
              <a:t>Step 3:</a:t>
            </a:r>
            <a:r>
              <a:rPr lang="en" sz="1200" dirty="0"/>
              <a:t> Map content types (blogs, reels, carousels, ads, etc.).</a:t>
            </a:r>
          </a:p>
          <a:p>
            <a:pPr marL="285750" indent="-285750">
              <a:buChar char="•"/>
            </a:pPr>
            <a:r>
              <a:rPr lang="en" sz="1200" b="1" dirty="0"/>
              <a:t>Step 4:</a:t>
            </a:r>
            <a:r>
              <a:rPr lang="en" sz="1200" dirty="0"/>
              <a:t> Assign timelines and responsibilities.</a:t>
            </a:r>
          </a:p>
          <a:p>
            <a:pPr marL="285750" indent="-285750">
              <a:buChar char="•"/>
            </a:pPr>
            <a:r>
              <a:rPr lang="en" sz="1200" b="1" dirty="0"/>
              <a:t>Step 5:</a:t>
            </a:r>
            <a:r>
              <a:rPr lang="en" sz="1200" dirty="0"/>
              <a:t> Review, analyze, and optimize.</a:t>
            </a:r>
          </a:p>
          <a:p>
            <a:pPr marL="285750" indent="-285750">
              <a:buChar char="•"/>
            </a:pPr>
            <a:r>
              <a:rPr lang="en" sz="1200" b="1" dirty="0"/>
              <a:t>Conclusion:</a:t>
            </a:r>
            <a:r>
              <a:rPr lang="en" sz="1200" dirty="0"/>
              <a:t> How </a:t>
            </a:r>
            <a:r>
              <a:rPr lang="en" sz="1200" err="1"/>
              <a:t>Flinkit’s</a:t>
            </a:r>
            <a:r>
              <a:rPr lang="en" sz="1200" dirty="0"/>
              <a:t> Content Calendar tool simplifies the process.</a:t>
            </a:r>
          </a:p>
          <a:p>
            <a:pPr marL="0" marR="0" lvl="0" indent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FE791-D063-9100-88C1-77F1A5FB8925}"/>
              </a:ext>
            </a:extLst>
          </p:cNvPr>
          <p:cNvSpPr txBox="1"/>
          <p:nvPr/>
        </p:nvSpPr>
        <p:spPr>
          <a:xfrm>
            <a:off x="239415" y="848"/>
            <a:ext cx="2743200" cy="5478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🔹 2. Product Page Idea</a:t>
            </a:r>
          </a:p>
          <a:p>
            <a:endParaRPr lang="en-US" dirty="0"/>
          </a:p>
          <a:p>
            <a:r>
              <a:rPr lang="en-US" b="1" dirty="0"/>
              <a:t>Product:</a:t>
            </a:r>
            <a:r>
              <a:rPr lang="en-US" dirty="0"/>
              <a:t> </a:t>
            </a:r>
            <a:r>
              <a:rPr lang="en-US" i="1" dirty="0" err="1"/>
              <a:t>Flinkit</a:t>
            </a:r>
            <a:r>
              <a:rPr lang="en-US" i="1" dirty="0"/>
              <a:t> Content Calendar (Template Pack)</a:t>
            </a:r>
            <a:endParaRPr lang="en-US" dirty="0"/>
          </a:p>
          <a:p>
            <a:endParaRPr lang="en-US" i="1" dirty="0"/>
          </a:p>
          <a:p>
            <a:r>
              <a:rPr lang="en-US" b="1" dirty="0"/>
              <a:t>Page Structure:</a:t>
            </a:r>
            <a:endParaRPr lang="en-US" dirty="0"/>
          </a:p>
          <a:p>
            <a:pPr marL="285750" indent="-285750">
              <a:buChar char="•"/>
            </a:pPr>
            <a:r>
              <a:rPr lang="en-US" b="1" dirty="0"/>
              <a:t>Hero Section:</a:t>
            </a:r>
            <a:endParaRPr lang="en-US" dirty="0"/>
          </a:p>
          <a:p>
            <a:pPr marL="285750" lvl="1" indent="-285750">
              <a:buChar char="•"/>
            </a:pPr>
            <a:r>
              <a:rPr lang="en-US" dirty="0"/>
              <a:t>Title: “Plan Smarter with </a:t>
            </a:r>
            <a:r>
              <a:rPr lang="en-US" dirty="0" err="1"/>
              <a:t>Flinkit’s</a:t>
            </a:r>
            <a:r>
              <a:rPr lang="en-US" dirty="0"/>
              <a:t> Content Calendar Template Pack”</a:t>
            </a:r>
          </a:p>
          <a:p>
            <a:pPr marL="285750" lvl="1" indent="-285750">
              <a:buChar char="•"/>
            </a:pPr>
            <a:r>
              <a:rPr lang="en-US" dirty="0"/>
              <a:t>Subtitle: “Organize your blogs, social posts, and campaigns with ease.”</a:t>
            </a:r>
          </a:p>
          <a:p>
            <a:pPr marL="285750" lvl="1" indent="-285750">
              <a:buChar char="•"/>
            </a:pPr>
            <a:r>
              <a:rPr lang="en-US" dirty="0"/>
              <a:t>CTA: </a:t>
            </a:r>
            <a:r>
              <a:rPr lang="en-US" i="1" dirty="0"/>
              <a:t>Download Now</a:t>
            </a:r>
            <a:endParaRPr lang="en-US" dirty="0"/>
          </a:p>
          <a:p>
            <a:pPr marL="285750" lvl="1" indent="-285750">
              <a:buChar char="•"/>
            </a:pPr>
            <a:endParaRPr lang="en-US" i="1" dirty="0"/>
          </a:p>
          <a:p>
            <a:pPr marL="285750" indent="-285750">
              <a:buChar char="•"/>
            </a:pPr>
            <a:r>
              <a:rPr lang="en-US" b="1" dirty="0"/>
              <a:t>Features Section:</a:t>
            </a:r>
            <a:endParaRPr lang="en-US" dirty="0"/>
          </a:p>
          <a:p>
            <a:pPr marL="285750" lvl="1" indent="-285750">
              <a:buChar char="•"/>
            </a:pPr>
            <a:r>
              <a:rPr lang="en-US" dirty="0"/>
              <a:t>Pre-designed, customizable templates.</a:t>
            </a:r>
          </a:p>
          <a:p>
            <a:pPr marL="285750" lvl="1" indent="-285750">
              <a:buChar char="•"/>
            </a:pPr>
            <a:r>
              <a:rPr lang="en-US" dirty="0"/>
              <a:t>Works in Google Sheets, Excel, and Notion.</a:t>
            </a:r>
          </a:p>
          <a:p>
            <a:pPr marL="285750" lvl="1" indent="-285750">
              <a:buChar char="•"/>
            </a:pPr>
            <a:r>
              <a:rPr lang="en-US" dirty="0"/>
              <a:t>Color-coded task tracker.</a:t>
            </a:r>
          </a:p>
          <a:p>
            <a:pPr marL="285750" lvl="1" indent="-285750">
              <a:buChar char="•"/>
            </a:pPr>
            <a:r>
              <a:rPr lang="en-US" dirty="0"/>
              <a:t>Easy collaboration for teams.</a:t>
            </a:r>
          </a:p>
          <a:p>
            <a:pPr marL="285750" indent="-285750">
              <a:buChar char="•"/>
            </a:pPr>
            <a:endParaRPr lang="en-US" b="1" dirty="0"/>
          </a:p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CC423-5671-23D5-A497-773C4993C024}"/>
              </a:ext>
            </a:extLst>
          </p:cNvPr>
          <p:cNvSpPr txBox="1"/>
          <p:nvPr/>
        </p:nvSpPr>
        <p:spPr>
          <a:xfrm>
            <a:off x="3906255" y="340222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/>
              <a:t>Use Cases Section:</a:t>
            </a:r>
            <a:endParaRPr lang="en-US" dirty="0"/>
          </a:p>
          <a:p>
            <a:pPr marL="285750" lvl="1" indent="-285750">
              <a:buFont typeface="Arial,Sans-Serif"/>
              <a:buChar char="•"/>
            </a:pPr>
            <a:r>
              <a:rPr lang="en-US" dirty="0"/>
              <a:t>For small businesses.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/>
              <a:t>For marketing teams.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/>
              <a:t>For freelancers.</a:t>
            </a:r>
          </a:p>
          <a:p>
            <a:pPr marL="285750" lvl="1" indent="-285750">
              <a:buFont typeface="Arial,Sans-Serif"/>
              <a:buChar char="•"/>
            </a:pP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Pricing &amp; CTA:</a:t>
            </a:r>
            <a:endParaRPr lang="en-US" dirty="0"/>
          </a:p>
          <a:p>
            <a:pPr marL="285750" lvl="1" indent="-285750">
              <a:buFont typeface="Arial,Sans-Serif"/>
              <a:buChar char="•"/>
            </a:pPr>
            <a:r>
              <a:rPr lang="en-US" dirty="0"/>
              <a:t>Free version + Premium($X).</a:t>
            </a:r>
          </a:p>
          <a:p>
            <a:pPr marL="285750" lvl="1" indent="-285750">
              <a:buFont typeface="Arial,Sans-Serif"/>
              <a:buChar char="•"/>
            </a:pPr>
            <a:r>
              <a:rPr lang="en-US" dirty="0"/>
              <a:t>CTA: </a:t>
            </a:r>
            <a:r>
              <a:rPr lang="en-US" i="1" dirty="0"/>
              <a:t>Get Started Today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32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09148-58CB-B282-D0D0-267C56282FD7}"/>
              </a:ext>
            </a:extLst>
          </p:cNvPr>
          <p:cNvSpPr txBox="1"/>
          <p:nvPr/>
        </p:nvSpPr>
        <p:spPr>
          <a:xfrm>
            <a:off x="516633" y="365423"/>
            <a:ext cx="2743200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🔹 3. Product Category Page Idea</a:t>
            </a:r>
          </a:p>
          <a:p>
            <a:endParaRPr lang="en-US" sz="1200" dirty="0"/>
          </a:p>
          <a:p>
            <a:r>
              <a:rPr lang="en-US" sz="1200" b="1" dirty="0"/>
              <a:t>Category:</a:t>
            </a:r>
            <a:r>
              <a:rPr lang="en-US" sz="1200" dirty="0"/>
              <a:t> </a:t>
            </a:r>
            <a:r>
              <a:rPr lang="en-US" sz="1200" i="1" dirty="0"/>
              <a:t>Content Tools</a:t>
            </a:r>
            <a:endParaRPr lang="en-US" sz="1200" dirty="0"/>
          </a:p>
          <a:p>
            <a:r>
              <a:rPr lang="en-US" sz="1200" b="1" dirty="0"/>
              <a:t>Page Structure:</a:t>
            </a:r>
            <a:endParaRPr lang="en-US" sz="1200" dirty="0"/>
          </a:p>
          <a:p>
            <a:pPr marL="285750" indent="-285750">
              <a:buChar char="•"/>
            </a:pPr>
            <a:r>
              <a:rPr lang="en-US" sz="1200" b="1" dirty="0"/>
              <a:t>Intro Section:</a:t>
            </a:r>
            <a:endParaRPr lang="en-US" sz="1200" dirty="0"/>
          </a:p>
          <a:p>
            <a:pPr marL="285750" lvl="1" indent="-285750">
              <a:buChar char="•"/>
            </a:pPr>
            <a:r>
              <a:rPr lang="en-US" sz="1200" dirty="0"/>
              <a:t>“All-in-one Content Tools to help you plan, organize, and execute your strategy.”</a:t>
            </a:r>
          </a:p>
          <a:p>
            <a:pPr marL="285750" lvl="1" indent="-285750">
              <a:buChar char="•"/>
            </a:pPr>
            <a:endParaRPr lang="en-US" sz="1200" dirty="0"/>
          </a:p>
          <a:p>
            <a:pPr marL="285750" indent="-285750">
              <a:buChar char="•"/>
            </a:pPr>
            <a:r>
              <a:rPr lang="en-US" sz="1200" b="1" dirty="0"/>
              <a:t>Products Listed:</a:t>
            </a:r>
            <a:endParaRPr lang="en-US" sz="1200" dirty="0"/>
          </a:p>
          <a:p>
            <a:pPr marL="285750" lvl="1" indent="-285750">
              <a:buChar char="•"/>
            </a:pPr>
            <a:r>
              <a:rPr lang="en-US" sz="1200" err="1"/>
              <a:t>Flinkit</a:t>
            </a:r>
            <a:r>
              <a:rPr lang="en-US" sz="1200" dirty="0"/>
              <a:t> Content Calendar (Template Pack)</a:t>
            </a:r>
          </a:p>
          <a:p>
            <a:pPr marL="285750" lvl="1" indent="-285750">
              <a:buChar char="•"/>
            </a:pPr>
            <a:r>
              <a:rPr lang="en-US" sz="1200" err="1"/>
              <a:t>Flinkit</a:t>
            </a:r>
            <a:r>
              <a:rPr lang="en-US" sz="1200" dirty="0"/>
              <a:t> Visualization Dashboard</a:t>
            </a:r>
          </a:p>
          <a:p>
            <a:pPr marL="285750" lvl="1" indent="-285750">
              <a:buChar char="•"/>
            </a:pPr>
            <a:r>
              <a:rPr lang="en-US" sz="1200" err="1"/>
              <a:t>Flinkit</a:t>
            </a:r>
            <a:r>
              <a:rPr lang="en-US" sz="1200" dirty="0"/>
              <a:t> AI-Assisted Content Planner</a:t>
            </a:r>
          </a:p>
          <a:p>
            <a:pPr marL="285750" lvl="1" indent="-285750">
              <a:buChar char="•"/>
            </a:pPr>
            <a:endParaRPr lang="en-US" sz="1200" dirty="0"/>
          </a:p>
          <a:p>
            <a:pPr marL="285750" indent="-285750">
              <a:buChar char="•"/>
            </a:pPr>
            <a:r>
              <a:rPr lang="en-US" sz="1200" b="1" dirty="0"/>
              <a:t>Filter / Sort Options:</a:t>
            </a:r>
            <a:endParaRPr lang="en-US" sz="1200" dirty="0"/>
          </a:p>
          <a:p>
            <a:pPr marL="285750" lvl="1" indent="-285750">
              <a:buChar char="•"/>
            </a:pPr>
            <a:r>
              <a:rPr lang="en-US" sz="1200" dirty="0"/>
              <a:t>By category (Calendar, Dashboard, AI Tools).</a:t>
            </a:r>
          </a:p>
          <a:p>
            <a:pPr marL="285750" lvl="1" indent="-285750">
              <a:buChar char="•"/>
            </a:pPr>
            <a:r>
              <a:rPr lang="en-US" sz="1200" dirty="0"/>
              <a:t>By price (Free, Premium).</a:t>
            </a:r>
          </a:p>
          <a:p>
            <a:pPr marL="285750" lvl="1" indent="-285750">
              <a:buChar char="•"/>
            </a:pPr>
            <a:endParaRPr lang="en-US" sz="1200" dirty="0"/>
          </a:p>
          <a:p>
            <a:pPr marL="285750" indent="-285750">
              <a:buChar char="•"/>
            </a:pPr>
            <a:r>
              <a:rPr lang="en-US" sz="1200" b="1" dirty="0"/>
              <a:t>CTA:</a:t>
            </a:r>
            <a:endParaRPr lang="en-US" sz="1200" dirty="0"/>
          </a:p>
          <a:p>
            <a:pPr marL="285750" lvl="1" indent="-285750">
              <a:buChar char="•"/>
            </a:pPr>
            <a:r>
              <a:rPr lang="en-US" sz="1200" dirty="0"/>
              <a:t>“Explore All Content Tools”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26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1236142" y="466725"/>
            <a:ext cx="667171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4 - CONTENT STRUCTURE</a:t>
            </a:r>
            <a:endParaRPr sz="700"/>
          </a:p>
        </p:txBody>
      </p:sp>
      <p:sp>
        <p:nvSpPr>
          <p:cNvPr id="189" name="Google Shape;189;p33"/>
          <p:cNvSpPr txBox="1"/>
          <p:nvPr/>
        </p:nvSpPr>
        <p:spPr>
          <a:xfrm>
            <a:off x="590372" y="1283259"/>
            <a:ext cx="6332803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✅ </a:t>
            </a:r>
            <a:r>
              <a:rPr lang="en" sz="1200" dirty="0"/>
              <a:t>Content Structure for “Plan &amp; Visualize with </a:t>
            </a:r>
            <a:r>
              <a:rPr lang="en" sz="1200" dirty="0" err="1"/>
              <a:t>Flinkit</a:t>
            </a:r>
            <a:r>
              <a:rPr lang="en" sz="1200" dirty="0"/>
              <a:t>”</a:t>
            </a:r>
            <a:endParaRPr lang="en-US" sz="1200" dirty="0"/>
          </a:p>
          <a:p>
            <a:r>
              <a:rPr lang="en" sz="1200" dirty="0"/>
              <a:t>1️⃣ Blog Page – </a:t>
            </a:r>
            <a:r>
              <a:rPr lang="en" sz="1200" i="1" dirty="0"/>
              <a:t>“Plan &amp; Visualize with </a:t>
            </a:r>
            <a:r>
              <a:rPr lang="en" sz="1200" i="1" err="1"/>
              <a:t>Flinkit</a:t>
            </a:r>
            <a:r>
              <a:rPr lang="en" sz="1200" i="1" dirty="0"/>
              <a:t>: How to Build a Content Calendar in 2025”</a:t>
            </a:r>
            <a:endParaRPr lang="en" sz="1200" dirty="0"/>
          </a:p>
          <a:p>
            <a:endParaRPr lang="en" sz="1200" i="1" dirty="0"/>
          </a:p>
          <a:p>
            <a:r>
              <a:rPr lang="en" sz="1200" b="1" dirty="0"/>
              <a:t>H1:</a:t>
            </a:r>
            <a:r>
              <a:rPr lang="en" sz="1200" dirty="0"/>
              <a:t> Plan &amp; Visualize with </a:t>
            </a:r>
            <a:r>
              <a:rPr lang="en" sz="1200" err="1"/>
              <a:t>Flinkit</a:t>
            </a:r>
            <a:r>
              <a:rPr lang="en" sz="1200" dirty="0"/>
              <a:t>: How to Build a Content Calendar in 2025</a:t>
            </a:r>
          </a:p>
          <a:p>
            <a:r>
              <a:rPr lang="en" sz="1200" b="1" dirty="0"/>
              <a:t>Intro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dirty="0"/>
              <a:t>Why planning &amp; visualization are key for modern content marketing</a:t>
            </a:r>
          </a:p>
          <a:p>
            <a:pPr marL="285750" indent="-285750">
              <a:buChar char="•"/>
            </a:pPr>
            <a:r>
              <a:rPr lang="en" sz="1200" dirty="0"/>
              <a:t>Common challenges without a structured calendar</a:t>
            </a:r>
          </a:p>
          <a:p>
            <a:pPr marL="285750" indent="-285750">
              <a:buChar char="•"/>
            </a:pPr>
            <a:endParaRPr lang="en" sz="1200" dirty="0"/>
          </a:p>
          <a:p>
            <a:r>
              <a:rPr lang="en" sz="1200" b="1" dirty="0"/>
              <a:t>H2: Why Content Planning Matters in 2025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dirty="0"/>
              <a:t>Faster content cycles</a:t>
            </a:r>
          </a:p>
          <a:p>
            <a:pPr marL="285750" indent="-285750">
              <a:buChar char="•"/>
            </a:pPr>
            <a:r>
              <a:rPr lang="en" sz="1200" dirty="0"/>
              <a:t>Multi-platform publishing</a:t>
            </a:r>
          </a:p>
          <a:p>
            <a:pPr marL="285750" indent="-285750">
              <a:buChar char="•"/>
            </a:pPr>
            <a:r>
              <a:rPr lang="en" sz="1200" dirty="0"/>
              <a:t>Data-driven strategies</a:t>
            </a:r>
          </a:p>
          <a:p>
            <a:pPr marL="285750" indent="-285750">
              <a:buChar char="•"/>
            </a:pPr>
            <a:endParaRPr lang="en" sz="1200" dirty="0"/>
          </a:p>
          <a:p>
            <a:r>
              <a:rPr lang="en" sz="1200" b="1" dirty="0"/>
              <a:t>H2: Step 1 – Define Clear Goals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dirty="0"/>
              <a:t>SMART goals example</a:t>
            </a:r>
          </a:p>
          <a:p>
            <a:pPr marL="285750" indent="-285750">
              <a:buChar char="•"/>
            </a:pPr>
            <a:r>
              <a:rPr lang="en" sz="1200" dirty="0"/>
              <a:t>Aligning with brand objectives</a:t>
            </a:r>
          </a:p>
          <a:p>
            <a:pPr marL="285750" indent="-285750">
              <a:buChar char="•"/>
            </a:pPr>
            <a:endParaRPr lang="en" sz="1200" dirty="0"/>
          </a:p>
          <a:p>
            <a:r>
              <a:rPr lang="en" sz="1200" b="1" dirty="0"/>
              <a:t>H2: Step 2 – Build Your Content Calendar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dirty="0"/>
              <a:t>Choosing the right format (Excel, Notion, </a:t>
            </a:r>
            <a:r>
              <a:rPr lang="en" sz="1200" err="1"/>
              <a:t>Flinkit</a:t>
            </a:r>
            <a:r>
              <a:rPr lang="en" sz="1200" dirty="0"/>
              <a:t> tool)</a:t>
            </a:r>
          </a:p>
          <a:p>
            <a:pPr marL="285750" indent="-285750">
              <a:buChar char="•"/>
            </a:pPr>
            <a:r>
              <a:rPr lang="en" sz="1200" dirty="0"/>
              <a:t>Structuring weekly/monthly content</a:t>
            </a:r>
          </a:p>
          <a:p>
            <a:pPr marL="285750" indent="-285750">
              <a:buChar char="•"/>
            </a:pPr>
            <a:endParaRPr lang="en" sz="1200" dirty="0"/>
          </a:p>
          <a:p>
            <a:endParaRPr lang="en" sz="1200" b="1" dirty="0"/>
          </a:p>
          <a:p>
            <a:pPr marL="0" marR="0" lvl="0" indent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13462-38F4-9318-87E0-1D35FE8F166E}"/>
              </a:ext>
            </a:extLst>
          </p:cNvPr>
          <p:cNvSpPr txBox="1"/>
          <p:nvPr/>
        </p:nvSpPr>
        <p:spPr>
          <a:xfrm>
            <a:off x="466230" y="113407"/>
            <a:ext cx="344917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 dirty="0"/>
              <a:t>H2: Step 3 – Visualize Your Strategy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Using </a:t>
            </a:r>
            <a:r>
              <a:rPr lang="en" sz="1200" dirty="0" err="1"/>
              <a:t>Flinkit</a:t>
            </a:r>
            <a:r>
              <a:rPr lang="en" sz="1200" dirty="0"/>
              <a:t> to create timelines and workflows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Benefits of visualization (clarity, collaboration)</a:t>
            </a:r>
            <a:endParaRPr lang="en-US" sz="1200" dirty="0"/>
          </a:p>
          <a:p>
            <a:r>
              <a:rPr lang="en" sz="1200" b="1" dirty="0"/>
              <a:t>H2: Step 4 – Execute &amp; Optimize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Assigning tasks to team members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Tracking performance with analytics</a:t>
            </a:r>
            <a:endParaRPr lang="en-US" sz="1200" dirty="0"/>
          </a:p>
          <a:p>
            <a:r>
              <a:rPr lang="en" sz="1200" b="1" dirty="0"/>
              <a:t>Conclusion &amp; CTA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Wrap-up summary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CTA: </a:t>
            </a:r>
            <a:r>
              <a:rPr lang="en" sz="1200" i="1" dirty="0"/>
              <a:t>Download </a:t>
            </a:r>
            <a:r>
              <a:rPr lang="en" sz="1200" i="1" dirty="0" err="1"/>
              <a:t>Flinkit</a:t>
            </a:r>
            <a:r>
              <a:rPr lang="en" sz="1200" i="1" dirty="0"/>
              <a:t> Content Calendar Template</a:t>
            </a:r>
            <a:endParaRPr lang="en" sz="1200" dirty="0"/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2️⃣ Product Page – </a:t>
            </a:r>
            <a:r>
              <a:rPr lang="en" sz="1200" i="1" dirty="0"/>
              <a:t>“</a:t>
            </a:r>
            <a:r>
              <a:rPr lang="en" sz="1200" i="1" dirty="0" err="1"/>
              <a:t>Flinkit</a:t>
            </a:r>
            <a:r>
              <a:rPr lang="en" sz="1200" i="1" dirty="0"/>
              <a:t> Content Calendar (Template Pack)”</a:t>
            </a:r>
            <a:endParaRPr lang="en" sz="1200" dirty="0"/>
          </a:p>
          <a:p>
            <a:r>
              <a:rPr lang="en" sz="1200" b="1" dirty="0"/>
              <a:t>H1:</a:t>
            </a:r>
            <a:r>
              <a:rPr lang="en" sz="1200" dirty="0"/>
              <a:t> </a:t>
            </a:r>
            <a:r>
              <a:rPr lang="en" sz="1200" dirty="0" err="1"/>
              <a:t>Flinkit</a:t>
            </a:r>
            <a:r>
              <a:rPr lang="en" sz="1200" dirty="0"/>
              <a:t> Content Calendar Template Pack</a:t>
            </a:r>
            <a:endParaRPr lang="en-US" sz="1200" dirty="0"/>
          </a:p>
          <a:p>
            <a:r>
              <a:rPr lang="en" sz="1200" b="1" dirty="0"/>
              <a:t>Hero Section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Tagline: </a:t>
            </a:r>
            <a:r>
              <a:rPr lang="en" sz="1200" i="1" dirty="0"/>
              <a:t>Plan &amp; Visualize Your Content with Ease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CTA: </a:t>
            </a:r>
            <a:r>
              <a:rPr lang="en" sz="1200" i="1" dirty="0"/>
              <a:t>Download Now</a:t>
            </a:r>
            <a:endParaRPr lang="en" sz="1200" dirty="0"/>
          </a:p>
          <a:p>
            <a:endParaRPr lang="en" sz="1200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4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73CD3-82FA-1061-E930-6505ACDB30E4}"/>
              </a:ext>
            </a:extLst>
          </p:cNvPr>
          <p:cNvSpPr txBox="1"/>
          <p:nvPr/>
        </p:nvSpPr>
        <p:spPr>
          <a:xfrm>
            <a:off x="264617" y="264617"/>
            <a:ext cx="4018084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b="1" dirty="0"/>
              <a:t>H2: Why Choose </a:t>
            </a:r>
            <a:r>
              <a:rPr lang="en" sz="1200" b="1" dirty="0" err="1"/>
              <a:t>Flinkit’s</a:t>
            </a:r>
            <a:r>
              <a:rPr lang="en" sz="1200" b="1" dirty="0"/>
              <a:t> Calendar?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Organize ideas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Track deadlines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Collaborate with teams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endParaRPr lang="en" sz="1200" dirty="0"/>
          </a:p>
          <a:p>
            <a:r>
              <a:rPr lang="en" sz="1200" b="1" dirty="0"/>
              <a:t>H2: Key Features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Ready-to-use templates (Excel, Sheets, Notion)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Color-coded task tracker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Easy editing &amp; customization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Team-friendly layout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endParaRPr lang="en" sz="1200" dirty="0"/>
          </a:p>
          <a:p>
            <a:r>
              <a:rPr lang="en" sz="1200" b="1" dirty="0"/>
              <a:t>H2: Who Should Use It?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Startups &amp; small businesses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Freelancers &amp; marketers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Social media managers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endParaRPr lang="en" sz="1200" dirty="0"/>
          </a:p>
          <a:p>
            <a:r>
              <a:rPr lang="en" sz="1200" b="1" dirty="0"/>
              <a:t>H2: How It Works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Download the template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Customize for your brand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Start planning &amp; publishing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endParaRPr lang="en" sz="1200" dirty="0"/>
          </a:p>
          <a:p>
            <a:r>
              <a:rPr lang="en" sz="1200" b="1" dirty="0"/>
              <a:t>H2: Pricing Plans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Free Basic Version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Premium Pro Pack</a:t>
            </a:r>
            <a:endParaRPr lang="en-US" sz="1200" dirty="0"/>
          </a:p>
          <a:p>
            <a:r>
              <a:rPr lang="en" sz="1200" b="1" dirty="0"/>
              <a:t>Final CTA:</a:t>
            </a:r>
            <a:r>
              <a:rPr lang="en" sz="1200" dirty="0"/>
              <a:t> </a:t>
            </a:r>
            <a:r>
              <a:rPr lang="en" sz="1200" i="1" dirty="0"/>
              <a:t>Get Your Content Calendar Today</a:t>
            </a:r>
            <a:endParaRPr lang="en" sz="1200" dirty="0"/>
          </a:p>
          <a:p>
            <a:br>
              <a:rPr lang="en-US" dirty="0"/>
            </a:br>
            <a:endParaRPr lang="en-US" sz="12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06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4D1C9-727B-B5F3-87EA-9A2F0E7058D1}"/>
              </a:ext>
            </a:extLst>
          </p:cNvPr>
          <p:cNvSpPr txBox="1"/>
          <p:nvPr/>
        </p:nvSpPr>
        <p:spPr>
          <a:xfrm>
            <a:off x="289818" y="264617"/>
            <a:ext cx="6462346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dirty="0"/>
          </a:p>
          <a:p>
            <a:r>
              <a:rPr lang="en" sz="1200"/>
              <a:t>3️⃣ Product Category Page – </a:t>
            </a:r>
            <a:r>
              <a:rPr lang="en" sz="1200" i="1"/>
              <a:t>“Content Tools”</a:t>
            </a:r>
            <a:endParaRPr lang="en" sz="1200"/>
          </a:p>
          <a:p>
            <a:r>
              <a:rPr lang="en" sz="1200" b="1"/>
              <a:t>H1:</a:t>
            </a:r>
            <a:r>
              <a:rPr lang="en" sz="1200" dirty="0"/>
              <a:t> </a:t>
            </a:r>
            <a:r>
              <a:rPr lang="en" sz="1200" err="1"/>
              <a:t>Flinkit</a:t>
            </a:r>
            <a:r>
              <a:rPr lang="en" sz="1200"/>
              <a:t> Content Tools – Plan &amp; Visualize Smarter</a:t>
            </a:r>
            <a:endParaRPr lang="en-US" sz="1200"/>
          </a:p>
          <a:p>
            <a:r>
              <a:rPr lang="en" sz="1200" b="1"/>
              <a:t>Intro</a:t>
            </a:r>
            <a:endParaRPr lang="en" sz="120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Short description: “All-in-one tools to streamline your content strategy.”</a:t>
            </a:r>
            <a:endParaRPr lang="en-US" sz="1200" dirty="0"/>
          </a:p>
          <a:p>
            <a:r>
              <a:rPr lang="en" sz="1200" b="1" dirty="0"/>
              <a:t>H2: Our Tools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 err="1"/>
              <a:t>Flinkit</a:t>
            </a:r>
            <a:r>
              <a:rPr lang="en" sz="1200" dirty="0"/>
              <a:t> Content Calendar (Template Pack)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 err="1"/>
              <a:t>Flinkit</a:t>
            </a:r>
            <a:r>
              <a:rPr lang="en" sz="1200" dirty="0"/>
              <a:t> Visualization Dashboard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 err="1"/>
              <a:t>Flinkit</a:t>
            </a:r>
            <a:r>
              <a:rPr lang="en" sz="1200" dirty="0"/>
              <a:t> AI-Assisted Planner</a:t>
            </a:r>
            <a:endParaRPr lang="en-US" sz="1200" dirty="0"/>
          </a:p>
          <a:p>
            <a:r>
              <a:rPr lang="en" sz="1200" b="1" dirty="0"/>
              <a:t>H2: Why </a:t>
            </a:r>
            <a:r>
              <a:rPr lang="en" sz="1200" b="1" dirty="0" err="1"/>
              <a:t>Flinkit</a:t>
            </a:r>
            <a:r>
              <a:rPr lang="en" sz="1200" b="1" dirty="0"/>
              <a:t> Tools?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User-friendly design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Supports teams &amp; individuals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Saves time &amp; boosts productivity</a:t>
            </a:r>
            <a:endParaRPr lang="en-US" sz="1200" dirty="0"/>
          </a:p>
          <a:p>
            <a:r>
              <a:rPr lang="en" sz="1200" b="1" dirty="0"/>
              <a:t>H2: Browse by Category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Calendars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Dashboards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AI Tools</a:t>
            </a:r>
            <a:endParaRPr lang="en-US" sz="1200" dirty="0"/>
          </a:p>
          <a:p>
            <a:r>
              <a:rPr lang="en" sz="1200" b="1" dirty="0"/>
              <a:t>H2: Get Started Today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CTA: </a:t>
            </a:r>
            <a:r>
              <a:rPr lang="en" sz="1200" i="1" dirty="0"/>
              <a:t>Explore All Tools</a:t>
            </a:r>
            <a:endParaRPr lang="en-US" dirty="0"/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908370" y="164166"/>
            <a:ext cx="67713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5 - COMPETITIVE ANALYSIS</a:t>
            </a:r>
            <a:endParaRPr sz="700"/>
          </a:p>
        </p:txBody>
      </p:sp>
      <p:sp>
        <p:nvSpPr>
          <p:cNvPr id="196" name="Google Shape;196;p34"/>
          <p:cNvSpPr txBox="1"/>
          <p:nvPr/>
        </p:nvSpPr>
        <p:spPr>
          <a:xfrm>
            <a:off x="296217" y="762187"/>
            <a:ext cx="7030369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200" dirty="0"/>
              <a:t>🔹 Competitors on SERP</a:t>
            </a:r>
            <a:endParaRPr lang="en-US" sz="1200" dirty="0"/>
          </a:p>
          <a:p>
            <a:pPr marL="285750" indent="-285750">
              <a:buChar char="•"/>
            </a:pPr>
            <a:r>
              <a:rPr lang="en" sz="1200" b="1" dirty="0"/>
              <a:t>HubSpot, Hootsuite, Buffer, </a:t>
            </a:r>
            <a:r>
              <a:rPr lang="en" sz="1200" b="1" dirty="0" err="1"/>
              <a:t>CoSchedule</a:t>
            </a:r>
            <a:r>
              <a:rPr lang="en" sz="1200" dirty="0"/>
              <a:t> → dominate with </a:t>
            </a:r>
            <a:r>
              <a:rPr lang="en" sz="1200" i="1" dirty="0"/>
              <a:t>free templates + how-to blogs</a:t>
            </a:r>
            <a:r>
              <a:rPr lang="en" sz="1200" dirty="0"/>
              <a:t>.</a:t>
            </a:r>
          </a:p>
          <a:p>
            <a:pPr marL="285750" indent="-285750">
              <a:buChar char="•"/>
            </a:pPr>
            <a:r>
              <a:rPr lang="en" sz="1200" b="1" dirty="0"/>
              <a:t>Canva, Adobe Express</a:t>
            </a:r>
            <a:r>
              <a:rPr lang="en" sz="1200" dirty="0"/>
              <a:t> → focus on </a:t>
            </a:r>
            <a:r>
              <a:rPr lang="en" sz="1200" i="1" dirty="0"/>
              <a:t>visual planner + scheduler</a:t>
            </a:r>
            <a:r>
              <a:rPr lang="en" sz="1200" dirty="0"/>
              <a:t>.</a:t>
            </a:r>
          </a:p>
          <a:p>
            <a:pPr marL="285750" indent="-285750">
              <a:buChar char="•"/>
            </a:pPr>
            <a:r>
              <a:rPr lang="en" sz="1200" b="1" dirty="0"/>
              <a:t>Airtable, Notion, Asana</a:t>
            </a:r>
            <a:r>
              <a:rPr lang="en" sz="1200" dirty="0"/>
              <a:t> → rank for </a:t>
            </a:r>
            <a:r>
              <a:rPr lang="en" sz="1200" i="1" dirty="0"/>
              <a:t>template use cases</a:t>
            </a:r>
            <a:r>
              <a:rPr lang="en" sz="1200" dirty="0"/>
              <a:t>.</a:t>
            </a:r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🔹 Competitor Strengths</a:t>
            </a:r>
          </a:p>
          <a:p>
            <a:pPr marL="285750" indent="-285750">
              <a:buChar char="•"/>
            </a:pPr>
            <a:r>
              <a:rPr lang="en" sz="1200" b="1" dirty="0"/>
              <a:t>HubSpot/Hootsuite:</a:t>
            </a:r>
            <a:r>
              <a:rPr lang="en" sz="1200" dirty="0"/>
              <a:t> High authority, free templates.</a:t>
            </a:r>
          </a:p>
          <a:p>
            <a:pPr marL="285750" indent="-285750">
              <a:buChar char="•"/>
            </a:pPr>
            <a:r>
              <a:rPr lang="en" sz="1200" b="1" dirty="0"/>
              <a:t>Canva:</a:t>
            </a:r>
            <a:r>
              <a:rPr lang="en" sz="1200" dirty="0"/>
              <a:t> Visual-first, easy-to-use scheduler.</a:t>
            </a:r>
          </a:p>
          <a:p>
            <a:pPr marL="285750" indent="-285750">
              <a:buChar char="•"/>
            </a:pPr>
            <a:r>
              <a:rPr lang="en" sz="1200" b="1" dirty="0" err="1"/>
              <a:t>CoSchedule</a:t>
            </a:r>
            <a:r>
              <a:rPr lang="en" sz="1200" b="1" dirty="0"/>
              <a:t>:</a:t>
            </a:r>
            <a:r>
              <a:rPr lang="en" sz="1200" dirty="0"/>
              <a:t> Robust, pro workflows.</a:t>
            </a:r>
          </a:p>
          <a:p>
            <a:r>
              <a:rPr lang="en" sz="1200" dirty="0"/>
              <a:t>🔹 Weaknesses → Your Opportunity</a:t>
            </a:r>
          </a:p>
          <a:p>
            <a:pPr marL="285750" indent="-285750">
              <a:buChar char="•"/>
            </a:pPr>
            <a:r>
              <a:rPr lang="en" sz="1200" dirty="0"/>
              <a:t>Most offer </a:t>
            </a:r>
            <a:r>
              <a:rPr lang="en" sz="1200" b="1" dirty="0"/>
              <a:t>gated templates</a:t>
            </a:r>
            <a:r>
              <a:rPr lang="en" sz="1200" dirty="0"/>
              <a:t> (you can go </a:t>
            </a:r>
            <a:r>
              <a:rPr lang="en" sz="1200" i="1" dirty="0"/>
              <a:t>free &amp; ungated</a:t>
            </a:r>
            <a:r>
              <a:rPr lang="en" sz="1200" dirty="0"/>
              <a:t>).</a:t>
            </a:r>
          </a:p>
          <a:p>
            <a:pPr marL="285750" indent="-285750">
              <a:buChar char="•"/>
            </a:pPr>
            <a:r>
              <a:rPr lang="en" sz="1200" dirty="0"/>
              <a:t>Limited </a:t>
            </a:r>
            <a:r>
              <a:rPr lang="en" sz="1200" b="1" dirty="0"/>
              <a:t>localization</a:t>
            </a:r>
            <a:r>
              <a:rPr lang="en" sz="1200" dirty="0"/>
              <a:t> (you can target </a:t>
            </a:r>
            <a:r>
              <a:rPr lang="en" sz="1200" i="1" dirty="0"/>
              <a:t>India/festival calendars</a:t>
            </a:r>
            <a:r>
              <a:rPr lang="en" sz="1200" dirty="0"/>
              <a:t>).</a:t>
            </a:r>
          </a:p>
          <a:p>
            <a:pPr marL="285750" indent="-285750">
              <a:buChar char="•"/>
            </a:pPr>
            <a:r>
              <a:rPr lang="en" sz="1200" dirty="0"/>
              <a:t>Few emphasize </a:t>
            </a:r>
            <a:r>
              <a:rPr lang="en" sz="1200" b="1" dirty="0"/>
              <a:t>visualization of strategy</a:t>
            </a:r>
            <a:r>
              <a:rPr lang="en" sz="1200" dirty="0"/>
              <a:t> (your key differentiator).</a:t>
            </a:r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🔹 Keyword Gaps You Can Target</a:t>
            </a:r>
          </a:p>
          <a:p>
            <a:pPr marL="285750" indent="-285750">
              <a:buChar char="•"/>
            </a:pPr>
            <a:r>
              <a:rPr lang="en" sz="1200" i="1" dirty="0"/>
              <a:t>content calendar 2025 free (Sheets, Notion)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i="1" dirty="0"/>
              <a:t>visual content planner / strategy visualization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i="1" dirty="0"/>
              <a:t>content calendar for freelancers / SMBs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i="1" dirty="0"/>
              <a:t>India festival content calendar 2025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i="1" dirty="0"/>
              <a:t>AI content planner</a:t>
            </a:r>
            <a:endParaRPr lang="en" sz="1200" dirty="0"/>
          </a:p>
          <a:p>
            <a:br>
              <a:rPr lang="en-US" dirty="0"/>
            </a:br>
            <a:endParaRPr lang="en-US" sz="1200"/>
          </a:p>
          <a:p>
            <a:endParaRPr lang="en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23CCB-E365-C086-8C59-73F5D6F26AC7}"/>
              </a:ext>
            </a:extLst>
          </p:cNvPr>
          <p:cNvSpPr txBox="1"/>
          <p:nvPr/>
        </p:nvSpPr>
        <p:spPr>
          <a:xfrm>
            <a:off x="356416" y="646559"/>
            <a:ext cx="385258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🔹 Next Steps for </a:t>
            </a:r>
            <a:r>
              <a:rPr lang="en-US" dirty="0" err="1"/>
              <a:t>Flinkit</a:t>
            </a:r>
          </a:p>
          <a:p>
            <a:pPr marL="285750" indent="-285750">
              <a:buChar char="•"/>
            </a:pPr>
            <a:r>
              <a:rPr lang="en-US" b="1" dirty="0"/>
              <a:t>Blog Page:</a:t>
            </a:r>
            <a:r>
              <a:rPr lang="en-US" dirty="0"/>
              <a:t> “Plan &amp; Visualize with </a:t>
            </a:r>
            <a:r>
              <a:rPr lang="en-US" dirty="0" err="1"/>
              <a:t>Flinkit</a:t>
            </a:r>
            <a:r>
              <a:rPr lang="en-US" dirty="0"/>
              <a:t>: Free 2025 Content Calendar Templates” (educational + downloads).</a:t>
            </a:r>
          </a:p>
          <a:p>
            <a:pPr marL="285750" indent="-285750">
              <a:buChar char="•"/>
            </a:pPr>
            <a:r>
              <a:rPr lang="en-US" b="1" dirty="0"/>
              <a:t>Product Page:</a:t>
            </a:r>
            <a:r>
              <a:rPr lang="en-US" dirty="0"/>
              <a:t> “</a:t>
            </a:r>
            <a:r>
              <a:rPr lang="en-US" dirty="0" err="1"/>
              <a:t>Flinkit</a:t>
            </a:r>
            <a:r>
              <a:rPr lang="en-US" dirty="0"/>
              <a:t> Content Calendar Template Pack” (Sheets + Notion + visual workflow).</a:t>
            </a:r>
          </a:p>
          <a:p>
            <a:pPr marL="285750" indent="-285750">
              <a:buChar char="•"/>
            </a:pPr>
            <a:r>
              <a:rPr lang="en-US" b="1" dirty="0"/>
              <a:t>Category Page:</a:t>
            </a:r>
            <a:r>
              <a:rPr lang="en-US" dirty="0"/>
              <a:t> “Content Tools” (Calendar Pack, Visualization Dashboard, AI Planner).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20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807517" y="88526"/>
            <a:ext cx="67713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6 - KEYWORD RESEARCH</a:t>
            </a:r>
            <a:endParaRPr sz="700"/>
          </a:p>
        </p:txBody>
      </p:sp>
      <p:sp>
        <p:nvSpPr>
          <p:cNvPr id="203" name="Google Shape;203;p35"/>
          <p:cNvSpPr txBox="1"/>
          <p:nvPr/>
        </p:nvSpPr>
        <p:spPr>
          <a:xfrm>
            <a:off x="548350" y="896657"/>
            <a:ext cx="6332803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200" dirty="0"/>
              <a:t>Most Relevant Keyword (with estimated monthly volume)</a:t>
            </a:r>
            <a:endParaRPr lang="en-US" sz="1200" dirty="0"/>
          </a:p>
          <a:p>
            <a:r>
              <a:rPr lang="en" sz="1200" dirty="0"/>
              <a:t>From SEO Labs:</a:t>
            </a:r>
          </a:p>
          <a:p>
            <a:pPr marL="285750" indent="-285750">
              <a:buChar char="•"/>
            </a:pPr>
            <a:r>
              <a:rPr lang="en" sz="1200" b="1" dirty="0"/>
              <a:t>content calendar template</a:t>
            </a:r>
            <a:r>
              <a:rPr lang="en" sz="1200" dirty="0"/>
              <a:t> – ~3,600 searches/month</a:t>
            </a:r>
          </a:p>
          <a:p>
            <a:pPr marL="285750" indent="-285750">
              <a:buChar char="•"/>
            </a:pPr>
            <a:r>
              <a:rPr lang="en" sz="1200" b="1" dirty="0"/>
              <a:t>content planning</a:t>
            </a:r>
            <a:r>
              <a:rPr lang="en" sz="1200" dirty="0"/>
              <a:t> – ~2,900</a:t>
            </a:r>
          </a:p>
          <a:p>
            <a:pPr marL="285750" indent="-285750">
              <a:buChar char="•"/>
            </a:pPr>
            <a:r>
              <a:rPr lang="en" sz="1200" b="1" dirty="0"/>
              <a:t>content calendar for social media</a:t>
            </a:r>
            <a:r>
              <a:rPr lang="en" sz="1200" dirty="0"/>
              <a:t> – ~2,900</a:t>
            </a:r>
            <a:br>
              <a:rPr lang="en-US" dirty="0"/>
            </a:br>
            <a:endParaRPr lang="en-US" sz="1200"/>
          </a:p>
          <a:p>
            <a:r>
              <a:rPr lang="en" sz="1200" dirty="0"/>
              <a:t>Suggested Tools for Keyword Insights</a:t>
            </a:r>
          </a:p>
          <a:p>
            <a:r>
              <a:rPr lang="en" sz="1200" dirty="0"/>
              <a:t>Experts and marketers often rely on these:</a:t>
            </a:r>
          </a:p>
          <a:p>
            <a:pPr marL="285750" indent="-285750">
              <a:buChar char="•"/>
            </a:pPr>
            <a:r>
              <a:rPr lang="en" sz="1200" b="1" dirty="0"/>
              <a:t>Google Keyword Planner</a:t>
            </a:r>
            <a:r>
              <a:rPr lang="en" sz="1200" dirty="0"/>
              <a:t>, </a:t>
            </a:r>
            <a:r>
              <a:rPr lang="en" sz="1200" b="1" dirty="0"/>
              <a:t>Search Console</a:t>
            </a:r>
            <a:r>
              <a:rPr lang="en" sz="1200" dirty="0"/>
              <a:t>, </a:t>
            </a:r>
            <a:r>
              <a:rPr lang="en" sz="1200" b="1" dirty="0"/>
              <a:t>Trends</a:t>
            </a:r>
            <a:r>
              <a:rPr lang="en" sz="1200" dirty="0"/>
              <a:t> — great free insight tools</a:t>
            </a:r>
          </a:p>
          <a:p>
            <a:pPr marL="285750" indent="-285750">
              <a:buChar char="•"/>
            </a:pPr>
            <a:r>
              <a:rPr lang="en" sz="1200" b="1" dirty="0"/>
              <a:t>KeywordTool.io</a:t>
            </a:r>
            <a:r>
              <a:rPr lang="en" sz="1200" dirty="0"/>
              <a:t>, </a:t>
            </a:r>
            <a:r>
              <a:rPr lang="en" sz="1200" b="1" dirty="0" err="1"/>
              <a:t>AnswerThePublic</a:t>
            </a:r>
            <a:r>
              <a:rPr lang="en" sz="1200" dirty="0"/>
              <a:t>, </a:t>
            </a:r>
            <a:r>
              <a:rPr lang="en" sz="1200" b="1" dirty="0"/>
              <a:t>Keyword Surfer</a:t>
            </a:r>
            <a:r>
              <a:rPr lang="en" sz="1200" dirty="0"/>
              <a:t> — useful for long-tail ideas/questions</a:t>
            </a:r>
            <a:br>
              <a:rPr lang="en" sz="1200" dirty="0"/>
            </a:br>
            <a:endParaRPr lang="en-US"/>
          </a:p>
          <a:p>
            <a:r>
              <a:rPr lang="en" sz="1200" dirty="0"/>
              <a:t>Keyword Ideas by Page</a:t>
            </a:r>
          </a:p>
          <a:p>
            <a:r>
              <a:rPr lang="en" sz="1200" dirty="0"/>
              <a:t>1. </a:t>
            </a:r>
            <a:r>
              <a:rPr lang="en" sz="1200" b="1" dirty="0"/>
              <a:t>Blog Page</a:t>
            </a:r>
            <a:r>
              <a:rPr lang="en" sz="1200" dirty="0"/>
              <a:t> (“Plan &amp; Visualize with </a:t>
            </a:r>
            <a:r>
              <a:rPr lang="en" sz="1200" err="1"/>
              <a:t>Flinkit</a:t>
            </a:r>
            <a:r>
              <a:rPr lang="en" sz="1200" dirty="0"/>
              <a:t>” tutorial)</a:t>
            </a:r>
          </a:p>
          <a:p>
            <a:pPr marL="285750" indent="-285750">
              <a:buChar char="•"/>
            </a:pPr>
            <a:r>
              <a:rPr lang="en" sz="1200" dirty="0"/>
              <a:t>content calendar template (high volume)</a:t>
            </a:r>
          </a:p>
          <a:p>
            <a:pPr marL="285750" indent="-285750">
              <a:buChar char="•"/>
            </a:pPr>
            <a:r>
              <a:rPr lang="en" sz="1200" dirty="0"/>
              <a:t>content planning (broad intent)</a:t>
            </a:r>
          </a:p>
          <a:p>
            <a:pPr marL="285750" indent="-285750">
              <a:buChar char="•"/>
            </a:pPr>
            <a:r>
              <a:rPr lang="en" sz="1200" dirty="0"/>
              <a:t>content calendar for social media</a:t>
            </a:r>
          </a:p>
          <a:p>
            <a:pPr marL="285750" indent="-285750">
              <a:buChar char="•"/>
            </a:pPr>
            <a:r>
              <a:rPr lang="en" sz="1200" dirty="0"/>
              <a:t>content calendar Google Sheets</a:t>
            </a:r>
          </a:p>
          <a:p>
            <a:pPr marL="285750" indent="-285750">
              <a:buChar char="•"/>
            </a:pPr>
            <a:r>
              <a:rPr lang="en" sz="1200" dirty="0"/>
              <a:t>Notion content calendar</a:t>
            </a:r>
          </a:p>
          <a:p>
            <a:pPr marL="285750" indent="-285750">
              <a:buChar char="•"/>
            </a:pPr>
            <a:r>
              <a:rPr lang="en" sz="1200" dirty="0"/>
              <a:t>visual content planner</a:t>
            </a:r>
          </a:p>
          <a:p>
            <a:pPr marL="285750" indent="-285750">
              <a:buChar char="•"/>
            </a:pPr>
            <a:r>
              <a:rPr lang="en" sz="1200" dirty="0"/>
              <a:t>free content calendar templates</a:t>
            </a:r>
          </a:p>
          <a:p>
            <a:pPr marL="285750" indent="-285750">
              <a:buChar char="•"/>
            </a:pPr>
            <a:endParaRPr lang="e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7684955" y="4366734"/>
            <a:ext cx="1604171" cy="622195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2260997" y="466725"/>
            <a:ext cx="462200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INSTRUCTIONS</a:t>
            </a:r>
            <a:endParaRPr sz="700"/>
          </a:p>
        </p:txBody>
      </p:sp>
      <p:sp>
        <p:nvSpPr>
          <p:cNvPr id="139" name="Google Shape;139;p26"/>
          <p:cNvSpPr txBox="1"/>
          <p:nvPr/>
        </p:nvSpPr>
        <p:spPr>
          <a:xfrm>
            <a:off x="3151757" y="1135529"/>
            <a:ext cx="2840486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to use this template? </a:t>
            </a:r>
            <a:endParaRPr sz="700"/>
          </a:p>
        </p:txBody>
      </p:sp>
      <p:sp>
        <p:nvSpPr>
          <p:cNvPr id="140" name="Google Shape;140;p26"/>
          <p:cNvSpPr txBox="1"/>
          <p:nvPr/>
        </p:nvSpPr>
        <p:spPr>
          <a:xfrm>
            <a:off x="514350" y="1557804"/>
            <a:ext cx="8115300" cy="27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on "File" and then "Make a Copy" of the template to use it.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each of the slides and table to add your responses.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 up with a catchy title for the project and do not simply write "Minor Project 3: Search Engine Optimisation Strategy for FlinkIt".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primary colours and logo of the assigned brands on the Cover Page and wherever necessary in the project.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use your creativity to make the most use of the given template. 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maximum Number of Slides that can be used is 20.</a:t>
            </a:r>
            <a:endParaRPr sz="700"/>
          </a:p>
          <a:p>
            <a:pPr marL="342900" marR="0" lvl="1" indent="-165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Once you are happy with your responses, click on "Share", download it into a PDF file and submit it on the MyCaptain WebApp. 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04E3F-5876-BE7E-91EE-C546CCF8DBD4}"/>
              </a:ext>
            </a:extLst>
          </p:cNvPr>
          <p:cNvSpPr txBox="1"/>
          <p:nvPr/>
        </p:nvSpPr>
        <p:spPr>
          <a:xfrm>
            <a:off x="591777" y="932133"/>
            <a:ext cx="2743200" cy="29669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dirty="0"/>
              <a:t>2. </a:t>
            </a:r>
            <a:r>
              <a:rPr lang="en" sz="1200" b="1" dirty="0"/>
              <a:t>Product Page</a:t>
            </a:r>
            <a:r>
              <a:rPr lang="en" sz="1200" dirty="0"/>
              <a:t> (</a:t>
            </a:r>
            <a:r>
              <a:rPr lang="en" sz="1200" dirty="0" err="1"/>
              <a:t>Flinkit</a:t>
            </a:r>
            <a:r>
              <a:rPr lang="en" sz="1200" dirty="0"/>
              <a:t> Content Calendar Template Pack)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content calendar template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content planner template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content calendar template Sheets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Notion content calendar template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visual content planner</a:t>
            </a:r>
            <a:endParaRPr lang="en-US" sz="1200" dirty="0"/>
          </a:p>
          <a:p>
            <a:r>
              <a:rPr lang="en" sz="1200" dirty="0"/>
              <a:t>3. </a:t>
            </a:r>
            <a:r>
              <a:rPr lang="en" sz="1200" b="1" dirty="0"/>
              <a:t>Category Page</a:t>
            </a:r>
            <a:r>
              <a:rPr lang="en" sz="1200" dirty="0"/>
              <a:t> (Content Tools)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content tools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content planner tools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content calendar tools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visual content tools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AI content planner</a:t>
            </a:r>
            <a:endParaRPr lang="en-US" sz="1200" dirty="0"/>
          </a:p>
          <a:p>
            <a:pPr>
              <a:lnSpc>
                <a:spcPct val="140010"/>
              </a:lnSpc>
            </a:pPr>
            <a:endParaRPr lang="en" sz="12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6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1236142" y="466725"/>
            <a:ext cx="67713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7 - ON-PAGE ELEMENTS</a:t>
            </a:r>
            <a:endParaRPr sz="700"/>
          </a:p>
        </p:txBody>
      </p:sp>
      <p:sp>
        <p:nvSpPr>
          <p:cNvPr id="210" name="Google Shape;210;p36"/>
          <p:cNvSpPr txBox="1"/>
          <p:nvPr/>
        </p:nvSpPr>
        <p:spPr>
          <a:xfrm>
            <a:off x="691224" y="1131981"/>
            <a:ext cx="6332803" cy="401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200" dirty="0"/>
              <a:t>On-Page SEO Elements</a:t>
            </a:r>
            <a:endParaRPr lang="en-US" sz="1200" dirty="0"/>
          </a:p>
          <a:p>
            <a:r>
              <a:rPr lang="en" sz="1200" dirty="0"/>
              <a:t>1. </a:t>
            </a:r>
            <a:r>
              <a:rPr lang="en" sz="1200" b="1" dirty="0"/>
              <a:t>Meta Tags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b="1" dirty="0"/>
              <a:t>Meta Title</a:t>
            </a:r>
            <a:r>
              <a:rPr lang="en" sz="1200" dirty="0"/>
              <a:t> → Short, keyword-rich, unique for every page (≤ 60 chars).</a:t>
            </a:r>
          </a:p>
          <a:p>
            <a:pPr marL="285750" indent="-285750">
              <a:buChar char="•"/>
            </a:pPr>
            <a:r>
              <a:rPr lang="en" sz="1200" b="1" dirty="0"/>
              <a:t>Meta Description</a:t>
            </a:r>
            <a:r>
              <a:rPr lang="en" sz="1200" dirty="0"/>
              <a:t> → Compelling summary (≤ 160 chars), with primary + secondary keyword.</a:t>
            </a:r>
          </a:p>
          <a:p>
            <a:pPr marL="285750" indent="-285750">
              <a:buChar char="•"/>
            </a:pPr>
            <a:r>
              <a:rPr lang="en" sz="1200" b="1" dirty="0"/>
              <a:t>Meta Keywords</a:t>
            </a:r>
            <a:r>
              <a:rPr lang="en" sz="1200" dirty="0"/>
              <a:t> (not used for ranking but helpful for reference).</a:t>
            </a:r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2. </a:t>
            </a:r>
            <a:r>
              <a:rPr lang="en" sz="1200" b="1" dirty="0"/>
              <a:t>Headings (H1–H6)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b="1" dirty="0"/>
              <a:t>H1</a:t>
            </a:r>
            <a:r>
              <a:rPr lang="en" sz="1200" dirty="0"/>
              <a:t> → Only 1 per page, main keyword (e.g., </a:t>
            </a:r>
            <a:r>
              <a:rPr lang="en" sz="1200" i="1" dirty="0"/>
              <a:t>Content Calendar Template 2025</a:t>
            </a:r>
            <a:r>
              <a:rPr lang="en" sz="1200" dirty="0"/>
              <a:t>).</a:t>
            </a:r>
          </a:p>
          <a:p>
            <a:pPr marL="285750" indent="-285750">
              <a:buChar char="•"/>
            </a:pPr>
            <a:r>
              <a:rPr lang="en" sz="1200" b="1" dirty="0"/>
              <a:t>H2, H3</a:t>
            </a:r>
            <a:r>
              <a:rPr lang="en" sz="1200" dirty="0"/>
              <a:t> → Secondary/long-tail keywords, subtopics (e.g., </a:t>
            </a:r>
            <a:r>
              <a:rPr lang="en" sz="1200" i="1" dirty="0"/>
              <a:t>Why Use a Content Calendar?</a:t>
            </a:r>
            <a:r>
              <a:rPr lang="en" sz="1200" dirty="0"/>
              <a:t>, </a:t>
            </a:r>
            <a:r>
              <a:rPr lang="en" sz="1200" i="1" dirty="0"/>
              <a:t>Free Google Sheets Templates</a:t>
            </a:r>
            <a:r>
              <a:rPr lang="en" sz="1200" dirty="0"/>
              <a:t>).</a:t>
            </a:r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3. </a:t>
            </a:r>
            <a:r>
              <a:rPr lang="en" sz="1200" b="1" dirty="0"/>
              <a:t>URL Structure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dirty="0"/>
              <a:t>Short, descriptive, keyword-rich.</a:t>
            </a:r>
            <a:br>
              <a:rPr lang="en" sz="1200" dirty="0"/>
            </a:br>
            <a:r>
              <a:rPr lang="en" sz="1200" dirty="0"/>
              <a:t> Example:</a:t>
            </a:r>
          </a:p>
          <a:p>
            <a:pPr marL="285750" lvl="1" indent="-285750">
              <a:buChar char="•"/>
            </a:pPr>
            <a:r>
              <a:rPr lang="en" sz="1200" dirty="0"/>
              <a:t>Blog → </a:t>
            </a:r>
            <a:r>
              <a:rPr lang="en" sz="1200" dirty="0">
                <a:latin typeface="Consolas"/>
              </a:rPr>
              <a:t>/blog/content-calendar-visualization-</a:t>
            </a:r>
            <a:r>
              <a:rPr lang="en" sz="1200" err="1">
                <a:latin typeface="Consolas"/>
              </a:rPr>
              <a:t>flinkit</a:t>
            </a:r>
            <a:endParaRPr lang="en" sz="1200"/>
          </a:p>
          <a:p>
            <a:pPr marL="285750" lvl="1" indent="-285750">
              <a:buChar char="•"/>
            </a:pPr>
            <a:r>
              <a:rPr lang="en" sz="1200" dirty="0"/>
              <a:t>Product → </a:t>
            </a:r>
            <a:r>
              <a:rPr lang="en" sz="1200" dirty="0">
                <a:latin typeface="Consolas"/>
              </a:rPr>
              <a:t>/products/content-calendar-template-pack</a:t>
            </a:r>
            <a:endParaRPr lang="en" sz="1200" dirty="0"/>
          </a:p>
          <a:p>
            <a:pPr marL="285750" lvl="1" indent="-285750">
              <a:buChar char="•"/>
            </a:pPr>
            <a:r>
              <a:rPr lang="en" sz="1200" dirty="0"/>
              <a:t>Category → </a:t>
            </a:r>
            <a:r>
              <a:rPr lang="en" sz="1200" dirty="0">
                <a:latin typeface="Consolas"/>
              </a:rPr>
              <a:t>/content-tools</a:t>
            </a:r>
            <a:r>
              <a:rPr lang="en" sz="1200" dirty="0"/>
              <a:t>.</a:t>
            </a:r>
            <a:endParaRPr lang="en-US" sz="1200" dirty="0"/>
          </a:p>
          <a:p>
            <a:pPr marL="0" marR="0" lvl="0" indent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A203C-C4D7-21D3-1BB5-67DBFD8751A1}"/>
              </a:ext>
            </a:extLst>
          </p:cNvPr>
          <p:cNvSpPr txBox="1"/>
          <p:nvPr/>
        </p:nvSpPr>
        <p:spPr>
          <a:xfrm>
            <a:off x="911188" y="3697"/>
            <a:ext cx="27432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" sz="1200" dirty="0"/>
              <a:t>4. </a:t>
            </a:r>
            <a:r>
              <a:rPr lang="en" sz="1200" b="1" dirty="0"/>
              <a:t>Internal Linking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Blog → Link to Product Page (</a:t>
            </a:r>
            <a:r>
              <a:rPr lang="en" sz="1200" i="1" dirty="0"/>
              <a:t>Get the Template Pack</a:t>
            </a:r>
            <a:r>
              <a:rPr lang="en" sz="1200" dirty="0"/>
              <a:t>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Product Page → Link to Blog (</a:t>
            </a:r>
            <a:r>
              <a:rPr lang="en" sz="1200" i="1" dirty="0"/>
              <a:t>Learn How to Use It</a:t>
            </a:r>
            <a:r>
              <a:rPr lang="en" sz="1200" dirty="0"/>
              <a:t>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Category Page → Link to all related product pages.</a:t>
            </a:r>
            <a:endParaRPr lang="en-US" sz="1200" dirty="0"/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5. </a:t>
            </a:r>
            <a:r>
              <a:rPr lang="en" sz="1200" b="1" dirty="0"/>
              <a:t>Content Optimization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Primary keyword in </a:t>
            </a:r>
            <a:r>
              <a:rPr lang="en" sz="1200" b="1" dirty="0"/>
              <a:t>first 100 words</a:t>
            </a:r>
            <a:r>
              <a:rPr lang="en" sz="1200" dirty="0"/>
              <a:t>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Natural keyword usage (avoid stuffing).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Add </a:t>
            </a:r>
            <a:r>
              <a:rPr lang="en" sz="1200" b="1" dirty="0"/>
              <a:t>FAQs</a:t>
            </a:r>
            <a:r>
              <a:rPr lang="en" sz="1200" dirty="0"/>
              <a:t> with schema markup.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Use bullet points, lists, and short paragraphs for readability.</a:t>
            </a:r>
            <a:endParaRPr lang="en-US" sz="1200" dirty="0"/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6. </a:t>
            </a:r>
            <a:r>
              <a:rPr lang="en" sz="1200" b="1" dirty="0"/>
              <a:t>Image Optimization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Use descriptive </a:t>
            </a:r>
            <a:r>
              <a:rPr lang="en" sz="1200" b="1" dirty="0"/>
              <a:t>file names</a:t>
            </a:r>
            <a:r>
              <a:rPr lang="en" sz="1200" dirty="0"/>
              <a:t> (e.g., </a:t>
            </a:r>
            <a:r>
              <a:rPr lang="en" sz="1200" dirty="0">
                <a:latin typeface="Consolas"/>
              </a:rPr>
              <a:t>flinkit-content-calendar.png</a:t>
            </a:r>
            <a:r>
              <a:rPr lang="en" sz="1200" dirty="0"/>
              <a:t>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Add </a:t>
            </a:r>
            <a:r>
              <a:rPr lang="en" sz="1200" b="1" dirty="0"/>
              <a:t>ALT text</a:t>
            </a:r>
            <a:r>
              <a:rPr lang="en" sz="1200" dirty="0"/>
              <a:t> with keywords.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Compress for speed.</a:t>
            </a:r>
            <a:endParaRPr lang="en-US" sz="1200" dirty="0"/>
          </a:p>
          <a:p>
            <a:br>
              <a:rPr lang="en-US" dirty="0"/>
            </a:br>
            <a:endParaRPr lang="en-US" sz="1200"/>
          </a:p>
          <a:p>
            <a:endParaRPr lang="en" sz="1200" b="1" dirty="0"/>
          </a:p>
        </p:txBody>
      </p:sp>
    </p:spTree>
    <p:extLst>
      <p:ext uri="{BB962C8B-B14F-4D97-AF65-F5344CB8AC3E}">
        <p14:creationId xmlns:p14="http://schemas.microsoft.com/office/powerpoint/2010/main" val="256396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4737E-F77E-DF33-E6B6-F637B578ACCB}"/>
              </a:ext>
            </a:extLst>
          </p:cNvPr>
          <p:cNvSpPr txBox="1"/>
          <p:nvPr/>
        </p:nvSpPr>
        <p:spPr>
          <a:xfrm>
            <a:off x="554436" y="189012"/>
            <a:ext cx="3121398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200" dirty="0"/>
              <a:t>7. </a:t>
            </a:r>
            <a:r>
              <a:rPr lang="en" sz="1200" b="1" dirty="0"/>
              <a:t>Schema Markup (Structured Data)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Article schema</a:t>
            </a:r>
            <a:r>
              <a:rPr lang="en" sz="1200" dirty="0"/>
              <a:t> (for blog page).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Product schema</a:t>
            </a:r>
            <a:r>
              <a:rPr lang="en" sz="1200" dirty="0"/>
              <a:t> (for product page).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Breadcrumb schema</a:t>
            </a:r>
            <a:r>
              <a:rPr lang="en" sz="1200" dirty="0"/>
              <a:t> (for site structure).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FAQ schema</a:t>
            </a:r>
            <a:r>
              <a:rPr lang="en" sz="1200" dirty="0"/>
              <a:t> (for question-answer blocks).</a:t>
            </a:r>
            <a:endParaRPr lang="en-US" sz="1200" dirty="0"/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8. </a:t>
            </a:r>
            <a:r>
              <a:rPr lang="en" sz="1200" b="1" dirty="0"/>
              <a:t>Technical Elements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Mobile-friendly design</a:t>
            </a:r>
            <a:r>
              <a:rPr lang="en" sz="1200" dirty="0"/>
              <a:t> (responsive).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Page speed optimization</a:t>
            </a:r>
            <a:r>
              <a:rPr lang="en" sz="1200" dirty="0"/>
              <a:t> (Core Web Vitals).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Canonical tags</a:t>
            </a:r>
            <a:r>
              <a:rPr lang="en" sz="1200" dirty="0"/>
              <a:t> (avoid duplicate content).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SSL (HTTPS)</a:t>
            </a:r>
            <a:r>
              <a:rPr lang="en" sz="1200" dirty="0"/>
              <a:t> enabled.</a:t>
            </a:r>
            <a:endParaRPr lang="en-US" sz="1200" dirty="0"/>
          </a:p>
          <a:p>
            <a:br>
              <a:rPr lang="en-US" dirty="0"/>
            </a:br>
            <a:endParaRPr lang="en-US" sz="1200"/>
          </a:p>
          <a:p>
            <a:r>
              <a:rPr lang="en" sz="1200" dirty="0"/>
              <a:t>9. </a:t>
            </a:r>
            <a:r>
              <a:rPr lang="en" sz="1200" b="1" dirty="0"/>
              <a:t>Engagement Elements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Clear CTAs</a:t>
            </a:r>
            <a:r>
              <a:rPr lang="en" sz="1200" dirty="0"/>
              <a:t> (Download Now, Get Template, Learn More).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Social sharing buttons</a:t>
            </a:r>
            <a:r>
              <a:rPr lang="en" sz="1200" dirty="0"/>
              <a:t>.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User-friendly navigation &amp; breadcrumb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630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1993712" y="466725"/>
            <a:ext cx="5156577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 8 - EXAMPLE BLOG</a:t>
            </a:r>
            <a:endParaRPr sz="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7861C5-8DD3-F82E-DFFD-F9EE26720EBD}"/>
              </a:ext>
            </a:extLst>
          </p:cNvPr>
          <p:cNvSpPr txBox="1"/>
          <p:nvPr/>
        </p:nvSpPr>
        <p:spPr>
          <a:xfrm>
            <a:off x="302419" y="1348427"/>
            <a:ext cx="3625663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📝 On-Page SEO Elements</a:t>
            </a:r>
          </a:p>
          <a:p>
            <a:pPr marL="285750" indent="-285750">
              <a:buChar char="•"/>
            </a:pPr>
            <a:r>
              <a:rPr lang="en-US" b="1"/>
              <a:t>Meta Title:</a:t>
            </a:r>
            <a:r>
              <a:rPr lang="en-US" dirty="0"/>
              <a:t> </a:t>
            </a:r>
            <a:r>
              <a:rPr lang="en-US" err="1"/>
              <a:t>Flinkit</a:t>
            </a:r>
            <a:r>
              <a:rPr lang="en-US"/>
              <a:t> Content Calendar – Plan &amp; Visualize Smarter</a:t>
            </a:r>
            <a:endParaRPr lang="en-US" dirty="0"/>
          </a:p>
          <a:p>
            <a:pPr marL="285750" indent="-285750">
              <a:buChar char="•"/>
            </a:pPr>
            <a:r>
              <a:rPr lang="en-US" b="1"/>
              <a:t>Meta Description:</a:t>
            </a:r>
            <a:r>
              <a:rPr lang="en-US"/>
              <a:t> Discover how </a:t>
            </a:r>
            <a:r>
              <a:rPr lang="en-US" err="1"/>
              <a:t>Flinkit’s</a:t>
            </a:r>
            <a:r>
              <a:rPr lang="en-US"/>
              <a:t> content calendar helps you plan, organize, and visualize your strategy for blogs and social media.</a:t>
            </a:r>
            <a:endParaRPr lang="en-US" dirty="0"/>
          </a:p>
          <a:p>
            <a:pPr marL="285750" indent="-285750">
              <a:buChar char="•"/>
            </a:pPr>
            <a:r>
              <a:rPr lang="en-US" b="1"/>
              <a:t>URL:</a:t>
            </a:r>
            <a:r>
              <a:rPr lang="en-US" dirty="0"/>
              <a:t> </a:t>
            </a:r>
            <a:r>
              <a:rPr lang="en-US">
                <a:latin typeface="Consolas"/>
              </a:rPr>
              <a:t>/blog/</a:t>
            </a:r>
            <a:r>
              <a:rPr lang="en-US" err="1">
                <a:latin typeface="Consolas"/>
              </a:rPr>
              <a:t>flinkit</a:t>
            </a:r>
            <a:r>
              <a:rPr lang="en-US">
                <a:latin typeface="Consolas"/>
              </a:rPr>
              <a:t>-content-calendar</a:t>
            </a:r>
            <a:endParaRPr lang="en-US"/>
          </a:p>
          <a:p>
            <a:pPr marL="285750" indent="-285750">
              <a:buChar char="•"/>
            </a:pPr>
            <a:r>
              <a:rPr lang="en-US" b="1"/>
              <a:t>H1:</a:t>
            </a:r>
            <a:r>
              <a:rPr lang="en-US"/>
              <a:t> Plan &amp; Visualize with </a:t>
            </a:r>
            <a:r>
              <a:rPr lang="en-US" err="1"/>
              <a:t>Flinkit</a:t>
            </a:r>
            <a:endParaRPr lang="en-US" dirty="0" err="1"/>
          </a:p>
          <a:p>
            <a:pPr marL="285750" indent="-285750">
              <a:buChar char="•"/>
            </a:pPr>
            <a:r>
              <a:rPr lang="en-US" b="1"/>
              <a:t>H2s:</a:t>
            </a:r>
            <a:r>
              <a:rPr lang="en-US"/>
              <a:t> Why Use a Content Calendar | </a:t>
            </a:r>
            <a:r>
              <a:rPr lang="en-US" err="1"/>
              <a:t>Flinkit</a:t>
            </a:r>
            <a:r>
              <a:rPr lang="en-US"/>
              <a:t> Templates | Visual Strategy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F6596-5385-BD04-C83E-9F35A01D1B52}"/>
              </a:ext>
            </a:extLst>
          </p:cNvPr>
          <p:cNvSpPr txBox="1"/>
          <p:nvPr/>
        </p:nvSpPr>
        <p:spPr>
          <a:xfrm>
            <a:off x="504032" y="201613"/>
            <a:ext cx="5768788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📝 Blog Content (~150 words)</a:t>
            </a:r>
          </a:p>
          <a:p>
            <a:r>
              <a:rPr lang="en-US" b="1" dirty="0"/>
              <a:t>Plan &amp; Visualize with </a:t>
            </a:r>
            <a:r>
              <a:rPr lang="en-US" b="1" dirty="0" err="1"/>
              <a:t>Flinkit</a:t>
            </a:r>
            <a:endParaRPr lang="en-US" dirty="0" err="1"/>
          </a:p>
          <a:p>
            <a:r>
              <a:rPr lang="en-US" dirty="0"/>
              <a:t>A </a:t>
            </a:r>
            <a:r>
              <a:rPr lang="en-US" b="1" dirty="0"/>
              <a:t>content calendar</a:t>
            </a:r>
            <a:r>
              <a:rPr lang="en-US" dirty="0"/>
              <a:t> is </a:t>
            </a:r>
            <a:r>
              <a:rPr lang="en-US" dirty="0" err="1"/>
              <a:t>essentialfor</a:t>
            </a:r>
            <a:r>
              <a:rPr lang="en-US" dirty="0"/>
              <a:t> creating </a:t>
            </a:r>
            <a:r>
              <a:rPr lang="en-US" dirty="0" err="1"/>
              <a:t>consistent,engaging</a:t>
            </a:r>
            <a:r>
              <a:rPr lang="en-US" dirty="0"/>
              <a:t> content. With </a:t>
            </a:r>
            <a:r>
              <a:rPr lang="en-US" dirty="0" err="1"/>
              <a:t>Flinkit,you</a:t>
            </a:r>
            <a:r>
              <a:rPr lang="en-US" dirty="0"/>
              <a:t> can easily </a:t>
            </a:r>
            <a:r>
              <a:rPr lang="en-US" b="1" dirty="0"/>
              <a:t>plan, </a:t>
            </a:r>
            <a:r>
              <a:rPr lang="en-US" b="1" dirty="0" err="1"/>
              <a:t>organize,and</a:t>
            </a:r>
            <a:r>
              <a:rPr lang="en-US" b="1" dirty="0"/>
              <a:t> visualize your </a:t>
            </a:r>
            <a:r>
              <a:rPr lang="en-US" b="1" dirty="0" err="1"/>
              <a:t>contentstrategy</a:t>
            </a:r>
            <a:r>
              <a:rPr lang="en-US" dirty="0"/>
              <a:t> across blogs, </a:t>
            </a:r>
            <a:r>
              <a:rPr lang="en-US" dirty="0" err="1"/>
              <a:t>socialmedia</a:t>
            </a:r>
            <a:r>
              <a:rPr lang="en-US" dirty="0"/>
              <a:t>, and campaigns.</a:t>
            </a:r>
          </a:p>
          <a:p>
            <a:r>
              <a:rPr lang="en-US" dirty="0"/>
              <a:t>Why Use a Content Calendar</a:t>
            </a:r>
          </a:p>
          <a:p>
            <a:r>
              <a:rPr lang="en-US" dirty="0" err="1"/>
              <a:t>Flinkit</a:t>
            </a:r>
            <a:r>
              <a:rPr lang="en-US" dirty="0"/>
              <a:t> helps you avoid last-minute stress by mapping outposts in advance. It keeps </a:t>
            </a:r>
            <a:r>
              <a:rPr lang="en-US" dirty="0" err="1"/>
              <a:t>yourteam</a:t>
            </a:r>
            <a:r>
              <a:rPr lang="en-US" dirty="0"/>
              <a:t> aligned, ensures </a:t>
            </a:r>
            <a:r>
              <a:rPr lang="en-US" dirty="0" err="1"/>
              <a:t>deadlinesare</a:t>
            </a:r>
            <a:r>
              <a:rPr lang="en-US" dirty="0"/>
              <a:t> met, and boosts </a:t>
            </a:r>
            <a:r>
              <a:rPr lang="en-US" dirty="0" err="1"/>
              <a:t>audienceengagement</a:t>
            </a:r>
            <a:r>
              <a:rPr lang="en-US" dirty="0"/>
              <a:t>.</a:t>
            </a:r>
          </a:p>
          <a:p>
            <a:r>
              <a:rPr lang="en-US" dirty="0" err="1"/>
              <a:t>Flinkit</a:t>
            </a:r>
            <a:r>
              <a:rPr lang="en-US" dirty="0"/>
              <a:t> Templates</a:t>
            </a:r>
          </a:p>
          <a:p>
            <a:r>
              <a:rPr lang="en-US" dirty="0"/>
              <a:t>Choose from </a:t>
            </a:r>
            <a:r>
              <a:rPr lang="en-US" b="1" dirty="0"/>
              <a:t>ready-to-</a:t>
            </a:r>
            <a:r>
              <a:rPr lang="en-US" b="1" dirty="0" err="1"/>
              <a:t>usetemplates</a:t>
            </a:r>
            <a:r>
              <a:rPr lang="en-US" dirty="0"/>
              <a:t> in Google </a:t>
            </a:r>
            <a:r>
              <a:rPr lang="en-US" dirty="0" err="1"/>
              <a:t>Sheets,Notion</a:t>
            </a:r>
            <a:r>
              <a:rPr lang="en-US" dirty="0"/>
              <a:t>, or Excel. Each </a:t>
            </a:r>
            <a:r>
              <a:rPr lang="en-US" dirty="0" err="1"/>
              <a:t>templateis</a:t>
            </a:r>
            <a:r>
              <a:rPr lang="en-US" dirty="0"/>
              <a:t> customizable for </a:t>
            </a:r>
            <a:r>
              <a:rPr lang="en-US" dirty="0" err="1"/>
              <a:t>weekly,monthly</a:t>
            </a:r>
            <a:r>
              <a:rPr lang="en-US" dirty="0"/>
              <a:t>, or quarterly </a:t>
            </a:r>
            <a:r>
              <a:rPr lang="en-US" dirty="0" err="1"/>
              <a:t>planning,saving</a:t>
            </a:r>
            <a:r>
              <a:rPr lang="en-US" dirty="0"/>
              <a:t> time and </a:t>
            </a:r>
            <a:r>
              <a:rPr lang="en-US" dirty="0" err="1"/>
              <a:t>improvingproductivity</a:t>
            </a:r>
            <a:r>
              <a:rPr lang="en-US" dirty="0"/>
              <a:t>.</a:t>
            </a:r>
          </a:p>
          <a:p>
            <a:r>
              <a:rPr lang="en-US" dirty="0"/>
              <a:t>Visual Strategy</a:t>
            </a:r>
          </a:p>
          <a:p>
            <a:r>
              <a:rPr lang="en-US" dirty="0"/>
              <a:t>Unlike plain </a:t>
            </a:r>
            <a:r>
              <a:rPr lang="en-US" dirty="0" err="1"/>
              <a:t>spreadsheets,Flinkit</a:t>
            </a:r>
            <a:r>
              <a:rPr lang="en-US" dirty="0"/>
              <a:t> gives you a </a:t>
            </a:r>
            <a:r>
              <a:rPr lang="en-US" b="1" dirty="0" err="1"/>
              <a:t>visualplanner</a:t>
            </a:r>
            <a:r>
              <a:rPr lang="en-US" dirty="0"/>
              <a:t>—a clear, </a:t>
            </a:r>
            <a:r>
              <a:rPr lang="en-US" dirty="0" err="1"/>
              <a:t>structuredview</a:t>
            </a:r>
            <a:r>
              <a:rPr lang="en-US" dirty="0"/>
              <a:t> of campaigns and </a:t>
            </a:r>
            <a:r>
              <a:rPr lang="en-US" dirty="0" err="1"/>
              <a:t>posts.This</a:t>
            </a:r>
            <a:r>
              <a:rPr lang="en-US" dirty="0"/>
              <a:t> makes tracking </a:t>
            </a:r>
            <a:r>
              <a:rPr lang="en-US" dirty="0" err="1"/>
              <a:t>andexecution</a:t>
            </a:r>
            <a:r>
              <a:rPr lang="en-US" dirty="0"/>
              <a:t> simple, scalable, </a:t>
            </a:r>
            <a:r>
              <a:rPr lang="en-US" dirty="0" err="1"/>
              <a:t>andeffective</a:t>
            </a:r>
            <a:r>
              <a:rPr lang="en-US" dirty="0"/>
              <a:t>.</a:t>
            </a:r>
          </a:p>
          <a:p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02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1325037" y="466725"/>
            <a:ext cx="6493925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CONCLUSION AND TAKEAWAYS</a:t>
            </a:r>
            <a:endParaRPr sz="700"/>
          </a:p>
        </p:txBody>
      </p:sp>
      <p:sp>
        <p:nvSpPr>
          <p:cNvPr id="224" name="Google Shape;224;p38"/>
          <p:cNvSpPr txBox="1"/>
          <p:nvPr/>
        </p:nvSpPr>
        <p:spPr>
          <a:xfrm>
            <a:off x="262599" y="1089959"/>
            <a:ext cx="7912832" cy="3269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SzPts val="2000"/>
              <a:buFont typeface="Arial"/>
              <a:buChar char="•"/>
            </a:pPr>
            <a:r>
              <a:rPr lang="en" sz="1200" dirty="0"/>
              <a:t>How this project helped me understand SEO Strategy</a:t>
            </a:r>
          </a:p>
          <a:p>
            <a:pPr lvl="1">
              <a:buSzPts val="2000"/>
              <a:buFont typeface="Arial"/>
              <a:buChar char="•"/>
            </a:pPr>
            <a:r>
              <a:rPr lang="en" sz="1200" dirty="0"/>
              <a:t>Working on this project gave me practical insight into how </a:t>
            </a:r>
            <a:r>
              <a:rPr lang="en" sz="1200" b="1" dirty="0"/>
              <a:t>SEO objectives and goals</a:t>
            </a:r>
            <a:r>
              <a:rPr lang="en" sz="1200" dirty="0"/>
              <a:t> align with overall digital marketing. By conducting </a:t>
            </a:r>
            <a:r>
              <a:rPr lang="en" sz="1200" b="1" dirty="0"/>
              <a:t>competitor analysis, keyword research, and on-page optimization</a:t>
            </a:r>
            <a:r>
              <a:rPr lang="en" sz="1200" dirty="0"/>
              <a:t>, I understood how each step directly contributes to increasing visibility, driving organic traffic, and improving user engagement. I also realized the importance of </a:t>
            </a:r>
            <a:r>
              <a:rPr lang="en" sz="1200" b="1" dirty="0"/>
              <a:t>content structure, internal linking, and keyword targeting</a:t>
            </a:r>
            <a:r>
              <a:rPr lang="en" sz="1200" dirty="0"/>
              <a:t> in making a website more search-friendly and user-friendly.</a:t>
            </a:r>
          </a:p>
          <a:p>
            <a:pPr lvl="1">
              <a:buSzPts val="2000"/>
              <a:buFont typeface="Arial"/>
              <a:buChar char="•"/>
            </a:pPr>
            <a:br>
              <a:rPr lang="en-US" dirty="0"/>
            </a:br>
            <a:endParaRPr lang="en-US" sz="1200"/>
          </a:p>
          <a:p>
            <a:pPr lvl="1">
              <a:buSzPts val="2000"/>
              <a:buFont typeface="Arial"/>
              <a:buChar char="•"/>
            </a:pPr>
            <a:r>
              <a:rPr lang="en" sz="1200" dirty="0"/>
              <a:t>How I’ll use this knowledge in Digital Marketing</a:t>
            </a:r>
          </a:p>
          <a:p>
            <a:pPr lvl="1">
              <a:buSzPts val="2000"/>
              <a:buFont typeface="Arial"/>
              <a:buChar char="•"/>
            </a:pPr>
            <a:r>
              <a:rPr lang="en" sz="1200" dirty="0"/>
              <a:t>I will use this SEO knowledge to: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Plan smarter content strategies</a:t>
            </a:r>
            <a:r>
              <a:rPr lang="en" sz="1200" dirty="0"/>
              <a:t> that target the right keywords and audiences.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Optimize web pages</a:t>
            </a:r>
            <a:r>
              <a:rPr lang="en" sz="1200" dirty="0"/>
              <a:t> with proper on-page elements like meta tags, headings, and schema.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Leverage competitor insights</a:t>
            </a:r>
            <a:r>
              <a:rPr lang="en" sz="1200" dirty="0"/>
              <a:t> to identify gaps and create content that stands out.</a:t>
            </a:r>
          </a:p>
          <a:p>
            <a:pPr>
              <a:buSzPts val="2000"/>
              <a:buFont typeface="Arial"/>
              <a:buChar char="•"/>
            </a:pPr>
            <a:r>
              <a:rPr lang="en" sz="1200" b="1" dirty="0"/>
              <a:t>Improve visibility and conversions</a:t>
            </a:r>
            <a:r>
              <a:rPr lang="en" sz="1200" dirty="0"/>
              <a:t> by focusing on both traffic and user intent.</a:t>
            </a:r>
          </a:p>
          <a:p>
            <a:pPr>
              <a:buSzPts val="2000"/>
              <a:buFont typeface="Arial"/>
              <a:buChar char="•"/>
            </a:pPr>
            <a:r>
              <a:rPr lang="en" sz="1200" dirty="0"/>
              <a:t>This approach will help me achieve </a:t>
            </a:r>
            <a:r>
              <a:rPr lang="en" sz="1200" b="1" dirty="0"/>
              <a:t>long-term growth in digital marketing</a:t>
            </a:r>
            <a:r>
              <a:rPr lang="en" sz="1200" dirty="0"/>
              <a:t> by building authority, attracting qualified leads, and maximizing ROI.</a:t>
            </a:r>
          </a:p>
          <a:p>
            <a:pPr marL="431800" marR="0" lvl="1" indent="-21590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endParaRPr lang="e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294404" y="466725"/>
            <a:ext cx="4555194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PROBLEM STATEMENT</a:t>
            </a:r>
            <a:endParaRPr sz="700"/>
          </a:p>
        </p:txBody>
      </p:sp>
      <p:sp>
        <p:nvSpPr>
          <p:cNvPr id="147" name="Google Shape;147;p27"/>
          <p:cNvSpPr txBox="1"/>
          <p:nvPr/>
        </p:nvSpPr>
        <p:spPr>
          <a:xfrm>
            <a:off x="514350" y="1459865"/>
            <a:ext cx="7553487" cy="203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/>
              <a:t>Problem Statement for the Project</a:t>
            </a:r>
            <a:endParaRPr lang="en-US"/>
          </a:p>
          <a:p>
            <a:r>
              <a:rPr lang="en" sz="1600"/>
              <a:t>Most businesses struggle with </a:t>
            </a:r>
            <a:r>
              <a:rPr lang="en" sz="1600" b="1"/>
              <a:t>content planning and SEO optimization</a:t>
            </a:r>
            <a:r>
              <a:rPr lang="en" sz="1600"/>
              <a:t> because they lack a clear structure, keyword strategy, and competitive insights. Without a proper </a:t>
            </a:r>
            <a:r>
              <a:rPr lang="en" sz="1600" b="1"/>
              <a:t>content calendar, on-page SEO elements, and keyword research</a:t>
            </a:r>
            <a:r>
              <a:rPr lang="en" sz="1600"/>
              <a:t>, websites fail to rank higher, attract consistent traffic, or engage the right audience. This project addresses these challenges by creating a structured </a:t>
            </a:r>
            <a:r>
              <a:rPr lang="en" sz="1600" b="1"/>
              <a:t>SEO strategy</a:t>
            </a:r>
            <a:r>
              <a:rPr lang="en" sz="1600"/>
              <a:t> through competitor analysis, keyword mapping, and optimized content planning.</a:t>
            </a:r>
            <a:endParaRPr lang="en"/>
          </a:p>
          <a:p>
            <a:pPr marL="0" marR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281238" y="466725"/>
            <a:ext cx="2581525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OBJECTIVES</a:t>
            </a:r>
            <a:endParaRPr sz="700"/>
          </a:p>
        </p:txBody>
      </p:sp>
      <p:sp>
        <p:nvSpPr>
          <p:cNvPr id="154" name="Google Shape;154;p28"/>
          <p:cNvSpPr txBox="1"/>
          <p:nvPr/>
        </p:nvSpPr>
        <p:spPr>
          <a:xfrm>
            <a:off x="136579" y="1650833"/>
            <a:ext cx="8115300" cy="15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Char char="•"/>
            </a:pPr>
            <a:r>
              <a:rPr lang="en" sz="1600"/>
              <a:t>To develop a </a:t>
            </a:r>
            <a:r>
              <a:rPr lang="en" sz="1600" b="1"/>
              <a:t>content calendar and structure</a:t>
            </a:r>
            <a:r>
              <a:rPr lang="en" sz="1600"/>
              <a:t> for </a:t>
            </a:r>
            <a:r>
              <a:rPr lang="en" sz="1600" err="1"/>
              <a:t>Flinkit</a:t>
            </a:r>
            <a:r>
              <a:rPr lang="en" sz="1600"/>
              <a:t>.</a:t>
            </a:r>
            <a:endParaRPr lang="en-US"/>
          </a:p>
          <a:p>
            <a:pPr marL="285750" indent="-285750">
              <a:buChar char="•"/>
            </a:pPr>
            <a:r>
              <a:rPr lang="en" sz="1600"/>
              <a:t>To conduct </a:t>
            </a:r>
            <a:r>
              <a:rPr lang="en" sz="1600" b="1"/>
              <a:t>SEO competitor analysis</a:t>
            </a:r>
            <a:r>
              <a:rPr lang="en" sz="1600"/>
              <a:t> and identify keyword gaps.</a:t>
            </a:r>
            <a:endParaRPr lang="en"/>
          </a:p>
          <a:p>
            <a:pPr marL="285750" indent="-285750">
              <a:buChar char="•"/>
            </a:pPr>
            <a:r>
              <a:rPr lang="en" sz="1600"/>
              <a:t>To perform </a:t>
            </a:r>
            <a:r>
              <a:rPr lang="en" sz="1600" b="1"/>
              <a:t>keyword research</a:t>
            </a:r>
            <a:r>
              <a:rPr lang="en" sz="1600"/>
              <a:t> for blog, product, and category pages.</a:t>
            </a:r>
            <a:endParaRPr lang="en"/>
          </a:p>
          <a:p>
            <a:pPr marL="285750" indent="-285750">
              <a:buChar char="•"/>
            </a:pPr>
            <a:r>
              <a:rPr lang="en" sz="1600" dirty="0"/>
              <a:t>To apply </a:t>
            </a:r>
            <a:r>
              <a:rPr lang="en" sz="1600" b="1" dirty="0"/>
              <a:t>on-page SEO optimization</a:t>
            </a:r>
            <a:r>
              <a:rPr lang="en" sz="1600" dirty="0"/>
              <a:t> (meta tags, headings, schema).</a:t>
            </a:r>
            <a:endParaRPr lang="en" dirty="0"/>
          </a:p>
          <a:p>
            <a:pPr marL="285750" indent="-285750">
              <a:buChar char="•"/>
            </a:pPr>
            <a:r>
              <a:rPr lang="en" sz="1600"/>
              <a:t>To enhance </a:t>
            </a:r>
            <a:r>
              <a:rPr lang="en" sz="1600" b="1"/>
              <a:t>website visibility, traffic, and engagement</a:t>
            </a:r>
            <a:r>
              <a:rPr lang="en" sz="1600"/>
              <a:t> through SEO strategy.</a:t>
            </a:r>
            <a:endParaRPr lang="en"/>
          </a:p>
          <a:p>
            <a:pPr marL="0" marR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3433202" y="466725"/>
            <a:ext cx="227759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sz="700"/>
          </a:p>
        </p:txBody>
      </p:sp>
      <p:sp>
        <p:nvSpPr>
          <p:cNvPr id="161" name="Google Shape;161;p29"/>
          <p:cNvSpPr txBox="1"/>
          <p:nvPr/>
        </p:nvSpPr>
        <p:spPr>
          <a:xfrm>
            <a:off x="514350" y="1515223"/>
            <a:ext cx="8115300" cy="280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Char char="•"/>
            </a:pPr>
            <a:r>
              <a:rPr lang="en" sz="1600" b="1" dirty="0"/>
              <a:t>Competitor Analysis</a:t>
            </a:r>
            <a:r>
              <a:rPr lang="en" sz="1600" dirty="0"/>
              <a:t> – Studied top-ranking websites to identify strengths, weaknesses, and keyword gaps.</a:t>
            </a:r>
            <a:endParaRPr lang="en-US" dirty="0"/>
          </a:p>
          <a:p>
            <a:pPr marL="285750" indent="-285750">
              <a:buChar char="•"/>
            </a:pPr>
            <a:r>
              <a:rPr lang="en" sz="1600" b="1" dirty="0"/>
              <a:t>Keyword Research</a:t>
            </a:r>
            <a:r>
              <a:rPr lang="en" sz="1600" dirty="0"/>
              <a:t> – Researched high-potential keywords for blog, product, and category pages.</a:t>
            </a:r>
            <a:endParaRPr lang="en" dirty="0"/>
          </a:p>
          <a:p>
            <a:pPr marL="285750" indent="-285750">
              <a:buChar char="•"/>
            </a:pPr>
            <a:r>
              <a:rPr lang="en" sz="1600" b="1" dirty="0"/>
              <a:t>Content Structure Development</a:t>
            </a:r>
            <a:r>
              <a:rPr lang="en" sz="1600" dirty="0"/>
              <a:t> – Designed a clear hierarchy and content flow for each page.</a:t>
            </a:r>
            <a:endParaRPr lang="en" dirty="0"/>
          </a:p>
          <a:p>
            <a:pPr marL="285750" indent="-285750">
              <a:buChar char="•"/>
            </a:pPr>
            <a:r>
              <a:rPr lang="en" sz="1600" b="1" dirty="0"/>
              <a:t>On-Page Optimization</a:t>
            </a:r>
            <a:r>
              <a:rPr lang="en" sz="1600" dirty="0"/>
              <a:t> – Applied SEO elements like meta tags, headings, and schema markup.</a:t>
            </a:r>
            <a:endParaRPr lang="en" dirty="0"/>
          </a:p>
          <a:p>
            <a:pPr marL="285750" indent="-285750">
              <a:buChar char="•"/>
            </a:pPr>
            <a:r>
              <a:rPr lang="en" sz="1600" b="1" dirty="0"/>
              <a:t>Execution &amp; Monitoring</a:t>
            </a:r>
            <a:r>
              <a:rPr lang="en" sz="1600" dirty="0"/>
              <a:t> – Created optimized content for visibility, engagement, and growth.</a:t>
            </a:r>
            <a:endParaRPr lang="en" dirty="0"/>
          </a:p>
          <a:p>
            <a:pPr marL="0" marR="0" lvl="0" indent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1236142" y="466725"/>
            <a:ext cx="6671716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1 - CREATE A WEBSITE STRUCTURE</a:t>
            </a:r>
            <a:endParaRPr sz="700"/>
          </a:p>
        </p:txBody>
      </p:sp>
      <p:sp>
        <p:nvSpPr>
          <p:cNvPr id="168" name="Google Shape;168;p30"/>
          <p:cNvSpPr txBox="1"/>
          <p:nvPr/>
        </p:nvSpPr>
        <p:spPr>
          <a:xfrm>
            <a:off x="882215" y="1169011"/>
            <a:ext cx="7361986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200" b="1" dirty="0"/>
              <a:t>1. Home (Root Page)</a:t>
            </a:r>
            <a:endParaRPr lang="en-US" sz="1200" dirty="0"/>
          </a:p>
          <a:p>
            <a:pPr marL="285750" indent="-285750">
              <a:buChar char="•"/>
            </a:pPr>
            <a:r>
              <a:rPr lang="en" sz="1200" dirty="0"/>
              <a:t>Quick intro to </a:t>
            </a:r>
            <a:r>
              <a:rPr lang="en" sz="1200" dirty="0" err="1"/>
              <a:t>Flinkit</a:t>
            </a:r>
            <a:endParaRPr lang="en" sz="1200"/>
          </a:p>
          <a:p>
            <a:pPr marL="285750" indent="-285750">
              <a:buChar char="•"/>
            </a:pPr>
            <a:r>
              <a:rPr lang="en" sz="1200" dirty="0"/>
              <a:t>Links to key sections</a:t>
            </a:r>
          </a:p>
          <a:p>
            <a:br>
              <a:rPr lang="en-US" dirty="0"/>
            </a:br>
            <a:endParaRPr lang="en-US" sz="1200"/>
          </a:p>
          <a:p>
            <a:r>
              <a:rPr lang="en" sz="1200" b="1" dirty="0"/>
              <a:t>2. About </a:t>
            </a:r>
            <a:r>
              <a:rPr lang="en" sz="1200" b="1" err="1"/>
              <a:t>Flinkit</a:t>
            </a:r>
            <a:endParaRPr lang="en" sz="1200" err="1"/>
          </a:p>
          <a:p>
            <a:pPr marL="285750" indent="-285750">
              <a:buChar char="•"/>
            </a:pPr>
            <a:r>
              <a:rPr lang="en" sz="1200" dirty="0"/>
              <a:t>Our Story</a:t>
            </a:r>
          </a:p>
          <a:p>
            <a:pPr marL="285750" indent="-285750">
              <a:buChar char="•"/>
            </a:pPr>
            <a:r>
              <a:rPr lang="en" sz="1200" dirty="0"/>
              <a:t>Mission &amp; Vision</a:t>
            </a:r>
          </a:p>
          <a:p>
            <a:pPr marL="285750" indent="-285750">
              <a:buChar char="•"/>
            </a:pPr>
            <a:r>
              <a:rPr lang="en" sz="1200" dirty="0"/>
              <a:t>Team</a:t>
            </a:r>
          </a:p>
          <a:p>
            <a:br>
              <a:rPr lang="en-US" dirty="0"/>
            </a:br>
            <a:endParaRPr lang="en-US" sz="1200"/>
          </a:p>
          <a:p>
            <a:r>
              <a:rPr lang="en" sz="1200" b="1" dirty="0"/>
              <a:t>3. Services / Solutions</a:t>
            </a:r>
            <a:endParaRPr lang="en" sz="1200" dirty="0"/>
          </a:p>
          <a:p>
            <a:pPr marL="285750" indent="-285750">
              <a:buChar char="•"/>
            </a:pPr>
            <a:r>
              <a:rPr lang="en" sz="1200" dirty="0"/>
              <a:t>Digital Marketing</a:t>
            </a:r>
          </a:p>
          <a:p>
            <a:pPr marL="285750" indent="-285750">
              <a:buChar char="•"/>
            </a:pPr>
            <a:r>
              <a:rPr lang="en" sz="1200" dirty="0"/>
              <a:t>Graphic Design</a:t>
            </a:r>
          </a:p>
          <a:p>
            <a:pPr marL="285750" indent="-285750">
              <a:buChar char="•"/>
            </a:pPr>
            <a:r>
              <a:rPr lang="en" sz="1200" dirty="0"/>
              <a:t>Content Strategy</a:t>
            </a:r>
          </a:p>
          <a:p>
            <a:pPr marL="285750" indent="-285750">
              <a:buChar char="•"/>
            </a:pPr>
            <a:r>
              <a:rPr lang="en" sz="1200" dirty="0"/>
              <a:t>SEO &amp; Analytics</a:t>
            </a:r>
          </a:p>
          <a:p>
            <a:br>
              <a:rPr lang="en-US" dirty="0"/>
            </a:br>
            <a:endParaRPr lang="en-US" sz="1200"/>
          </a:p>
          <a:p>
            <a:endParaRPr lang="e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167DD-842F-481A-8F09-A0DC5E4E9911}"/>
              </a:ext>
            </a:extLst>
          </p:cNvPr>
          <p:cNvSpPr txBox="1"/>
          <p:nvPr/>
        </p:nvSpPr>
        <p:spPr>
          <a:xfrm>
            <a:off x="4570007" y="899314"/>
            <a:ext cx="2743200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 dirty="0"/>
          </a:p>
          <a:p>
            <a:r>
              <a:rPr lang="en" sz="1200" b="1"/>
              <a:t>4. Resources / Blog</a:t>
            </a:r>
            <a:endParaRPr lang="en" sz="1200"/>
          </a:p>
          <a:p>
            <a:pPr marL="285750" indent="-285750">
              <a:buFont typeface="Arial,Sans-Serif"/>
              <a:buChar char="•"/>
            </a:pPr>
            <a:r>
              <a:rPr lang="en" sz="1200"/>
              <a:t>Guides (e.g., “Content Planning”)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/>
              <a:t>Case Studies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/>
              <a:t>News &amp; Updates</a:t>
            </a:r>
            <a:endParaRPr lang="en-US" sz="1200" dirty="0"/>
          </a:p>
          <a:p>
            <a:br>
              <a:rPr lang="en-US" dirty="0"/>
            </a:br>
            <a:endParaRPr lang="en-US" sz="1200"/>
          </a:p>
          <a:p>
            <a:r>
              <a:rPr lang="en" sz="1200" b="1"/>
              <a:t>5. Content Planning Guide (Special Section)</a:t>
            </a:r>
            <a:endParaRPr lang="en" sz="1200"/>
          </a:p>
          <a:p>
            <a:pPr marL="285750" indent="-285750">
              <a:buFont typeface="Arial,Sans-Serif"/>
              <a:buChar char="•"/>
            </a:pPr>
            <a:r>
              <a:rPr lang="en" sz="1200"/>
              <a:t>What is Content Planning?</a:t>
            </a:r>
            <a:endParaRPr lang="en-US" sz="1200"/>
          </a:p>
          <a:p>
            <a:pPr marL="285750" indent="-285750">
              <a:buFont typeface="Arial,Sans-Serif"/>
              <a:buChar char="•"/>
            </a:pPr>
            <a:r>
              <a:rPr lang="en" sz="1200"/>
              <a:t>Calendar Templates</a:t>
            </a:r>
            <a:endParaRPr lang="en-US" sz="1200"/>
          </a:p>
          <a:p>
            <a:pPr marL="285750" indent="-285750">
              <a:buFont typeface="Arial,Sans-Serif"/>
              <a:buChar char="•"/>
            </a:pPr>
            <a:r>
              <a:rPr lang="en" sz="1200"/>
              <a:t>Visualization Tools</a:t>
            </a:r>
            <a:endParaRPr lang="en-US" sz="120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Tips &amp; Best Practices</a:t>
            </a:r>
            <a:endParaRPr lang="en-US" sz="1200" dirty="0"/>
          </a:p>
          <a:p>
            <a:br>
              <a:rPr lang="en-US" dirty="0"/>
            </a:br>
            <a:endParaRPr lang="en-US" sz="1200"/>
          </a:p>
          <a:p>
            <a:r>
              <a:rPr lang="en" sz="1200" b="1" dirty="0"/>
              <a:t>6. Contact Us</a:t>
            </a: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Inquiry Form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Email &amp; Phone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dirty="0"/>
              <a:t>Social Media Links</a:t>
            </a:r>
            <a:endParaRPr lang="en-US" sz="1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1"/>
          <p:cNvSpPr txBox="1"/>
          <p:nvPr/>
        </p:nvSpPr>
        <p:spPr>
          <a:xfrm>
            <a:off x="2147378" y="733"/>
            <a:ext cx="4550306" cy="427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TASK 2 - TOPIC IDEAS</a:t>
            </a:r>
            <a:endParaRPr sz="700"/>
          </a:p>
        </p:txBody>
      </p:sp>
      <p:sp>
        <p:nvSpPr>
          <p:cNvPr id="175" name="Google Shape;175;p31"/>
          <p:cNvSpPr txBox="1"/>
          <p:nvPr/>
        </p:nvSpPr>
        <p:spPr>
          <a:xfrm>
            <a:off x="675837" y="692883"/>
            <a:ext cx="6332803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200" dirty="0"/>
              <a:t>Step 1: Blog Ideas (Content Topics)</a:t>
            </a:r>
            <a:endParaRPr lang="en-US" sz="1200" dirty="0"/>
          </a:p>
          <a:p>
            <a:r>
              <a:rPr lang="en" sz="1200" dirty="0"/>
              <a:t>Here’s a wide list of </a:t>
            </a:r>
            <a:r>
              <a:rPr lang="en" sz="1200" b="1" dirty="0"/>
              <a:t>blog topics</a:t>
            </a:r>
            <a:r>
              <a:rPr lang="en" sz="1200" dirty="0"/>
              <a:t> your website could cover:</a:t>
            </a:r>
          </a:p>
          <a:p>
            <a:endParaRPr lang="en" sz="1200" dirty="0"/>
          </a:p>
          <a:p>
            <a:pPr marL="285750" indent="-285750">
              <a:buChar char="•"/>
            </a:pPr>
            <a:r>
              <a:rPr lang="en" sz="1200" b="1" dirty="0"/>
              <a:t>Content Strategy &amp; Planning</a:t>
            </a:r>
            <a:endParaRPr lang="en" sz="1200" dirty="0"/>
          </a:p>
          <a:p>
            <a:pPr marL="285750" lvl="1" indent="-285750">
              <a:buChar char="•"/>
            </a:pPr>
            <a:r>
              <a:rPr lang="en" sz="1200" dirty="0"/>
              <a:t>How to Build a Content Calendar in 2025</a:t>
            </a:r>
          </a:p>
          <a:p>
            <a:pPr marL="285750" lvl="1" indent="-285750">
              <a:buChar char="•"/>
            </a:pPr>
            <a:r>
              <a:rPr lang="en" sz="1200" dirty="0"/>
              <a:t>Top Tools for Visualizing Your Content Plan</a:t>
            </a:r>
          </a:p>
          <a:p>
            <a:pPr marL="285750" lvl="1" indent="-285750">
              <a:buChar char="•"/>
            </a:pPr>
            <a:r>
              <a:rPr lang="en" sz="1200" dirty="0"/>
              <a:t>Common Mistakes in Content Strategy (and How to Fix Them)</a:t>
            </a:r>
          </a:p>
          <a:p>
            <a:pPr marL="285750" lvl="1" indent="-285750">
              <a:buChar char="•"/>
            </a:pPr>
            <a:r>
              <a:rPr lang="en" sz="1200" dirty="0"/>
              <a:t>AI in Content Planning: Future Trends</a:t>
            </a:r>
          </a:p>
          <a:p>
            <a:pPr marL="285750" lvl="1" indent="-285750">
              <a:buChar char="•"/>
            </a:pPr>
            <a:endParaRPr lang="en" sz="1200" dirty="0"/>
          </a:p>
          <a:p>
            <a:pPr marL="285750" indent="-285750">
              <a:buChar char="•"/>
            </a:pPr>
            <a:r>
              <a:rPr lang="en" sz="1200" b="1" dirty="0"/>
              <a:t>Digital Marketing</a:t>
            </a:r>
            <a:endParaRPr lang="en" sz="1200" dirty="0"/>
          </a:p>
          <a:p>
            <a:pPr marL="285750" lvl="1" indent="-285750">
              <a:buChar char="•"/>
            </a:pPr>
            <a:r>
              <a:rPr lang="en" sz="1200" dirty="0"/>
              <a:t>SEO Checklist for 2025</a:t>
            </a:r>
          </a:p>
          <a:p>
            <a:pPr marL="285750" lvl="1" indent="-285750">
              <a:buChar char="•"/>
            </a:pPr>
            <a:r>
              <a:rPr lang="en" sz="1200" dirty="0"/>
              <a:t>Social Media Content Ideas for Small Businesses</a:t>
            </a:r>
          </a:p>
          <a:p>
            <a:pPr marL="285750" lvl="1" indent="-285750">
              <a:buChar char="•"/>
            </a:pPr>
            <a:r>
              <a:rPr lang="en" sz="1200" dirty="0"/>
              <a:t>Paid Ads vs. Organic Growth: What Works Best?</a:t>
            </a:r>
          </a:p>
          <a:p>
            <a:pPr marL="285750" lvl="1" indent="-285750">
              <a:buChar char="•"/>
            </a:pPr>
            <a:r>
              <a:rPr lang="en" sz="1200" dirty="0"/>
              <a:t>How to Track ROI from Digital Campaigns</a:t>
            </a:r>
          </a:p>
          <a:p>
            <a:pPr marL="285750" lvl="1" indent="-285750">
              <a:buChar char="•"/>
            </a:pPr>
            <a:endParaRPr lang="en" sz="1200" dirty="0"/>
          </a:p>
          <a:p>
            <a:pPr marL="285750" indent="-285750">
              <a:buChar char="•"/>
            </a:pPr>
            <a:r>
              <a:rPr lang="en" sz="1200" b="1" dirty="0"/>
              <a:t>Graphic Design &amp; Branding</a:t>
            </a:r>
            <a:endParaRPr lang="en" sz="1200" dirty="0"/>
          </a:p>
          <a:p>
            <a:pPr marL="285750" lvl="1" indent="-285750">
              <a:buChar char="•"/>
            </a:pPr>
            <a:r>
              <a:rPr lang="en" sz="1200" dirty="0"/>
              <a:t>Design Basics for Non-Designers</a:t>
            </a:r>
          </a:p>
          <a:p>
            <a:pPr marL="285750" lvl="1" indent="-285750">
              <a:buChar char="•"/>
            </a:pPr>
            <a:r>
              <a:rPr lang="en" sz="1200" dirty="0"/>
              <a:t>Branding Mistakes That Hurt Your Business</a:t>
            </a:r>
          </a:p>
          <a:p>
            <a:pPr marL="285750" lvl="1" indent="-285750">
              <a:buChar char="•"/>
            </a:pPr>
            <a:r>
              <a:rPr lang="en" sz="1200" dirty="0"/>
              <a:t>Top Free Tools for Graphic Designers in 2025</a:t>
            </a:r>
          </a:p>
          <a:p>
            <a:pPr marL="285750" lvl="1" indent="-285750">
              <a:buChar char="•"/>
            </a:pPr>
            <a:r>
              <a:rPr lang="en" sz="1200" dirty="0"/>
              <a:t>How to Create Scroll-Stopping Social Media Graphics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D80EF-640C-F021-AC0A-AEFF17182FFE}"/>
              </a:ext>
            </a:extLst>
          </p:cNvPr>
          <p:cNvSpPr txBox="1"/>
          <p:nvPr/>
        </p:nvSpPr>
        <p:spPr>
          <a:xfrm>
            <a:off x="5960189" y="1297884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 algn="l">
              <a:buFont typeface="Arial,Sans-Serif"/>
              <a:buChar char="•"/>
            </a:pP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Freelancing &amp; Online Business</a:t>
            </a:r>
            <a:endParaRPr lang="en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How to Start a Freelance Digital Career</a:t>
            </a:r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Best Platforms for Freelancers in 2025</a:t>
            </a:r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How to Price Your Creative Services</a:t>
            </a:r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Time Management Tips for Freelancers</a:t>
            </a:r>
            <a:endParaRPr lang="en-US" sz="1200" dirty="0"/>
          </a:p>
          <a:p>
            <a:pPr lvl="1"/>
            <a:br>
              <a:rPr lang="en-US" dirty="0"/>
            </a:b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7EB2AE-D297-D19D-2D52-3BA9D2AA5C5E}"/>
              </a:ext>
            </a:extLst>
          </p:cNvPr>
          <p:cNvSpPr txBox="1"/>
          <p:nvPr/>
        </p:nvSpPr>
        <p:spPr>
          <a:xfrm>
            <a:off x="365423" y="252016"/>
            <a:ext cx="2743200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lvl="1" indent="-285750" algn="l">
              <a:buFont typeface="Arial,Sans-Serif"/>
              <a:buChar char="•"/>
            </a:pP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Freelancing &amp; Online Business</a:t>
            </a:r>
            <a:endParaRPr lang="en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How to Start a Freelance Digital Career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Best Platforms for Freelancers in 2025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How to Price Your Creative Services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Time Management Tips for Freelancers</a:t>
            </a:r>
            <a:endParaRPr lang="en-US" sz="1200" dirty="0"/>
          </a:p>
          <a:p>
            <a:pPr lvl="1"/>
            <a:br>
              <a:rPr lang="en-US" dirty="0"/>
            </a:br>
            <a:r>
              <a:rPr lang="en" sz="1200" dirty="0"/>
              <a:t>🔹 Step 2: Products (What </a:t>
            </a:r>
            <a:r>
              <a:rPr lang="en" sz="1200" dirty="0" err="1"/>
              <a:t>Flinkit</a:t>
            </a:r>
            <a:r>
              <a:rPr lang="en" sz="1200" dirty="0"/>
              <a:t> Could Offer)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Content Planning Tools</a:t>
            </a:r>
            <a:endParaRPr lang="en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 err="1"/>
              <a:t>Flinkit</a:t>
            </a:r>
            <a:r>
              <a:rPr lang="en" sz="1200" dirty="0"/>
              <a:t> Content Calendar (template pack)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 err="1"/>
              <a:t>Flinkit</a:t>
            </a:r>
            <a:r>
              <a:rPr lang="en" sz="1200" dirty="0"/>
              <a:t> Visualization Dashboard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 err="1"/>
              <a:t>Flinkit</a:t>
            </a:r>
            <a:r>
              <a:rPr lang="en" sz="1200" dirty="0"/>
              <a:t> AI-Assisted Content Planner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Digital Marketing Packages</a:t>
            </a:r>
            <a:endParaRPr lang="en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Starter SEO Package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Advanced Social Media Marketing Bundle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PPC (Pay-per-click) Ads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3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C8FB9-AA97-57B1-64E0-838DEEA3C722}"/>
              </a:ext>
            </a:extLst>
          </p:cNvPr>
          <p:cNvSpPr txBox="1"/>
          <p:nvPr/>
        </p:nvSpPr>
        <p:spPr>
          <a:xfrm>
            <a:off x="428427" y="289818"/>
            <a:ext cx="2743200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" sz="1200" b="1" dirty="0"/>
              <a:t>Design Templates</a:t>
            </a:r>
            <a:endParaRPr lang="en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Social Media Post Templates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Presentation &amp; Pitch Deck Templates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Branding Kits (logos, colors, typography)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E-learning / Courses</a:t>
            </a:r>
            <a:endParaRPr lang="en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Content Strategy 101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Graphic Design for Beginners</a:t>
            </a:r>
            <a:endParaRPr lang="en-US" sz="1200" dirty="0"/>
          </a:p>
          <a:p>
            <a:pPr marL="285750" lvl="1" indent="-285750">
              <a:buFont typeface="Arial,Sans-Serif"/>
              <a:buChar char="•"/>
            </a:pPr>
            <a:r>
              <a:rPr lang="en" sz="1200" dirty="0"/>
              <a:t>Freelancing &amp; Online Business Growth</a:t>
            </a:r>
            <a:endParaRPr lang="en-US" sz="1200" dirty="0"/>
          </a:p>
          <a:p>
            <a:pPr lvl="1"/>
            <a:br>
              <a:rPr lang="en-US" dirty="0"/>
            </a:br>
            <a:endParaRPr lang="en-US" sz="1200"/>
          </a:p>
          <a:p>
            <a:pPr lvl="1"/>
            <a:r>
              <a:rPr lang="en" sz="1200" dirty="0"/>
              <a:t>🔹 Step 3: Product Categories</a:t>
            </a:r>
            <a:endParaRPr lang="en-US" sz="1200" dirty="0"/>
          </a:p>
          <a:p>
            <a:pPr lvl="1"/>
            <a:endParaRPr lang="en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Content Tools</a:t>
            </a:r>
            <a:r>
              <a:rPr lang="en" sz="1200" dirty="0"/>
              <a:t> (Calendars, Planners, Dashboards)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Marketing Services</a:t>
            </a:r>
            <a:r>
              <a:rPr lang="en" sz="1200" dirty="0"/>
              <a:t> (SEO, Ads, Social Media)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Design Resources</a:t>
            </a:r>
            <a:r>
              <a:rPr lang="en" sz="1200" dirty="0"/>
              <a:t> (Templates, Branding Kits)</a:t>
            </a:r>
            <a:endParaRPr lang="en-US" sz="1200" dirty="0"/>
          </a:p>
          <a:p>
            <a:pPr marL="285750" indent="-285750">
              <a:buFont typeface="Arial,Sans-Serif"/>
              <a:buChar char="•"/>
            </a:pPr>
            <a:r>
              <a:rPr lang="en" sz="1200" b="1" dirty="0"/>
              <a:t>Learning Hub</a:t>
            </a:r>
            <a:r>
              <a:rPr lang="en" sz="1200" dirty="0"/>
              <a:t> (Courses, Guides, Webinars)</a:t>
            </a:r>
            <a:endParaRPr lang="en-US" sz="12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8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14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176</cp:revision>
  <dcterms:modified xsi:type="dcterms:W3CDTF">2025-08-22T12:01:32Z</dcterms:modified>
</cp:coreProperties>
</file>