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handoutMasterIdLst>
    <p:handoutMasterId r:id="rId23"/>
  </p:handoutMasterIdLst>
  <p:sldIdLst>
    <p:sldId id="256" r:id="rId2"/>
    <p:sldId id="257" r:id="rId3"/>
    <p:sldId id="273" r:id="rId4"/>
    <p:sldId id="258" r:id="rId5"/>
    <p:sldId id="275" r:id="rId6"/>
    <p:sldId id="270" r:id="rId7"/>
    <p:sldId id="271" r:id="rId8"/>
    <p:sldId id="263" r:id="rId9"/>
    <p:sldId id="294" r:id="rId10"/>
    <p:sldId id="295" r:id="rId11"/>
    <p:sldId id="296" r:id="rId12"/>
    <p:sldId id="297" r:id="rId13"/>
    <p:sldId id="298" r:id="rId14"/>
    <p:sldId id="264" r:id="rId15"/>
    <p:sldId id="265" r:id="rId16"/>
    <p:sldId id="268" r:id="rId17"/>
    <p:sldId id="290" r:id="rId18"/>
    <p:sldId id="293" r:id="rId19"/>
    <p:sldId id="292" r:id="rId20"/>
    <p:sldId id="267"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40" autoAdjust="0"/>
    <p:restoredTop sz="94660"/>
  </p:normalViewPr>
  <p:slideViewPr>
    <p:cSldViewPr snapToGrid="0">
      <p:cViewPr varScale="1">
        <p:scale>
          <a:sx n="73" d="100"/>
          <a:sy n="73" d="100"/>
        </p:scale>
        <p:origin x="53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D85B690-DA12-4685-B421-55013345D842}" type="datetimeFigureOut">
              <a:rPr lang="en-US" smtClean="0"/>
              <a:t>2/1/2023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9FDD7A6-A656-4299-93CA-62DD9170ACA3}" type="slidenum">
              <a:rPr lang="en-US" smtClean="0"/>
              <a:t>‹#›</a:t>
            </a:fld>
            <a:endParaRPr lang="en-US"/>
          </a:p>
        </p:txBody>
      </p:sp>
    </p:spTree>
    <p:extLst>
      <p:ext uri="{BB962C8B-B14F-4D97-AF65-F5344CB8AC3E}">
        <p14:creationId xmlns:p14="http://schemas.microsoft.com/office/powerpoint/2010/main" val="1852196041"/>
      </p:ext>
    </p:extLst>
  </p:cSld>
  <p:clrMap bg1="lt1" tx1="dk1" bg2="lt2" tx2="dk2" accent1="accent1" accent2="accent2" accent3="accent3" accent4="accent4" accent5="accent5" accent6="accent6" hlink="hlink" folHlink="folHlink"/>
  <p:hf sldNum="0"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F41E90-DF02-4DDB-A645-EE4BD71F0959}" type="datetimeFigureOut">
              <a:rPr lang="en-IN" smtClean="0"/>
              <a:t>01-02-2023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277D21-F794-4F63-9565-B6BF33373190}" type="slidenum">
              <a:rPr lang="en-IN" smtClean="0"/>
              <a:t>‹#›</a:t>
            </a:fld>
            <a:endParaRPr lang="en-IN"/>
          </a:p>
        </p:txBody>
      </p:sp>
    </p:spTree>
    <p:extLst>
      <p:ext uri="{BB962C8B-B14F-4D97-AF65-F5344CB8AC3E}">
        <p14:creationId xmlns:p14="http://schemas.microsoft.com/office/powerpoint/2010/main" val="3766519847"/>
      </p:ext>
    </p:extLst>
  </p:cSld>
  <p:clrMap bg1="lt1" tx1="dk1" bg2="lt2" tx2="dk2" accent1="accent1" accent2="accent2" accent3="accent3" accent4="accent4" accent5="accent5" accent6="accent6" hlink="hlink" folHlink="folHlink"/>
  <p:hf sldNum="0"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Footer Placeholder 4"/>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16206639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Footer Placeholder 4"/>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8382838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11E838E9-EAE7-4E4D-B3AA-1A963142A757}" type="datetime1">
              <a:rPr lang="en-IN" smtClean="0"/>
              <a:t>01-02-2023</a:t>
            </a:fld>
            <a:endParaRPr lang="en-IN"/>
          </a:p>
        </p:txBody>
      </p:sp>
      <p:sp>
        <p:nvSpPr>
          <p:cNvPr id="5" name="Footer Placeholder 4"/>
          <p:cNvSpPr>
            <a:spLocks noGrp="1"/>
          </p:cNvSpPr>
          <p:nvPr>
            <p:ph type="ftr" sz="quarter" idx="11"/>
          </p:nvPr>
        </p:nvSpPr>
        <p:spPr/>
        <p:txBody>
          <a:bodyPr/>
          <a:lstStyle/>
          <a:p>
            <a:r>
              <a:rPr lang="en-US" smtClean="0"/>
              <a:t>School of Computer Science and Engineering           19BCE1856</a:t>
            </a:r>
            <a:endParaRPr lang="en-IN"/>
          </a:p>
        </p:txBody>
      </p:sp>
      <p:sp>
        <p:nvSpPr>
          <p:cNvPr id="6" name="Slide Number Placeholder 5"/>
          <p:cNvSpPr>
            <a:spLocks noGrp="1"/>
          </p:cNvSpPr>
          <p:nvPr>
            <p:ph type="sldNum" sz="quarter" idx="12"/>
          </p:nvPr>
        </p:nvSpPr>
        <p:spPr/>
        <p:txBody>
          <a:bodyPr/>
          <a:lstStyle/>
          <a:p>
            <a:fld id="{92607C7E-3A72-4AFC-82D5-1E7B16850C90}" type="slidenum">
              <a:rPr lang="en-IN" smtClean="0"/>
              <a:t>‹#›</a:t>
            </a:fld>
            <a:endParaRPr lang="en-IN"/>
          </a:p>
        </p:txBody>
      </p:sp>
    </p:spTree>
    <p:extLst>
      <p:ext uri="{BB962C8B-B14F-4D97-AF65-F5344CB8AC3E}">
        <p14:creationId xmlns:p14="http://schemas.microsoft.com/office/powerpoint/2010/main" val="256608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F1DB0ED-F56E-4B51-8B1B-62E0A53DD30D}" type="datetime1">
              <a:rPr lang="en-IN" smtClean="0"/>
              <a:t>01-02-2023</a:t>
            </a:fld>
            <a:endParaRPr lang="en-IN"/>
          </a:p>
        </p:txBody>
      </p:sp>
      <p:sp>
        <p:nvSpPr>
          <p:cNvPr id="5" name="Footer Placeholder 4"/>
          <p:cNvSpPr>
            <a:spLocks noGrp="1"/>
          </p:cNvSpPr>
          <p:nvPr>
            <p:ph type="ftr" sz="quarter" idx="11"/>
          </p:nvPr>
        </p:nvSpPr>
        <p:spPr/>
        <p:txBody>
          <a:bodyPr/>
          <a:lstStyle/>
          <a:p>
            <a:r>
              <a:rPr lang="en-US" smtClean="0"/>
              <a:t>School of Computer Science and Engineering           19BCE1856</a:t>
            </a:r>
            <a:endParaRPr lang="en-IN"/>
          </a:p>
        </p:txBody>
      </p:sp>
      <p:sp>
        <p:nvSpPr>
          <p:cNvPr id="6" name="Slide Number Placeholder 5"/>
          <p:cNvSpPr>
            <a:spLocks noGrp="1"/>
          </p:cNvSpPr>
          <p:nvPr>
            <p:ph type="sldNum" sz="quarter" idx="12"/>
          </p:nvPr>
        </p:nvSpPr>
        <p:spPr/>
        <p:txBody>
          <a:bodyPr/>
          <a:lstStyle/>
          <a:p>
            <a:fld id="{92607C7E-3A72-4AFC-82D5-1E7B16850C90}" type="slidenum">
              <a:rPr lang="en-IN" smtClean="0"/>
              <a:t>‹#›</a:t>
            </a:fld>
            <a:endParaRPr lang="en-IN"/>
          </a:p>
        </p:txBody>
      </p:sp>
    </p:spTree>
    <p:extLst>
      <p:ext uri="{BB962C8B-B14F-4D97-AF65-F5344CB8AC3E}">
        <p14:creationId xmlns:p14="http://schemas.microsoft.com/office/powerpoint/2010/main" val="40305000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988E2A2-003B-4659-AECA-91936C3457EC}" type="datetime1">
              <a:rPr lang="en-IN" smtClean="0"/>
              <a:t>01-02-2023</a:t>
            </a:fld>
            <a:endParaRPr lang="en-IN"/>
          </a:p>
        </p:txBody>
      </p:sp>
      <p:sp>
        <p:nvSpPr>
          <p:cNvPr id="5" name="Footer Placeholder 4"/>
          <p:cNvSpPr>
            <a:spLocks noGrp="1"/>
          </p:cNvSpPr>
          <p:nvPr>
            <p:ph type="ftr" sz="quarter" idx="11"/>
          </p:nvPr>
        </p:nvSpPr>
        <p:spPr/>
        <p:txBody>
          <a:bodyPr/>
          <a:lstStyle/>
          <a:p>
            <a:r>
              <a:rPr lang="en-US" smtClean="0"/>
              <a:t>School of Computer Science and Engineering           19BCE1856</a:t>
            </a:r>
            <a:endParaRPr lang="en-IN"/>
          </a:p>
        </p:txBody>
      </p:sp>
      <p:sp>
        <p:nvSpPr>
          <p:cNvPr id="6" name="Slide Number Placeholder 5"/>
          <p:cNvSpPr>
            <a:spLocks noGrp="1"/>
          </p:cNvSpPr>
          <p:nvPr>
            <p:ph type="sldNum" sz="quarter" idx="12"/>
          </p:nvPr>
        </p:nvSpPr>
        <p:spPr/>
        <p:txBody>
          <a:bodyPr/>
          <a:lstStyle/>
          <a:p>
            <a:fld id="{92607C7E-3A72-4AFC-82D5-1E7B16850C90}" type="slidenum">
              <a:rPr lang="en-IN" smtClean="0"/>
              <a:t>‹#›</a:t>
            </a:fld>
            <a:endParaRPr lang="en-IN"/>
          </a:p>
        </p:txBody>
      </p:sp>
    </p:spTree>
    <p:extLst>
      <p:ext uri="{BB962C8B-B14F-4D97-AF65-F5344CB8AC3E}">
        <p14:creationId xmlns:p14="http://schemas.microsoft.com/office/powerpoint/2010/main" val="13782901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8DAB1BE-DDCB-4C4D-951E-3E409B041F84}" type="datetime1">
              <a:rPr lang="en-IN" smtClean="0"/>
              <a:t>01-02-2023</a:t>
            </a:fld>
            <a:endParaRPr lang="en-IN"/>
          </a:p>
        </p:txBody>
      </p:sp>
      <p:sp>
        <p:nvSpPr>
          <p:cNvPr id="5" name="Footer Placeholder 4"/>
          <p:cNvSpPr>
            <a:spLocks noGrp="1"/>
          </p:cNvSpPr>
          <p:nvPr>
            <p:ph type="ftr" sz="quarter" idx="11"/>
          </p:nvPr>
        </p:nvSpPr>
        <p:spPr/>
        <p:txBody>
          <a:bodyPr/>
          <a:lstStyle/>
          <a:p>
            <a:r>
              <a:rPr lang="en-US" smtClean="0"/>
              <a:t>School of Computer Science and Engineering           19BCE1856</a:t>
            </a:r>
            <a:endParaRPr lang="en-IN"/>
          </a:p>
        </p:txBody>
      </p:sp>
      <p:sp>
        <p:nvSpPr>
          <p:cNvPr id="6" name="Slide Number Placeholder 5"/>
          <p:cNvSpPr>
            <a:spLocks noGrp="1"/>
          </p:cNvSpPr>
          <p:nvPr>
            <p:ph type="sldNum" sz="quarter" idx="12"/>
          </p:nvPr>
        </p:nvSpPr>
        <p:spPr/>
        <p:txBody>
          <a:bodyPr/>
          <a:lstStyle/>
          <a:p>
            <a:fld id="{92607C7E-3A72-4AFC-82D5-1E7B16850C90}" type="slidenum">
              <a:rPr lang="en-IN" smtClean="0"/>
              <a:t>‹#›</a:t>
            </a:fld>
            <a:endParaRPr lang="en-IN"/>
          </a:p>
        </p:txBody>
      </p:sp>
    </p:spTree>
    <p:extLst>
      <p:ext uri="{BB962C8B-B14F-4D97-AF65-F5344CB8AC3E}">
        <p14:creationId xmlns:p14="http://schemas.microsoft.com/office/powerpoint/2010/main" val="19330830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6741BB7-179C-4423-B1E4-4E3138585C0C}" type="datetime1">
              <a:rPr lang="en-IN" smtClean="0"/>
              <a:t>01-02-2023</a:t>
            </a:fld>
            <a:endParaRPr lang="en-IN"/>
          </a:p>
        </p:txBody>
      </p:sp>
      <p:sp>
        <p:nvSpPr>
          <p:cNvPr id="5" name="Footer Placeholder 4"/>
          <p:cNvSpPr>
            <a:spLocks noGrp="1"/>
          </p:cNvSpPr>
          <p:nvPr>
            <p:ph type="ftr" sz="quarter" idx="11"/>
          </p:nvPr>
        </p:nvSpPr>
        <p:spPr/>
        <p:txBody>
          <a:bodyPr/>
          <a:lstStyle/>
          <a:p>
            <a:r>
              <a:rPr lang="en-US" smtClean="0"/>
              <a:t>School of Computer Science and Engineering           19BCE1856</a:t>
            </a:r>
            <a:endParaRPr lang="en-IN"/>
          </a:p>
        </p:txBody>
      </p:sp>
      <p:sp>
        <p:nvSpPr>
          <p:cNvPr id="6" name="Slide Number Placeholder 5"/>
          <p:cNvSpPr>
            <a:spLocks noGrp="1"/>
          </p:cNvSpPr>
          <p:nvPr>
            <p:ph type="sldNum" sz="quarter" idx="12"/>
          </p:nvPr>
        </p:nvSpPr>
        <p:spPr/>
        <p:txBody>
          <a:bodyPr/>
          <a:lstStyle/>
          <a:p>
            <a:fld id="{92607C7E-3A72-4AFC-82D5-1E7B16850C90}" type="slidenum">
              <a:rPr lang="en-IN" smtClean="0"/>
              <a:t>‹#›</a:t>
            </a:fld>
            <a:endParaRPr lang="en-IN"/>
          </a:p>
        </p:txBody>
      </p:sp>
    </p:spTree>
    <p:extLst>
      <p:ext uri="{BB962C8B-B14F-4D97-AF65-F5344CB8AC3E}">
        <p14:creationId xmlns:p14="http://schemas.microsoft.com/office/powerpoint/2010/main" val="25912914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1EAE8D12-AF31-46C7-BBA6-E3C5B7D7AFEB}" type="datetime1">
              <a:rPr lang="en-IN" smtClean="0"/>
              <a:t>01-02-2023</a:t>
            </a:fld>
            <a:endParaRPr lang="en-IN"/>
          </a:p>
        </p:txBody>
      </p:sp>
      <p:sp>
        <p:nvSpPr>
          <p:cNvPr id="6" name="Footer Placeholder 5"/>
          <p:cNvSpPr>
            <a:spLocks noGrp="1"/>
          </p:cNvSpPr>
          <p:nvPr>
            <p:ph type="ftr" sz="quarter" idx="11"/>
          </p:nvPr>
        </p:nvSpPr>
        <p:spPr/>
        <p:txBody>
          <a:bodyPr/>
          <a:lstStyle/>
          <a:p>
            <a:r>
              <a:rPr lang="en-US" smtClean="0"/>
              <a:t>School of Computer Science and Engineering           19BCE1856</a:t>
            </a:r>
            <a:endParaRPr lang="en-IN"/>
          </a:p>
        </p:txBody>
      </p:sp>
      <p:sp>
        <p:nvSpPr>
          <p:cNvPr id="7" name="Slide Number Placeholder 6"/>
          <p:cNvSpPr>
            <a:spLocks noGrp="1"/>
          </p:cNvSpPr>
          <p:nvPr>
            <p:ph type="sldNum" sz="quarter" idx="12"/>
          </p:nvPr>
        </p:nvSpPr>
        <p:spPr/>
        <p:txBody>
          <a:bodyPr/>
          <a:lstStyle/>
          <a:p>
            <a:fld id="{92607C7E-3A72-4AFC-82D5-1E7B16850C90}" type="slidenum">
              <a:rPr lang="en-IN" smtClean="0"/>
              <a:t>‹#›</a:t>
            </a:fld>
            <a:endParaRPr lang="en-IN"/>
          </a:p>
        </p:txBody>
      </p:sp>
    </p:spTree>
    <p:extLst>
      <p:ext uri="{BB962C8B-B14F-4D97-AF65-F5344CB8AC3E}">
        <p14:creationId xmlns:p14="http://schemas.microsoft.com/office/powerpoint/2010/main" val="30014107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028DCE10-DDCD-469B-A16C-0144B564B405}" type="datetime1">
              <a:rPr lang="en-IN" smtClean="0"/>
              <a:t>01-02-2023</a:t>
            </a:fld>
            <a:endParaRPr lang="en-IN"/>
          </a:p>
        </p:txBody>
      </p:sp>
      <p:sp>
        <p:nvSpPr>
          <p:cNvPr id="8" name="Footer Placeholder 7"/>
          <p:cNvSpPr>
            <a:spLocks noGrp="1"/>
          </p:cNvSpPr>
          <p:nvPr>
            <p:ph type="ftr" sz="quarter" idx="11"/>
          </p:nvPr>
        </p:nvSpPr>
        <p:spPr/>
        <p:txBody>
          <a:bodyPr/>
          <a:lstStyle/>
          <a:p>
            <a:r>
              <a:rPr lang="en-US" smtClean="0"/>
              <a:t>School of Computer Science and Engineering           19BCE1856</a:t>
            </a:r>
            <a:endParaRPr lang="en-IN"/>
          </a:p>
        </p:txBody>
      </p:sp>
      <p:sp>
        <p:nvSpPr>
          <p:cNvPr id="9" name="Slide Number Placeholder 8"/>
          <p:cNvSpPr>
            <a:spLocks noGrp="1"/>
          </p:cNvSpPr>
          <p:nvPr>
            <p:ph type="sldNum" sz="quarter" idx="12"/>
          </p:nvPr>
        </p:nvSpPr>
        <p:spPr/>
        <p:txBody>
          <a:bodyPr/>
          <a:lstStyle/>
          <a:p>
            <a:fld id="{92607C7E-3A72-4AFC-82D5-1E7B16850C90}" type="slidenum">
              <a:rPr lang="en-IN" smtClean="0"/>
              <a:t>‹#›</a:t>
            </a:fld>
            <a:endParaRPr lang="en-IN"/>
          </a:p>
        </p:txBody>
      </p:sp>
    </p:spTree>
    <p:extLst>
      <p:ext uri="{BB962C8B-B14F-4D97-AF65-F5344CB8AC3E}">
        <p14:creationId xmlns:p14="http://schemas.microsoft.com/office/powerpoint/2010/main" val="8495970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556F0B93-B69F-4E23-8415-85435954A82A}" type="datetime1">
              <a:rPr lang="en-IN" smtClean="0"/>
              <a:t>01-02-2023</a:t>
            </a:fld>
            <a:endParaRPr lang="en-IN"/>
          </a:p>
        </p:txBody>
      </p:sp>
      <p:sp>
        <p:nvSpPr>
          <p:cNvPr id="4" name="Footer Placeholder 3"/>
          <p:cNvSpPr>
            <a:spLocks noGrp="1"/>
          </p:cNvSpPr>
          <p:nvPr>
            <p:ph type="ftr" sz="quarter" idx="11"/>
          </p:nvPr>
        </p:nvSpPr>
        <p:spPr/>
        <p:txBody>
          <a:bodyPr/>
          <a:lstStyle/>
          <a:p>
            <a:r>
              <a:rPr lang="en-US" smtClean="0"/>
              <a:t>School of Computer Science and Engineering           19BCE1856</a:t>
            </a:r>
            <a:endParaRPr lang="en-IN"/>
          </a:p>
        </p:txBody>
      </p:sp>
      <p:sp>
        <p:nvSpPr>
          <p:cNvPr id="5" name="Slide Number Placeholder 4"/>
          <p:cNvSpPr>
            <a:spLocks noGrp="1"/>
          </p:cNvSpPr>
          <p:nvPr>
            <p:ph type="sldNum" sz="quarter" idx="12"/>
          </p:nvPr>
        </p:nvSpPr>
        <p:spPr/>
        <p:txBody>
          <a:bodyPr/>
          <a:lstStyle/>
          <a:p>
            <a:fld id="{92607C7E-3A72-4AFC-82D5-1E7B16850C90}" type="slidenum">
              <a:rPr lang="en-IN" smtClean="0"/>
              <a:t>‹#›</a:t>
            </a:fld>
            <a:endParaRPr lang="en-IN"/>
          </a:p>
        </p:txBody>
      </p:sp>
    </p:spTree>
    <p:extLst>
      <p:ext uri="{BB962C8B-B14F-4D97-AF65-F5344CB8AC3E}">
        <p14:creationId xmlns:p14="http://schemas.microsoft.com/office/powerpoint/2010/main" val="19871825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BE480A-B3D3-46A0-8603-32CC32B0DD85}" type="datetime1">
              <a:rPr lang="en-IN" smtClean="0"/>
              <a:t>01-02-2023</a:t>
            </a:fld>
            <a:endParaRPr lang="en-IN"/>
          </a:p>
        </p:txBody>
      </p:sp>
      <p:sp>
        <p:nvSpPr>
          <p:cNvPr id="3" name="Footer Placeholder 2"/>
          <p:cNvSpPr>
            <a:spLocks noGrp="1"/>
          </p:cNvSpPr>
          <p:nvPr>
            <p:ph type="ftr" sz="quarter" idx="11"/>
          </p:nvPr>
        </p:nvSpPr>
        <p:spPr/>
        <p:txBody>
          <a:bodyPr/>
          <a:lstStyle/>
          <a:p>
            <a:r>
              <a:rPr lang="en-US" smtClean="0"/>
              <a:t>School of Computer Science and Engineering           19BCE1856</a:t>
            </a:r>
            <a:endParaRPr lang="en-IN"/>
          </a:p>
        </p:txBody>
      </p:sp>
      <p:sp>
        <p:nvSpPr>
          <p:cNvPr id="4" name="Slide Number Placeholder 3"/>
          <p:cNvSpPr>
            <a:spLocks noGrp="1"/>
          </p:cNvSpPr>
          <p:nvPr>
            <p:ph type="sldNum" sz="quarter" idx="12"/>
          </p:nvPr>
        </p:nvSpPr>
        <p:spPr/>
        <p:txBody>
          <a:bodyPr/>
          <a:lstStyle/>
          <a:p>
            <a:fld id="{92607C7E-3A72-4AFC-82D5-1E7B16850C90}" type="slidenum">
              <a:rPr lang="en-IN" smtClean="0"/>
              <a:t>‹#›</a:t>
            </a:fld>
            <a:endParaRPr lang="en-IN"/>
          </a:p>
        </p:txBody>
      </p:sp>
    </p:spTree>
    <p:extLst>
      <p:ext uri="{BB962C8B-B14F-4D97-AF65-F5344CB8AC3E}">
        <p14:creationId xmlns:p14="http://schemas.microsoft.com/office/powerpoint/2010/main" val="18344656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28E2360-8943-4F3C-87D9-9C833B5C738F}" type="datetime1">
              <a:rPr lang="en-IN" smtClean="0"/>
              <a:t>01-02-2023</a:t>
            </a:fld>
            <a:endParaRPr lang="en-IN"/>
          </a:p>
        </p:txBody>
      </p:sp>
      <p:sp>
        <p:nvSpPr>
          <p:cNvPr id="6" name="Footer Placeholder 5"/>
          <p:cNvSpPr>
            <a:spLocks noGrp="1"/>
          </p:cNvSpPr>
          <p:nvPr>
            <p:ph type="ftr" sz="quarter" idx="11"/>
          </p:nvPr>
        </p:nvSpPr>
        <p:spPr/>
        <p:txBody>
          <a:bodyPr/>
          <a:lstStyle/>
          <a:p>
            <a:r>
              <a:rPr lang="en-US" smtClean="0"/>
              <a:t>School of Computer Science and Engineering           19BCE1856</a:t>
            </a:r>
            <a:endParaRPr lang="en-IN"/>
          </a:p>
        </p:txBody>
      </p:sp>
      <p:sp>
        <p:nvSpPr>
          <p:cNvPr id="7" name="Slide Number Placeholder 6"/>
          <p:cNvSpPr>
            <a:spLocks noGrp="1"/>
          </p:cNvSpPr>
          <p:nvPr>
            <p:ph type="sldNum" sz="quarter" idx="12"/>
          </p:nvPr>
        </p:nvSpPr>
        <p:spPr/>
        <p:txBody>
          <a:bodyPr/>
          <a:lstStyle/>
          <a:p>
            <a:fld id="{92607C7E-3A72-4AFC-82D5-1E7B16850C90}" type="slidenum">
              <a:rPr lang="en-IN" smtClean="0"/>
              <a:t>‹#›</a:t>
            </a:fld>
            <a:endParaRPr lang="en-IN"/>
          </a:p>
        </p:txBody>
      </p:sp>
    </p:spTree>
    <p:extLst>
      <p:ext uri="{BB962C8B-B14F-4D97-AF65-F5344CB8AC3E}">
        <p14:creationId xmlns:p14="http://schemas.microsoft.com/office/powerpoint/2010/main" val="28553870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C760D9C-A744-40F9-A8C1-6334E3B3FAA4}" type="datetime1">
              <a:rPr lang="en-IN" smtClean="0"/>
              <a:t>01-02-2023</a:t>
            </a:fld>
            <a:endParaRPr lang="en-IN"/>
          </a:p>
        </p:txBody>
      </p:sp>
      <p:sp>
        <p:nvSpPr>
          <p:cNvPr id="6" name="Footer Placeholder 5"/>
          <p:cNvSpPr>
            <a:spLocks noGrp="1"/>
          </p:cNvSpPr>
          <p:nvPr>
            <p:ph type="ftr" sz="quarter" idx="11"/>
          </p:nvPr>
        </p:nvSpPr>
        <p:spPr/>
        <p:txBody>
          <a:bodyPr/>
          <a:lstStyle/>
          <a:p>
            <a:r>
              <a:rPr lang="en-US" smtClean="0"/>
              <a:t>School of Computer Science and Engineering           19BCE1856</a:t>
            </a:r>
            <a:endParaRPr lang="en-IN"/>
          </a:p>
        </p:txBody>
      </p:sp>
      <p:sp>
        <p:nvSpPr>
          <p:cNvPr id="7" name="Slide Number Placeholder 6"/>
          <p:cNvSpPr>
            <a:spLocks noGrp="1"/>
          </p:cNvSpPr>
          <p:nvPr>
            <p:ph type="sldNum" sz="quarter" idx="12"/>
          </p:nvPr>
        </p:nvSpPr>
        <p:spPr/>
        <p:txBody>
          <a:bodyPr/>
          <a:lstStyle/>
          <a:p>
            <a:fld id="{92607C7E-3A72-4AFC-82D5-1E7B16850C90}" type="slidenum">
              <a:rPr lang="en-IN" smtClean="0"/>
              <a:t>‹#›</a:t>
            </a:fld>
            <a:endParaRPr lang="en-IN"/>
          </a:p>
        </p:txBody>
      </p:sp>
    </p:spTree>
    <p:extLst>
      <p:ext uri="{BB962C8B-B14F-4D97-AF65-F5344CB8AC3E}">
        <p14:creationId xmlns:p14="http://schemas.microsoft.com/office/powerpoint/2010/main" val="2781143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7534E3-81F7-4351-A3EA-2D7B4D65422C}" type="datetime1">
              <a:rPr lang="en-IN" smtClean="0"/>
              <a:t>01-02-2023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School of Computer Science and Engineering           19BCE1856</a:t>
            </a:r>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607C7E-3A72-4AFC-82D5-1E7B16850C90}" type="slidenum">
              <a:rPr lang="en-IN" smtClean="0"/>
              <a:t>‹#›</a:t>
            </a:fld>
            <a:endParaRPr lang="en-IN"/>
          </a:p>
        </p:txBody>
      </p:sp>
    </p:spTree>
    <p:extLst>
      <p:ext uri="{BB962C8B-B14F-4D97-AF65-F5344CB8AC3E}">
        <p14:creationId xmlns:p14="http://schemas.microsoft.com/office/powerpoint/2010/main" val="67007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IN" sz="4000" b="1" dirty="0" smtClean="0"/>
              <a:t>CAPSTONE PROJECT </a:t>
            </a:r>
            <a:br>
              <a:rPr lang="en-IN" sz="4000" b="1" dirty="0" smtClean="0"/>
            </a:br>
            <a:r>
              <a:rPr lang="en-IN" sz="4000" b="1" dirty="0" smtClean="0"/>
              <a:t>REVIEW I</a:t>
            </a:r>
            <a:br>
              <a:rPr lang="en-IN" sz="4000" b="1" dirty="0" smtClean="0"/>
            </a:br>
            <a:r>
              <a:rPr lang="en-IN" b="1" dirty="0" smtClean="0"/>
              <a:t>Customer Churn Prediction using ANN</a:t>
            </a:r>
            <a:endParaRPr lang="en-IN" b="1" dirty="0"/>
          </a:p>
        </p:txBody>
      </p:sp>
      <p:sp>
        <p:nvSpPr>
          <p:cNvPr id="3" name="Subtitle 2"/>
          <p:cNvSpPr>
            <a:spLocks noGrp="1"/>
          </p:cNvSpPr>
          <p:nvPr>
            <p:ph type="subTitle" idx="1"/>
          </p:nvPr>
        </p:nvSpPr>
        <p:spPr>
          <a:xfrm>
            <a:off x="281940" y="4079708"/>
            <a:ext cx="11628120" cy="2246163"/>
          </a:xfrm>
        </p:spPr>
        <p:txBody>
          <a:bodyPr>
            <a:normAutofit/>
          </a:bodyPr>
          <a:lstStyle/>
          <a:p>
            <a:pPr algn="l"/>
            <a:r>
              <a:rPr lang="en-IN" dirty="0" smtClean="0"/>
              <a:t>Name : </a:t>
            </a:r>
            <a:r>
              <a:rPr lang="en-IN" dirty="0" err="1" smtClean="0"/>
              <a:t>Tushar</a:t>
            </a:r>
            <a:r>
              <a:rPr lang="en-IN" dirty="0" smtClean="0"/>
              <a:t> </a:t>
            </a:r>
            <a:r>
              <a:rPr lang="en-IN" dirty="0" err="1" smtClean="0"/>
              <a:t>Maurya</a:t>
            </a:r>
            <a:endParaRPr lang="en-IN" dirty="0" smtClean="0"/>
          </a:p>
          <a:p>
            <a:pPr algn="l"/>
            <a:r>
              <a:rPr lang="en-IN" dirty="0" smtClean="0"/>
              <a:t>Register No:19BCE1856</a:t>
            </a:r>
          </a:p>
          <a:p>
            <a:pPr algn="l"/>
            <a:r>
              <a:rPr lang="en-IN" dirty="0" smtClean="0"/>
              <a:t>Programme &amp; Specialization : </a:t>
            </a:r>
            <a:r>
              <a:rPr lang="en-IN" dirty="0" err="1" smtClean="0"/>
              <a:t>B.Tech</a:t>
            </a:r>
            <a:r>
              <a:rPr lang="en-IN" dirty="0" smtClean="0"/>
              <a:t> CSE</a:t>
            </a:r>
          </a:p>
          <a:p>
            <a:pPr algn="l"/>
            <a:r>
              <a:rPr lang="en-IN" dirty="0"/>
              <a:t> </a:t>
            </a:r>
            <a:r>
              <a:rPr lang="en-IN" dirty="0" smtClean="0"/>
              <a:t>                                                                                                                                             Guide Name:</a:t>
            </a:r>
          </a:p>
          <a:p>
            <a:pPr algn="r"/>
            <a:r>
              <a:rPr lang="en-IN" dirty="0" err="1" smtClean="0"/>
              <a:t>Dr.</a:t>
            </a:r>
            <a:r>
              <a:rPr lang="en-IN" dirty="0" smtClean="0"/>
              <a:t> K. </a:t>
            </a:r>
            <a:r>
              <a:rPr lang="en-IN" dirty="0" err="1" smtClean="0"/>
              <a:t>Sathyarajasekaran</a:t>
            </a:r>
            <a:endParaRPr lang="en-IN" b="1" dirty="0"/>
          </a:p>
          <a:p>
            <a:pPr algn="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75759" y="167407"/>
            <a:ext cx="3840481" cy="1340168"/>
          </a:xfrm>
          <a:prstGeom prst="rect">
            <a:avLst/>
          </a:prstGeom>
        </p:spPr>
      </p:pic>
      <p:sp>
        <p:nvSpPr>
          <p:cNvPr id="5" name="Footer Placeholder 4"/>
          <p:cNvSpPr>
            <a:spLocks noGrp="1"/>
          </p:cNvSpPr>
          <p:nvPr>
            <p:ph type="ftr" sz="quarter" idx="11"/>
          </p:nvPr>
        </p:nvSpPr>
        <p:spPr>
          <a:xfrm>
            <a:off x="2758439" y="6448424"/>
            <a:ext cx="6096000" cy="303530"/>
          </a:xfrm>
        </p:spPr>
        <p:txBody>
          <a:bodyPr/>
          <a:lstStyle/>
          <a:p>
            <a:r>
              <a:rPr lang="en-US" dirty="0" smtClean="0"/>
              <a:t>School of Computer Science and Engineering           19BCE1856</a:t>
            </a:r>
            <a:endParaRPr lang="en-IN" dirty="0"/>
          </a:p>
        </p:txBody>
      </p:sp>
    </p:spTree>
    <p:extLst>
      <p:ext uri="{BB962C8B-B14F-4D97-AF65-F5344CB8AC3E}">
        <p14:creationId xmlns:p14="http://schemas.microsoft.com/office/powerpoint/2010/main" val="4318789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Diagram-</a:t>
            </a:r>
            <a:endParaRPr lang="en-IN" dirty="0"/>
          </a:p>
        </p:txBody>
      </p:sp>
      <p:sp>
        <p:nvSpPr>
          <p:cNvPr id="4" name="Footer Placeholder 3"/>
          <p:cNvSpPr>
            <a:spLocks noGrp="1"/>
          </p:cNvSpPr>
          <p:nvPr>
            <p:ph type="ftr" sz="quarter" idx="11"/>
          </p:nvPr>
        </p:nvSpPr>
        <p:spPr/>
        <p:txBody>
          <a:bodyPr/>
          <a:lstStyle/>
          <a:p>
            <a:r>
              <a:rPr lang="en-US" smtClean="0"/>
              <a:t>School of Computer Science and Engineering           19BCE1856</a:t>
            </a:r>
            <a:endParaRPr lang="en-IN"/>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3940" y="2455816"/>
            <a:ext cx="6644119" cy="3608587"/>
          </a:xfrm>
          <a:prstGeom prst="rect">
            <a:avLst/>
          </a:prstGeom>
        </p:spPr>
      </p:pic>
    </p:spTree>
    <p:extLst>
      <p:ext uri="{BB962C8B-B14F-4D97-AF65-F5344CB8AC3E}">
        <p14:creationId xmlns:p14="http://schemas.microsoft.com/office/powerpoint/2010/main" val="40943399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Modules-</a:t>
            </a:r>
          </a:p>
          <a:p>
            <a:pPr marL="0" indent="0">
              <a:buNone/>
            </a:pPr>
            <a:endParaRPr lang="en-US" dirty="0" smtClean="0"/>
          </a:p>
          <a:p>
            <a:pPr lvl="1">
              <a:buFont typeface="Wingdings" panose="05000000000000000000" pitchFamily="2" charset="2"/>
              <a:buChar char="§"/>
            </a:pPr>
            <a:r>
              <a:rPr lang="en-US" dirty="0" smtClean="0"/>
              <a:t>Importing libraries</a:t>
            </a:r>
          </a:p>
          <a:p>
            <a:pPr lvl="1">
              <a:buFont typeface="Wingdings" panose="05000000000000000000" pitchFamily="2" charset="2"/>
              <a:buChar char="§"/>
            </a:pPr>
            <a:r>
              <a:rPr lang="en-US" dirty="0" smtClean="0"/>
              <a:t>Exploratory Data Analysis[EDA]</a:t>
            </a:r>
          </a:p>
          <a:p>
            <a:pPr lvl="1">
              <a:buFont typeface="Wingdings" panose="05000000000000000000" pitchFamily="2" charset="2"/>
              <a:buChar char="§"/>
            </a:pPr>
            <a:r>
              <a:rPr lang="en-US" dirty="0" smtClean="0"/>
              <a:t>Data cleaning</a:t>
            </a:r>
          </a:p>
          <a:p>
            <a:pPr lvl="1">
              <a:buFont typeface="Wingdings" panose="05000000000000000000" pitchFamily="2" charset="2"/>
              <a:buChar char="§"/>
            </a:pPr>
            <a:r>
              <a:rPr lang="en-US" dirty="0" smtClean="0"/>
              <a:t>Dividing dataset into train and test</a:t>
            </a:r>
          </a:p>
          <a:p>
            <a:pPr lvl="1">
              <a:buFont typeface="Wingdings" panose="05000000000000000000" pitchFamily="2" charset="2"/>
              <a:buChar char="§"/>
            </a:pPr>
            <a:r>
              <a:rPr lang="en-US" dirty="0" smtClean="0"/>
              <a:t>Creation of Model</a:t>
            </a:r>
          </a:p>
          <a:p>
            <a:pPr lvl="1">
              <a:buFont typeface="Wingdings" panose="05000000000000000000" pitchFamily="2" charset="2"/>
              <a:buChar char="§"/>
            </a:pPr>
            <a:r>
              <a:rPr lang="en-US" dirty="0" smtClean="0"/>
              <a:t>Testing the model</a:t>
            </a:r>
          </a:p>
          <a:p>
            <a:pPr lvl="1">
              <a:buFont typeface="Wingdings" panose="05000000000000000000" pitchFamily="2" charset="2"/>
              <a:buChar char="§"/>
            </a:pPr>
            <a:r>
              <a:rPr lang="en-US" dirty="0" smtClean="0"/>
              <a:t>Plotting the Accuracy</a:t>
            </a:r>
          </a:p>
          <a:p>
            <a:pPr lvl="1">
              <a:buFont typeface="Wingdings" panose="05000000000000000000" pitchFamily="2" charset="2"/>
              <a:buChar char="§"/>
            </a:pPr>
            <a:endParaRPr lang="en-US" dirty="0" smtClean="0"/>
          </a:p>
          <a:p>
            <a:pPr lvl="1">
              <a:buFont typeface="Wingdings" panose="05000000000000000000" pitchFamily="2" charset="2"/>
              <a:buChar char="§"/>
            </a:pPr>
            <a:endParaRPr lang="en-US" dirty="0" smtClean="0"/>
          </a:p>
          <a:p>
            <a:pPr lvl="1">
              <a:buFont typeface="Wingdings" panose="05000000000000000000" pitchFamily="2" charset="2"/>
              <a:buChar char="§"/>
            </a:pPr>
            <a:endParaRPr lang="en-IN" dirty="0"/>
          </a:p>
        </p:txBody>
      </p:sp>
      <p:sp>
        <p:nvSpPr>
          <p:cNvPr id="4" name="Footer Placeholder 3"/>
          <p:cNvSpPr>
            <a:spLocks noGrp="1"/>
          </p:cNvSpPr>
          <p:nvPr>
            <p:ph type="ftr" sz="quarter" idx="11"/>
          </p:nvPr>
        </p:nvSpPr>
        <p:spPr/>
        <p:txBody>
          <a:bodyPr/>
          <a:lstStyle/>
          <a:p>
            <a:r>
              <a:rPr lang="en-US" smtClean="0"/>
              <a:t>School of Computer Science and Engineering           19BCE1856</a:t>
            </a:r>
            <a:endParaRPr lang="en-IN"/>
          </a:p>
        </p:txBody>
      </p:sp>
    </p:spTree>
    <p:extLst>
      <p:ext uri="{BB962C8B-B14F-4D97-AF65-F5344CB8AC3E}">
        <p14:creationId xmlns:p14="http://schemas.microsoft.com/office/powerpoint/2010/main" val="3338505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Explanation of Modules-</a:t>
            </a:r>
            <a:endParaRPr lang="en-IN" dirty="0"/>
          </a:p>
          <a:p>
            <a:pPr lvl="1">
              <a:buFont typeface="Wingdings" panose="05000000000000000000" pitchFamily="2" charset="2"/>
              <a:buChar char="§"/>
            </a:pPr>
            <a:r>
              <a:rPr lang="en-US" sz="1800" dirty="0"/>
              <a:t>Importing </a:t>
            </a:r>
            <a:r>
              <a:rPr lang="en-US" sz="1800" dirty="0" smtClean="0"/>
              <a:t>libraries – Import libraries such as pandas, NumPy, matplotlib, seaborn, scikit-learn, and TensorFlow.</a:t>
            </a:r>
          </a:p>
          <a:p>
            <a:pPr lvl="1">
              <a:buFont typeface="Wingdings" panose="05000000000000000000" pitchFamily="2" charset="2"/>
              <a:buChar char="§"/>
            </a:pPr>
            <a:endParaRPr lang="en-US" sz="1800" dirty="0"/>
          </a:p>
          <a:p>
            <a:pPr lvl="1">
              <a:buFont typeface="Wingdings" panose="05000000000000000000" pitchFamily="2" charset="2"/>
              <a:buChar char="§"/>
            </a:pPr>
            <a:r>
              <a:rPr lang="en-US" sz="1800" dirty="0"/>
              <a:t>Exploratory Data Analysis[EDA</a:t>
            </a:r>
            <a:r>
              <a:rPr lang="en-US" sz="1800" dirty="0" smtClean="0"/>
              <a:t>] – Performing EDA on the dataset so that we can have a better understanding of the dataset like seeing the ratio of churn on the basis of gender, the device used for ordering, payment method, etc.</a:t>
            </a:r>
          </a:p>
          <a:p>
            <a:pPr marL="457200" lvl="1" indent="0">
              <a:buNone/>
            </a:pPr>
            <a:r>
              <a:rPr lang="en-US" sz="1800" dirty="0"/>
              <a:t> </a:t>
            </a:r>
            <a:r>
              <a:rPr lang="en-US" sz="1800" dirty="0" smtClean="0"/>
              <a:t>    </a:t>
            </a:r>
            <a:endParaRPr lang="en-US" sz="1800" dirty="0"/>
          </a:p>
          <a:p>
            <a:pPr lvl="1">
              <a:buFont typeface="Wingdings" panose="05000000000000000000" pitchFamily="2" charset="2"/>
              <a:buChar char="§"/>
            </a:pPr>
            <a:r>
              <a:rPr lang="en-US" sz="1800" dirty="0"/>
              <a:t>Data </a:t>
            </a:r>
            <a:r>
              <a:rPr lang="en-US" sz="1800" dirty="0" smtClean="0"/>
              <a:t>cleaning – As the dataset has different problems in them. Some of them are </a:t>
            </a:r>
          </a:p>
          <a:p>
            <a:pPr marL="457200" lvl="1" indent="0">
              <a:buNone/>
            </a:pPr>
            <a:endParaRPr lang="en-US" sz="1800" dirty="0"/>
          </a:p>
          <a:p>
            <a:pPr lvl="1">
              <a:buFont typeface="Wingdings" panose="05000000000000000000" pitchFamily="2" charset="2"/>
              <a:buChar char="§"/>
            </a:pPr>
            <a:r>
              <a:rPr lang="en-US" sz="1800" dirty="0"/>
              <a:t>Dividing dataset into train and </a:t>
            </a:r>
            <a:r>
              <a:rPr lang="en-US" sz="1800" dirty="0" smtClean="0"/>
              <a:t>test- Using scikit learn we will be dividing the dataset into two parts:  Train(80%) and Test(20%).</a:t>
            </a:r>
          </a:p>
          <a:p>
            <a:pPr marL="457200" lvl="1" indent="0">
              <a:buNone/>
            </a:pPr>
            <a:endParaRPr lang="en-US" sz="1800" dirty="0"/>
          </a:p>
          <a:p>
            <a:pPr marL="457200" lvl="1" indent="0">
              <a:buNone/>
            </a:pPr>
            <a:endParaRPr lang="en-US" sz="1800" dirty="0"/>
          </a:p>
          <a:p>
            <a:pPr lvl="1"/>
            <a:endParaRPr lang="en-IN" sz="1400" dirty="0"/>
          </a:p>
        </p:txBody>
      </p:sp>
      <p:sp>
        <p:nvSpPr>
          <p:cNvPr id="4" name="Footer Placeholder 3"/>
          <p:cNvSpPr>
            <a:spLocks noGrp="1"/>
          </p:cNvSpPr>
          <p:nvPr>
            <p:ph type="ftr" sz="quarter" idx="11"/>
          </p:nvPr>
        </p:nvSpPr>
        <p:spPr/>
        <p:txBody>
          <a:bodyPr/>
          <a:lstStyle/>
          <a:p>
            <a:r>
              <a:rPr lang="en-US" smtClean="0"/>
              <a:t>School of Computer Science and Engineering           19BCE1856</a:t>
            </a:r>
            <a:endParaRPr lang="en-IN"/>
          </a:p>
        </p:txBody>
      </p:sp>
    </p:spTree>
    <p:extLst>
      <p:ext uri="{BB962C8B-B14F-4D97-AF65-F5344CB8AC3E}">
        <p14:creationId xmlns:p14="http://schemas.microsoft.com/office/powerpoint/2010/main" val="6282740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1">
              <a:buFont typeface="Wingdings" panose="05000000000000000000" pitchFamily="2" charset="2"/>
              <a:buChar char="§"/>
            </a:pPr>
            <a:r>
              <a:rPr lang="en-US" sz="1800" dirty="0"/>
              <a:t>Creation of </a:t>
            </a:r>
            <a:r>
              <a:rPr lang="en-US" sz="1800" dirty="0" smtClean="0"/>
              <a:t>Model – We can create the model using all the columns and simply by adding one extra dense layer of neural network and using 100 </a:t>
            </a:r>
            <a:r>
              <a:rPr lang="en-US" sz="1800" dirty="0" err="1" smtClean="0"/>
              <a:t>epchos</a:t>
            </a:r>
            <a:r>
              <a:rPr lang="en-US" sz="1800" dirty="0" smtClean="0"/>
              <a:t>.</a:t>
            </a:r>
          </a:p>
          <a:p>
            <a:pPr marL="457200" lvl="1" indent="0">
              <a:buNone/>
            </a:pPr>
            <a:endParaRPr lang="en-US" sz="1800" dirty="0"/>
          </a:p>
          <a:p>
            <a:pPr lvl="1">
              <a:buFont typeface="Wingdings" panose="05000000000000000000" pitchFamily="2" charset="2"/>
              <a:buChar char="§"/>
            </a:pPr>
            <a:r>
              <a:rPr lang="en-US" sz="1800" dirty="0"/>
              <a:t>Testing the </a:t>
            </a:r>
            <a:r>
              <a:rPr lang="en-US" sz="1800" dirty="0" smtClean="0"/>
              <a:t>model – </a:t>
            </a:r>
            <a:r>
              <a:rPr lang="en-US" sz="1800" dirty="0"/>
              <a:t>T</a:t>
            </a:r>
            <a:r>
              <a:rPr lang="en-US" sz="1800" dirty="0" smtClean="0"/>
              <a:t>esting the model to see its accuracy with fewer epochs values and slowly increasing when getting a linear increment in values. </a:t>
            </a:r>
            <a:endParaRPr lang="en-US" sz="1800" dirty="0"/>
          </a:p>
          <a:p>
            <a:pPr marL="457200" lvl="1" indent="0">
              <a:buNone/>
            </a:pPr>
            <a:endParaRPr lang="en-US" sz="1800" dirty="0"/>
          </a:p>
          <a:p>
            <a:pPr lvl="1">
              <a:buFont typeface="Wingdings" panose="05000000000000000000" pitchFamily="2" charset="2"/>
              <a:buChar char="§"/>
            </a:pPr>
            <a:r>
              <a:rPr lang="en-US" sz="1800" dirty="0"/>
              <a:t>Plotting the </a:t>
            </a:r>
            <a:r>
              <a:rPr lang="en-US" sz="1800" dirty="0" smtClean="0"/>
              <a:t>Accuracy – Plotting the accuracy on the heat maps to get when I am getting the correct( yes and no) and when incorrect(yes and no).</a:t>
            </a:r>
            <a:endParaRPr lang="en-US" sz="1800" dirty="0"/>
          </a:p>
        </p:txBody>
      </p:sp>
      <p:sp>
        <p:nvSpPr>
          <p:cNvPr id="4" name="Footer Placeholder 3"/>
          <p:cNvSpPr>
            <a:spLocks noGrp="1"/>
          </p:cNvSpPr>
          <p:nvPr>
            <p:ph type="ftr" sz="quarter" idx="11"/>
          </p:nvPr>
        </p:nvSpPr>
        <p:spPr/>
        <p:txBody>
          <a:bodyPr/>
          <a:lstStyle/>
          <a:p>
            <a:r>
              <a:rPr lang="en-US" smtClean="0"/>
              <a:t>School of Computer Science and Engineering           19BCE1856</a:t>
            </a:r>
            <a:endParaRPr lang="en-IN"/>
          </a:p>
        </p:txBody>
      </p:sp>
    </p:spTree>
    <p:extLst>
      <p:ext uri="{BB962C8B-B14F-4D97-AF65-F5344CB8AC3E}">
        <p14:creationId xmlns:p14="http://schemas.microsoft.com/office/powerpoint/2010/main" val="12403356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Work to be Completed</a:t>
            </a:r>
            <a:r>
              <a:rPr lang="en-IN" dirty="0" smtClean="0">
                <a:solidFill>
                  <a:srgbClr val="FF0000"/>
                </a:solidFill>
              </a:rPr>
              <a:t>(What is to do be done in Review 3)</a:t>
            </a:r>
            <a:endParaRPr lang="en-IN" dirty="0">
              <a:solidFill>
                <a:srgbClr val="FF0000"/>
              </a:solidFill>
            </a:endParaRPr>
          </a:p>
        </p:txBody>
      </p:sp>
      <p:sp>
        <p:nvSpPr>
          <p:cNvPr id="3" name="Content Placeholder 2"/>
          <p:cNvSpPr>
            <a:spLocks noGrp="1"/>
          </p:cNvSpPr>
          <p:nvPr>
            <p:ph idx="1"/>
          </p:nvPr>
        </p:nvSpPr>
        <p:spPr/>
        <p:txBody>
          <a:bodyPr/>
          <a:lstStyle/>
          <a:p>
            <a:r>
              <a:rPr lang="en-US" dirty="0" smtClean="0"/>
              <a:t>I have not written much in the research paper as most of the time went into understanding the Dataset while performing EDA and data cleaning.</a:t>
            </a:r>
          </a:p>
          <a:p>
            <a:r>
              <a:rPr lang="en-US" dirty="0" smtClean="0"/>
              <a:t>Most of my time went into thinking of another Algorithm and trying to proceed with it was getting harder.</a:t>
            </a:r>
          </a:p>
          <a:p>
            <a:r>
              <a:rPr lang="en-US" dirty="0" smtClean="0"/>
              <a:t>As some of the approaches give better results with more space utilization and vice versa.</a:t>
            </a:r>
          </a:p>
        </p:txBody>
      </p:sp>
      <p:sp>
        <p:nvSpPr>
          <p:cNvPr id="4" name="Footer Placeholder 3"/>
          <p:cNvSpPr>
            <a:spLocks noGrp="1"/>
          </p:cNvSpPr>
          <p:nvPr>
            <p:ph type="ftr" sz="quarter" idx="11"/>
          </p:nvPr>
        </p:nvSpPr>
        <p:spPr/>
        <p:txBody>
          <a:bodyPr/>
          <a:lstStyle/>
          <a:p>
            <a:r>
              <a:rPr lang="en-US" smtClean="0"/>
              <a:t>School of Computer Science and Engineering           19BCE1856</a:t>
            </a:r>
            <a:endParaRPr lang="en-IN"/>
          </a:p>
        </p:txBody>
      </p:sp>
    </p:spTree>
    <p:extLst>
      <p:ext uri="{BB962C8B-B14F-4D97-AF65-F5344CB8AC3E}">
        <p14:creationId xmlns:p14="http://schemas.microsoft.com/office/powerpoint/2010/main" val="42675246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Guide Approval Snapshot</a:t>
            </a:r>
            <a:endParaRPr lang="en-IN" b="1" dirty="0"/>
          </a:p>
        </p:txBody>
      </p:sp>
      <p:sp>
        <p:nvSpPr>
          <p:cNvPr id="4" name="Footer Placeholder 3"/>
          <p:cNvSpPr>
            <a:spLocks noGrp="1"/>
          </p:cNvSpPr>
          <p:nvPr>
            <p:ph type="ftr" sz="quarter" idx="11"/>
          </p:nvPr>
        </p:nvSpPr>
        <p:spPr/>
        <p:txBody>
          <a:bodyPr/>
          <a:lstStyle/>
          <a:p>
            <a:r>
              <a:rPr lang="en-US" smtClean="0"/>
              <a:t>School of Computer Science and Engineering           19BCE1856</a:t>
            </a:r>
            <a:endParaRPr lang="en-IN"/>
          </a:p>
        </p:txBody>
      </p:sp>
      <p:pic>
        <p:nvPicPr>
          <p:cNvPr id="3" name="Picture 2"/>
          <p:cNvPicPr>
            <a:picLocks noChangeAspect="1"/>
          </p:cNvPicPr>
          <p:nvPr/>
        </p:nvPicPr>
        <p:blipFill>
          <a:blip r:embed="rId2"/>
          <a:stretch>
            <a:fillRect/>
          </a:stretch>
        </p:blipFill>
        <p:spPr>
          <a:xfrm>
            <a:off x="838200" y="1383606"/>
            <a:ext cx="9707330" cy="4972744"/>
          </a:xfrm>
          <a:prstGeom prst="rect">
            <a:avLst/>
          </a:prstGeom>
        </p:spPr>
      </p:pic>
    </p:spTree>
    <p:extLst>
      <p:ext uri="{BB962C8B-B14F-4D97-AF65-F5344CB8AC3E}">
        <p14:creationId xmlns:p14="http://schemas.microsoft.com/office/powerpoint/2010/main" val="7730657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i="1" dirty="0" smtClean="0">
                <a:solidFill>
                  <a:srgbClr val="FF0000"/>
                </a:solidFill>
              </a:rPr>
              <a:t>Any other additional information to be added by Guide</a:t>
            </a:r>
            <a:endParaRPr lang="en-IN" b="1" i="1" dirty="0">
              <a:solidFill>
                <a:srgbClr val="FF0000"/>
              </a:solidFill>
            </a:endParaRPr>
          </a:p>
        </p:txBody>
      </p:sp>
      <p:sp>
        <p:nvSpPr>
          <p:cNvPr id="3" name="Content Placeholder 2"/>
          <p:cNvSpPr>
            <a:spLocks noGrp="1"/>
          </p:cNvSpPr>
          <p:nvPr>
            <p:ph idx="1"/>
          </p:nvPr>
        </p:nvSpPr>
        <p:spPr/>
        <p:txBody>
          <a:bodyPr/>
          <a:lstStyle/>
          <a:p>
            <a:r>
              <a:rPr lang="en-US" dirty="0" smtClean="0"/>
              <a:t>No, There is </a:t>
            </a:r>
            <a:r>
              <a:rPr lang="en-US" dirty="0"/>
              <a:t>no additional information to be added by </a:t>
            </a:r>
            <a:r>
              <a:rPr lang="en-US" dirty="0" smtClean="0"/>
              <a:t>the Guide. My guide is very helpful, I already knew that as I studied TOC one of the toughest theoretical subjects under him and he helped me a lot even at that time. Even in the times of Covid-19, he delivered his best using a whiteboard at home. So, I thought to work under his supervision.</a:t>
            </a:r>
          </a:p>
          <a:p>
            <a:r>
              <a:rPr lang="en-US" dirty="0" smtClean="0"/>
              <a:t>My idea was accepted after writing a mail to the guide and explaining everything on call.</a:t>
            </a:r>
            <a:endParaRPr lang="en-IN" dirty="0"/>
          </a:p>
        </p:txBody>
      </p:sp>
      <p:sp>
        <p:nvSpPr>
          <p:cNvPr id="4" name="Footer Placeholder 3"/>
          <p:cNvSpPr>
            <a:spLocks noGrp="1"/>
          </p:cNvSpPr>
          <p:nvPr>
            <p:ph type="ftr" sz="quarter" idx="11"/>
          </p:nvPr>
        </p:nvSpPr>
        <p:spPr/>
        <p:txBody>
          <a:bodyPr/>
          <a:lstStyle/>
          <a:p>
            <a:r>
              <a:rPr lang="en-US" smtClean="0"/>
              <a:t>School of Computer Science and Engineering           19BCE1856</a:t>
            </a:r>
            <a:endParaRPr lang="en-IN"/>
          </a:p>
        </p:txBody>
      </p:sp>
    </p:spTree>
    <p:extLst>
      <p:ext uri="{BB962C8B-B14F-4D97-AF65-F5344CB8AC3E}">
        <p14:creationId xmlns:p14="http://schemas.microsoft.com/office/powerpoint/2010/main" val="24552044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References </a:t>
            </a:r>
            <a:r>
              <a:rPr lang="en-IN" b="1" dirty="0" smtClean="0">
                <a:solidFill>
                  <a:srgbClr val="FF0000"/>
                </a:solidFill>
              </a:rPr>
              <a:t>( Same order as Literature Review)</a:t>
            </a:r>
            <a:endParaRPr lang="en-IN" b="1" dirty="0">
              <a:solidFill>
                <a:srgbClr val="FF0000"/>
              </a:solidFill>
            </a:endParaRPr>
          </a:p>
        </p:txBody>
      </p:sp>
      <p:sp>
        <p:nvSpPr>
          <p:cNvPr id="3" name="Content Placeholder 2"/>
          <p:cNvSpPr>
            <a:spLocks noGrp="1"/>
          </p:cNvSpPr>
          <p:nvPr>
            <p:ph idx="1"/>
          </p:nvPr>
        </p:nvSpPr>
        <p:spPr/>
        <p:txBody>
          <a:bodyPr>
            <a:normAutofit/>
          </a:bodyPr>
          <a:lstStyle/>
          <a:p>
            <a:r>
              <a:rPr lang="en-US" b="1" dirty="0"/>
              <a:t>The Impact of Customer Satisfaction and Relationship Quality on Customer Retention: A Critical Reassessment and Model Development [1997]</a:t>
            </a:r>
          </a:p>
          <a:p>
            <a:pPr marL="457200" lvl="1" indent="0">
              <a:buNone/>
            </a:pPr>
            <a:r>
              <a:rPr lang="en-US" dirty="0">
                <a:solidFill>
                  <a:schemeClr val="accent1">
                    <a:lumMod val="75000"/>
                  </a:schemeClr>
                </a:solidFill>
              </a:rPr>
              <a:t>Thorsten </a:t>
            </a:r>
            <a:r>
              <a:rPr lang="en-US" dirty="0" err="1">
                <a:solidFill>
                  <a:schemeClr val="accent1">
                    <a:lumMod val="75000"/>
                  </a:schemeClr>
                </a:solidFill>
              </a:rPr>
              <a:t>Hennig-Thurau</a:t>
            </a:r>
            <a:r>
              <a:rPr lang="en-US" dirty="0">
                <a:solidFill>
                  <a:schemeClr val="accent1">
                    <a:lumMod val="75000"/>
                  </a:schemeClr>
                </a:solidFill>
              </a:rPr>
              <a:t> and Alexander Klee (University of Hanover)</a:t>
            </a:r>
          </a:p>
          <a:p>
            <a:r>
              <a:rPr lang="en-IN" b="1" dirty="0" smtClean="0"/>
              <a:t>Churn </a:t>
            </a:r>
            <a:r>
              <a:rPr lang="en-IN" b="1" dirty="0"/>
              <a:t>Prediction: Does Technology Matter? </a:t>
            </a:r>
            <a:r>
              <a:rPr lang="en-IN" b="1" dirty="0" smtClean="0"/>
              <a:t>[2006]</a:t>
            </a:r>
          </a:p>
          <a:p>
            <a:pPr marL="457200" lvl="1" indent="0">
              <a:buNone/>
            </a:pPr>
            <a:r>
              <a:rPr lang="en-IN" dirty="0" smtClean="0">
                <a:solidFill>
                  <a:schemeClr val="accent1">
                    <a:lumMod val="75000"/>
                  </a:schemeClr>
                </a:solidFill>
              </a:rPr>
              <a:t>John </a:t>
            </a:r>
            <a:r>
              <a:rPr lang="en-IN" dirty="0">
                <a:solidFill>
                  <a:schemeClr val="accent1">
                    <a:lumMod val="75000"/>
                  </a:schemeClr>
                </a:solidFill>
              </a:rPr>
              <a:t>Hadden, Ashutosh Tiwari, Rajkumar Roy, and Dymitr </a:t>
            </a:r>
            <a:r>
              <a:rPr lang="en-IN" dirty="0" smtClean="0">
                <a:solidFill>
                  <a:schemeClr val="accent1">
                    <a:lumMod val="75000"/>
                  </a:schemeClr>
                </a:solidFill>
              </a:rPr>
              <a:t>Ruta</a:t>
            </a:r>
            <a:endParaRPr lang="en-IN" dirty="0">
              <a:solidFill>
                <a:schemeClr val="accent1">
                  <a:lumMod val="75000"/>
                </a:schemeClr>
              </a:solidFill>
            </a:endParaRPr>
          </a:p>
          <a:p>
            <a:pPr algn="just"/>
            <a:r>
              <a:rPr lang="en-US" b="1" dirty="0" err="1"/>
              <a:t>Scikit</a:t>
            </a:r>
            <a:r>
              <a:rPr lang="en-US" b="1" dirty="0"/>
              <a:t>-learn: Machine Learning in Python [2012]</a:t>
            </a:r>
          </a:p>
          <a:p>
            <a:pPr marL="457200" lvl="1" indent="0" algn="just">
              <a:buNone/>
            </a:pPr>
            <a:r>
              <a:rPr lang="en-IN" dirty="0">
                <a:solidFill>
                  <a:schemeClr val="accent1">
                    <a:lumMod val="75000"/>
                  </a:schemeClr>
                </a:solidFill>
              </a:rPr>
              <a:t>Fabian </a:t>
            </a:r>
            <a:r>
              <a:rPr lang="en-IN" dirty="0" err="1">
                <a:solidFill>
                  <a:schemeClr val="accent1">
                    <a:lumMod val="75000"/>
                  </a:schemeClr>
                </a:solidFill>
              </a:rPr>
              <a:t>Pedregosa</a:t>
            </a:r>
            <a:r>
              <a:rPr lang="en-IN" dirty="0">
                <a:solidFill>
                  <a:schemeClr val="accent1">
                    <a:lumMod val="75000"/>
                  </a:schemeClr>
                </a:solidFill>
              </a:rPr>
              <a:t>, </a:t>
            </a:r>
            <a:r>
              <a:rPr lang="en-IN" dirty="0" err="1">
                <a:solidFill>
                  <a:schemeClr val="accent1">
                    <a:lumMod val="75000"/>
                  </a:schemeClr>
                </a:solidFill>
              </a:rPr>
              <a:t>Gaël</a:t>
            </a:r>
            <a:r>
              <a:rPr lang="en-IN" dirty="0">
                <a:solidFill>
                  <a:schemeClr val="accent1">
                    <a:lumMod val="75000"/>
                  </a:schemeClr>
                </a:solidFill>
              </a:rPr>
              <a:t> </a:t>
            </a:r>
            <a:r>
              <a:rPr lang="en-IN" dirty="0" err="1">
                <a:solidFill>
                  <a:schemeClr val="accent1">
                    <a:lumMod val="75000"/>
                  </a:schemeClr>
                </a:solidFill>
              </a:rPr>
              <a:t>Varoquaux</a:t>
            </a:r>
            <a:r>
              <a:rPr lang="en-IN" dirty="0">
                <a:solidFill>
                  <a:schemeClr val="accent1">
                    <a:lumMod val="75000"/>
                  </a:schemeClr>
                </a:solidFill>
              </a:rPr>
              <a:t>, Alexandre </a:t>
            </a:r>
            <a:r>
              <a:rPr lang="en-IN" dirty="0" err="1">
                <a:solidFill>
                  <a:schemeClr val="accent1">
                    <a:lumMod val="75000"/>
                  </a:schemeClr>
                </a:solidFill>
              </a:rPr>
              <a:t>Gramfort</a:t>
            </a:r>
            <a:r>
              <a:rPr lang="en-IN" dirty="0">
                <a:solidFill>
                  <a:schemeClr val="accent1">
                    <a:lumMod val="75000"/>
                  </a:schemeClr>
                </a:solidFill>
              </a:rPr>
              <a:t>, Vincent Michel, Bertrand </a:t>
            </a:r>
            <a:r>
              <a:rPr lang="en-IN" dirty="0" err="1">
                <a:solidFill>
                  <a:schemeClr val="accent1">
                    <a:lumMod val="75000"/>
                  </a:schemeClr>
                </a:solidFill>
              </a:rPr>
              <a:t>Thirion</a:t>
            </a:r>
            <a:r>
              <a:rPr lang="en-IN" dirty="0">
                <a:solidFill>
                  <a:schemeClr val="accent1">
                    <a:lumMod val="75000"/>
                  </a:schemeClr>
                </a:solidFill>
              </a:rPr>
              <a:t>, Olivier </a:t>
            </a:r>
            <a:r>
              <a:rPr lang="en-IN" dirty="0" err="1">
                <a:solidFill>
                  <a:schemeClr val="accent1">
                    <a:lumMod val="75000"/>
                  </a:schemeClr>
                </a:solidFill>
              </a:rPr>
              <a:t>Grisel</a:t>
            </a:r>
            <a:r>
              <a:rPr lang="en-IN" dirty="0">
                <a:solidFill>
                  <a:schemeClr val="accent1">
                    <a:lumMod val="75000"/>
                  </a:schemeClr>
                </a:solidFill>
              </a:rPr>
              <a:t>, Mathieu </a:t>
            </a:r>
            <a:r>
              <a:rPr lang="en-IN" dirty="0" err="1">
                <a:solidFill>
                  <a:schemeClr val="accent1">
                    <a:lumMod val="75000"/>
                  </a:schemeClr>
                </a:solidFill>
              </a:rPr>
              <a:t>Blondel</a:t>
            </a:r>
            <a:r>
              <a:rPr lang="en-IN" dirty="0">
                <a:solidFill>
                  <a:schemeClr val="accent1">
                    <a:lumMod val="75000"/>
                  </a:schemeClr>
                </a:solidFill>
              </a:rPr>
              <a:t>, Peter </a:t>
            </a:r>
            <a:r>
              <a:rPr lang="en-IN" dirty="0" err="1">
                <a:solidFill>
                  <a:schemeClr val="accent1">
                    <a:lumMod val="75000"/>
                  </a:schemeClr>
                </a:solidFill>
              </a:rPr>
              <a:t>Prettenhofer</a:t>
            </a:r>
            <a:r>
              <a:rPr lang="en-IN" dirty="0">
                <a:solidFill>
                  <a:schemeClr val="accent1">
                    <a:lumMod val="75000"/>
                  </a:schemeClr>
                </a:solidFill>
              </a:rPr>
              <a:t>, Ron Weiss, Vincent </a:t>
            </a:r>
            <a:r>
              <a:rPr lang="en-IN" dirty="0" err="1">
                <a:solidFill>
                  <a:schemeClr val="accent1">
                    <a:lumMod val="75000"/>
                  </a:schemeClr>
                </a:solidFill>
              </a:rPr>
              <a:t>Dubourg</a:t>
            </a:r>
            <a:r>
              <a:rPr lang="en-IN" dirty="0">
                <a:solidFill>
                  <a:schemeClr val="accent1">
                    <a:lumMod val="75000"/>
                  </a:schemeClr>
                </a:solidFill>
              </a:rPr>
              <a:t>, et </a:t>
            </a:r>
            <a:r>
              <a:rPr lang="en-IN" dirty="0" smtClean="0">
                <a:solidFill>
                  <a:schemeClr val="accent1">
                    <a:lumMod val="75000"/>
                  </a:schemeClr>
                </a:solidFill>
              </a:rPr>
              <a:t>al</a:t>
            </a:r>
          </a:p>
          <a:p>
            <a:pPr marL="457200" lvl="1" indent="0" algn="just">
              <a:buNone/>
            </a:pPr>
            <a:endParaRPr lang="en-IN" dirty="0">
              <a:solidFill>
                <a:schemeClr val="accent1">
                  <a:lumMod val="75000"/>
                </a:schemeClr>
              </a:solidFill>
            </a:endParaRPr>
          </a:p>
          <a:p>
            <a:pPr marL="0" indent="0">
              <a:buNone/>
            </a:pPr>
            <a:endParaRPr lang="en-US" dirty="0"/>
          </a:p>
          <a:p>
            <a:pPr marL="0" indent="0">
              <a:buNone/>
            </a:pPr>
            <a:endParaRPr lang="en-US" dirty="0"/>
          </a:p>
          <a:p>
            <a:pPr marL="0" indent="0">
              <a:buNone/>
            </a:pPr>
            <a:endParaRPr lang="en-IN" dirty="0"/>
          </a:p>
        </p:txBody>
      </p:sp>
      <p:sp>
        <p:nvSpPr>
          <p:cNvPr id="4" name="Footer Placeholder 3"/>
          <p:cNvSpPr>
            <a:spLocks noGrp="1"/>
          </p:cNvSpPr>
          <p:nvPr>
            <p:ph type="ftr" sz="quarter" idx="11"/>
          </p:nvPr>
        </p:nvSpPr>
        <p:spPr/>
        <p:txBody>
          <a:bodyPr/>
          <a:lstStyle/>
          <a:p>
            <a:r>
              <a:rPr lang="en-US" smtClean="0"/>
              <a:t>School of Computer Science and Engineering           19BCE1856</a:t>
            </a:r>
            <a:endParaRPr lang="en-IN"/>
          </a:p>
        </p:txBody>
      </p:sp>
    </p:spTree>
    <p:extLst>
      <p:ext uri="{BB962C8B-B14F-4D97-AF65-F5344CB8AC3E}">
        <p14:creationId xmlns:p14="http://schemas.microsoft.com/office/powerpoint/2010/main" val="11938064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4"/>
            <a:ext cx="10515600" cy="4530725"/>
          </a:xfrm>
        </p:spPr>
        <p:txBody>
          <a:bodyPr>
            <a:normAutofit lnSpcReduction="10000"/>
          </a:bodyPr>
          <a:lstStyle/>
          <a:p>
            <a:pPr algn="just"/>
            <a:r>
              <a:rPr lang="en-US" b="1" dirty="0"/>
              <a:t>Customer Churn Prediction in Telecommunication A Decade Review and Classification [2013]</a:t>
            </a:r>
          </a:p>
          <a:p>
            <a:pPr marL="457200" lvl="1" indent="0" algn="just">
              <a:buNone/>
            </a:pPr>
            <a:r>
              <a:rPr lang="en-IN" dirty="0" err="1">
                <a:solidFill>
                  <a:schemeClr val="accent1">
                    <a:lumMod val="75000"/>
                  </a:schemeClr>
                </a:solidFill>
              </a:rPr>
              <a:t>Nabgha</a:t>
            </a:r>
            <a:r>
              <a:rPr lang="en-IN" dirty="0">
                <a:solidFill>
                  <a:schemeClr val="accent1">
                    <a:lumMod val="75000"/>
                  </a:schemeClr>
                </a:solidFill>
              </a:rPr>
              <a:t> Hashmi ,Naveed </a:t>
            </a:r>
            <a:r>
              <a:rPr lang="en-IN" dirty="0" err="1">
                <a:solidFill>
                  <a:schemeClr val="accent1">
                    <a:lumMod val="75000"/>
                  </a:schemeClr>
                </a:solidFill>
              </a:rPr>
              <a:t>Anwer</a:t>
            </a:r>
            <a:r>
              <a:rPr lang="en-IN" dirty="0">
                <a:solidFill>
                  <a:schemeClr val="accent1">
                    <a:lumMod val="75000"/>
                  </a:schemeClr>
                </a:solidFill>
              </a:rPr>
              <a:t> Butt and </a:t>
            </a:r>
            <a:r>
              <a:rPr lang="en-IN" dirty="0" err="1">
                <a:solidFill>
                  <a:schemeClr val="accent1">
                    <a:lumMod val="75000"/>
                  </a:schemeClr>
                </a:solidFill>
              </a:rPr>
              <a:t>Dr.Muddesar</a:t>
            </a:r>
            <a:r>
              <a:rPr lang="en-IN" dirty="0">
                <a:solidFill>
                  <a:schemeClr val="accent1">
                    <a:lumMod val="75000"/>
                  </a:schemeClr>
                </a:solidFill>
              </a:rPr>
              <a:t> Iqbal</a:t>
            </a:r>
            <a:endParaRPr lang="en-US" dirty="0">
              <a:solidFill>
                <a:schemeClr val="accent1">
                  <a:lumMod val="75000"/>
                </a:schemeClr>
              </a:solidFill>
            </a:endParaRPr>
          </a:p>
          <a:p>
            <a:r>
              <a:rPr lang="en-US" b="1" dirty="0" smtClean="0"/>
              <a:t>An </a:t>
            </a:r>
            <a:r>
              <a:rPr lang="en-US" b="1" dirty="0"/>
              <a:t>Integrated Framework to Recommend Personalized Retention Actions to Control B2C E-Commerce Customer Churn [2015]</a:t>
            </a:r>
          </a:p>
          <a:p>
            <a:pPr marL="457200" lvl="1" indent="0">
              <a:buNone/>
            </a:pPr>
            <a:r>
              <a:rPr lang="en-US" dirty="0" err="1">
                <a:solidFill>
                  <a:schemeClr val="accent1">
                    <a:lumMod val="75000"/>
                  </a:schemeClr>
                </a:solidFill>
              </a:rPr>
              <a:t>Shini</a:t>
            </a:r>
            <a:r>
              <a:rPr lang="en-US" dirty="0">
                <a:solidFill>
                  <a:schemeClr val="accent1">
                    <a:lumMod val="75000"/>
                  </a:schemeClr>
                </a:solidFill>
              </a:rPr>
              <a:t> </a:t>
            </a:r>
            <a:r>
              <a:rPr lang="en-US" dirty="0" err="1">
                <a:solidFill>
                  <a:schemeClr val="accent1">
                    <a:lumMod val="75000"/>
                  </a:schemeClr>
                </a:solidFill>
              </a:rPr>
              <a:t>Renjith</a:t>
            </a:r>
            <a:r>
              <a:rPr lang="en-US" dirty="0">
                <a:solidFill>
                  <a:schemeClr val="accent1">
                    <a:lumMod val="75000"/>
                  </a:schemeClr>
                </a:solidFill>
              </a:rPr>
              <a:t> </a:t>
            </a:r>
            <a:endParaRPr lang="en-US" b="1" dirty="0" smtClean="0"/>
          </a:p>
          <a:p>
            <a:r>
              <a:rPr lang="en-US" b="1" dirty="0" smtClean="0"/>
              <a:t>Predicting </a:t>
            </a:r>
            <a:r>
              <a:rPr lang="en-US" b="1" dirty="0"/>
              <a:t>Shipping Time with Machine Learning</a:t>
            </a:r>
            <a:r>
              <a:rPr lang="en-IN" b="1" dirty="0"/>
              <a:t>. [2015]</a:t>
            </a:r>
          </a:p>
          <a:p>
            <a:pPr marL="457200" lvl="1" indent="0">
              <a:buNone/>
            </a:pPr>
            <a:r>
              <a:rPr lang="en-IN" dirty="0">
                <a:solidFill>
                  <a:schemeClr val="accent1">
                    <a:lumMod val="75000"/>
                  </a:schemeClr>
                </a:solidFill>
              </a:rPr>
              <a:t>Antoine </a:t>
            </a:r>
            <a:r>
              <a:rPr lang="en-IN" dirty="0" err="1">
                <a:solidFill>
                  <a:schemeClr val="accent1">
                    <a:lumMod val="75000"/>
                  </a:schemeClr>
                </a:solidFill>
              </a:rPr>
              <a:t>Jonquais</a:t>
            </a:r>
            <a:r>
              <a:rPr lang="en-IN" dirty="0">
                <a:solidFill>
                  <a:schemeClr val="accent1">
                    <a:lumMod val="75000"/>
                  </a:schemeClr>
                </a:solidFill>
              </a:rPr>
              <a:t>, Florian </a:t>
            </a:r>
            <a:r>
              <a:rPr lang="en-IN" dirty="0" err="1">
                <a:solidFill>
                  <a:schemeClr val="accent1">
                    <a:lumMod val="75000"/>
                  </a:schemeClr>
                </a:solidFill>
              </a:rPr>
              <a:t>Krempl</a:t>
            </a:r>
            <a:r>
              <a:rPr lang="en-IN" dirty="0">
                <a:solidFill>
                  <a:schemeClr val="accent1">
                    <a:lumMod val="75000"/>
                  </a:schemeClr>
                </a:solidFill>
              </a:rPr>
              <a:t> Advisor, </a:t>
            </a:r>
            <a:r>
              <a:rPr lang="en-IN" dirty="0" err="1">
                <a:solidFill>
                  <a:schemeClr val="accent1">
                    <a:lumMod val="75000"/>
                  </a:schemeClr>
                </a:solidFill>
              </a:rPr>
              <a:t>Dr.</a:t>
            </a:r>
            <a:r>
              <a:rPr lang="en-IN" dirty="0">
                <a:solidFill>
                  <a:schemeClr val="accent1">
                    <a:lumMod val="75000"/>
                  </a:schemeClr>
                </a:solidFill>
              </a:rPr>
              <a:t> Roar </a:t>
            </a:r>
            <a:r>
              <a:rPr lang="en-IN" dirty="0" err="1">
                <a:solidFill>
                  <a:schemeClr val="accent1">
                    <a:lumMod val="75000"/>
                  </a:schemeClr>
                </a:solidFill>
              </a:rPr>
              <a:t>Adland</a:t>
            </a:r>
            <a:r>
              <a:rPr lang="en-IN" dirty="0">
                <a:solidFill>
                  <a:schemeClr val="accent1">
                    <a:lumMod val="75000"/>
                  </a:schemeClr>
                </a:solidFill>
              </a:rPr>
              <a:t>, </a:t>
            </a:r>
            <a:r>
              <a:rPr lang="en-IN" dirty="0" err="1">
                <a:solidFill>
                  <a:schemeClr val="accent1">
                    <a:lumMod val="75000"/>
                  </a:schemeClr>
                </a:solidFill>
              </a:rPr>
              <a:t>Dr.</a:t>
            </a:r>
            <a:r>
              <a:rPr lang="en-IN" dirty="0">
                <a:solidFill>
                  <a:schemeClr val="accent1">
                    <a:lumMod val="75000"/>
                  </a:schemeClr>
                </a:solidFill>
              </a:rPr>
              <a:t> </a:t>
            </a:r>
            <a:r>
              <a:rPr lang="en-IN" dirty="0" err="1">
                <a:solidFill>
                  <a:schemeClr val="accent1">
                    <a:lumMod val="75000"/>
                  </a:schemeClr>
                </a:solidFill>
              </a:rPr>
              <a:t>Haiying</a:t>
            </a:r>
            <a:r>
              <a:rPr lang="en-IN" dirty="0">
                <a:solidFill>
                  <a:schemeClr val="accent1">
                    <a:lumMod val="75000"/>
                  </a:schemeClr>
                </a:solidFill>
              </a:rPr>
              <a:t> </a:t>
            </a:r>
            <a:r>
              <a:rPr lang="en-IN" dirty="0" err="1" smtClean="0">
                <a:solidFill>
                  <a:schemeClr val="accent1">
                    <a:lumMod val="75000"/>
                  </a:schemeClr>
                </a:solidFill>
              </a:rPr>
              <a:t>Jia</a:t>
            </a:r>
            <a:endParaRPr lang="en-US" dirty="0" smtClean="0">
              <a:solidFill>
                <a:schemeClr val="accent1">
                  <a:lumMod val="75000"/>
                </a:schemeClr>
              </a:solidFill>
            </a:endParaRPr>
          </a:p>
          <a:p>
            <a:pPr algn="just"/>
            <a:r>
              <a:rPr lang="en-IN" b="1" dirty="0" err="1" smtClean="0"/>
              <a:t>LightGBM</a:t>
            </a:r>
            <a:r>
              <a:rPr lang="en-IN" b="1" dirty="0"/>
              <a:t>: A Highly Efficient Gradient Boosting Decision Tree [2017]</a:t>
            </a:r>
          </a:p>
          <a:p>
            <a:pPr marL="457200" lvl="1" indent="0" algn="just">
              <a:buNone/>
            </a:pPr>
            <a:r>
              <a:rPr lang="en-IN" dirty="0" err="1">
                <a:solidFill>
                  <a:schemeClr val="accent1">
                    <a:lumMod val="75000"/>
                  </a:schemeClr>
                </a:solidFill>
              </a:rPr>
              <a:t>Guolin</a:t>
            </a:r>
            <a:r>
              <a:rPr lang="en-IN" dirty="0">
                <a:solidFill>
                  <a:schemeClr val="accent1">
                    <a:lumMod val="75000"/>
                  </a:schemeClr>
                </a:solidFill>
              </a:rPr>
              <a:t> </a:t>
            </a:r>
            <a:r>
              <a:rPr lang="en-IN" dirty="0" err="1">
                <a:solidFill>
                  <a:schemeClr val="accent1">
                    <a:lumMod val="75000"/>
                  </a:schemeClr>
                </a:solidFill>
              </a:rPr>
              <a:t>Ke</a:t>
            </a:r>
            <a:r>
              <a:rPr lang="en-IN" dirty="0">
                <a:solidFill>
                  <a:schemeClr val="accent1">
                    <a:lumMod val="75000"/>
                  </a:schemeClr>
                </a:solidFill>
              </a:rPr>
              <a:t> , Qi </a:t>
            </a:r>
            <a:r>
              <a:rPr lang="en-IN" dirty="0" err="1">
                <a:solidFill>
                  <a:schemeClr val="accent1">
                    <a:lumMod val="75000"/>
                  </a:schemeClr>
                </a:solidFill>
              </a:rPr>
              <a:t>Meng</a:t>
            </a:r>
            <a:r>
              <a:rPr lang="en-IN" dirty="0">
                <a:solidFill>
                  <a:schemeClr val="accent1">
                    <a:lumMod val="75000"/>
                  </a:schemeClr>
                </a:solidFill>
              </a:rPr>
              <a:t> , Thomas Finley , </a:t>
            </a:r>
            <a:r>
              <a:rPr lang="en-IN" dirty="0" err="1">
                <a:solidFill>
                  <a:schemeClr val="accent1">
                    <a:lumMod val="75000"/>
                  </a:schemeClr>
                </a:solidFill>
              </a:rPr>
              <a:t>Taifeng</a:t>
            </a:r>
            <a:r>
              <a:rPr lang="en-IN" dirty="0">
                <a:solidFill>
                  <a:schemeClr val="accent1">
                    <a:lumMod val="75000"/>
                  </a:schemeClr>
                </a:solidFill>
              </a:rPr>
              <a:t> Wang , Wei Chen , </a:t>
            </a:r>
            <a:r>
              <a:rPr lang="en-IN" dirty="0" err="1">
                <a:solidFill>
                  <a:schemeClr val="accent1">
                    <a:lumMod val="75000"/>
                  </a:schemeClr>
                </a:solidFill>
              </a:rPr>
              <a:t>Weidong</a:t>
            </a:r>
            <a:r>
              <a:rPr lang="en-IN" dirty="0">
                <a:solidFill>
                  <a:schemeClr val="accent1">
                    <a:lumMod val="75000"/>
                  </a:schemeClr>
                </a:solidFill>
              </a:rPr>
              <a:t> Ma , </a:t>
            </a:r>
            <a:r>
              <a:rPr lang="en-IN" dirty="0" err="1">
                <a:solidFill>
                  <a:schemeClr val="accent1">
                    <a:lumMod val="75000"/>
                  </a:schemeClr>
                </a:solidFill>
              </a:rPr>
              <a:t>Qiwei</a:t>
            </a:r>
            <a:r>
              <a:rPr lang="en-IN" dirty="0">
                <a:solidFill>
                  <a:schemeClr val="accent1">
                    <a:lumMod val="75000"/>
                  </a:schemeClr>
                </a:solidFill>
              </a:rPr>
              <a:t> Ye , Tie-Yan Liu</a:t>
            </a:r>
          </a:p>
          <a:p>
            <a:pPr marL="457200" lvl="1" indent="0" algn="just">
              <a:buNone/>
            </a:pPr>
            <a:endParaRPr lang="en-IN" dirty="0">
              <a:solidFill>
                <a:schemeClr val="accent1">
                  <a:lumMod val="75000"/>
                </a:schemeClr>
              </a:solidFill>
            </a:endParaRPr>
          </a:p>
        </p:txBody>
      </p:sp>
      <p:sp>
        <p:nvSpPr>
          <p:cNvPr id="4" name="Footer Placeholder 3"/>
          <p:cNvSpPr>
            <a:spLocks noGrp="1"/>
          </p:cNvSpPr>
          <p:nvPr>
            <p:ph type="ftr" sz="quarter" idx="11"/>
          </p:nvPr>
        </p:nvSpPr>
        <p:spPr/>
        <p:txBody>
          <a:bodyPr/>
          <a:lstStyle/>
          <a:p>
            <a:r>
              <a:rPr lang="en-US" smtClean="0"/>
              <a:t>School of Computer Science and Engineering           19BCE1856</a:t>
            </a:r>
            <a:endParaRPr lang="en-IN"/>
          </a:p>
        </p:txBody>
      </p:sp>
    </p:spTree>
    <p:extLst>
      <p:ext uri="{BB962C8B-B14F-4D97-AF65-F5344CB8AC3E}">
        <p14:creationId xmlns:p14="http://schemas.microsoft.com/office/powerpoint/2010/main" val="7191373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b="1" dirty="0"/>
              <a:t>Customer Lifetime Value Prediction Using </a:t>
            </a:r>
            <a:r>
              <a:rPr lang="en-IN" b="1" dirty="0" err="1"/>
              <a:t>Embeddings</a:t>
            </a:r>
            <a:r>
              <a:rPr lang="en-IN" b="1" dirty="0"/>
              <a:t> [2017]</a:t>
            </a:r>
          </a:p>
          <a:p>
            <a:pPr marL="457200" lvl="1" indent="0">
              <a:buNone/>
            </a:pPr>
            <a:r>
              <a:rPr lang="en-IN" dirty="0">
                <a:solidFill>
                  <a:schemeClr val="accent1">
                    <a:lumMod val="75000"/>
                  </a:schemeClr>
                </a:solidFill>
              </a:rPr>
              <a:t>Benjamin Paul Chamberlain, Angelo Cardoso, C.H. Bryan Liu, Roberto </a:t>
            </a:r>
            <a:r>
              <a:rPr lang="en-IN" dirty="0" err="1">
                <a:solidFill>
                  <a:schemeClr val="accent1">
                    <a:lumMod val="75000"/>
                  </a:schemeClr>
                </a:solidFill>
              </a:rPr>
              <a:t>Pagliari</a:t>
            </a:r>
            <a:r>
              <a:rPr lang="en-IN" dirty="0">
                <a:solidFill>
                  <a:schemeClr val="accent1">
                    <a:lumMod val="75000"/>
                  </a:schemeClr>
                </a:solidFill>
              </a:rPr>
              <a:t>, Marc Peter </a:t>
            </a:r>
            <a:r>
              <a:rPr lang="en-IN" dirty="0" err="1" smtClean="0">
                <a:solidFill>
                  <a:schemeClr val="accent1">
                    <a:lumMod val="75000"/>
                  </a:schemeClr>
                </a:solidFill>
              </a:rPr>
              <a:t>Deisenroth</a:t>
            </a:r>
            <a:endParaRPr lang="en-IN" dirty="0" smtClean="0">
              <a:solidFill>
                <a:schemeClr val="accent1">
                  <a:lumMod val="75000"/>
                </a:schemeClr>
              </a:solidFill>
            </a:endParaRPr>
          </a:p>
          <a:p>
            <a:pPr marL="457200" lvl="1" indent="0">
              <a:buNone/>
            </a:pPr>
            <a:endParaRPr lang="en-IN" b="1" dirty="0"/>
          </a:p>
          <a:p>
            <a:pPr algn="just"/>
            <a:r>
              <a:rPr lang="en-US" b="1" dirty="0"/>
              <a:t>Introduction to artificial neural networks [2018]</a:t>
            </a:r>
            <a:endParaRPr lang="en-IN" b="1" dirty="0"/>
          </a:p>
          <a:p>
            <a:pPr marL="457200" lvl="1" indent="0" algn="just">
              <a:buNone/>
            </a:pPr>
            <a:r>
              <a:rPr lang="en-IN" dirty="0">
                <a:solidFill>
                  <a:schemeClr val="accent1">
                    <a:lumMod val="75000"/>
                  </a:schemeClr>
                </a:solidFill>
              </a:rPr>
              <a:t>Enzo </a:t>
            </a:r>
            <a:r>
              <a:rPr lang="en-IN" dirty="0" err="1">
                <a:solidFill>
                  <a:schemeClr val="accent1">
                    <a:lumMod val="75000"/>
                  </a:schemeClr>
                </a:solidFill>
              </a:rPr>
              <a:t>Grossi</a:t>
            </a:r>
            <a:r>
              <a:rPr lang="en-IN" dirty="0">
                <a:solidFill>
                  <a:schemeClr val="accent1">
                    <a:lumMod val="75000"/>
                  </a:schemeClr>
                </a:solidFill>
              </a:rPr>
              <a:t> , Massimo </a:t>
            </a:r>
            <a:r>
              <a:rPr lang="en-IN" dirty="0" err="1">
                <a:solidFill>
                  <a:schemeClr val="accent1">
                    <a:lumMod val="75000"/>
                  </a:schemeClr>
                </a:solidFill>
              </a:rPr>
              <a:t>Buscema</a:t>
            </a:r>
            <a:endParaRPr lang="en-IN" dirty="0">
              <a:solidFill>
                <a:schemeClr val="accent1">
                  <a:lumMod val="75000"/>
                </a:schemeClr>
              </a:solidFill>
            </a:endParaRPr>
          </a:p>
          <a:p>
            <a:endParaRPr lang="en-IN" b="1" dirty="0" smtClean="0"/>
          </a:p>
          <a:p>
            <a:r>
              <a:rPr lang="en-IN" b="1" dirty="0" smtClean="0"/>
              <a:t>Online </a:t>
            </a:r>
            <a:r>
              <a:rPr lang="en-IN" b="1" dirty="0"/>
              <a:t>Fashion Commerce: Modelling Customer Promise Date [2021]</a:t>
            </a:r>
          </a:p>
          <a:p>
            <a:pPr marL="457200" lvl="1" indent="0">
              <a:buNone/>
            </a:pPr>
            <a:r>
              <a:rPr lang="en-IN" dirty="0" err="1">
                <a:solidFill>
                  <a:schemeClr val="accent1">
                    <a:lumMod val="75000"/>
                  </a:schemeClr>
                </a:solidFill>
              </a:rPr>
              <a:t>Preethi</a:t>
            </a:r>
            <a:r>
              <a:rPr lang="en-IN" dirty="0">
                <a:solidFill>
                  <a:schemeClr val="accent1">
                    <a:lumMod val="75000"/>
                  </a:schemeClr>
                </a:solidFill>
              </a:rPr>
              <a:t> V, </a:t>
            </a:r>
            <a:r>
              <a:rPr lang="en-IN" dirty="0" err="1">
                <a:solidFill>
                  <a:schemeClr val="accent1">
                    <a:lumMod val="75000"/>
                  </a:schemeClr>
                </a:solidFill>
              </a:rPr>
              <a:t>Nachiappan</a:t>
            </a:r>
            <a:r>
              <a:rPr lang="en-IN" dirty="0">
                <a:solidFill>
                  <a:schemeClr val="accent1">
                    <a:lumMod val="75000"/>
                  </a:schemeClr>
                </a:solidFill>
              </a:rPr>
              <a:t> </a:t>
            </a:r>
            <a:r>
              <a:rPr lang="en-IN" dirty="0" err="1">
                <a:solidFill>
                  <a:schemeClr val="accent1">
                    <a:lumMod val="75000"/>
                  </a:schemeClr>
                </a:solidFill>
              </a:rPr>
              <a:t>Sundaram</a:t>
            </a:r>
            <a:r>
              <a:rPr lang="en-IN" dirty="0">
                <a:solidFill>
                  <a:schemeClr val="accent1">
                    <a:lumMod val="75000"/>
                  </a:schemeClr>
                </a:solidFill>
              </a:rPr>
              <a:t>, </a:t>
            </a:r>
            <a:r>
              <a:rPr lang="en-IN" dirty="0" err="1">
                <a:solidFill>
                  <a:schemeClr val="accent1">
                    <a:lumMod val="75000"/>
                  </a:schemeClr>
                </a:solidFill>
              </a:rPr>
              <a:t>Ravindra</a:t>
            </a:r>
            <a:r>
              <a:rPr lang="en-IN" dirty="0">
                <a:solidFill>
                  <a:schemeClr val="accent1">
                    <a:lumMod val="75000"/>
                  </a:schemeClr>
                </a:solidFill>
              </a:rPr>
              <a:t> </a:t>
            </a:r>
            <a:r>
              <a:rPr lang="en-IN" dirty="0" err="1">
                <a:solidFill>
                  <a:schemeClr val="accent1">
                    <a:lumMod val="75000"/>
                  </a:schemeClr>
                </a:solidFill>
              </a:rPr>
              <a:t>Babu</a:t>
            </a:r>
            <a:r>
              <a:rPr lang="en-IN" dirty="0">
                <a:solidFill>
                  <a:schemeClr val="accent1">
                    <a:lumMod val="75000"/>
                  </a:schemeClr>
                </a:solidFill>
              </a:rPr>
              <a:t> </a:t>
            </a:r>
            <a:r>
              <a:rPr lang="en-IN" dirty="0" err="1">
                <a:solidFill>
                  <a:schemeClr val="accent1">
                    <a:lumMod val="75000"/>
                  </a:schemeClr>
                </a:solidFill>
              </a:rPr>
              <a:t>Tallamraju</a:t>
            </a:r>
            <a:endParaRPr lang="en-IN" dirty="0">
              <a:solidFill>
                <a:schemeClr val="accent1">
                  <a:lumMod val="75000"/>
                </a:schemeClr>
              </a:solidFill>
            </a:endParaRPr>
          </a:p>
          <a:p>
            <a:pPr marL="457200" lvl="1" indent="0">
              <a:buNone/>
            </a:pPr>
            <a:endParaRPr lang="en-US" dirty="0">
              <a:solidFill>
                <a:schemeClr val="accent1">
                  <a:lumMod val="75000"/>
                </a:schemeClr>
              </a:solidFill>
            </a:endParaRPr>
          </a:p>
          <a:p>
            <a:endParaRPr lang="en-IN" dirty="0"/>
          </a:p>
          <a:p>
            <a:endParaRPr lang="en-US" dirty="0" smtClean="0"/>
          </a:p>
        </p:txBody>
      </p:sp>
      <p:sp>
        <p:nvSpPr>
          <p:cNvPr id="4" name="Footer Placeholder 3"/>
          <p:cNvSpPr>
            <a:spLocks noGrp="1"/>
          </p:cNvSpPr>
          <p:nvPr>
            <p:ph type="ftr" sz="quarter" idx="11"/>
          </p:nvPr>
        </p:nvSpPr>
        <p:spPr/>
        <p:txBody>
          <a:bodyPr/>
          <a:lstStyle/>
          <a:p>
            <a:r>
              <a:rPr lang="en-US" smtClean="0"/>
              <a:t>School of Computer Science and Engineering           19BCE1856</a:t>
            </a:r>
            <a:endParaRPr lang="en-IN"/>
          </a:p>
        </p:txBody>
      </p:sp>
    </p:spTree>
    <p:extLst>
      <p:ext uri="{BB962C8B-B14F-4D97-AF65-F5344CB8AC3E}">
        <p14:creationId xmlns:p14="http://schemas.microsoft.com/office/powerpoint/2010/main" val="40843287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t>Outline</a:t>
            </a:r>
            <a:endParaRPr lang="en-IN" b="1" dirty="0"/>
          </a:p>
        </p:txBody>
      </p:sp>
      <p:sp>
        <p:nvSpPr>
          <p:cNvPr id="3" name="Content Placeholder 2"/>
          <p:cNvSpPr>
            <a:spLocks noGrp="1"/>
          </p:cNvSpPr>
          <p:nvPr>
            <p:ph idx="1"/>
          </p:nvPr>
        </p:nvSpPr>
        <p:spPr>
          <a:xfrm>
            <a:off x="838200" y="1690688"/>
            <a:ext cx="10515600" cy="4351338"/>
          </a:xfrm>
        </p:spPr>
        <p:txBody>
          <a:bodyPr>
            <a:normAutofit lnSpcReduction="10000"/>
          </a:bodyPr>
          <a:lstStyle/>
          <a:p>
            <a:r>
              <a:rPr lang="en-US" dirty="0" smtClean="0"/>
              <a:t>Introduction</a:t>
            </a:r>
          </a:p>
          <a:p>
            <a:r>
              <a:rPr lang="en-US" dirty="0"/>
              <a:t>Problem Statement </a:t>
            </a:r>
          </a:p>
          <a:p>
            <a:r>
              <a:rPr lang="en-US" dirty="0" smtClean="0"/>
              <a:t>Research </a:t>
            </a:r>
            <a:r>
              <a:rPr lang="en-US" dirty="0"/>
              <a:t>Challenges</a:t>
            </a:r>
          </a:p>
          <a:p>
            <a:r>
              <a:rPr lang="en-US" dirty="0"/>
              <a:t>Research Objective </a:t>
            </a:r>
            <a:endParaRPr lang="en-US" dirty="0" smtClean="0"/>
          </a:p>
          <a:p>
            <a:r>
              <a:rPr lang="en-US" dirty="0" smtClean="0"/>
              <a:t>Proposed System</a:t>
            </a:r>
          </a:p>
          <a:p>
            <a:r>
              <a:rPr lang="en-US" dirty="0" smtClean="0"/>
              <a:t>What is to be done next/for review 3</a:t>
            </a:r>
            <a:endParaRPr lang="en-US" dirty="0"/>
          </a:p>
          <a:p>
            <a:r>
              <a:rPr lang="en-US" dirty="0" smtClean="0"/>
              <a:t>Research </a:t>
            </a:r>
            <a:r>
              <a:rPr lang="en-US" dirty="0"/>
              <a:t>Paper Status</a:t>
            </a:r>
          </a:p>
          <a:p>
            <a:r>
              <a:rPr lang="en-US" dirty="0" smtClean="0"/>
              <a:t>Guide </a:t>
            </a:r>
            <a:r>
              <a:rPr lang="en-US" dirty="0"/>
              <a:t>Approval mail snapshot</a:t>
            </a:r>
          </a:p>
          <a:p>
            <a:r>
              <a:rPr lang="en-US" dirty="0" smtClean="0"/>
              <a:t>References</a:t>
            </a:r>
            <a:endParaRPr lang="en-IN" dirty="0"/>
          </a:p>
        </p:txBody>
      </p:sp>
      <p:sp>
        <p:nvSpPr>
          <p:cNvPr id="4" name="Footer Placeholder 3"/>
          <p:cNvSpPr>
            <a:spLocks noGrp="1"/>
          </p:cNvSpPr>
          <p:nvPr>
            <p:ph type="ftr" sz="quarter" idx="11"/>
          </p:nvPr>
        </p:nvSpPr>
        <p:spPr>
          <a:xfrm>
            <a:off x="4038600" y="6356350"/>
            <a:ext cx="6483824" cy="365125"/>
          </a:xfrm>
        </p:spPr>
        <p:txBody>
          <a:bodyPr/>
          <a:lstStyle/>
          <a:p>
            <a:r>
              <a:rPr lang="en-US" smtClean="0"/>
              <a:t>School of Computer Science and Engineering           19BCE1856</a:t>
            </a:r>
            <a:endParaRPr lang="en-IN" dirty="0"/>
          </a:p>
        </p:txBody>
      </p:sp>
    </p:spTree>
    <p:extLst>
      <p:ext uri="{BB962C8B-B14F-4D97-AF65-F5344CB8AC3E}">
        <p14:creationId xmlns:p14="http://schemas.microsoft.com/office/powerpoint/2010/main" val="41017344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IN" b="1" dirty="0" smtClean="0"/>
              <a:t>Thank You </a:t>
            </a:r>
            <a:endParaRPr lang="en-IN" b="1" dirty="0"/>
          </a:p>
        </p:txBody>
      </p:sp>
      <p:sp>
        <p:nvSpPr>
          <p:cNvPr id="4" name="Footer Placeholder 3"/>
          <p:cNvSpPr>
            <a:spLocks noGrp="1"/>
          </p:cNvSpPr>
          <p:nvPr>
            <p:ph type="ftr" sz="quarter" idx="11"/>
          </p:nvPr>
        </p:nvSpPr>
        <p:spPr/>
        <p:txBody>
          <a:bodyPr/>
          <a:lstStyle/>
          <a:p>
            <a:r>
              <a:rPr lang="en-US" smtClean="0"/>
              <a:t>School of Computer Science and Engineering           19BCE1856</a:t>
            </a:r>
            <a:endParaRPr lang="en-IN"/>
          </a:p>
        </p:txBody>
      </p:sp>
    </p:spTree>
    <p:extLst>
      <p:ext uri="{BB962C8B-B14F-4D97-AF65-F5344CB8AC3E}">
        <p14:creationId xmlns:p14="http://schemas.microsoft.com/office/powerpoint/2010/main" val="18854941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School of Computer Science and Engineering           19BCE1856</a:t>
            </a:r>
            <a:endParaRPr lang="en-IN"/>
          </a:p>
        </p:txBody>
      </p:sp>
      <p:pic>
        <p:nvPicPr>
          <p:cNvPr id="5" name="Picture 4"/>
          <p:cNvPicPr>
            <a:picLocks noChangeAspect="1"/>
          </p:cNvPicPr>
          <p:nvPr/>
        </p:nvPicPr>
        <p:blipFill>
          <a:blip r:embed="rId2"/>
          <a:stretch>
            <a:fillRect/>
          </a:stretch>
        </p:blipFill>
        <p:spPr>
          <a:xfrm>
            <a:off x="675409" y="215425"/>
            <a:ext cx="10841182" cy="6642575"/>
          </a:xfrm>
          <a:prstGeom prst="rect">
            <a:avLst/>
          </a:prstGeom>
        </p:spPr>
      </p:pic>
    </p:spTree>
    <p:extLst>
      <p:ext uri="{BB962C8B-B14F-4D97-AF65-F5344CB8AC3E}">
        <p14:creationId xmlns:p14="http://schemas.microsoft.com/office/powerpoint/2010/main" val="31114916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t>Introduction</a:t>
            </a:r>
            <a:endParaRPr lang="en-IN" b="1" dirty="0">
              <a:solidFill>
                <a:srgbClr val="FF0000"/>
              </a:solidFill>
            </a:endParaRPr>
          </a:p>
        </p:txBody>
      </p:sp>
      <p:sp>
        <p:nvSpPr>
          <p:cNvPr id="3" name="Content Placeholder 2"/>
          <p:cNvSpPr>
            <a:spLocks noGrp="1"/>
          </p:cNvSpPr>
          <p:nvPr>
            <p:ph idx="1"/>
          </p:nvPr>
        </p:nvSpPr>
        <p:spPr/>
        <p:txBody>
          <a:bodyPr>
            <a:normAutofit/>
          </a:bodyPr>
          <a:lstStyle/>
          <a:p>
            <a:pPr algn="just"/>
            <a:r>
              <a:rPr lang="en-US" dirty="0" smtClean="0"/>
              <a:t>Businesses around the world are evolving every day which has drastically led to the growth of two major fields Artificial intelligence and Machine Learning.</a:t>
            </a:r>
          </a:p>
          <a:p>
            <a:pPr algn="just"/>
            <a:endParaRPr lang="en-US" dirty="0" smtClean="0"/>
          </a:p>
          <a:p>
            <a:pPr algn="just"/>
            <a:r>
              <a:rPr lang="en-US" dirty="0" smtClean="0"/>
              <a:t>Technology </a:t>
            </a:r>
            <a:r>
              <a:rPr lang="en-US" dirty="0"/>
              <a:t>based on </a:t>
            </a:r>
            <a:r>
              <a:rPr lang="en-US" dirty="0" smtClean="0"/>
              <a:t>AI and ML has </a:t>
            </a:r>
            <a:r>
              <a:rPr lang="en-US" dirty="0"/>
              <a:t>recently developed to such an extent that it has become an essential element of the largest online stores on the web</a:t>
            </a:r>
            <a:r>
              <a:rPr lang="en-US" dirty="0" smtClean="0"/>
              <a:t>.</a:t>
            </a:r>
          </a:p>
          <a:p>
            <a:pPr marL="0" indent="0" algn="just">
              <a:buNone/>
            </a:pPr>
            <a:endParaRPr lang="en-US" dirty="0" smtClean="0"/>
          </a:p>
          <a:p>
            <a:pPr algn="just"/>
            <a:r>
              <a:rPr lang="en-US" dirty="0"/>
              <a:t> </a:t>
            </a:r>
            <a:r>
              <a:rPr lang="en-US" dirty="0" smtClean="0"/>
              <a:t>Most of the work in the online store is automized.</a:t>
            </a:r>
            <a:endParaRPr lang="en-IN" dirty="0"/>
          </a:p>
        </p:txBody>
      </p:sp>
      <p:sp>
        <p:nvSpPr>
          <p:cNvPr id="4" name="Footer Placeholder 3"/>
          <p:cNvSpPr>
            <a:spLocks noGrp="1"/>
          </p:cNvSpPr>
          <p:nvPr>
            <p:ph type="ftr" sz="quarter" idx="11"/>
          </p:nvPr>
        </p:nvSpPr>
        <p:spPr>
          <a:xfrm>
            <a:off x="4038600" y="6356350"/>
            <a:ext cx="6006152" cy="365125"/>
          </a:xfrm>
        </p:spPr>
        <p:txBody>
          <a:bodyPr/>
          <a:lstStyle/>
          <a:p>
            <a:r>
              <a:rPr lang="en-US" smtClean="0"/>
              <a:t>School of Computer Science and Engineering           19BCE1856</a:t>
            </a:r>
            <a:endParaRPr lang="en-IN" dirty="0"/>
          </a:p>
        </p:txBody>
      </p:sp>
    </p:spTree>
    <p:extLst>
      <p:ext uri="{BB962C8B-B14F-4D97-AF65-F5344CB8AC3E}">
        <p14:creationId xmlns:p14="http://schemas.microsoft.com/office/powerpoint/2010/main" val="3146830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Other fields where ML and AI have achieved excellence:-</a:t>
            </a:r>
          </a:p>
          <a:p>
            <a:pPr lvl="1"/>
            <a:r>
              <a:rPr lang="en-IN" dirty="0" smtClean="0"/>
              <a:t>Speech recognition(Voice search, appliance control, Alexa Home, Google Home)</a:t>
            </a:r>
          </a:p>
          <a:p>
            <a:pPr lvl="1"/>
            <a:r>
              <a:rPr lang="en-US" dirty="0" smtClean="0"/>
              <a:t>Virtual Assistant</a:t>
            </a:r>
            <a:r>
              <a:rPr lang="en-IN" dirty="0"/>
              <a:t>(Alexa, Siri</a:t>
            </a:r>
            <a:r>
              <a:rPr lang="en-IN" dirty="0" smtClean="0"/>
              <a:t>)</a:t>
            </a:r>
          </a:p>
          <a:p>
            <a:pPr lvl="1"/>
            <a:r>
              <a:rPr lang="en-US" dirty="0" smtClean="0"/>
              <a:t>Image recognition(facial, non-living things)</a:t>
            </a:r>
          </a:p>
          <a:p>
            <a:pPr lvl="1"/>
            <a:r>
              <a:rPr lang="en-US" dirty="0" smtClean="0"/>
              <a:t>Google Translation(Language translation)</a:t>
            </a:r>
          </a:p>
          <a:p>
            <a:pPr lvl="1"/>
            <a:r>
              <a:rPr lang="en-US" dirty="0" smtClean="0"/>
              <a:t>Traffic Alerts in Google Maps</a:t>
            </a:r>
          </a:p>
          <a:p>
            <a:pPr lvl="1"/>
            <a:r>
              <a:rPr lang="en-IN" dirty="0"/>
              <a:t>Self-driving </a:t>
            </a:r>
            <a:r>
              <a:rPr lang="en-IN" dirty="0" smtClean="0"/>
              <a:t>cars(Waymo)</a:t>
            </a:r>
          </a:p>
          <a:p>
            <a:pPr lvl="1"/>
            <a:r>
              <a:rPr lang="en-IN" dirty="0"/>
              <a:t>Medical diagnosis</a:t>
            </a:r>
          </a:p>
          <a:p>
            <a:pPr lvl="1"/>
            <a:r>
              <a:rPr lang="en-IN" dirty="0"/>
              <a:t>Predictive </a:t>
            </a:r>
            <a:r>
              <a:rPr lang="en-IN" dirty="0" smtClean="0"/>
              <a:t>analytics(Loan prediction, SIP amount prediction)</a:t>
            </a:r>
          </a:p>
          <a:p>
            <a:pPr lvl="1"/>
            <a:r>
              <a:rPr lang="en-US" dirty="0" smtClean="0"/>
              <a:t>Recommender System(Music and movie Recommendations)</a:t>
            </a:r>
            <a:endParaRPr lang="en-IN" dirty="0"/>
          </a:p>
          <a:p>
            <a:pPr lvl="1"/>
            <a:endParaRPr lang="en-IN" dirty="0"/>
          </a:p>
          <a:p>
            <a:pPr lvl="1"/>
            <a:endParaRPr lang="en-IN" dirty="0"/>
          </a:p>
        </p:txBody>
      </p:sp>
      <p:sp>
        <p:nvSpPr>
          <p:cNvPr id="4" name="Footer Placeholder 3"/>
          <p:cNvSpPr>
            <a:spLocks noGrp="1"/>
          </p:cNvSpPr>
          <p:nvPr>
            <p:ph type="ftr" sz="quarter" idx="11"/>
          </p:nvPr>
        </p:nvSpPr>
        <p:spPr/>
        <p:txBody>
          <a:bodyPr/>
          <a:lstStyle/>
          <a:p>
            <a:r>
              <a:rPr lang="en-US" smtClean="0"/>
              <a:t>School of Computer Science and Engineering           19BCE1856</a:t>
            </a:r>
            <a:endParaRPr lang="en-IN"/>
          </a:p>
        </p:txBody>
      </p:sp>
    </p:spTree>
    <p:extLst>
      <p:ext uri="{BB962C8B-B14F-4D97-AF65-F5344CB8AC3E}">
        <p14:creationId xmlns:p14="http://schemas.microsoft.com/office/powerpoint/2010/main" val="6018496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Problem Statement</a:t>
            </a:r>
            <a:endParaRPr lang="en-US" b="1" dirty="0"/>
          </a:p>
        </p:txBody>
      </p:sp>
      <p:sp>
        <p:nvSpPr>
          <p:cNvPr id="3" name="Content Placeholder 2"/>
          <p:cNvSpPr>
            <a:spLocks noGrp="1"/>
          </p:cNvSpPr>
          <p:nvPr>
            <p:ph idx="1"/>
          </p:nvPr>
        </p:nvSpPr>
        <p:spPr/>
        <p:txBody>
          <a:bodyPr/>
          <a:lstStyle/>
          <a:p>
            <a:r>
              <a:rPr lang="en-US" dirty="0" smtClean="0"/>
              <a:t>I have seen many Research papers and I found that much research work has been done in the field but still there is much more left.</a:t>
            </a:r>
          </a:p>
          <a:p>
            <a:r>
              <a:rPr lang="en-US" dirty="0" smtClean="0"/>
              <a:t>Many companies have a weak working algorithm which sometimes affects their sales and they don’t even exactly know how many customers stopped buying from their website.</a:t>
            </a:r>
          </a:p>
          <a:p>
            <a:r>
              <a:rPr lang="en-US" dirty="0" smtClean="0"/>
              <a:t>So, I have decided to work on the churn Prediction and not only that try including the dataset of other companies so that you don’t make a mistake. It’s true that you learn from your mistake but if others are making mistakes why not learn from them?</a:t>
            </a:r>
            <a:endParaRPr lang="en-US" dirty="0"/>
          </a:p>
        </p:txBody>
      </p:sp>
      <p:sp>
        <p:nvSpPr>
          <p:cNvPr id="4" name="Footer Placeholder 3"/>
          <p:cNvSpPr>
            <a:spLocks noGrp="1"/>
          </p:cNvSpPr>
          <p:nvPr>
            <p:ph type="ftr" sz="quarter" idx="11"/>
          </p:nvPr>
        </p:nvSpPr>
        <p:spPr>
          <a:xfrm>
            <a:off x="4038600" y="6356350"/>
            <a:ext cx="5241878" cy="365125"/>
          </a:xfrm>
        </p:spPr>
        <p:txBody>
          <a:bodyPr/>
          <a:lstStyle/>
          <a:p>
            <a:r>
              <a:rPr lang="en-US" smtClean="0"/>
              <a:t>School of Computer Science and Engineering           19BCE1856</a:t>
            </a:r>
            <a:endParaRPr lang="en-IN" dirty="0"/>
          </a:p>
        </p:txBody>
      </p:sp>
    </p:spTree>
    <p:extLst>
      <p:ext uri="{BB962C8B-B14F-4D97-AF65-F5344CB8AC3E}">
        <p14:creationId xmlns:p14="http://schemas.microsoft.com/office/powerpoint/2010/main" val="39294193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Research Challenges</a:t>
            </a:r>
          </a:p>
        </p:txBody>
      </p:sp>
      <p:sp>
        <p:nvSpPr>
          <p:cNvPr id="3" name="Content Placeholder 2"/>
          <p:cNvSpPr>
            <a:spLocks noGrp="1"/>
          </p:cNvSpPr>
          <p:nvPr>
            <p:ph idx="1"/>
          </p:nvPr>
        </p:nvSpPr>
        <p:spPr/>
        <p:txBody>
          <a:bodyPr/>
          <a:lstStyle/>
          <a:p>
            <a:r>
              <a:rPr lang="en-US" dirty="0" smtClean="0"/>
              <a:t>I faced many issues as most of the Research papers in this field are to predict Telecommunication customer churn, so whenever I searched for E-commerce, it was very tough to find.</a:t>
            </a:r>
            <a:endParaRPr lang="en-US" dirty="0"/>
          </a:p>
          <a:p>
            <a:r>
              <a:rPr lang="en-US" dirty="0" smtClean="0"/>
              <a:t>Companies like Dunnsolution have made the E-commerce world a competitive market as they are specially providing their services in this field to have all sorts of models.</a:t>
            </a:r>
          </a:p>
          <a:p>
            <a:endParaRPr lang="en-US" dirty="0" smtClean="0"/>
          </a:p>
          <a:p>
            <a:endParaRPr lang="en-US" dirty="0" smtClean="0"/>
          </a:p>
        </p:txBody>
      </p:sp>
      <p:sp>
        <p:nvSpPr>
          <p:cNvPr id="4" name="Footer Placeholder 3"/>
          <p:cNvSpPr>
            <a:spLocks noGrp="1"/>
          </p:cNvSpPr>
          <p:nvPr>
            <p:ph type="ftr" sz="quarter" idx="11"/>
          </p:nvPr>
        </p:nvSpPr>
        <p:spPr/>
        <p:txBody>
          <a:bodyPr/>
          <a:lstStyle/>
          <a:p>
            <a:r>
              <a:rPr lang="en-US" smtClean="0"/>
              <a:t>School of Computer Science and Engineering           19BCE1856</a:t>
            </a:r>
            <a:endParaRPr lang="en-IN"/>
          </a:p>
        </p:txBody>
      </p:sp>
    </p:spTree>
    <p:extLst>
      <p:ext uri="{BB962C8B-B14F-4D97-AF65-F5344CB8AC3E}">
        <p14:creationId xmlns:p14="http://schemas.microsoft.com/office/powerpoint/2010/main" val="17763380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t>Research objectives</a:t>
            </a:r>
            <a:endParaRPr lang="en-IN" b="1" dirty="0"/>
          </a:p>
        </p:txBody>
      </p:sp>
      <p:sp>
        <p:nvSpPr>
          <p:cNvPr id="3" name="Content Placeholder 2"/>
          <p:cNvSpPr>
            <a:spLocks noGrp="1"/>
          </p:cNvSpPr>
          <p:nvPr>
            <p:ph idx="1"/>
          </p:nvPr>
        </p:nvSpPr>
        <p:spPr/>
        <p:txBody>
          <a:bodyPr/>
          <a:lstStyle/>
          <a:p>
            <a:r>
              <a:rPr lang="en-US" dirty="0" smtClean="0"/>
              <a:t>My main research objective is to find an ANN solution for the given problem in an optimized manner because I tried to find the Research paper’s Future Work in many of them it was mentioned the Deep Learning approach with Hyperparameter tuning. So, this approach can further lead to an optimized approach in this field. </a:t>
            </a:r>
          </a:p>
          <a:p>
            <a:r>
              <a:rPr lang="en-US" dirty="0" smtClean="0"/>
              <a:t>I will also try if it is possible to compare many other algorithms. In K-fold methods.</a:t>
            </a:r>
            <a:endParaRPr lang="en-IN" dirty="0"/>
          </a:p>
        </p:txBody>
      </p:sp>
      <p:sp>
        <p:nvSpPr>
          <p:cNvPr id="4" name="Footer Placeholder 3"/>
          <p:cNvSpPr>
            <a:spLocks noGrp="1"/>
          </p:cNvSpPr>
          <p:nvPr>
            <p:ph type="ftr" sz="quarter" idx="11"/>
          </p:nvPr>
        </p:nvSpPr>
        <p:spPr/>
        <p:txBody>
          <a:bodyPr/>
          <a:lstStyle/>
          <a:p>
            <a:r>
              <a:rPr lang="en-US" smtClean="0"/>
              <a:t>School of Computer Science and Engineering           19BCE1856</a:t>
            </a:r>
            <a:endParaRPr lang="en-IN"/>
          </a:p>
        </p:txBody>
      </p:sp>
    </p:spTree>
    <p:extLst>
      <p:ext uri="{BB962C8B-B14F-4D97-AF65-F5344CB8AC3E}">
        <p14:creationId xmlns:p14="http://schemas.microsoft.com/office/powerpoint/2010/main" val="8613044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Proposed Algorithm</a:t>
            </a:r>
            <a:endParaRPr lang="en-IN" b="1" dirty="0"/>
          </a:p>
        </p:txBody>
      </p:sp>
      <p:sp>
        <p:nvSpPr>
          <p:cNvPr id="3" name="Content Placeholder 2"/>
          <p:cNvSpPr>
            <a:spLocks noGrp="1"/>
          </p:cNvSpPr>
          <p:nvPr>
            <p:ph idx="1"/>
          </p:nvPr>
        </p:nvSpPr>
        <p:spPr/>
        <p:txBody>
          <a:bodyPr/>
          <a:lstStyle/>
          <a:p>
            <a:r>
              <a:rPr lang="en-US" dirty="0" smtClean="0"/>
              <a:t>Introduction-</a:t>
            </a:r>
          </a:p>
          <a:p>
            <a:pPr marL="457200" lvl="1" indent="0">
              <a:buNone/>
            </a:pPr>
            <a:r>
              <a:rPr lang="en-US" dirty="0" smtClean="0"/>
              <a:t> </a:t>
            </a:r>
            <a:r>
              <a:rPr lang="en-IN" dirty="0" smtClean="0"/>
              <a:t>It is based on brain function and is used to model complicated patterns and forecast issues. The ANN is a Deep learning method that replicates the working of the human brain. It accepts only numeric and structured data.</a:t>
            </a:r>
            <a:br>
              <a:rPr lang="en-IN" dirty="0" smtClean="0"/>
            </a:br>
            <a:r>
              <a:rPr lang="en-IN" dirty="0" smtClean="0"/>
              <a:t/>
            </a:r>
            <a:br>
              <a:rPr lang="en-IN" dirty="0" smtClean="0"/>
            </a:br>
            <a:r>
              <a:rPr lang="en-IN" dirty="0" smtClean="0"/>
              <a:t>So, we will be cleaning the data and bringing it down to the simpler form, and feeding it to the multi-layer model that we will be creating.</a:t>
            </a:r>
          </a:p>
          <a:p>
            <a:pPr marL="457200" lvl="1" indent="0">
              <a:buNone/>
            </a:pPr>
            <a:endParaRPr lang="en-IN" dirty="0"/>
          </a:p>
          <a:p>
            <a:pPr marL="457200" lvl="1" indent="0">
              <a:buNone/>
            </a:pPr>
            <a:r>
              <a:rPr lang="en-IN" dirty="0" smtClean="0"/>
              <a:t>We will try to get the best possible result and later on use any gradient booster. </a:t>
            </a:r>
            <a:endParaRPr lang="en-IN" dirty="0"/>
          </a:p>
        </p:txBody>
      </p:sp>
      <p:sp>
        <p:nvSpPr>
          <p:cNvPr id="4" name="Footer Placeholder 3"/>
          <p:cNvSpPr>
            <a:spLocks noGrp="1"/>
          </p:cNvSpPr>
          <p:nvPr>
            <p:ph type="ftr" sz="quarter" idx="11"/>
          </p:nvPr>
        </p:nvSpPr>
        <p:spPr/>
        <p:txBody>
          <a:bodyPr/>
          <a:lstStyle/>
          <a:p>
            <a:r>
              <a:rPr lang="en-US" smtClean="0"/>
              <a:t>School of Computer Science and Engineering           19BCE1856</a:t>
            </a:r>
            <a:endParaRPr lang="en-IN"/>
          </a:p>
        </p:txBody>
      </p:sp>
    </p:spTree>
    <p:extLst>
      <p:ext uri="{BB962C8B-B14F-4D97-AF65-F5344CB8AC3E}">
        <p14:creationId xmlns:p14="http://schemas.microsoft.com/office/powerpoint/2010/main" val="9720492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2339</TotalTime>
  <Words>1215</Words>
  <Application>Microsoft Office PowerPoint</Application>
  <PresentationFormat>Widescreen</PresentationFormat>
  <Paragraphs>127</Paragraphs>
  <Slides>20</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Wingdings</vt:lpstr>
      <vt:lpstr>Office Theme</vt:lpstr>
      <vt:lpstr>CAPSTONE PROJECT  REVIEW I Customer Churn Prediction using ANN</vt:lpstr>
      <vt:lpstr>Outline</vt:lpstr>
      <vt:lpstr>PowerPoint Presentation</vt:lpstr>
      <vt:lpstr>Introduction</vt:lpstr>
      <vt:lpstr>PowerPoint Presentation</vt:lpstr>
      <vt:lpstr>Problem Statement</vt:lpstr>
      <vt:lpstr>Research Challenges</vt:lpstr>
      <vt:lpstr>Research objectives</vt:lpstr>
      <vt:lpstr>Proposed Algorithm</vt:lpstr>
      <vt:lpstr>PowerPoint Presentation</vt:lpstr>
      <vt:lpstr>PowerPoint Presentation</vt:lpstr>
      <vt:lpstr>PowerPoint Presentation</vt:lpstr>
      <vt:lpstr>PowerPoint Presentation</vt:lpstr>
      <vt:lpstr>Work to be Completed(What is to do be done in Review 3)</vt:lpstr>
      <vt:lpstr>Guide Approval Snapshot</vt:lpstr>
      <vt:lpstr>Any other additional information to be added by Guide</vt:lpstr>
      <vt:lpstr>References ( Same order as Literature Review)</vt:lpstr>
      <vt:lpstr>PowerPoint Presentation</vt:lpstr>
      <vt:lpstr>PowerPoint Presentation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REVIEW I</dc:title>
  <dc:creator>Dr.R.Priyadarshini</dc:creator>
  <cp:lastModifiedBy>ASUS</cp:lastModifiedBy>
  <cp:revision>72</cp:revision>
  <dcterms:created xsi:type="dcterms:W3CDTF">2022-11-10T08:22:53Z</dcterms:created>
  <dcterms:modified xsi:type="dcterms:W3CDTF">2023-02-01T06:22:25Z</dcterms:modified>
</cp:coreProperties>
</file>