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3" r:id="rId4"/>
    <p:sldId id="258" r:id="rId5"/>
    <p:sldId id="275" r:id="rId6"/>
    <p:sldId id="270" r:id="rId7"/>
    <p:sldId id="263" r:id="rId8"/>
    <p:sldId id="294" r:id="rId9"/>
    <p:sldId id="295" r:id="rId10"/>
    <p:sldId id="296" r:id="rId11"/>
    <p:sldId id="297" r:id="rId12"/>
    <p:sldId id="298" r:id="rId13"/>
    <p:sldId id="264" r:id="rId14"/>
    <p:sldId id="265" r:id="rId15"/>
    <p:sldId id="268" r:id="rId16"/>
    <p:sldId id="290" r:id="rId17"/>
    <p:sldId id="293" r:id="rId18"/>
    <p:sldId id="292"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3/16/2023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838E9-EAE7-4E4D-B3AA-1A963142A757}" type="datetime1">
              <a:rPr lang="en-IN" smtClean="0"/>
              <a:t>16-03-2023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DB0ED-F56E-4B51-8B1B-62E0A53DD30D}" type="datetime1">
              <a:rPr lang="en-IN" smtClean="0"/>
              <a:t>16-03-2023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88E2A2-003B-4659-AECA-91936C3457EC}" type="datetime1">
              <a:rPr lang="en-IN" smtClean="0"/>
              <a:t>16-03-2023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AB1BE-DDCB-4C4D-951E-3E409B041F84}" type="datetime1">
              <a:rPr lang="en-IN" smtClean="0"/>
              <a:t>16-03-2023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41BB7-179C-4423-B1E4-4E3138585C0C}" type="datetime1">
              <a:rPr lang="en-IN" smtClean="0"/>
              <a:t>16-03-2023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E8D12-AF31-46C7-BBA6-E3C5B7D7AFEB}" type="datetime1">
              <a:rPr lang="en-IN" smtClean="0"/>
              <a:t>16-03-2023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8DCE10-DDCD-469B-A16C-0144B564B405}" type="datetime1">
              <a:rPr lang="en-IN" smtClean="0"/>
              <a:t>16-03-2023</a:t>
            </a:fld>
            <a:endParaRPr lang="en-IN"/>
          </a:p>
        </p:txBody>
      </p:sp>
      <p:sp>
        <p:nvSpPr>
          <p:cNvPr id="8" name="Footer Placeholder 7"/>
          <p:cNvSpPr>
            <a:spLocks noGrp="1"/>
          </p:cNvSpPr>
          <p:nvPr>
            <p:ph type="ftr" sz="quarter" idx="11"/>
          </p:nvPr>
        </p:nvSpPr>
        <p:spPr/>
        <p:txBody>
          <a:bodyPr/>
          <a:lstStyle/>
          <a:p>
            <a:r>
              <a:rPr lang="en-US" smtClean="0"/>
              <a:t>School of Computer Science and Engineering           19BCE1856</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6F0B93-B69F-4E23-8415-85435954A82A}" type="datetime1">
              <a:rPr lang="en-IN" smtClean="0"/>
              <a:t>16-03-2023</a:t>
            </a:fld>
            <a:endParaRPr lang="en-IN"/>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480A-B3D3-46A0-8603-32CC32B0DD85}" type="datetime1">
              <a:rPr lang="en-IN" smtClean="0"/>
              <a:t>16-03-2023</a:t>
            </a:fld>
            <a:endParaRPr lang="en-IN"/>
          </a:p>
        </p:txBody>
      </p:sp>
      <p:sp>
        <p:nvSpPr>
          <p:cNvPr id="3" name="Footer Placeholder 2"/>
          <p:cNvSpPr>
            <a:spLocks noGrp="1"/>
          </p:cNvSpPr>
          <p:nvPr>
            <p:ph type="ftr" sz="quarter" idx="11"/>
          </p:nvPr>
        </p:nvSpPr>
        <p:spPr/>
        <p:txBody>
          <a:bodyPr/>
          <a:lstStyle/>
          <a:p>
            <a:r>
              <a:rPr lang="en-US" smtClean="0"/>
              <a:t>School of Computer Science and Engineering           19BCE1856</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8E2360-8943-4F3C-87D9-9C833B5C738F}" type="datetime1">
              <a:rPr lang="en-IN" smtClean="0"/>
              <a:t>16-03-2023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760D9C-A744-40F9-A8C1-6334E3B3FAA4}" type="datetime1">
              <a:rPr lang="en-IN" smtClean="0"/>
              <a:t>16-03-2023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534E3-81F7-4351-A3EA-2D7B4D65422C}" type="datetime1">
              <a:rPr lang="en-IN" smtClean="0"/>
              <a:t>16-03-2023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Computer Science and Engineering           19BCE1856</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REVIEW 3</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Modules-</a:t>
            </a:r>
          </a:p>
          <a:p>
            <a:pPr marL="0" indent="0">
              <a:buNone/>
            </a:pPr>
            <a:endParaRPr lang="en-US" dirty="0" smtClean="0"/>
          </a:p>
          <a:p>
            <a:pPr lvl="1">
              <a:buFont typeface="Wingdings" panose="05000000000000000000" pitchFamily="2" charset="2"/>
              <a:buChar char="§"/>
            </a:pPr>
            <a:r>
              <a:rPr lang="en-US" dirty="0" smtClean="0"/>
              <a:t>Importing libraries</a:t>
            </a:r>
          </a:p>
          <a:p>
            <a:pPr lvl="1">
              <a:buFont typeface="Wingdings" panose="05000000000000000000" pitchFamily="2" charset="2"/>
              <a:buChar char="§"/>
            </a:pPr>
            <a:r>
              <a:rPr lang="en-US" dirty="0" smtClean="0"/>
              <a:t>Exploratory Data Analysis[EDA]</a:t>
            </a:r>
          </a:p>
          <a:p>
            <a:pPr lvl="1">
              <a:buFont typeface="Wingdings" panose="05000000000000000000" pitchFamily="2" charset="2"/>
              <a:buChar char="§"/>
            </a:pPr>
            <a:r>
              <a:rPr lang="en-US" dirty="0" smtClean="0"/>
              <a:t>Data cleaning</a:t>
            </a:r>
          </a:p>
          <a:p>
            <a:pPr lvl="1">
              <a:buFont typeface="Wingdings" panose="05000000000000000000" pitchFamily="2" charset="2"/>
              <a:buChar char="§"/>
            </a:pPr>
            <a:r>
              <a:rPr lang="en-US" dirty="0" smtClean="0"/>
              <a:t>Dividing dataset into train and test</a:t>
            </a:r>
          </a:p>
          <a:p>
            <a:pPr lvl="1">
              <a:buFont typeface="Wingdings" panose="05000000000000000000" pitchFamily="2" charset="2"/>
              <a:buChar char="§"/>
            </a:pPr>
            <a:r>
              <a:rPr lang="en-US" dirty="0" smtClean="0"/>
              <a:t>Creation of Model</a:t>
            </a:r>
          </a:p>
          <a:p>
            <a:pPr lvl="1">
              <a:buFont typeface="Wingdings" panose="05000000000000000000" pitchFamily="2" charset="2"/>
              <a:buChar char="§"/>
            </a:pPr>
            <a:r>
              <a:rPr lang="en-US" dirty="0" smtClean="0"/>
              <a:t>Testing the model</a:t>
            </a:r>
          </a:p>
          <a:p>
            <a:pPr lvl="1">
              <a:buFont typeface="Wingdings" panose="05000000000000000000" pitchFamily="2" charset="2"/>
              <a:buChar char="§"/>
            </a:pPr>
            <a:r>
              <a:rPr lang="en-US" dirty="0" smtClean="0"/>
              <a:t>Plotting the Accuracy</a:t>
            </a:r>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smtClean="0"/>
          </a:p>
          <a:p>
            <a:pPr lvl="1">
              <a:buFont typeface="Wingdings" panose="05000000000000000000" pitchFamily="2" charset="2"/>
              <a:buChar char="§"/>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33850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Explanation of Modules-</a:t>
            </a:r>
            <a:endParaRPr lang="en-IN" dirty="0"/>
          </a:p>
          <a:p>
            <a:pPr lvl="1">
              <a:buFont typeface="Wingdings" panose="05000000000000000000" pitchFamily="2" charset="2"/>
              <a:buChar char="§"/>
            </a:pPr>
            <a:r>
              <a:rPr lang="en-US" sz="1800" dirty="0"/>
              <a:t>Importing </a:t>
            </a:r>
            <a:r>
              <a:rPr lang="en-US" sz="1800" dirty="0" smtClean="0"/>
              <a:t>libraries – Import libraries such as pandas, NumPy, matplotlib, seaborn, scikit-learn, and TensorFlow.</a:t>
            </a:r>
          </a:p>
          <a:p>
            <a:pPr lvl="1">
              <a:buFont typeface="Wingdings" panose="05000000000000000000" pitchFamily="2" charset="2"/>
              <a:buChar char="§"/>
            </a:pPr>
            <a:endParaRPr lang="en-US" sz="1800" dirty="0"/>
          </a:p>
          <a:p>
            <a:pPr lvl="1">
              <a:buFont typeface="Wingdings" panose="05000000000000000000" pitchFamily="2" charset="2"/>
              <a:buChar char="§"/>
            </a:pPr>
            <a:r>
              <a:rPr lang="en-US" sz="1800" dirty="0"/>
              <a:t>Exploratory Data Analysis[EDA</a:t>
            </a:r>
            <a:r>
              <a:rPr lang="en-US" sz="1800" dirty="0" smtClean="0"/>
              <a:t>] – Performing EDA on the dataset so that we can have a better understanding of the dataset like seeing the ratio of churn on the basis of gender, the device used for ordering, payment method, etc.</a:t>
            </a:r>
          </a:p>
          <a:p>
            <a:pPr marL="457200" lvl="1" indent="0">
              <a:buNone/>
            </a:pPr>
            <a:r>
              <a:rPr lang="en-US" sz="1800" dirty="0"/>
              <a:t> </a:t>
            </a:r>
            <a:r>
              <a:rPr lang="en-US" sz="1800" dirty="0" smtClean="0"/>
              <a:t>    </a:t>
            </a:r>
            <a:endParaRPr lang="en-US" sz="1800" dirty="0"/>
          </a:p>
          <a:p>
            <a:pPr lvl="1">
              <a:buFont typeface="Wingdings" panose="05000000000000000000" pitchFamily="2" charset="2"/>
              <a:buChar char="§"/>
            </a:pPr>
            <a:r>
              <a:rPr lang="en-US" sz="1800" dirty="0"/>
              <a:t>Data </a:t>
            </a:r>
            <a:r>
              <a:rPr lang="en-US" sz="1800" dirty="0" smtClean="0"/>
              <a:t>cleaning – As the dataset has different problems in them. Some of them are </a:t>
            </a:r>
          </a:p>
          <a:p>
            <a:pPr marL="457200" lvl="1" indent="0">
              <a:buNone/>
            </a:pPr>
            <a:endParaRPr lang="en-US" sz="1800" dirty="0"/>
          </a:p>
          <a:p>
            <a:pPr lvl="1">
              <a:buFont typeface="Wingdings" panose="05000000000000000000" pitchFamily="2" charset="2"/>
              <a:buChar char="§"/>
            </a:pPr>
            <a:r>
              <a:rPr lang="en-US" sz="1800" dirty="0"/>
              <a:t>Dividing dataset into train and </a:t>
            </a:r>
            <a:r>
              <a:rPr lang="en-US" sz="1800" dirty="0" smtClean="0"/>
              <a:t>test- Using scikit learn we will be dividing the dataset into two parts:  Train(80%) and Test(20%).</a:t>
            </a:r>
          </a:p>
          <a:p>
            <a:pPr marL="457200" lvl="1" indent="0">
              <a:buNone/>
            </a:pPr>
            <a:endParaRPr lang="en-US" sz="1800" dirty="0"/>
          </a:p>
          <a:p>
            <a:pPr marL="457200" lvl="1" indent="0">
              <a:buNone/>
            </a:pPr>
            <a:endParaRPr lang="en-US" sz="1800" dirty="0"/>
          </a:p>
          <a:p>
            <a:pPr lvl="1"/>
            <a:endParaRPr lang="en-IN" sz="1400"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2827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Wingdings" panose="05000000000000000000" pitchFamily="2" charset="2"/>
              <a:buChar char="§"/>
            </a:pPr>
            <a:r>
              <a:rPr lang="en-US" sz="1800" dirty="0"/>
              <a:t>Creation of </a:t>
            </a:r>
            <a:r>
              <a:rPr lang="en-US" sz="1800" dirty="0" smtClean="0"/>
              <a:t>Model – We can create the model using all the columns and simply by adding one extra dense layer of neural network and using 100 </a:t>
            </a:r>
            <a:r>
              <a:rPr lang="en-US" sz="1800" dirty="0" err="1" smtClean="0"/>
              <a:t>epchos</a:t>
            </a:r>
            <a:r>
              <a:rPr lang="en-US" sz="1800" dirty="0" smtClean="0"/>
              <a:t>.</a:t>
            </a:r>
          </a:p>
          <a:p>
            <a:pPr marL="457200" lvl="1" indent="0">
              <a:buNone/>
            </a:pPr>
            <a:endParaRPr lang="en-US" sz="1800" dirty="0"/>
          </a:p>
          <a:p>
            <a:pPr lvl="1">
              <a:buFont typeface="Wingdings" panose="05000000000000000000" pitchFamily="2" charset="2"/>
              <a:buChar char="§"/>
            </a:pPr>
            <a:r>
              <a:rPr lang="en-US" sz="1800" dirty="0"/>
              <a:t>Testing the </a:t>
            </a:r>
            <a:r>
              <a:rPr lang="en-US" sz="1800" dirty="0" smtClean="0"/>
              <a:t>model – </a:t>
            </a:r>
            <a:r>
              <a:rPr lang="en-US" sz="1800" dirty="0"/>
              <a:t>T</a:t>
            </a:r>
            <a:r>
              <a:rPr lang="en-US" sz="1800" dirty="0" smtClean="0"/>
              <a:t>esting the model to see its accuracy with fewer epochs values and slowly increasing when getting a linear increment in values. </a:t>
            </a:r>
            <a:endParaRPr lang="en-US" sz="1800" dirty="0"/>
          </a:p>
          <a:p>
            <a:pPr marL="457200" lvl="1" indent="0">
              <a:buNone/>
            </a:pPr>
            <a:endParaRPr lang="en-US" sz="1800" dirty="0"/>
          </a:p>
          <a:p>
            <a:pPr lvl="1">
              <a:buFont typeface="Wingdings" panose="05000000000000000000" pitchFamily="2" charset="2"/>
              <a:buChar char="§"/>
            </a:pPr>
            <a:r>
              <a:rPr lang="en-US" sz="1800" dirty="0"/>
              <a:t>Plotting the </a:t>
            </a:r>
            <a:r>
              <a:rPr lang="en-US" sz="1800" dirty="0" smtClean="0"/>
              <a:t>Accuracy – Plotting the accuracy on the heat maps to get when I am getting the correct( yes and no) and when incorrect(yes and no).</a:t>
            </a:r>
            <a:endParaRPr lang="en-US" sz="1800"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24033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 to be Completed</a:t>
            </a:r>
            <a:r>
              <a:rPr lang="en-IN" dirty="0" smtClean="0">
                <a:solidFill>
                  <a:srgbClr val="FF0000"/>
                </a:solidFill>
              </a:rPr>
              <a:t>(What is to do be done in Review 4)</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I have not written much in the research paper as most of the time went into understanding the Dataset while performing EDA and data cleaning.</a:t>
            </a:r>
          </a:p>
          <a:p>
            <a:r>
              <a:rPr lang="en-US" dirty="0" smtClean="0"/>
              <a:t>Most of my time went into thinking of how to create the model and what things should be kept in mind so that the model has got good accuracy in the end.</a:t>
            </a:r>
          </a:p>
          <a:p>
            <a:r>
              <a:rPr lang="en-US" dirty="0" smtClean="0"/>
              <a:t>As some of the approaches give better results with more space utilization and vice versa.</a:t>
            </a: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26752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3" name="Picture 2"/>
          <p:cNvPicPr>
            <a:picLocks noChangeAspect="1"/>
          </p:cNvPicPr>
          <p:nvPr/>
        </p:nvPicPr>
        <p:blipFill rotWithShape="1">
          <a:blip r:embed="rId2"/>
          <a:srcRect b="18924"/>
          <a:stretch/>
        </p:blipFill>
        <p:spPr>
          <a:xfrm>
            <a:off x="838200" y="1516597"/>
            <a:ext cx="10716890" cy="4296374"/>
          </a:xfrm>
          <a:prstGeom prst="rect">
            <a:avLst/>
          </a:prstGeom>
        </p:spPr>
      </p:pic>
    </p:spTree>
    <p:extLst>
      <p:ext uri="{BB962C8B-B14F-4D97-AF65-F5344CB8AC3E}">
        <p14:creationId xmlns:p14="http://schemas.microsoft.com/office/powerpoint/2010/main" val="77306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FF0000"/>
                </a:solidFill>
              </a:rPr>
              <a:t>Any other additional information to be added by Guide</a:t>
            </a:r>
            <a:endParaRPr lang="en-IN" b="1" i="1" dirty="0">
              <a:solidFill>
                <a:srgbClr val="FF0000"/>
              </a:solidFill>
            </a:endParaRPr>
          </a:p>
        </p:txBody>
      </p:sp>
      <p:sp>
        <p:nvSpPr>
          <p:cNvPr id="3" name="Content Placeholder 2"/>
          <p:cNvSpPr>
            <a:spLocks noGrp="1"/>
          </p:cNvSpPr>
          <p:nvPr>
            <p:ph idx="1"/>
          </p:nvPr>
        </p:nvSpPr>
        <p:spPr/>
        <p:txBody>
          <a:bodyPr/>
          <a:lstStyle/>
          <a:p>
            <a:r>
              <a:rPr lang="en-US" dirty="0" smtClean="0"/>
              <a:t>No, There is </a:t>
            </a:r>
            <a:r>
              <a:rPr lang="en-US" dirty="0"/>
              <a:t>no additional information to be added by </a:t>
            </a:r>
            <a:r>
              <a:rPr lang="en-US" dirty="0" smtClean="0"/>
              <a:t>the Guide. My guide is very helpful, I already knew that as I studied TOC one of the toughest theoretical subjects under him and he helped me a lot even at that time. Even in the times of Covid-19, he delivered his best using a whiteboard at home. So, I thought to work under his supervision.</a:t>
            </a:r>
          </a:p>
          <a:p>
            <a:r>
              <a:rPr lang="en-US" dirty="0" smtClean="0"/>
              <a:t>My idea was accepted after writing a mail to the guide and explaining everything on call.</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245520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19380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1913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8432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88549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a:bodyPr>
          <a:lstStyle/>
          <a:p>
            <a:r>
              <a:rPr lang="en-US" dirty="0" smtClean="0"/>
              <a:t>Introduction</a:t>
            </a:r>
          </a:p>
          <a:p>
            <a:r>
              <a:rPr lang="en-US" dirty="0"/>
              <a:t>Problem Statement </a:t>
            </a:r>
          </a:p>
          <a:p>
            <a:r>
              <a:rPr lang="en-US" dirty="0" smtClean="0"/>
              <a:t>Research </a:t>
            </a:r>
            <a:r>
              <a:rPr lang="en-US" dirty="0"/>
              <a:t>Objective </a:t>
            </a:r>
            <a:endParaRPr lang="en-US" dirty="0" smtClean="0"/>
          </a:p>
          <a:p>
            <a:r>
              <a:rPr lang="en-US" dirty="0" smtClean="0"/>
              <a:t>Proposed System</a:t>
            </a:r>
          </a:p>
          <a:p>
            <a:r>
              <a:rPr lang="en-US" dirty="0" smtClean="0"/>
              <a:t>What is to be done next/for review 4</a:t>
            </a:r>
          </a:p>
          <a:p>
            <a:r>
              <a:rPr lang="en-US" dirty="0" smtClean="0"/>
              <a:t>Research Paper Status</a:t>
            </a:r>
          </a:p>
          <a:p>
            <a:r>
              <a:rPr lang="en-US" dirty="0" smtClean="0"/>
              <a:t>Guide </a:t>
            </a:r>
            <a:r>
              <a:rPr lang="en-US" dirty="0"/>
              <a:t>Approval mail snapshot</a:t>
            </a:r>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410173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31114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46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0184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92941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I will also try if it is possible to compare many other algorithms. In K-fold methods.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86130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Algorithm</a:t>
            </a:r>
            <a:endParaRPr lang="en-IN" b="1" dirty="0"/>
          </a:p>
        </p:txBody>
      </p:sp>
      <p:sp>
        <p:nvSpPr>
          <p:cNvPr id="3" name="Content Placeholder 2"/>
          <p:cNvSpPr>
            <a:spLocks noGrp="1"/>
          </p:cNvSpPr>
          <p:nvPr>
            <p:ph idx="1"/>
          </p:nvPr>
        </p:nvSpPr>
        <p:spPr/>
        <p:txBody>
          <a:bodyPr/>
          <a:lstStyle/>
          <a:p>
            <a:r>
              <a:rPr lang="en-US" dirty="0" smtClean="0"/>
              <a:t>Introduction-</a:t>
            </a:r>
          </a:p>
          <a:p>
            <a:pPr marL="457200" lvl="1" indent="0">
              <a:buNone/>
            </a:pPr>
            <a:r>
              <a:rPr lang="en-US" dirty="0" smtClean="0"/>
              <a:t> </a:t>
            </a:r>
            <a:r>
              <a:rPr lang="en-IN" dirty="0" smtClean="0"/>
              <a:t>It is based on brain function and is used to model complicated patterns and forecast issues. The ANN is a Deep learning method that replicates the working of the human brain. It accepts only numeric and structured data.</a:t>
            </a:r>
            <a:br>
              <a:rPr lang="en-IN" dirty="0" smtClean="0"/>
            </a:br>
            <a:r>
              <a:rPr lang="en-IN" dirty="0" smtClean="0"/>
              <a:t/>
            </a:r>
            <a:br>
              <a:rPr lang="en-IN" dirty="0" smtClean="0"/>
            </a:br>
            <a:r>
              <a:rPr lang="en-IN" dirty="0" smtClean="0"/>
              <a:t>So, we will be cleaning the data and bringing it down to the simpler form, and feeding it to the multi-layer model that we will be creating.</a:t>
            </a:r>
          </a:p>
          <a:p>
            <a:pPr marL="457200" lvl="1" indent="0">
              <a:buNone/>
            </a:pPr>
            <a:endParaRPr lang="en-IN" dirty="0"/>
          </a:p>
          <a:p>
            <a:pPr marL="457200" lvl="1" indent="0">
              <a:buNone/>
            </a:pPr>
            <a:r>
              <a:rPr lang="en-IN" dirty="0" smtClean="0"/>
              <a:t>We will try to get the best possible result and later on use any gradient booster. </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97204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Diagram-</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940" y="2455816"/>
            <a:ext cx="6644119" cy="3608587"/>
          </a:xfrm>
          <a:prstGeom prst="rect">
            <a:avLst/>
          </a:prstGeom>
        </p:spPr>
      </p:pic>
    </p:spTree>
    <p:extLst>
      <p:ext uri="{BB962C8B-B14F-4D97-AF65-F5344CB8AC3E}">
        <p14:creationId xmlns:p14="http://schemas.microsoft.com/office/powerpoint/2010/main" val="4094339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TotalTime>
  <Words>1155</Words>
  <Application>Microsoft Office PowerPoint</Application>
  <PresentationFormat>Widescreen</PresentationFormat>
  <Paragraphs>122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CAPSTONE PROJECT  REVIEW 3 Customer Churn Prediction using ANN</vt:lpstr>
      <vt:lpstr>Outline</vt:lpstr>
      <vt:lpstr>PowerPoint Presentation</vt:lpstr>
      <vt:lpstr>Introduction</vt:lpstr>
      <vt:lpstr>PowerPoint Presentation</vt:lpstr>
      <vt:lpstr>Problem Statement</vt:lpstr>
      <vt:lpstr>Research objectives</vt:lpstr>
      <vt:lpstr>Proposed Algorithm</vt:lpstr>
      <vt:lpstr>PowerPoint Presentation</vt:lpstr>
      <vt:lpstr>PowerPoint Presentation</vt:lpstr>
      <vt:lpstr>PowerPoint Presentation</vt:lpstr>
      <vt:lpstr>PowerPoint Presentation</vt:lpstr>
      <vt:lpstr>Work to be Completed(What is to do be done in Review 4)</vt:lpstr>
      <vt:lpstr>Guide Approval Snapshot</vt:lpstr>
      <vt:lpstr>Any other additional information to be added by Guide</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ASUS</cp:lastModifiedBy>
  <cp:revision>76</cp:revision>
  <dcterms:created xsi:type="dcterms:W3CDTF">2022-11-10T08:22:53Z</dcterms:created>
  <dcterms:modified xsi:type="dcterms:W3CDTF">2023-03-16T05:40:45Z</dcterms:modified>
</cp:coreProperties>
</file>