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58" r:id="rId4"/>
    <p:sldId id="259" r:id="rId5"/>
    <p:sldId id="269" r:id="rId6"/>
    <p:sldId id="272" r:id="rId7"/>
    <p:sldId id="261" r:id="rId8"/>
    <p:sldId id="270" r:id="rId9"/>
    <p:sldId id="262" r:id="rId10"/>
    <p:sldId id="271" r:id="rId11"/>
    <p:sldId id="263" r:id="rId12"/>
    <p:sldId id="264" r:id="rId13"/>
    <p:sldId id="265" r:id="rId14"/>
    <p:sldId id="268" r:id="rId15"/>
    <p:sldId id="266" r:id="rId16"/>
    <p:sldId id="26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5B690-DA12-4685-B421-55013345D842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FDD7A6-A656-4299-93CA-62DD9170A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19604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F41E90-DF02-4DDB-A645-EE4BD71F0959}" type="datetimeFigureOut">
              <a:rPr lang="en-IN" smtClean="0"/>
              <a:t>16-11-2022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77D21-F794-4F63-9565-B6BF333731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6519847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77D21-F794-4F63-9565-B6BF33373190}" type="slidenum">
              <a:rPr lang="en-IN" smtClean="0"/>
              <a:t>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06639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77D21-F794-4F63-9565-B6BF33373190}" type="slidenum">
              <a:rPr lang="en-IN" smtClean="0"/>
              <a:t>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82838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77D21-F794-4F63-9565-B6BF33373190}" type="slidenum">
              <a:rPr lang="en-IN" smtClean="0"/>
              <a:t>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2448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45CE8-D44F-4EBF-8D44-16D87B730117}" type="datetime1">
              <a:rPr lang="en-IN" smtClean="0"/>
              <a:t>16-11-2022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School of Computer Science and Engineering           19BCE101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07C7E-3A72-4AFC-82D5-1E7B16850C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60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A3C0C-7B7E-4602-AA2B-8CC69C0692E6}" type="datetime1">
              <a:rPr lang="en-IN" smtClean="0"/>
              <a:t>16-11-2022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School of Computer Science and Engineering           19BCE101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07C7E-3A72-4AFC-82D5-1E7B16850C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0500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A3FA1-CAA9-4795-8A48-94283E554A31}" type="datetime1">
              <a:rPr lang="en-IN" smtClean="0"/>
              <a:t>16-11-2022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School of Computer Science and Engineering           19BCE101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07C7E-3A72-4AFC-82D5-1E7B16850C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8290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BC8F7-D838-4017-BCC5-30A121465D4E}" type="datetime1">
              <a:rPr lang="en-IN" smtClean="0"/>
              <a:t>16-11-2022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School of Computer Science and Engineering           19BCE101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07C7E-3A72-4AFC-82D5-1E7B16850C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3083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102E9-73F2-41EE-8ACD-70B1EC06739D}" type="datetime1">
              <a:rPr lang="en-IN" smtClean="0"/>
              <a:t>16-11-2022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School of Computer Science and Engineering           19BCE101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07C7E-3A72-4AFC-82D5-1E7B16850C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1291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F58C4-87E3-4FFF-8B8E-36A5CCE9587F}" type="datetime1">
              <a:rPr lang="en-IN" smtClean="0"/>
              <a:t>16-11-2022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School of Computer Science and Engineering           19BCE101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07C7E-3A72-4AFC-82D5-1E7B16850C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1410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8F8F5-38B3-468B-A110-CF7094C4FFA3}" type="datetime1">
              <a:rPr lang="en-IN" smtClean="0"/>
              <a:t>16-11-2022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School of Computer Science and Engineering           19BCE101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07C7E-3A72-4AFC-82D5-1E7B16850C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9597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628D5-C314-4D33-9F20-759CCDE4AC4A}" type="datetime1">
              <a:rPr lang="en-IN" smtClean="0"/>
              <a:t>16-11-2022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School of Computer Science and Engineering           19BCE101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07C7E-3A72-4AFC-82D5-1E7B16850C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7182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8B2C7-8C08-40C7-86D3-40717890647B}" type="datetime1">
              <a:rPr lang="en-IN" smtClean="0"/>
              <a:t>16-11-2022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School of Computer Science and Engineering           19BCE101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07C7E-3A72-4AFC-82D5-1E7B16850C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4465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6AB95-B062-4835-943E-2CCF78F87A5C}" type="datetime1">
              <a:rPr lang="en-IN" smtClean="0"/>
              <a:t>16-11-2022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School of Computer Science and Engineering           19BCE101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07C7E-3A72-4AFC-82D5-1E7B16850C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5387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5947D-ED41-4D3A-BD18-2470D3E417CA}" type="datetime1">
              <a:rPr lang="en-IN" smtClean="0"/>
              <a:t>16-11-2022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School of Computer Science and Engineering           19BCE101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07C7E-3A72-4AFC-82D5-1E7B16850C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114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95261D-6A12-49A0-8570-B5726E78256A}" type="datetime1">
              <a:rPr lang="en-IN" smtClean="0"/>
              <a:t>16-11-2022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School of Computer Science and Engineering           19BCE101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607C7E-3A72-4AFC-82D5-1E7B16850C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00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apstone_course#cite_note-FordFord2006-1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Capstone_course#cite_note-5" TargetMode="External"/><Relationship Id="rId4" Type="http://schemas.openxmlformats.org/officeDocument/2006/relationships/hyperlink" Target="https://en.wikipedia.org/wiki/Coping_(architecture)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4000" b="1" dirty="0" smtClean="0"/>
              <a:t>CAPSTONE PROJECT </a:t>
            </a:r>
            <a:br>
              <a:rPr lang="en-IN" sz="4000" b="1" dirty="0" smtClean="0"/>
            </a:br>
            <a:r>
              <a:rPr lang="en-IN" sz="4000" b="1" dirty="0" smtClean="0"/>
              <a:t>REVIEW I</a:t>
            </a:r>
            <a:br>
              <a:rPr lang="en-IN" sz="4000" b="1" dirty="0" smtClean="0"/>
            </a:br>
            <a:r>
              <a:rPr lang="en-IN" b="1" dirty="0" smtClean="0"/>
              <a:t>Title of the Project </a:t>
            </a:r>
            <a:endParaRPr lang="en-IN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1940" y="4079708"/>
            <a:ext cx="11628120" cy="2246163"/>
          </a:xfrm>
        </p:spPr>
        <p:txBody>
          <a:bodyPr>
            <a:normAutofit/>
          </a:bodyPr>
          <a:lstStyle/>
          <a:p>
            <a:pPr algn="l"/>
            <a:r>
              <a:rPr lang="en-IN" dirty="0" smtClean="0"/>
              <a:t>Name : </a:t>
            </a:r>
            <a:r>
              <a:rPr lang="en-IN" dirty="0" err="1" smtClean="0"/>
              <a:t>Tushar</a:t>
            </a:r>
            <a:r>
              <a:rPr lang="en-IN" dirty="0" smtClean="0"/>
              <a:t> </a:t>
            </a:r>
            <a:r>
              <a:rPr lang="en-IN" dirty="0" err="1" smtClean="0"/>
              <a:t>Maurya</a:t>
            </a:r>
            <a:endParaRPr lang="en-IN" dirty="0" smtClean="0"/>
          </a:p>
          <a:p>
            <a:pPr algn="l"/>
            <a:r>
              <a:rPr lang="en-IN" dirty="0" smtClean="0"/>
              <a:t>Register No:19BCE1856</a:t>
            </a:r>
          </a:p>
          <a:p>
            <a:pPr algn="l"/>
            <a:r>
              <a:rPr lang="en-IN" dirty="0" smtClean="0"/>
              <a:t>Programme </a:t>
            </a:r>
            <a:r>
              <a:rPr lang="en-IN" dirty="0" smtClean="0"/>
              <a:t>&amp; Specialization : </a:t>
            </a:r>
            <a:r>
              <a:rPr lang="en-IN" dirty="0" err="1" smtClean="0"/>
              <a:t>B.Tech</a:t>
            </a:r>
            <a:r>
              <a:rPr lang="en-IN" dirty="0" smtClean="0"/>
              <a:t> CSE</a:t>
            </a:r>
          </a:p>
          <a:p>
            <a:pPr algn="l"/>
            <a:r>
              <a:rPr lang="en-IN" dirty="0"/>
              <a:t> </a:t>
            </a:r>
            <a:r>
              <a:rPr lang="en-IN" dirty="0" smtClean="0"/>
              <a:t>                                                                                                                                             Guide Name:</a:t>
            </a:r>
          </a:p>
          <a:p>
            <a:pPr algn="r"/>
            <a:r>
              <a:rPr lang="en-IN" dirty="0" err="1" smtClean="0"/>
              <a:t>Dr.</a:t>
            </a:r>
            <a:r>
              <a:rPr lang="en-IN" dirty="0" smtClean="0"/>
              <a:t> </a:t>
            </a:r>
            <a:r>
              <a:rPr lang="en-IN" dirty="0" smtClean="0"/>
              <a:t>K. </a:t>
            </a:r>
            <a:r>
              <a:rPr lang="en-IN" dirty="0" err="1" smtClean="0"/>
              <a:t>Sathyarajasekaran</a:t>
            </a:r>
            <a:endParaRPr lang="en-IN" b="1" dirty="0"/>
          </a:p>
          <a:p>
            <a:pPr algn="r"/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199" y="23812"/>
            <a:ext cx="3840481" cy="1340168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58439" y="6448424"/>
            <a:ext cx="6096000" cy="303530"/>
          </a:xfrm>
        </p:spPr>
        <p:txBody>
          <a:bodyPr/>
          <a:lstStyle/>
          <a:p>
            <a:r>
              <a:rPr lang="en-US" smtClean="0"/>
              <a:t>School of Computer Science and Engineering           19BCE101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07C7E-3A72-4AFC-82D5-1E7B16850C90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18789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Research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School of Computer Science and Engineering           19BCE101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07C7E-3A72-4AFC-82D5-1E7B16850C90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63380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/>
              <a:t>Research objectives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School of Computer Science and Engineering           19BCE101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07C7E-3A72-4AFC-82D5-1E7B16850C90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1304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Work to be Completed</a:t>
            </a:r>
            <a:r>
              <a:rPr lang="en-IN" dirty="0" smtClean="0">
                <a:solidFill>
                  <a:srgbClr val="FF0000"/>
                </a:solidFill>
              </a:rPr>
              <a:t>(What is to do be done in Review 2)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School of Computer Science and Engineering           19BCE101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07C7E-3A72-4AFC-82D5-1E7B16850C90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75246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Guide Approval Snapshot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School of Computer Science and Engineering           19BCE101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07C7E-3A72-4AFC-82D5-1E7B16850C90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30657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dirty="0" smtClean="0">
                <a:solidFill>
                  <a:srgbClr val="FF0000"/>
                </a:solidFill>
              </a:rPr>
              <a:t>Any other additional information to be added by Guide</a:t>
            </a:r>
            <a:endParaRPr lang="en-IN" b="1" i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School of Computer Science and Engineering           19BCE101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07C7E-3A72-4AFC-82D5-1E7B16850C90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52044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References </a:t>
            </a:r>
            <a:r>
              <a:rPr lang="en-IN" b="1" dirty="0" smtClean="0">
                <a:solidFill>
                  <a:srgbClr val="FF0000"/>
                </a:solidFill>
              </a:rPr>
              <a:t>( Same order as Literature Review)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IN" dirty="0" smtClean="0"/>
              <a:t>[1] </a:t>
            </a:r>
            <a:r>
              <a:rPr lang="en-US" dirty="0"/>
              <a:t>Jordan, M. I., &amp; Mitchell, T. M. (2015). Machine learning: Trends, perspectives, and prospects. Science, 349(6245), 255-260.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 smtClean="0"/>
              <a:t>[2] Shah</a:t>
            </a:r>
            <a:r>
              <a:rPr lang="en-US" dirty="0"/>
              <a:t>, D., Patel, S., &amp; Bharti, S. K. (2020). Heart disease prediction using machine learning techniques. SN Computer Science, 1(6), 1-6.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School of Computer Science and Engineering           19BCE101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07C7E-3A72-4AFC-82D5-1E7B16850C90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18196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 smtClean="0"/>
              <a:t>Thank You </a:t>
            </a:r>
            <a:endParaRPr lang="en-IN" b="1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School of Computer Science and Engineering           19BCE101</a:t>
            </a:r>
            <a:endParaRPr lang="en-IN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07C7E-3A72-4AFC-82D5-1E7B16850C90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5494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/>
              <a:t>Outline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Introduction</a:t>
            </a:r>
            <a:endParaRPr lang="en-US" dirty="0"/>
          </a:p>
          <a:p>
            <a:r>
              <a:rPr lang="en-US" dirty="0" smtClean="0"/>
              <a:t>Literature </a:t>
            </a:r>
            <a:r>
              <a:rPr lang="en-US" dirty="0"/>
              <a:t>Review (15 Latest Papers – Minimum - from Reputed Journals/Conferences</a:t>
            </a:r>
            <a:r>
              <a:rPr lang="en-US" dirty="0" smtClean="0"/>
              <a:t>)</a:t>
            </a:r>
          </a:p>
          <a:p>
            <a:r>
              <a:rPr lang="en-US" dirty="0" smtClean="0"/>
              <a:t>Research Gap</a:t>
            </a:r>
            <a:endParaRPr lang="en-US" dirty="0"/>
          </a:p>
          <a:p>
            <a:r>
              <a:rPr lang="en-US" dirty="0" smtClean="0"/>
              <a:t>Problem </a:t>
            </a:r>
            <a:r>
              <a:rPr lang="en-US" dirty="0"/>
              <a:t>Statement </a:t>
            </a:r>
            <a:endParaRPr lang="en-US" dirty="0" smtClean="0"/>
          </a:p>
          <a:p>
            <a:r>
              <a:rPr lang="en-US" dirty="0"/>
              <a:t>Research Motivation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Research </a:t>
            </a:r>
            <a:r>
              <a:rPr lang="en-US" dirty="0" smtClean="0"/>
              <a:t>Challenges</a:t>
            </a:r>
            <a:endParaRPr lang="en-US" dirty="0"/>
          </a:p>
          <a:p>
            <a:r>
              <a:rPr lang="en-US" dirty="0" smtClean="0"/>
              <a:t>Research </a:t>
            </a:r>
            <a:r>
              <a:rPr lang="en-US" dirty="0"/>
              <a:t>Objective </a:t>
            </a:r>
          </a:p>
          <a:p>
            <a:r>
              <a:rPr lang="en-US" dirty="0" smtClean="0"/>
              <a:t>What </a:t>
            </a:r>
            <a:r>
              <a:rPr lang="en-US" dirty="0"/>
              <a:t>is to be done next (1 Slide)</a:t>
            </a:r>
          </a:p>
          <a:p>
            <a:r>
              <a:rPr lang="en-US" dirty="0" smtClean="0"/>
              <a:t>Research </a:t>
            </a:r>
            <a:r>
              <a:rPr lang="en-US" dirty="0"/>
              <a:t>Paper Status</a:t>
            </a:r>
          </a:p>
          <a:p>
            <a:r>
              <a:rPr lang="en-US" dirty="0" smtClean="0"/>
              <a:t>Guide </a:t>
            </a:r>
            <a:r>
              <a:rPr lang="en-US" dirty="0"/>
              <a:t>Approval mail snapshot</a:t>
            </a:r>
          </a:p>
          <a:p>
            <a:r>
              <a:rPr lang="en-US" dirty="0" smtClean="0"/>
              <a:t>References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6483824" cy="365125"/>
          </a:xfrm>
        </p:spPr>
        <p:txBody>
          <a:bodyPr/>
          <a:lstStyle/>
          <a:p>
            <a:r>
              <a:rPr lang="en-US" smtClean="0"/>
              <a:t>School of Computer Science and Engineering           19BCE101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07C7E-3A72-4AFC-82D5-1E7B16850C90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1734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/>
              <a:t>Introduction</a:t>
            </a:r>
            <a:r>
              <a:rPr lang="en-IN" b="1" dirty="0" smtClean="0">
                <a:solidFill>
                  <a:srgbClr val="FF0000"/>
                </a:solidFill>
              </a:rPr>
              <a:t>(Max 2 slides)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US" dirty="0"/>
              <a:t>A capstone course, also known as senior synthesis, capstone unit, capstone module, capstone project, capstone subject, or capstone </a:t>
            </a:r>
            <a:r>
              <a:rPr lang="en-US" dirty="0" smtClean="0"/>
              <a:t>experience</a:t>
            </a:r>
            <a:r>
              <a:rPr lang="en-US" dirty="0"/>
              <a:t> </a:t>
            </a:r>
            <a:r>
              <a:rPr lang="en-US" dirty="0" smtClean="0"/>
              <a:t>serves </a:t>
            </a:r>
            <a:r>
              <a:rPr lang="en-US" dirty="0"/>
              <a:t>as the culminating and usually integrative experience of an educational program.</a:t>
            </a:r>
            <a:r>
              <a:rPr lang="en-US" baseline="30000" dirty="0">
                <a:hlinkClick r:id="rId3"/>
              </a:rPr>
              <a:t>[1]</a:t>
            </a:r>
            <a:r>
              <a:rPr lang="en-US" dirty="0"/>
              <a:t> </a:t>
            </a:r>
            <a:endParaRPr lang="en-US" dirty="0" smtClean="0"/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It </a:t>
            </a:r>
            <a:r>
              <a:rPr lang="en-US" dirty="0"/>
              <a:t>may also be referred to as senior seminar (in the U.S.) or final year project (more common in the U.K</a:t>
            </a:r>
            <a:r>
              <a:rPr lang="en-US" dirty="0" smtClean="0"/>
              <a:t>.).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The term derives from the final decorative </a:t>
            </a:r>
            <a:r>
              <a:rPr lang="en-US" dirty="0">
                <a:hlinkClick r:id="rId4" tooltip="Coping (architecture)"/>
              </a:rPr>
              <a:t>coping</a:t>
            </a:r>
            <a:r>
              <a:rPr lang="en-US" dirty="0"/>
              <a:t> or "cap-stone" used to complete a building or monument. </a:t>
            </a:r>
            <a:endParaRPr lang="en-US" dirty="0" smtClean="0"/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In </a:t>
            </a:r>
            <a:r>
              <a:rPr lang="en-US" dirty="0"/>
              <a:t>higher education, the term has been in common use in the USA since the mid-twentieth century, although there is evidence that it was in use as early as the late 1800s.</a:t>
            </a:r>
            <a:r>
              <a:rPr lang="en-US" baseline="30000" dirty="0">
                <a:hlinkClick r:id="rId5"/>
              </a:rPr>
              <a:t>[5]</a:t>
            </a:r>
            <a:r>
              <a:rPr lang="en-US" dirty="0"/>
              <a:t> I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6006152" cy="365125"/>
          </a:xfrm>
        </p:spPr>
        <p:txBody>
          <a:bodyPr/>
          <a:lstStyle/>
          <a:p>
            <a:r>
              <a:rPr lang="en-US" smtClean="0"/>
              <a:t>School of Computer Science and Engineering           19BCE101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07C7E-3A72-4AFC-82D5-1E7B16850C90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683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/>
              <a:t>Background Work, Challenges </a:t>
            </a:r>
            <a:r>
              <a:rPr lang="en-IN" dirty="0" smtClean="0">
                <a:solidFill>
                  <a:srgbClr val="FF0000"/>
                </a:solidFill>
              </a:rPr>
              <a:t>( Max 3 to 4 Slides)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634018" y="6356350"/>
            <a:ext cx="7765576" cy="365125"/>
          </a:xfrm>
        </p:spPr>
        <p:txBody>
          <a:bodyPr/>
          <a:lstStyle/>
          <a:p>
            <a:r>
              <a:rPr lang="en-US" smtClean="0"/>
              <a:t>School of Computer Science and Engineering           19BCE101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07C7E-3A72-4AFC-82D5-1E7B16850C90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8949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994409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 smtClean="0"/>
              <a:t>Literature Review/Survey ( </a:t>
            </a:r>
            <a:r>
              <a:rPr lang="en-IN" b="1" dirty="0" smtClean="0">
                <a:solidFill>
                  <a:srgbClr val="FF0000"/>
                </a:solidFill>
              </a:rPr>
              <a:t>Max 7 slides- 15 Latest Papers from journals &amp; conferences</a:t>
            </a:r>
            <a:r>
              <a:rPr lang="en-IN" b="1" dirty="0" smtClean="0"/>
              <a:t>) Each slide maximum of 2 to 3 papers</a:t>
            </a:r>
            <a:endParaRPr lang="en-IN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5596719" cy="365125"/>
          </a:xfrm>
        </p:spPr>
        <p:txBody>
          <a:bodyPr/>
          <a:lstStyle/>
          <a:p>
            <a:r>
              <a:rPr lang="en-US" smtClean="0"/>
              <a:t>School of Computer Science and Engineering           19BCE101</a:t>
            </a:r>
            <a:endParaRPr lang="en-IN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4347888"/>
              </p:ext>
            </p:extLst>
          </p:nvPr>
        </p:nvGraphicFramePr>
        <p:xfrm>
          <a:off x="0" y="1934807"/>
          <a:ext cx="12064621" cy="2956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9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59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29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129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129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S.No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Paper Title </a:t>
                      </a:r>
                      <a:r>
                        <a:rPr lang="en-IN" sz="2400" dirty="0" smtClean="0">
                          <a:solidFill>
                            <a:srgbClr val="FF0000"/>
                          </a:solidFill>
                        </a:rPr>
                        <a:t>(APA Format)</a:t>
                      </a:r>
                      <a:endParaRPr lang="en-IN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Summary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Algorithms</a:t>
                      </a:r>
                      <a:r>
                        <a:rPr lang="en-IN" sz="2400" baseline="0" dirty="0" smtClean="0"/>
                        <a:t> Used 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 smtClean="0"/>
                        <a:t>Pros / Cons</a:t>
                      </a:r>
                      <a:endParaRPr lang="en-IN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[1]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Jordan, M. I., &amp; Mitchell, T. M. (2015). Machine learning: Trends, perspectives, and prospects. Science, 349(6245), 255-260.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[2]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Shah, D., Patel, S., &amp; Bharti, S. K. (2020). Heart disease prediction using machine learning techniques. SN Computer Science, 1(6), 1-6.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07C7E-3A72-4AFC-82D5-1E7B16850C90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233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994409" cy="1325563"/>
          </a:xfrm>
        </p:spPr>
        <p:txBody>
          <a:bodyPr>
            <a:normAutofit/>
          </a:bodyPr>
          <a:lstStyle/>
          <a:p>
            <a:pPr algn="ctr"/>
            <a:r>
              <a:rPr lang="en-IN" b="1" dirty="0" smtClean="0"/>
              <a:t>Literature Review [Conti..]</a:t>
            </a:r>
            <a:endParaRPr lang="en-IN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5596719" cy="365125"/>
          </a:xfrm>
        </p:spPr>
        <p:txBody>
          <a:bodyPr/>
          <a:lstStyle/>
          <a:p>
            <a:r>
              <a:rPr lang="en-US" smtClean="0"/>
              <a:t>School of Computer Science and Engineering           19BCE101</a:t>
            </a:r>
            <a:endParaRPr lang="en-IN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0283242"/>
              </p:ext>
            </p:extLst>
          </p:nvPr>
        </p:nvGraphicFramePr>
        <p:xfrm>
          <a:off x="0" y="1347953"/>
          <a:ext cx="12064621" cy="2956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9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59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29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129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129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S.No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Paper Title </a:t>
                      </a:r>
                      <a:r>
                        <a:rPr lang="en-IN" sz="2400" dirty="0" smtClean="0">
                          <a:solidFill>
                            <a:srgbClr val="FF0000"/>
                          </a:solidFill>
                        </a:rPr>
                        <a:t>(APA Format)</a:t>
                      </a:r>
                      <a:endParaRPr lang="en-IN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Summary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Algorithms</a:t>
                      </a:r>
                      <a:r>
                        <a:rPr lang="en-IN" sz="2400" baseline="0" dirty="0" smtClean="0"/>
                        <a:t> Used 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 smtClean="0"/>
                        <a:t>Pros / Cons</a:t>
                      </a:r>
                      <a:endParaRPr lang="en-IN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[1]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Jordan, M. I., &amp; Mitchell, T. M. (2015). Machine learning: Trends, perspectives, and prospects. Science, 349(6245), 255-260.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[2]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Shah, D., Patel, S., &amp; Bharti, S. K. (2020). Heart disease prediction using machine learning techniques. SN Computer Science, 1(6), 1-6.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07C7E-3A72-4AFC-82D5-1E7B16850C90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8188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/>
              <a:t>Research Gap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769358" y="6356349"/>
            <a:ext cx="7043382" cy="365125"/>
          </a:xfrm>
        </p:spPr>
        <p:txBody>
          <a:bodyPr/>
          <a:lstStyle/>
          <a:p>
            <a:r>
              <a:rPr lang="en-US" smtClean="0"/>
              <a:t>School of Computer Science and Engineering           19BCE101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07C7E-3A72-4AFC-82D5-1E7B16850C90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2792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Problem Statement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241878" cy="365125"/>
          </a:xfrm>
        </p:spPr>
        <p:txBody>
          <a:bodyPr/>
          <a:lstStyle/>
          <a:p>
            <a:r>
              <a:rPr lang="en-US" smtClean="0"/>
              <a:t>School of Computer Science and Engineering           19BCE101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07C7E-3A72-4AFC-82D5-1E7B16850C90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9419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/>
              <a:t>Research Motivation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4818797" cy="365125"/>
          </a:xfrm>
        </p:spPr>
        <p:txBody>
          <a:bodyPr/>
          <a:lstStyle/>
          <a:p>
            <a:r>
              <a:rPr lang="en-US" smtClean="0"/>
              <a:t>School of Computer Science and Engineering           19BCE101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07C7E-3A72-4AFC-82D5-1E7B16850C90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3529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528</Words>
  <Application>Microsoft Office PowerPoint</Application>
  <PresentationFormat>Widescreen</PresentationFormat>
  <Paragraphs>97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CAPSTONE PROJECT  REVIEW I Title of the Project </vt:lpstr>
      <vt:lpstr>Outline</vt:lpstr>
      <vt:lpstr>Introduction(Max 2 slides)</vt:lpstr>
      <vt:lpstr>Background Work, Challenges ( Max 3 to 4 Slides)</vt:lpstr>
      <vt:lpstr>Literature Review/Survey ( Max 7 slides- 15 Latest Papers from journals &amp; conferences) Each slide maximum of 2 to 3 papers</vt:lpstr>
      <vt:lpstr>Literature Review [Conti..]</vt:lpstr>
      <vt:lpstr>Research Gap</vt:lpstr>
      <vt:lpstr>Problem Statement</vt:lpstr>
      <vt:lpstr>Research Motivation</vt:lpstr>
      <vt:lpstr>Research Challenges</vt:lpstr>
      <vt:lpstr>Research objectives</vt:lpstr>
      <vt:lpstr>Work to be Completed(What is to do be done in Review 2)</vt:lpstr>
      <vt:lpstr>Guide Approval Snapshot</vt:lpstr>
      <vt:lpstr>Any other additional information to be added by Guide</vt:lpstr>
      <vt:lpstr>References ( Same order as Literature Review)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REVIEW I</dc:title>
  <dc:creator>Dr.R.Priyadarshini</dc:creator>
  <cp:lastModifiedBy>ASUS</cp:lastModifiedBy>
  <cp:revision>11</cp:revision>
  <dcterms:created xsi:type="dcterms:W3CDTF">2022-11-10T08:22:53Z</dcterms:created>
  <dcterms:modified xsi:type="dcterms:W3CDTF">2022-11-15T19:38:58Z</dcterms:modified>
</cp:coreProperties>
</file>