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72" r:id="rId10"/>
    <p:sldId id="283" r:id="rId11"/>
    <p:sldId id="282" r:id="rId12"/>
    <p:sldId id="281" r:id="rId13"/>
    <p:sldId id="286" r:id="rId14"/>
    <p:sldId id="284" r:id="rId15"/>
    <p:sldId id="285" r:id="rId16"/>
    <p:sldId id="274" r:id="rId17"/>
    <p:sldId id="280"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1AF8-F372-464F-92BA-17CA5548F612}" type="datetimeFigureOut">
              <a:rPr lang="en-IN" smtClean="0"/>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36830-4343-4663-934D-ABAC9435E139}" type="slidenum">
              <a:rPr lang="en-IN" smtClean="0"/>
              <a:t>‹#›</a:t>
            </a:fld>
            <a:endParaRPr lang="en-IN"/>
          </a:p>
        </p:txBody>
      </p:sp>
    </p:spTree>
    <p:extLst>
      <p:ext uri="{BB962C8B-B14F-4D97-AF65-F5344CB8AC3E}">
        <p14:creationId xmlns:p14="http://schemas.microsoft.com/office/powerpoint/2010/main" val="57977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9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9704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636830-4343-4663-934D-ABAC9435E139}" type="slidenum">
              <a:rPr lang="en-IN" smtClean="0"/>
              <a:t>15</a:t>
            </a:fld>
            <a:endParaRPr lang="en-IN"/>
          </a:p>
        </p:txBody>
      </p:sp>
    </p:spTree>
    <p:extLst>
      <p:ext uri="{BB962C8B-B14F-4D97-AF65-F5344CB8AC3E}">
        <p14:creationId xmlns:p14="http://schemas.microsoft.com/office/powerpoint/2010/main" val="55894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52497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65575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41999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1029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E142F4-9AB4-4A31-B55E-1E1DA70090C5}"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76750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E142F4-9AB4-4A31-B55E-1E1DA70090C5}"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302956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E142F4-9AB4-4A31-B55E-1E1DA70090C5}"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91423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E142F4-9AB4-4A31-B55E-1E1DA70090C5}"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7897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142F4-9AB4-4A31-B55E-1E1DA70090C5}"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92984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142F4-9AB4-4A31-B55E-1E1DA70090C5}"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404454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142F4-9AB4-4A31-B55E-1E1DA70090C5}"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21801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142F4-9AB4-4A31-B55E-1E1DA70090C5}" type="datetimeFigureOut">
              <a:rPr lang="en-IN" smtClean="0"/>
              <a:t>26-04-2023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7A3B7-04EB-4FE2-8040-8816B6F308C2}" type="slidenum">
              <a:rPr lang="en-IN" smtClean="0"/>
              <a:t>‹#›</a:t>
            </a:fld>
            <a:endParaRPr lang="en-IN"/>
          </a:p>
        </p:txBody>
      </p:sp>
    </p:spTree>
    <p:extLst>
      <p:ext uri="{BB962C8B-B14F-4D97-AF65-F5344CB8AC3E}">
        <p14:creationId xmlns:p14="http://schemas.microsoft.com/office/powerpoint/2010/main" val="184880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FINAL REVIEW </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291881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System</a:t>
            </a:r>
            <a:endParaRPr lang="en-IN" b="1" dirty="0"/>
          </a:p>
        </p:txBody>
      </p:sp>
      <p:sp>
        <p:nvSpPr>
          <p:cNvPr id="3" name="Content Placeholder 2"/>
          <p:cNvSpPr>
            <a:spLocks noGrp="1"/>
          </p:cNvSpPr>
          <p:nvPr>
            <p:ph idx="1"/>
          </p:nvPr>
        </p:nvSpPr>
        <p:spPr>
          <a:xfrm>
            <a:off x="4892040" y="1825625"/>
            <a:ext cx="6461760" cy="4351338"/>
          </a:xfrm>
        </p:spPr>
        <p:txBody>
          <a:bodyPr>
            <a:normAutofit/>
          </a:bodyPr>
          <a:lstStyle/>
          <a:p>
            <a:r>
              <a:rPr lang="en-US" dirty="0" smtClean="0"/>
              <a:t>Dataset:</a:t>
            </a:r>
          </a:p>
          <a:p>
            <a:pPr marL="457200" lvl="1" indent="0">
              <a:buNone/>
            </a:pPr>
            <a:r>
              <a:rPr lang="en-IN" dirty="0"/>
              <a:t>Based on the requirement, the Dataset is to be a tabular dataset stored in a Pandas </a:t>
            </a:r>
            <a:r>
              <a:rPr lang="en-IN" dirty="0" smtClean="0"/>
              <a:t>DataFrame.</a:t>
            </a:r>
            <a:endParaRPr lang="en-IN" dirty="0"/>
          </a:p>
          <a:p>
            <a:pPr marL="457200" lvl="1" indent="0">
              <a:buNone/>
            </a:pPr>
            <a:r>
              <a:rPr lang="en-IN" dirty="0" smtClean="0"/>
              <a:t>The </a:t>
            </a:r>
            <a:r>
              <a:rPr lang="en-IN" dirty="0"/>
              <a:t>dataset contains 21 columns, with each column representing a different variable or attribute about the customers</a:t>
            </a:r>
            <a:r>
              <a:rPr lang="en-IN" dirty="0" smtClean="0"/>
              <a:t>.</a:t>
            </a:r>
            <a:r>
              <a:rPr lang="en-IN" dirty="0"/>
              <a:t> </a:t>
            </a:r>
            <a:r>
              <a:rPr lang="en-IN" dirty="0" smtClean="0"/>
              <a:t>The dataset </a:t>
            </a:r>
            <a:r>
              <a:rPr lang="en-IN" dirty="0"/>
              <a:t>contains 5630 observations (rows</a:t>
            </a:r>
            <a:r>
              <a:rPr lang="en-IN" dirty="0" smtClean="0"/>
              <a:t>).</a:t>
            </a:r>
          </a:p>
          <a:p>
            <a:pPr marL="457200" lvl="1" indent="0">
              <a:buNone/>
            </a:pPr>
            <a:r>
              <a:rPr lang="en-US" dirty="0" smtClean="0"/>
              <a:t>We will perform EDA and Data cleaning so that we can make it a perfect fit for the ANN model.</a:t>
            </a:r>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26876" r="26382"/>
          <a:stretch/>
        </p:blipFill>
        <p:spPr bwMode="auto">
          <a:xfrm>
            <a:off x="838200" y="1825625"/>
            <a:ext cx="405384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1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003280" cy="4735195"/>
          </a:xfrm>
        </p:spPr>
        <p:txBody>
          <a:bodyPr>
            <a:normAutofit fontScale="85000" lnSpcReduction="20000"/>
          </a:bodyPr>
          <a:lstStyle/>
          <a:p>
            <a:r>
              <a:rPr lang="en-US" dirty="0" smtClean="0"/>
              <a:t>Data cleaning, EDA and preprocessing:</a:t>
            </a:r>
            <a:endParaRPr lang="en-IN" dirty="0" smtClean="0"/>
          </a:p>
          <a:p>
            <a:pPr lvl="1"/>
            <a:r>
              <a:rPr lang="en-IN" dirty="0" smtClean="0"/>
              <a:t>The </a:t>
            </a:r>
            <a:r>
              <a:rPr lang="en-IN" dirty="0"/>
              <a:t>code is performing data cleaning and visualization tasks to gain insights into customer </a:t>
            </a:r>
            <a:r>
              <a:rPr lang="en-IN" dirty="0" err="1"/>
              <a:t>behavior</a:t>
            </a:r>
            <a:r>
              <a:rPr lang="en-IN" dirty="0"/>
              <a:t> and preferences. The first step is to clean the data by replacing missing values and converting string values into numeric codes. The code is then performing various visualizations, such as histograms, bar charts, and pie charts, to understand the distribution of different variables</a:t>
            </a:r>
            <a:r>
              <a:rPr lang="en-IN" dirty="0" smtClean="0"/>
              <a:t>.</a:t>
            </a:r>
            <a:endParaRPr lang="en-IN" dirty="0"/>
          </a:p>
          <a:p>
            <a:pPr lvl="1"/>
            <a:r>
              <a:rPr lang="en-IN" dirty="0"/>
              <a:t>The code is aimed at understanding the factors affecting customer churn for a company. The visualizations help to identify patterns and trends in the data, which can be used to make data-driven decisions in the e-commerce platform. By removing outliers, the code ensures that the visualizations provide an accurate representation of the data</a:t>
            </a:r>
            <a:r>
              <a:rPr lang="en-IN" dirty="0" smtClean="0"/>
              <a:t>.</a:t>
            </a:r>
            <a:endParaRPr lang="en-IN" dirty="0"/>
          </a:p>
          <a:p>
            <a:pPr lvl="1"/>
            <a:r>
              <a:rPr lang="en-IN" dirty="0"/>
              <a:t>Overall, the code demonstrates how to use Python to clean and visualize data, which is an essential step in any data analysis project. The insights gained from the visualizations can help businesses to make informed decisions that lead to increased customer satisfaction and retention</a:t>
            </a:r>
            <a:r>
              <a:rPr lang="en-IN" dirty="0" smtClean="0"/>
              <a:t>.</a:t>
            </a:r>
            <a:endParaRPr lang="en-IN" dirty="0"/>
          </a:p>
          <a:p>
            <a:pPr lvl="1"/>
            <a:r>
              <a:rPr lang="en-IN" dirty="0"/>
              <a:t>After cleaning and visualizing the data, it performs Min-Max Scaling to ensure that all the variables are on the same scale and calculates the correlations between different variables using a </a:t>
            </a:r>
            <a:r>
              <a:rPr lang="en-IN" dirty="0" err="1"/>
              <a:t>heatmap</a:t>
            </a:r>
            <a:r>
              <a:rPr lang="en-IN" dirty="0"/>
              <a:t>. The goal of this step is to identify relationships between variables and potentially identify which variables are most strongly correlated with customer churn</a:t>
            </a:r>
          </a:p>
          <a:p>
            <a:pPr lvl="1"/>
            <a:r>
              <a:rPr lang="en-IN" dirty="0"/>
              <a:t>Finally, the code splits the data into training and testing sets and builds a predictive model using machine learning algorithms. The goal of the model is to identify customers who are likely to churn, which can help the company retain its customers and reduce the churn rate.</a:t>
            </a:r>
          </a:p>
        </p:txBody>
      </p:sp>
    </p:spTree>
    <p:extLst>
      <p:ext uri="{BB962C8B-B14F-4D97-AF65-F5344CB8AC3E}">
        <p14:creationId xmlns:p14="http://schemas.microsoft.com/office/powerpoint/2010/main" val="208093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980420" cy="4758055"/>
          </a:xfrm>
        </p:spPr>
        <p:txBody>
          <a:bodyPr>
            <a:normAutofit fontScale="85000" lnSpcReduction="10000"/>
          </a:bodyPr>
          <a:lstStyle/>
          <a:p>
            <a:r>
              <a:rPr lang="en-US" dirty="0" smtClean="0"/>
              <a:t>Build and Train Model</a:t>
            </a:r>
            <a:endParaRPr lang="en-IN" dirty="0" smtClean="0"/>
          </a:p>
          <a:p>
            <a:pPr lvl="1"/>
            <a:r>
              <a:rPr lang="en-IN" dirty="0" smtClean="0"/>
              <a:t>A </a:t>
            </a:r>
            <a:r>
              <a:rPr lang="en-IN" dirty="0" err="1"/>
              <a:t>Keras</a:t>
            </a:r>
            <a:r>
              <a:rPr lang="en-IN" dirty="0"/>
              <a:t> Sequential model using the </a:t>
            </a:r>
            <a:r>
              <a:rPr lang="en-IN" dirty="0" err="1"/>
              <a:t>keras</a:t>
            </a:r>
            <a:r>
              <a:rPr lang="en-IN" dirty="0"/>
              <a:t>. Sequential() function. The model consists of three layers: a Dense layer with 19 neurons, a Dropout layer, and another Dense layer with one neuron</a:t>
            </a:r>
            <a:r>
              <a:rPr lang="en-IN" dirty="0" smtClean="0"/>
              <a:t>.</a:t>
            </a:r>
            <a:endParaRPr lang="en-IN" dirty="0"/>
          </a:p>
          <a:p>
            <a:pPr lvl="1"/>
            <a:r>
              <a:rPr lang="en-IN" dirty="0"/>
              <a:t>The Dense layer is a fully connected layer, where each neuron is connected to every neuron in the previous layer. The </a:t>
            </a:r>
            <a:r>
              <a:rPr lang="en-IN" dirty="0" err="1"/>
              <a:t>input_shape</a:t>
            </a:r>
            <a:r>
              <a:rPr lang="en-IN" dirty="0"/>
              <a:t> parameter specifies the shape of the input data, which is a one-dimensional array with 19 elements. The activation function used in the Dense layer is </a:t>
            </a:r>
            <a:r>
              <a:rPr lang="en-IN" dirty="0" err="1"/>
              <a:t>relu</a:t>
            </a:r>
            <a:r>
              <a:rPr lang="en-IN" dirty="0"/>
              <a:t>, which stands for Rectified Linear Unit. It's a popular activation function that introduces non-linearity into the neural network and helps the model learn complex patterns in the data</a:t>
            </a:r>
            <a:r>
              <a:rPr lang="en-IN" dirty="0" smtClean="0"/>
              <a:t>.</a:t>
            </a:r>
            <a:endParaRPr lang="en-IN" dirty="0"/>
          </a:p>
          <a:p>
            <a:pPr lvl="1"/>
            <a:r>
              <a:rPr lang="en-IN" dirty="0"/>
              <a:t>The Dropout layer is a regularization technique that randomly drops out (i.e., sets to zero) some of the neurons in the previous layer during training. This helps prevent overfitting, where the model learns to fit the training data too closely and does not generalize well to new, unseen data. The dropout rate is specified as a decimal fraction, in this case 0.1, meaning that 10% of the neurons in the previous layer will be randomly dropped out during training</a:t>
            </a:r>
            <a:r>
              <a:rPr lang="en-IN" dirty="0" smtClean="0"/>
              <a:t>.</a:t>
            </a:r>
            <a:endParaRPr lang="en-IN" dirty="0"/>
          </a:p>
          <a:p>
            <a:pPr lvl="1"/>
            <a:r>
              <a:rPr lang="en-IN" dirty="0"/>
              <a:t>The output layer is another Dense layer with one neuron and a sigmoid activation function. The sigmoid function maps any input value to a value between 0 and 1, which can be interpreted as a probability. In this case, the model is being trained to classify binary data, so the output will represent the probability of the input belonging to one of the two classes</a:t>
            </a:r>
            <a:r>
              <a:rPr lang="en-IN" dirty="0" smtClean="0"/>
              <a:t>.</a:t>
            </a:r>
            <a:r>
              <a:rPr lang="en-IN" dirty="0"/>
              <a:t> </a:t>
            </a:r>
          </a:p>
        </p:txBody>
      </p:sp>
    </p:spTree>
    <p:extLst>
      <p:ext uri="{BB962C8B-B14F-4D97-AF65-F5344CB8AC3E}">
        <p14:creationId xmlns:p14="http://schemas.microsoft.com/office/powerpoint/2010/main" val="43900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934700" cy="4575175"/>
          </a:xfrm>
        </p:spPr>
        <p:txBody>
          <a:bodyPr>
            <a:normAutofit fontScale="77500" lnSpcReduction="20000"/>
          </a:bodyPr>
          <a:lstStyle/>
          <a:p>
            <a:r>
              <a:rPr lang="en-IN" dirty="0" smtClean="0"/>
              <a:t>After </a:t>
            </a:r>
            <a:r>
              <a:rPr lang="en-IN" dirty="0"/>
              <a:t>defining the model, the code compiles it using the compile() function. The optimizer parameter specifies the algorithm used to optimize the model weights during training. In this case, it's the Adam optimizer, which is a popular choice for deep learning models</a:t>
            </a:r>
            <a:r>
              <a:rPr lang="en-IN" dirty="0" smtClean="0"/>
              <a:t>.</a:t>
            </a:r>
            <a:endParaRPr lang="en-IN" dirty="0"/>
          </a:p>
          <a:p>
            <a:r>
              <a:rPr lang="en-IN" dirty="0"/>
              <a:t>The loss parameter specifies the loss function used to evaluate how well the model is performing. In this case, it's binary </a:t>
            </a:r>
            <a:r>
              <a:rPr lang="en-IN" dirty="0" err="1"/>
              <a:t>crossentropy</a:t>
            </a:r>
            <a:r>
              <a:rPr lang="en-IN" dirty="0"/>
              <a:t>, which is commonly used for binary classification problems</a:t>
            </a:r>
            <a:r>
              <a:rPr lang="en-IN" dirty="0" smtClean="0"/>
              <a:t>.</a:t>
            </a:r>
            <a:endParaRPr lang="en-IN" dirty="0"/>
          </a:p>
          <a:p>
            <a:r>
              <a:rPr lang="en-IN" dirty="0"/>
              <a:t>The metrics parameter specifies additional metrics to track during training. In this case, the model will track accuracy</a:t>
            </a:r>
            <a:r>
              <a:rPr lang="en-IN" dirty="0" smtClean="0"/>
              <a:t>.</a:t>
            </a:r>
            <a:endParaRPr lang="en-IN" dirty="0"/>
          </a:p>
          <a:p>
            <a:r>
              <a:rPr lang="en-IN" dirty="0"/>
              <a:t>Finally, the model is trained using the fit() function, which takes in the training data </a:t>
            </a:r>
            <a:r>
              <a:rPr lang="en-IN" dirty="0" err="1"/>
              <a:t>x_train</a:t>
            </a:r>
            <a:r>
              <a:rPr lang="en-IN" dirty="0"/>
              <a:t> and </a:t>
            </a:r>
            <a:r>
              <a:rPr lang="en-IN" dirty="0" err="1"/>
              <a:t>y_train</a:t>
            </a:r>
            <a:r>
              <a:rPr lang="en-IN" dirty="0"/>
              <a:t>, as well as the number of epochs to train for. The model will train for 100 epochs, updating the weights after each batch of training data is processed</a:t>
            </a:r>
            <a:r>
              <a:rPr lang="en-IN" dirty="0" smtClean="0"/>
              <a:t>.</a:t>
            </a:r>
            <a:endParaRPr lang="en-IN" dirty="0"/>
          </a:p>
          <a:p>
            <a:r>
              <a:rPr lang="en-IN" dirty="0"/>
              <a:t>During training, the model will attempt to minimize the loss function by adjusting the weights in the neural network layers. The goal is to find the weights that will make the model perform well on new, unseen data.</a:t>
            </a:r>
            <a:br>
              <a:rPr lang="en-IN" dirty="0"/>
            </a:br>
            <a:endParaRPr lang="en-IN" dirty="0"/>
          </a:p>
        </p:txBody>
      </p:sp>
    </p:spTree>
    <p:extLst>
      <p:ext uri="{BB962C8B-B14F-4D97-AF65-F5344CB8AC3E}">
        <p14:creationId xmlns:p14="http://schemas.microsoft.com/office/powerpoint/2010/main" val="356535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a:t>
            </a:r>
            <a:endParaRPr lang="en-IN" b="1" dirty="0"/>
          </a:p>
        </p:txBody>
      </p:sp>
      <p:sp>
        <p:nvSpPr>
          <p:cNvPr id="3" name="Content Placeholder 2"/>
          <p:cNvSpPr>
            <a:spLocks noGrp="1"/>
          </p:cNvSpPr>
          <p:nvPr>
            <p:ph idx="1"/>
          </p:nvPr>
        </p:nvSpPr>
        <p:spPr/>
        <p:txBody>
          <a:bodyPr>
            <a:normAutofit/>
          </a:bodyPr>
          <a:lstStyle/>
          <a:p>
            <a:r>
              <a:rPr lang="en-IN" dirty="0"/>
              <a:t>Based on the evaluation metrics, it appears that the machine learning model has an accuracy of 0.8811, which means that it correctly predicted 88.11% of the samples in the test set. The confusion matrix and precision scores provide more detailed information about the model's performance on each class</a:t>
            </a:r>
            <a:r>
              <a:rPr lang="en-IN" dirty="0" smtClean="0"/>
              <a:t>.</a:t>
            </a:r>
          </a:p>
          <a:p>
            <a:pPr marL="0" indent="0">
              <a:buNone/>
            </a:pPr>
            <a:endParaRPr lang="en-IN" dirty="0" smtClean="0"/>
          </a:p>
          <a:p>
            <a:r>
              <a:rPr lang="en-IN" dirty="0" smtClean="0"/>
              <a:t>The </a:t>
            </a:r>
            <a:r>
              <a:rPr lang="en-IN" dirty="0"/>
              <a:t>confusion matrix shows the number of true positives, false positives, true negatives, and false negatives for each class. It can be visualized using a </a:t>
            </a:r>
            <a:r>
              <a:rPr lang="en-IN" dirty="0" err="1"/>
              <a:t>heatmap</a:t>
            </a:r>
            <a:r>
              <a:rPr lang="en-IN" dirty="0"/>
              <a:t>, which helps to identify any patterns or imbalances in the model's predictions</a:t>
            </a:r>
            <a:r>
              <a:rPr lang="en-IN" dirty="0" smtClean="0"/>
              <a:t>.</a:t>
            </a:r>
            <a:endParaRPr lang="en-IN" dirty="0"/>
          </a:p>
        </p:txBody>
      </p:sp>
    </p:spTree>
    <p:extLst>
      <p:ext uri="{BB962C8B-B14F-4D97-AF65-F5344CB8AC3E}">
        <p14:creationId xmlns:p14="http://schemas.microsoft.com/office/powerpoint/2010/main" val="368283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21140" y="1825625"/>
            <a:ext cx="2232660" cy="4351338"/>
          </a:xfrm>
        </p:spPr>
        <p:txBody>
          <a:bodyPr>
            <a:normAutofit fontScale="70000" lnSpcReduction="20000"/>
          </a:bodyPr>
          <a:lstStyle/>
          <a:p>
            <a:r>
              <a:rPr lang="en-IN" dirty="0"/>
              <a:t>The precision score for class 0 is 0.93, which means that out of all the samples predicted as class 0, 93% were actually class 0. The precision score for class 1 is 0.60, which means that out of all the samples predicted as class 1, 60% were actually class 1.</a:t>
            </a:r>
          </a:p>
          <a:p>
            <a:endParaRPr lang="en-IN" dirty="0"/>
          </a:p>
        </p:txBody>
      </p:sp>
      <p:pic>
        <p:nvPicPr>
          <p:cNvPr id="4" name="Picture 3"/>
          <p:cNvPicPr/>
          <p:nvPr/>
        </p:nvPicPr>
        <p:blipFill rotWithShape="1">
          <a:blip r:embed="rId3">
            <a:extLst>
              <a:ext uri="{28A0092B-C50C-407E-A947-70E740481C1C}">
                <a14:useLocalDpi xmlns:a14="http://schemas.microsoft.com/office/drawing/2010/main" val="0"/>
              </a:ext>
            </a:extLst>
          </a:blip>
          <a:srcRect l="1578" t="1578" r="3195" b="3735"/>
          <a:stretch/>
        </p:blipFill>
        <p:spPr bwMode="auto">
          <a:xfrm>
            <a:off x="838200" y="1825625"/>
            <a:ext cx="828294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289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6027"/>
            <a:ext cx="9726382" cy="4820323"/>
          </a:xfrm>
          <a:prstGeom prst="rect">
            <a:avLst/>
          </a:prstGeom>
        </p:spPr>
      </p:pic>
    </p:spTree>
    <p:extLst>
      <p:ext uri="{BB962C8B-B14F-4D97-AF65-F5344CB8AC3E}">
        <p14:creationId xmlns:p14="http://schemas.microsoft.com/office/powerpoint/2010/main" val="403719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Research Paper Status</a:t>
            </a:r>
            <a:endParaRPr lang="en-IN" b="1" dirty="0"/>
          </a:p>
        </p:txBody>
      </p:sp>
      <p:sp>
        <p:nvSpPr>
          <p:cNvPr id="3" name="Content Placeholder 2"/>
          <p:cNvSpPr>
            <a:spLocks noGrp="1"/>
          </p:cNvSpPr>
          <p:nvPr>
            <p:ph idx="1"/>
          </p:nvPr>
        </p:nvSpPr>
        <p:spPr/>
        <p:txBody>
          <a:bodyPr/>
          <a:lstStyle/>
          <a:p>
            <a:r>
              <a:rPr lang="en-US" dirty="0" smtClean="0"/>
              <a:t>I have asked my Guide to publish the Research Paper.</a:t>
            </a:r>
            <a:br>
              <a:rPr lang="en-US" dirty="0" smtClean="0"/>
            </a:br>
            <a:r>
              <a:rPr lang="en-US" dirty="0" smtClean="0"/>
              <a:t>So, it’s basically in communication phase.</a:t>
            </a:r>
            <a:endParaRPr lang="en-IN" dirty="0"/>
          </a:p>
        </p:txBody>
      </p:sp>
    </p:spTree>
    <p:extLst>
      <p:ext uri="{BB962C8B-B14F-4D97-AF65-F5344CB8AC3E}">
        <p14:creationId xmlns:p14="http://schemas.microsoft.com/office/powerpoint/2010/main" val="571294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9222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62479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US" dirty="0" smtClean="0"/>
              <a:t>Introduction</a:t>
            </a:r>
          </a:p>
          <a:p>
            <a:r>
              <a:rPr lang="en-US" dirty="0" smtClean="0"/>
              <a:t>Background Work, Challenges</a:t>
            </a:r>
            <a:endParaRPr lang="en-US" dirty="0"/>
          </a:p>
          <a:p>
            <a:r>
              <a:rPr lang="en-US" dirty="0" smtClean="0"/>
              <a:t>Problem </a:t>
            </a:r>
            <a:r>
              <a:rPr lang="en-US" dirty="0"/>
              <a:t>Statement </a:t>
            </a:r>
            <a:endParaRPr lang="en-US" dirty="0" smtClean="0"/>
          </a:p>
          <a:p>
            <a:r>
              <a:rPr lang="en-US" dirty="0" smtClean="0"/>
              <a:t>Research </a:t>
            </a:r>
            <a:r>
              <a:rPr lang="en-US" dirty="0"/>
              <a:t>Objective </a:t>
            </a:r>
          </a:p>
          <a:p>
            <a:r>
              <a:rPr lang="en-US" dirty="0" smtClean="0"/>
              <a:t>Proposed System</a:t>
            </a:r>
          </a:p>
          <a:p>
            <a:pPr lvl="1"/>
            <a:r>
              <a:rPr lang="en-US" dirty="0" smtClean="0"/>
              <a:t>Introduction</a:t>
            </a:r>
          </a:p>
          <a:p>
            <a:pPr lvl="1"/>
            <a:r>
              <a:rPr lang="en-US" dirty="0" smtClean="0"/>
              <a:t>Diagram</a:t>
            </a:r>
          </a:p>
          <a:p>
            <a:pPr lvl="1"/>
            <a:r>
              <a:rPr lang="en-US" dirty="0" smtClean="0"/>
              <a:t>Modules</a:t>
            </a:r>
          </a:p>
          <a:p>
            <a:pPr lvl="1"/>
            <a:r>
              <a:rPr lang="en-US" dirty="0" smtClean="0"/>
              <a:t>Explanation of Modules</a:t>
            </a:r>
            <a:endParaRPr lang="en-US" dirty="0"/>
          </a:p>
          <a:p>
            <a:r>
              <a:rPr lang="en-US" dirty="0" smtClean="0"/>
              <a:t>Result</a:t>
            </a:r>
          </a:p>
          <a:p>
            <a:r>
              <a:rPr lang="en-US" dirty="0" smtClean="0"/>
              <a:t>Guide </a:t>
            </a:r>
            <a:r>
              <a:rPr lang="en-US" dirty="0"/>
              <a:t>Approval mail </a:t>
            </a:r>
            <a:r>
              <a:rPr lang="en-US" dirty="0" smtClean="0"/>
              <a:t>snapshot</a:t>
            </a:r>
          </a:p>
          <a:p>
            <a:r>
              <a:rPr lang="en-US" dirty="0" smtClean="0"/>
              <a:t>Research Paper Status</a:t>
            </a:r>
            <a:endParaRPr lang="en-US" dirty="0"/>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321689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59890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90129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40602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6854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23341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Background Work, Challenges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main work behind the scene is the phase of learning because it’s true that AI and ML are very vast topics.</a:t>
            </a:r>
          </a:p>
          <a:p>
            <a:r>
              <a:rPr lang="en-US" dirty="0" smtClean="0"/>
              <a:t>So every day, I am learning new algorithms and focusing on building better practical models, and learning how to optimize the model in a better way because I felt in most cases the model is already prepared its about the space that is so large or the accuracy that is so bad.</a:t>
            </a:r>
          </a:p>
          <a:p>
            <a:r>
              <a:rPr lang="en-US" dirty="0" smtClean="0"/>
              <a:t>I also faced issues while studying and selecting the correct material for different topics as most of the courses were either highly paid or the courses on youtube aren’t reliable.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211369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main challenge was selecting the final idea as the field is evolving at its peak because of the tech giants like Amazon, Alibaba, Flipkart, and Walmart.</a:t>
            </a:r>
          </a:p>
          <a:p>
            <a:r>
              <a:rPr lang="en-US" dirty="0"/>
              <a:t>Every day I read one article in the morning since I enrolled in the capstone project as working on this idea as my final project was one of my dreams when I joined the college due to the placements I was not very regular but still I was able to make ends meet</a:t>
            </a:r>
            <a:r>
              <a:rPr lang="en-US" dirty="0" smtClean="0"/>
              <a:t>.</a:t>
            </a:r>
          </a:p>
          <a:p>
            <a:r>
              <a:rPr lang="en-US" dirty="0" smtClean="0"/>
              <a:t>The Research paper was not a difficult part as I was getting the idea of how to implement it by reading so much in the right direction.</a:t>
            </a:r>
            <a:endParaRPr lang="en-US"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63909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86246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normAutofit/>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Companies like </a:t>
            </a:r>
            <a:r>
              <a:rPr lang="en-US" dirty="0" err="1" smtClean="0"/>
              <a:t>Dunnsolution</a:t>
            </a:r>
            <a:r>
              <a:rPr lang="en-US" dirty="0" smtClean="0"/>
              <a:t> have made the E-commerce world a competitive market as they are specially providing their services in this field to have all sorts of models.</a:t>
            </a:r>
          </a:p>
          <a:p>
            <a:r>
              <a:rPr lang="en-US" dirty="0" smtClean="0"/>
              <a:t>I would also like to see if the ANN could lead to some remarkable or tremendous improvement in the field of Deep Learning.</a:t>
            </a: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25322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1944</Words>
  <Application>Microsoft Office PowerPoint</Application>
  <PresentationFormat>Widescreen</PresentationFormat>
  <Paragraphs>122</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CAPSTONE PROJECT  FINAL REVIEW  Customer Churn Prediction using ANN</vt:lpstr>
      <vt:lpstr>Outline</vt:lpstr>
      <vt:lpstr>PowerPoint Presentation</vt:lpstr>
      <vt:lpstr>Introduction</vt:lpstr>
      <vt:lpstr>PowerPoint Presentation</vt:lpstr>
      <vt:lpstr>Background Work, Challenges</vt:lpstr>
      <vt:lpstr>PowerPoint Presentation</vt:lpstr>
      <vt:lpstr>Problem Statement</vt:lpstr>
      <vt:lpstr>Research objectives</vt:lpstr>
      <vt:lpstr>Proposed System</vt:lpstr>
      <vt:lpstr>PowerPoint Presentation</vt:lpstr>
      <vt:lpstr>PowerPoint Presentation</vt:lpstr>
      <vt:lpstr>PowerPoint Presentation</vt:lpstr>
      <vt:lpstr>Result</vt:lpstr>
      <vt:lpstr>PowerPoint Presentation</vt:lpstr>
      <vt:lpstr>Guide Approval Snapshot</vt:lpstr>
      <vt:lpstr>Research Paper Status</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FINAL REVIEW  Customer Churn Prediction using ANN</dc:title>
  <dc:creator>ASUS</dc:creator>
  <cp:lastModifiedBy>ASUS</cp:lastModifiedBy>
  <cp:revision>11</cp:revision>
  <dcterms:created xsi:type="dcterms:W3CDTF">2023-04-20T13:20:58Z</dcterms:created>
  <dcterms:modified xsi:type="dcterms:W3CDTF">2023-04-26T01:51:00Z</dcterms:modified>
</cp:coreProperties>
</file>