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3" r:id="rId4"/>
    <p:sldId id="258" r:id="rId5"/>
    <p:sldId id="275" r:id="rId6"/>
    <p:sldId id="259" r:id="rId7"/>
    <p:sldId id="274" r:id="rId8"/>
    <p:sldId id="269" r:id="rId9"/>
    <p:sldId id="272" r:id="rId10"/>
    <p:sldId id="277" r:id="rId11"/>
    <p:sldId id="276" r:id="rId12"/>
    <p:sldId id="279" r:id="rId13"/>
    <p:sldId id="278" r:id="rId14"/>
    <p:sldId id="261" r:id="rId15"/>
    <p:sldId id="270" r:id="rId16"/>
    <p:sldId id="262" r:id="rId17"/>
    <p:sldId id="271" r:id="rId18"/>
    <p:sldId id="263" r:id="rId19"/>
    <p:sldId id="264" r:id="rId20"/>
    <p:sldId id="265" r:id="rId21"/>
    <p:sldId id="268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5B690-DA12-4685-B421-55013345D842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DD7A6-A656-4299-93CA-62DD9170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604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41E90-DF02-4DDB-A645-EE4BD71F0959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77D21-F794-4F63-9565-B6BF33373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1984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6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28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44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38E9-EAE7-4E4D-B3AA-1A963142A757}" type="datetime1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B0ED-F56E-4B51-8B1B-62E0A53DD30D}" type="datetime1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0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E2A2-003B-4659-AECA-91936C3457EC}" type="datetime1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29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B1BE-DDCB-4C4D-951E-3E409B041F84}" type="datetime1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08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1BB7-179C-4423-B1E4-4E3138585C0C}" type="datetime1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9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E8D12-AF31-46C7-BBA6-E3C5B7D7AFEB}" type="datetime1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41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CE10-DDCD-469B-A16C-0144B564B405}" type="datetime1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9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0B93-B69F-4E23-8415-85435954A82A}" type="datetime1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1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480A-B3D3-46A0-8603-32CC32B0DD85}" type="datetime1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2360-8943-4F3C-87D9-9C833B5C738F}" type="datetime1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D9C-A744-40F9-A8C1-6334E3B3FAA4}" type="datetime1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1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534E3-81F7-4351-A3EA-2D7B4D65422C}" type="datetime1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7C7E-3A72-4AFC-82D5-1E7B16850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?searchtype=author&amp;query=Cardoso,+A" TargetMode="External"/><Relationship Id="rId2" Type="http://schemas.openxmlformats.org/officeDocument/2006/relationships/hyperlink" Target="https://arxiv.org/search/?searchtype=author&amp;query=Chamberlain,+B+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search/?searchtype=author&amp;query=Pagliari,+R" TargetMode="External"/><Relationship Id="rId4" Type="http://schemas.openxmlformats.org/officeDocument/2006/relationships/hyperlink" Target="https://arxiv.org/search/?searchtype=author&amp;query=Liu,+C+H+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CAPSTONE PROJECT </a:t>
            </a:r>
            <a:br>
              <a:rPr lang="en-IN" sz="4000" b="1" dirty="0" smtClean="0"/>
            </a:br>
            <a:r>
              <a:rPr lang="en-IN" sz="4000" b="1" dirty="0" smtClean="0"/>
              <a:t>REVIEW I</a:t>
            </a:r>
            <a:br>
              <a:rPr lang="en-IN" sz="4000" b="1" dirty="0" smtClean="0"/>
            </a:br>
            <a:r>
              <a:rPr lang="en-IN" b="1" dirty="0" smtClean="0"/>
              <a:t>Title of the Project 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" y="4079708"/>
            <a:ext cx="11628120" cy="2246163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Name : </a:t>
            </a:r>
            <a:r>
              <a:rPr lang="en-IN" dirty="0" err="1" smtClean="0"/>
              <a:t>Tushar</a:t>
            </a:r>
            <a:r>
              <a:rPr lang="en-IN" dirty="0" smtClean="0"/>
              <a:t> </a:t>
            </a:r>
            <a:r>
              <a:rPr lang="en-IN" dirty="0" err="1" smtClean="0"/>
              <a:t>Maurya</a:t>
            </a:r>
            <a:endParaRPr lang="en-IN" dirty="0" smtClean="0"/>
          </a:p>
          <a:p>
            <a:pPr algn="l"/>
            <a:r>
              <a:rPr lang="en-IN" dirty="0" smtClean="0"/>
              <a:t>Register No:19BCE1856</a:t>
            </a:r>
          </a:p>
          <a:p>
            <a:pPr algn="l"/>
            <a:r>
              <a:rPr lang="en-IN" dirty="0" smtClean="0"/>
              <a:t>Programme &amp; Specialization : </a:t>
            </a:r>
            <a:r>
              <a:rPr lang="en-IN" dirty="0" err="1" smtClean="0"/>
              <a:t>B.Tech</a:t>
            </a:r>
            <a:r>
              <a:rPr lang="en-IN" dirty="0" smtClean="0"/>
              <a:t> CSE</a:t>
            </a:r>
          </a:p>
          <a:p>
            <a:pPr algn="l"/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                                                      Guide Name:</a:t>
            </a:r>
          </a:p>
          <a:p>
            <a:pPr algn="r"/>
            <a:r>
              <a:rPr lang="en-IN" dirty="0" err="1" smtClean="0"/>
              <a:t>Dr.</a:t>
            </a:r>
            <a:r>
              <a:rPr lang="en-IN" dirty="0" smtClean="0"/>
              <a:t> K. </a:t>
            </a:r>
            <a:r>
              <a:rPr lang="en-IN" dirty="0" err="1" smtClean="0"/>
              <a:t>Sathyarajasekaran</a:t>
            </a:r>
            <a:endParaRPr lang="en-IN" b="1" dirty="0"/>
          </a:p>
          <a:p>
            <a:pPr algn="r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9" y="23812"/>
            <a:ext cx="3840481" cy="134016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8439" y="6448424"/>
            <a:ext cx="6096000" cy="303530"/>
          </a:xfrm>
        </p:spPr>
        <p:txBody>
          <a:bodyPr/>
          <a:lstStyle/>
          <a:p>
            <a:r>
              <a:rPr lang="en-US" dirty="0" smtClean="0"/>
              <a:t>School of Computer Science and Engineering           19BCE1856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87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17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70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55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2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Research Gap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has been enormous work in the field of churn prediction however, there is never too late to introduce a better and new way to perform analysis and prediction.</a:t>
            </a:r>
          </a:p>
          <a:p>
            <a:r>
              <a:rPr lang="en-US" dirty="0" smtClean="0"/>
              <a:t>So, I decided to use ANN to perform the analysis.</a:t>
            </a:r>
          </a:p>
          <a:p>
            <a:r>
              <a:rPr lang="en-US" dirty="0" smtClean="0"/>
              <a:t>Even the accuracy, can also be boosted later by using several optimizers in the end, and manipulation of the accuracy or using a gradient booster is also another way to achieve the aim.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9358" y="6356349"/>
            <a:ext cx="7043382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79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41878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41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Research Motivation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was very much motivated to do </a:t>
            </a:r>
            <a:r>
              <a:rPr lang="en-US" dirty="0" smtClean="0"/>
              <a:t>something in the field of E-commerce as everyone has heard of the Tech-giants amazon and Flipkart and I always wanted to set up something like this.</a:t>
            </a:r>
          </a:p>
          <a:p>
            <a:r>
              <a:rPr lang="en-US" dirty="0" smtClean="0"/>
              <a:t>I heard that there are many bug bounties challenges by these companies and </a:t>
            </a:r>
            <a:r>
              <a:rPr lang="en-US" dirty="0" smtClean="0"/>
              <a:t>I got to know that there are flaws in these Tech-giants.</a:t>
            </a:r>
          </a:p>
          <a:p>
            <a:r>
              <a:rPr lang="en-US" dirty="0" smtClean="0"/>
              <a:t>So, I got to know about Machine Learning and I found it really interesting how these MNCs automate their process, then I heard about Waymo</a:t>
            </a:r>
            <a:r>
              <a:rPr lang="en-US" dirty="0" smtClean="0"/>
              <a:t>, Texas has an automatic Cab system throughout the city, and it’s very efficient. So, I started diving deep into this field.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18797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52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Research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faced many issues as most of the Research papers in this field are to predict Telecommunication customer churn, so whenever I searched for E-commerce, it was very tough to find.</a:t>
            </a:r>
            <a:endParaRPr lang="en-US" dirty="0"/>
          </a:p>
          <a:p>
            <a:r>
              <a:rPr lang="en-US" dirty="0" smtClean="0"/>
              <a:t>Companies like Dunnsolution have made the E-commerce world a competitive market as they are specially providing their services in this field to have all sorts of models.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38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Research objectives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04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Work to be Completed</a:t>
            </a:r>
            <a:r>
              <a:rPr lang="en-IN" dirty="0" smtClean="0">
                <a:solidFill>
                  <a:srgbClr val="FF0000"/>
                </a:solidFill>
              </a:rPr>
              <a:t>(What is to do be done in Review 2)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just started to write the Research paper as most of the time I have worked to collect information on Recent Research in this field.</a:t>
            </a:r>
          </a:p>
          <a:p>
            <a:r>
              <a:rPr lang="en-US" dirty="0" smtClean="0"/>
              <a:t>I have to collect more information and then compile my answer with two or three approaches to the problem.</a:t>
            </a:r>
          </a:p>
          <a:p>
            <a:r>
              <a:rPr lang="en-US" dirty="0" smtClean="0"/>
              <a:t>As some of the approaches give better results with more space utilization and vice versa.</a:t>
            </a:r>
          </a:p>
          <a:p>
            <a:r>
              <a:rPr lang="en-US" dirty="0" smtClean="0"/>
              <a:t>So, I will be telling you all the good approaches.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2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Outline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Literature </a:t>
            </a:r>
            <a:r>
              <a:rPr lang="en-US" dirty="0"/>
              <a:t>Review (15 Latest Papers – Minimum - from Reputed Journals/Conferences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Research Gap</a:t>
            </a:r>
            <a:endParaRPr lang="en-US" dirty="0"/>
          </a:p>
          <a:p>
            <a:r>
              <a:rPr lang="en-US" dirty="0" smtClean="0"/>
              <a:t>Problem </a:t>
            </a:r>
            <a:r>
              <a:rPr lang="en-US" dirty="0"/>
              <a:t>Statement </a:t>
            </a:r>
            <a:endParaRPr lang="en-US" dirty="0" smtClean="0"/>
          </a:p>
          <a:p>
            <a:r>
              <a:rPr lang="en-US" dirty="0"/>
              <a:t>Research Motivation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Research </a:t>
            </a:r>
            <a:r>
              <a:rPr lang="en-US" dirty="0" smtClean="0"/>
              <a:t>Challenges</a:t>
            </a:r>
            <a:endParaRPr lang="en-US" dirty="0"/>
          </a:p>
          <a:p>
            <a:r>
              <a:rPr lang="en-US" dirty="0" smtClean="0"/>
              <a:t>Research </a:t>
            </a:r>
            <a:r>
              <a:rPr lang="en-US" dirty="0"/>
              <a:t>Objective </a:t>
            </a:r>
          </a:p>
          <a:p>
            <a:r>
              <a:rPr lang="en-US" dirty="0" smtClean="0"/>
              <a:t>What </a:t>
            </a:r>
            <a:r>
              <a:rPr lang="en-US" dirty="0"/>
              <a:t>is to be done next (1 Slide)</a:t>
            </a:r>
          </a:p>
          <a:p>
            <a:r>
              <a:rPr lang="en-US" dirty="0" smtClean="0"/>
              <a:t>Research </a:t>
            </a:r>
            <a:r>
              <a:rPr lang="en-US" dirty="0"/>
              <a:t>Paper Status</a:t>
            </a:r>
          </a:p>
          <a:p>
            <a:r>
              <a:rPr lang="en-US" dirty="0" smtClean="0"/>
              <a:t>Guide </a:t>
            </a:r>
            <a:r>
              <a:rPr lang="en-US" dirty="0"/>
              <a:t>Approval mail snapshot</a:t>
            </a:r>
          </a:p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483824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73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Guide Approval Snapshot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033" b="8075"/>
          <a:stretch/>
        </p:blipFill>
        <p:spPr>
          <a:xfrm>
            <a:off x="838200" y="1482869"/>
            <a:ext cx="11115139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6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FF0000"/>
                </a:solidFill>
              </a:rPr>
              <a:t>Any other additional information to be added by Guide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There is </a:t>
            </a:r>
            <a:r>
              <a:rPr lang="en-US" dirty="0"/>
              <a:t>no additional information to be added by </a:t>
            </a:r>
            <a:r>
              <a:rPr lang="en-US" dirty="0" smtClean="0"/>
              <a:t>the Guide. My guide is very helpful, I already knew that as I studied TOC one of the toughest theoretical subjects under him and he helped me a lot even at that time. Even in the times of Covid-19, he delivered his best using a whiteboard at home. So, I thought to work under his supervision.</a:t>
            </a:r>
          </a:p>
          <a:p>
            <a:r>
              <a:rPr lang="en-US" dirty="0" smtClean="0"/>
              <a:t>My idea was accepted after writing a mail to the guide and explaining everything on call.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04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References </a:t>
            </a:r>
            <a:r>
              <a:rPr lang="en-IN" b="1" dirty="0" smtClean="0">
                <a:solidFill>
                  <a:srgbClr val="FF0000"/>
                </a:solidFill>
              </a:rPr>
              <a:t>( Same order as Literature Review)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Customer </a:t>
            </a:r>
            <a:r>
              <a:rPr lang="en-IN" b="1" dirty="0"/>
              <a:t>Lifetime Value Prediction Using </a:t>
            </a:r>
            <a:r>
              <a:rPr lang="en-IN" b="1" dirty="0" smtClean="0"/>
              <a:t>Embeddings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Benjamin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Paul Chamberlain, Angelo Cardoso, C.H. Bryan Liu, Roberto Pagliari, Marc Peter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Deisenroth</a:t>
            </a:r>
            <a:endParaRPr lang="en-IN" b="1" dirty="0"/>
          </a:p>
          <a:p>
            <a:r>
              <a:rPr lang="en-IN" b="1" dirty="0" smtClean="0"/>
              <a:t>Churn </a:t>
            </a:r>
            <a:r>
              <a:rPr lang="en-IN" b="1" dirty="0"/>
              <a:t>Prediction: Does Technology Matter? </a:t>
            </a:r>
            <a:endParaRPr lang="en-IN" b="1" dirty="0" smtClean="0"/>
          </a:p>
          <a:p>
            <a:pPr marL="457200" lvl="1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John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Hadden, Ashutosh Tiwari, Rajkumar Roy, and Dymitr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Ruta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b="1" dirty="0"/>
              <a:t>Online Fashion Commerce: Modelling Customer Promise </a:t>
            </a:r>
            <a:r>
              <a:rPr lang="en-IN" b="1" dirty="0" smtClean="0"/>
              <a:t>Date</a:t>
            </a:r>
            <a:endParaRPr lang="en-IN" b="1" dirty="0"/>
          </a:p>
          <a:p>
            <a:pPr marL="457200" lvl="1" indent="0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Preethi V,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Nachiappan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Sundaram,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Ravindra Babu Tallamraju</a:t>
            </a:r>
          </a:p>
          <a:p>
            <a:r>
              <a:rPr lang="en-US" b="1" dirty="0"/>
              <a:t>An Integrated Framework to Recommend Personalized Retention Actions to Control B2C E-Commerce Customer Churn 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Shini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Renjith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19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Thank You 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49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9" y="215425"/>
            <a:ext cx="10841182" cy="66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9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Introduction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Businesses around the world are evolving every day which has drastically led to the growth of two major fields Artificial intelligence and Machine Learning.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Technology </a:t>
            </a:r>
            <a:r>
              <a:rPr lang="en-US" dirty="0"/>
              <a:t>based on </a:t>
            </a:r>
            <a:r>
              <a:rPr lang="en-US" dirty="0" smtClean="0"/>
              <a:t>AI and ML has </a:t>
            </a:r>
            <a:r>
              <a:rPr lang="en-US" dirty="0"/>
              <a:t>recently developed to such an extent that it has become an essential element of the largest online stores on the web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 </a:t>
            </a:r>
            <a:r>
              <a:rPr lang="en-US" dirty="0" smtClean="0"/>
              <a:t>Most of the work in the online store is automized.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006152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8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fields where ML and AI have achieved excellence:-</a:t>
            </a:r>
          </a:p>
          <a:p>
            <a:pPr lvl="1"/>
            <a:r>
              <a:rPr lang="en-IN" dirty="0" smtClean="0"/>
              <a:t>Speech recognition(Voice search, appliance control, Alexa Home, Google Home)</a:t>
            </a:r>
          </a:p>
          <a:p>
            <a:pPr lvl="1"/>
            <a:r>
              <a:rPr lang="en-US" dirty="0" smtClean="0"/>
              <a:t>Virtual Assistant</a:t>
            </a:r>
            <a:r>
              <a:rPr lang="en-IN" dirty="0"/>
              <a:t>(Alexa, Siri</a:t>
            </a:r>
            <a:r>
              <a:rPr lang="en-IN" dirty="0" smtClean="0"/>
              <a:t>)</a:t>
            </a:r>
          </a:p>
          <a:p>
            <a:pPr lvl="1"/>
            <a:r>
              <a:rPr lang="en-US" dirty="0" smtClean="0"/>
              <a:t>Image recognition(facial, non-living things)</a:t>
            </a:r>
          </a:p>
          <a:p>
            <a:pPr lvl="1"/>
            <a:r>
              <a:rPr lang="en-US" dirty="0" smtClean="0"/>
              <a:t>Google Translation(Language translation)</a:t>
            </a:r>
          </a:p>
          <a:p>
            <a:pPr lvl="1"/>
            <a:r>
              <a:rPr lang="en-US" dirty="0" smtClean="0"/>
              <a:t>Traffic Alerts in Google Maps</a:t>
            </a:r>
          </a:p>
          <a:p>
            <a:pPr lvl="1"/>
            <a:r>
              <a:rPr lang="en-IN" dirty="0"/>
              <a:t>Self-driving </a:t>
            </a:r>
            <a:r>
              <a:rPr lang="en-IN" dirty="0" smtClean="0"/>
              <a:t>cars(Waymo)</a:t>
            </a:r>
          </a:p>
          <a:p>
            <a:pPr lvl="1"/>
            <a:r>
              <a:rPr lang="en-IN" dirty="0"/>
              <a:t>Medical diagnosis</a:t>
            </a:r>
          </a:p>
          <a:p>
            <a:pPr lvl="1"/>
            <a:r>
              <a:rPr lang="en-IN" dirty="0"/>
              <a:t>Predictive </a:t>
            </a:r>
            <a:r>
              <a:rPr lang="en-IN" dirty="0" smtClean="0"/>
              <a:t>analytics(Loan prediction, SIP amount prediction)</a:t>
            </a:r>
          </a:p>
          <a:p>
            <a:pPr lvl="1"/>
            <a:r>
              <a:rPr lang="en-US" dirty="0" smtClean="0"/>
              <a:t>Recommender System(Music and movie Recommendations)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84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Background Work, Challenges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work behind the scene is the phase of learning because it’s true that AI and ML are very vast topics.</a:t>
            </a:r>
          </a:p>
          <a:p>
            <a:r>
              <a:rPr lang="en-US" dirty="0" smtClean="0"/>
              <a:t>So every day, I am learning new algorithms and focusing on building better practical models, and learning how to optimize the model in a better way because I felt in most cases the model is already prepared its about the space that is so large or the accuracy that is so bad.</a:t>
            </a:r>
          </a:p>
          <a:p>
            <a:r>
              <a:rPr lang="en-US" dirty="0" smtClean="0"/>
              <a:t>I also faced issues while studying and selecting the correct material for different topics as most of the courses were either highly paid or the courses on youtube aren’t reliable.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4018" y="6356350"/>
            <a:ext cx="7765576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94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challenge was selecting the final idea as the field is evolving at its peak because of the tech giants like Amazon, Alibaba, Flipkart, and Walmart.</a:t>
            </a:r>
          </a:p>
          <a:p>
            <a:r>
              <a:rPr lang="en-US" dirty="0"/>
              <a:t>Every day I read one article in the morning since I enrolled in the capstone project as working on this idea as my final project was one of my dreams when I joined the college due to the placements I was not very regular but still I was able to make ends meet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Research paper was not a difficult part as I was getting the idea of how to implement it by reading so much in the right direction.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8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4409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/>
              <a:t>Literature Review/Survey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596719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134159"/>
              </p:ext>
            </p:extLst>
          </p:nvPr>
        </p:nvGraphicFramePr>
        <p:xfrm>
          <a:off x="0" y="1934807"/>
          <a:ext cx="12064621" cy="4964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657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S.No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Paper Title </a:t>
                      </a:r>
                      <a:r>
                        <a:rPr lang="en-IN" sz="2400" dirty="0" smtClean="0">
                          <a:solidFill>
                            <a:srgbClr val="FF0000"/>
                          </a:solidFill>
                        </a:rPr>
                        <a:t>(APA Format)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Summary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Algorithms</a:t>
                      </a:r>
                      <a:r>
                        <a:rPr lang="en-IN" sz="2400" baseline="0" dirty="0" smtClean="0"/>
                        <a:t> Used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Pros / Cons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7510">
                <a:tc>
                  <a:txBody>
                    <a:bodyPr/>
                    <a:lstStyle/>
                    <a:p>
                      <a:r>
                        <a:rPr lang="en-IN" dirty="0" smtClean="0"/>
                        <a:t>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Customer Lifetime Value Prediction Using Embedding</a:t>
                      </a:r>
                    </a:p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Authors: </a:t>
                      </a:r>
                      <a:r>
                        <a:rPr lang="en-IN" u="none" dirty="0" smtClean="0">
                          <a:solidFill>
                            <a:schemeClr val="tx1"/>
                          </a:solidFill>
                          <a:hlinkClick r:id="rId2"/>
                        </a:rPr>
                        <a:t>Benjamin Paul Chamberlain</a:t>
                      </a:r>
                      <a:r>
                        <a:rPr lang="en-IN" u="none" dirty="0" smtClean="0">
                          <a:solidFill>
                            <a:schemeClr val="tx1"/>
                          </a:solidFill>
                        </a:rPr>
                        <a:t>, </a:t>
                      </a:r>
                      <a:r>
                        <a:rPr lang="en-IN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Angelo Cardoso</a:t>
                      </a:r>
                      <a:r>
                        <a:rPr lang="en-IN" u="none" dirty="0" smtClean="0">
                          <a:solidFill>
                            <a:schemeClr val="tx1"/>
                          </a:solidFill>
                        </a:rPr>
                        <a:t>, </a:t>
                      </a:r>
                      <a:r>
                        <a:rPr lang="en-IN" u="none" dirty="0" smtClean="0">
                          <a:solidFill>
                            <a:schemeClr val="tx1"/>
                          </a:solidFill>
                          <a:hlinkClick r:id="rId4"/>
                        </a:rPr>
                        <a:t>C. H. Bryan Liu</a:t>
                      </a:r>
                      <a:r>
                        <a:rPr lang="en-IN" u="none" dirty="0" smtClean="0">
                          <a:solidFill>
                            <a:schemeClr val="tx1"/>
                          </a:solidFill>
                        </a:rPr>
                        <a:t>, </a:t>
                      </a:r>
                      <a:r>
                        <a:rPr lang="en-IN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Roberto Pagliari</a:t>
                      </a:r>
                      <a:r>
                        <a:rPr lang="en-IN" u="none" dirty="0" smtClean="0">
                          <a:solidFill>
                            <a:schemeClr val="tx1"/>
                          </a:solidFill>
                        </a:rPr>
                        <a:t>, 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Marc Peter Deisenroth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Training feedforward neural network </a:t>
                      </a:r>
                      <a:r>
                        <a:rPr lang="en-US" dirty="0" smtClean="0"/>
                        <a:t>on the handcrafted features in a supervised setting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by learning an embedding of customers using session data in an unsupervised setting to augment our set of RF features.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Cons: deep network to learn end-to-end from raw data sources as opposed to using handcrafted features as inputs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2586">
                <a:tc>
                  <a:txBody>
                    <a:bodyPr/>
                    <a:lstStyle/>
                    <a:p>
                      <a:r>
                        <a:rPr lang="en-IN" dirty="0" smtClean="0"/>
                        <a:t>[2]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Churn Prediction: Does Technology Matter? 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 Hadden, Ashutosh Tiwari, Rajkumar Roy, and Dymitr Ruta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r>
                        <a:rPr lang="en-US" baseline="0" dirty="0" smtClean="0"/>
                        <a:t> of various algorithm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Tree,</a:t>
                      </a:r>
                    </a:p>
                    <a:p>
                      <a:r>
                        <a:rPr lang="en-US" baseline="0" dirty="0" smtClean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r>
                        <a:rPr lang="en-US" baseline="0" dirty="0" smtClean="0"/>
                        <a:t> had higher accuracy.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3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596719" cy="365125"/>
          </a:xfrm>
        </p:spPr>
        <p:txBody>
          <a:bodyPr/>
          <a:lstStyle/>
          <a:p>
            <a:r>
              <a:rPr lang="en-US" smtClean="0"/>
              <a:t>School of Computer Science and Engineering           19BCE1856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152286"/>
              </p:ext>
            </p:extLst>
          </p:nvPr>
        </p:nvGraphicFramePr>
        <p:xfrm>
          <a:off x="0" y="1347953"/>
          <a:ext cx="1206462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5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2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S.No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Paper Title </a:t>
                      </a:r>
                      <a:r>
                        <a:rPr lang="en-IN" sz="2400" dirty="0" smtClean="0">
                          <a:solidFill>
                            <a:srgbClr val="FF0000"/>
                          </a:solidFill>
                        </a:rPr>
                        <a:t>(APA Format)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Summary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Algorithms</a:t>
                      </a:r>
                      <a:r>
                        <a:rPr lang="en-IN" sz="2400" baseline="0" dirty="0" smtClean="0"/>
                        <a:t> Used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/>
                        <a:t>Pros / Cons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Online Fashion Commerce: Modelling Customer Promise Date.</a:t>
                      </a:r>
                    </a:p>
                    <a:p>
                      <a:pPr algn="just"/>
                      <a:r>
                        <a:rPr lang="en-IN" dirty="0" smtClean="0"/>
                        <a:t>Authors: Preethi, Nachiappan Sundaram,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Ravindra Babu Tallamraju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asymmetric loss functions and a feedback-based breach control model.</a:t>
                      </a:r>
                    </a:p>
                    <a:p>
                      <a:r>
                        <a:rPr lang="en-IN" dirty="0" smtClean="0"/>
                        <a:t>y(t) = g(t) + s(t) + h(t) +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Light GBM model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Pros: Used by Myntra successfully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[4]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An Integrated Framework to Recommend Personalized Retention Actions to Control B2C E-Commerce Customer Churn </a:t>
                      </a:r>
                    </a:p>
                    <a:p>
                      <a:pPr algn="just"/>
                      <a:r>
                        <a:rPr lang="en-US" dirty="0" smtClean="0"/>
                        <a:t>Author: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Shini Renjith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the customer who left</a:t>
                      </a:r>
                    </a:p>
                    <a:p>
                      <a:r>
                        <a:rPr lang="en-US" dirty="0" smtClean="0"/>
                        <a:t>Find churners</a:t>
                      </a:r>
                    </a:p>
                    <a:p>
                      <a:r>
                        <a:rPr lang="en-US" dirty="0" smtClean="0"/>
                        <a:t>Extract</a:t>
                      </a:r>
                      <a:r>
                        <a:rPr lang="en-US" baseline="0" dirty="0" smtClean="0"/>
                        <a:t> loyal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logistic regression</a:t>
                      </a:r>
                    </a:p>
                    <a:p>
                      <a:r>
                        <a:rPr lang="en-IN" dirty="0" smtClean="0"/>
                        <a:t>k-means clustering</a:t>
                      </a:r>
                    </a:p>
                    <a:p>
                      <a:r>
                        <a:rPr lang="en-IN" dirty="0" smtClean="0"/>
                        <a:t>collaborative filtering 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Cons: Separate</a:t>
                      </a:r>
                      <a:r>
                        <a:rPr lang="en-US" baseline="0" dirty="0" smtClean="0"/>
                        <a:t> algorithm for separate work.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18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1263</Words>
  <Application>Microsoft Office PowerPoint</Application>
  <PresentationFormat>Widescreen</PresentationFormat>
  <Paragraphs>140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CAPSTONE PROJECT  REVIEW I Title of the Project </vt:lpstr>
      <vt:lpstr>Outline</vt:lpstr>
      <vt:lpstr>PowerPoint Presentation</vt:lpstr>
      <vt:lpstr>Introduction</vt:lpstr>
      <vt:lpstr>PowerPoint Presentation</vt:lpstr>
      <vt:lpstr>Background Work, Challenges</vt:lpstr>
      <vt:lpstr>PowerPoint Presentation</vt:lpstr>
      <vt:lpstr>Literature Review/Survey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Gap</vt:lpstr>
      <vt:lpstr>Problem Statement</vt:lpstr>
      <vt:lpstr>Research Motivation</vt:lpstr>
      <vt:lpstr>Research Challenges</vt:lpstr>
      <vt:lpstr>Research objectives</vt:lpstr>
      <vt:lpstr>Work to be Completed(What is to do be done in Review 2)</vt:lpstr>
      <vt:lpstr>Guide Approval Snapshot</vt:lpstr>
      <vt:lpstr>Any other additional information to be added by Guide</vt:lpstr>
      <vt:lpstr>References ( Same order as Literature Review)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REVIEW I</dc:title>
  <dc:creator>Dr.R.Priyadarshini</dc:creator>
  <cp:lastModifiedBy>ASUS</cp:lastModifiedBy>
  <cp:revision>38</cp:revision>
  <dcterms:created xsi:type="dcterms:W3CDTF">2022-11-10T08:22:53Z</dcterms:created>
  <dcterms:modified xsi:type="dcterms:W3CDTF">2022-11-19T20:42:27Z</dcterms:modified>
</cp:coreProperties>
</file>