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73" r:id="rId4"/>
    <p:sldId id="258" r:id="rId5"/>
    <p:sldId id="275" r:id="rId6"/>
    <p:sldId id="259" r:id="rId7"/>
    <p:sldId id="274" r:id="rId8"/>
    <p:sldId id="296" r:id="rId9"/>
    <p:sldId id="297" r:id="rId10"/>
    <p:sldId id="298" r:id="rId11"/>
    <p:sldId id="299" r:id="rId12"/>
    <p:sldId id="300" r:id="rId13"/>
    <p:sldId id="261" r:id="rId14"/>
    <p:sldId id="270" r:id="rId15"/>
    <p:sldId id="262" r:id="rId16"/>
    <p:sldId id="271" r:id="rId17"/>
    <p:sldId id="263" r:id="rId18"/>
    <p:sldId id="264" r:id="rId19"/>
    <p:sldId id="265" r:id="rId20"/>
    <p:sldId id="268" r:id="rId21"/>
    <p:sldId id="290" r:id="rId22"/>
    <p:sldId id="293" r:id="rId23"/>
    <p:sldId id="292"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41" d="100"/>
          <a:sy n="41" d="100"/>
        </p:scale>
        <p:origin x="7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4/19/2023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4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838E9-EAE7-4E4D-B3AA-1A963142A757}" type="datetime1">
              <a:rPr lang="en-IN" smtClean="0"/>
              <a:t>19-04-2023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DB0ED-F56E-4B51-8B1B-62E0A53DD30D}" type="datetime1">
              <a:rPr lang="en-IN" smtClean="0"/>
              <a:t>19-04-2023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88E2A2-003B-4659-AECA-91936C3457EC}" type="datetime1">
              <a:rPr lang="en-IN" smtClean="0"/>
              <a:t>19-04-2023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AB1BE-DDCB-4C4D-951E-3E409B041F84}" type="datetime1">
              <a:rPr lang="en-IN" smtClean="0"/>
              <a:t>19-04-2023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41BB7-179C-4423-B1E4-4E3138585C0C}" type="datetime1">
              <a:rPr lang="en-IN" smtClean="0"/>
              <a:t>19-04-2023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E8D12-AF31-46C7-BBA6-E3C5B7D7AFEB}" type="datetime1">
              <a:rPr lang="en-IN" smtClean="0"/>
              <a:t>19-04-2023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8DCE10-DDCD-469B-A16C-0144B564B405}" type="datetime1">
              <a:rPr lang="en-IN" smtClean="0"/>
              <a:t>19-04-2023</a:t>
            </a:fld>
            <a:endParaRPr lang="en-IN"/>
          </a:p>
        </p:txBody>
      </p:sp>
      <p:sp>
        <p:nvSpPr>
          <p:cNvPr id="8" name="Footer Placeholder 7"/>
          <p:cNvSpPr>
            <a:spLocks noGrp="1"/>
          </p:cNvSpPr>
          <p:nvPr>
            <p:ph type="ftr" sz="quarter" idx="11"/>
          </p:nvPr>
        </p:nvSpPr>
        <p:spPr/>
        <p:txBody>
          <a:bodyPr/>
          <a:lstStyle/>
          <a:p>
            <a:r>
              <a:rPr lang="en-US" smtClean="0"/>
              <a:t>School of Computer Science and Engineering           19BCE1856</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6F0B93-B69F-4E23-8415-85435954A82A}" type="datetime1">
              <a:rPr lang="en-IN" smtClean="0"/>
              <a:t>19-04-2023</a:t>
            </a:fld>
            <a:endParaRPr lang="en-IN"/>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E480A-B3D3-46A0-8603-32CC32B0DD85}" type="datetime1">
              <a:rPr lang="en-IN" smtClean="0"/>
              <a:t>19-04-2023</a:t>
            </a:fld>
            <a:endParaRPr lang="en-IN"/>
          </a:p>
        </p:txBody>
      </p:sp>
      <p:sp>
        <p:nvSpPr>
          <p:cNvPr id="3" name="Footer Placeholder 2"/>
          <p:cNvSpPr>
            <a:spLocks noGrp="1"/>
          </p:cNvSpPr>
          <p:nvPr>
            <p:ph type="ftr" sz="quarter" idx="11"/>
          </p:nvPr>
        </p:nvSpPr>
        <p:spPr/>
        <p:txBody>
          <a:bodyPr/>
          <a:lstStyle/>
          <a:p>
            <a:r>
              <a:rPr lang="en-US" smtClean="0"/>
              <a:t>School of Computer Science and Engineering           19BCE1856</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8E2360-8943-4F3C-87D9-9C833B5C738F}" type="datetime1">
              <a:rPr lang="en-IN" smtClean="0"/>
              <a:t>19-04-2023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760D9C-A744-40F9-A8C1-6334E3B3FAA4}" type="datetime1">
              <a:rPr lang="en-IN" smtClean="0"/>
              <a:t>19-04-2023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534E3-81F7-4351-A3EA-2D7B4D65422C}" type="datetime1">
              <a:rPr lang="en-IN" smtClean="0"/>
              <a:t>19-04-2023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School of Computer Science and Engineering           19BCE1856</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REVIEW I</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10165306"/>
              </p:ext>
            </p:extLst>
          </p:nvPr>
        </p:nvGraphicFramePr>
        <p:xfrm>
          <a:off x="0" y="1234908"/>
          <a:ext cx="12064621" cy="512144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2717510">
                <a:tc>
                  <a:txBody>
                    <a:bodyPr/>
                    <a:lstStyle/>
                    <a:p>
                      <a:r>
                        <a:rPr lang="en-IN" dirty="0" smtClean="0"/>
                        <a:t>[5]</a:t>
                      </a:r>
                      <a:endParaRPr lang="en-IN" dirty="0"/>
                    </a:p>
                  </a:txBody>
                  <a:tcPr/>
                </a:tc>
                <a:tc>
                  <a:txBody>
                    <a:bodyPr/>
                    <a:lstStyle/>
                    <a:p>
                      <a:pPr algn="just"/>
                      <a:r>
                        <a:rPr lang="en-US" dirty="0" smtClean="0"/>
                        <a:t>An Integrated Framework to Recommend Personalized Retention Actions to Control B2C E-Commerce Customer Churn [2015]</a:t>
                      </a:r>
                    </a:p>
                    <a:p>
                      <a:pPr algn="just"/>
                      <a:r>
                        <a:rPr lang="en-US" dirty="0" smtClean="0"/>
                        <a:t>Author:</a:t>
                      </a:r>
                      <a:r>
                        <a:rPr lang="en-US" baseline="0" dirty="0" smtClean="0"/>
                        <a:t> </a:t>
                      </a:r>
                      <a:r>
                        <a:rPr lang="en-US" dirty="0" err="1" smtClean="0"/>
                        <a:t>Shini</a:t>
                      </a:r>
                      <a:r>
                        <a:rPr lang="en-US" dirty="0" smtClean="0"/>
                        <a:t> </a:t>
                      </a:r>
                      <a:r>
                        <a:rPr lang="en-US" dirty="0" err="1" smtClean="0"/>
                        <a:t>Renjith</a:t>
                      </a:r>
                      <a:r>
                        <a:rPr lang="en-US" dirty="0" smtClean="0"/>
                        <a:t> </a:t>
                      </a:r>
                      <a:endParaRPr lang="en-IN" dirty="0" smtClean="0"/>
                    </a:p>
                    <a:p>
                      <a:endParaRPr lang="en-IN" dirty="0" smtClean="0">
                        <a:solidFill>
                          <a:schemeClr val="tx1"/>
                        </a:solidFill>
                      </a:endParaRPr>
                    </a:p>
                  </a:txBody>
                  <a:tcPr/>
                </a:tc>
                <a:tc>
                  <a:txBody>
                    <a:bodyPr/>
                    <a:lstStyle/>
                    <a:p>
                      <a:r>
                        <a:rPr lang="en-US" dirty="0" smtClean="0"/>
                        <a:t>Find the customer who left</a:t>
                      </a:r>
                    </a:p>
                    <a:p>
                      <a:r>
                        <a:rPr lang="en-US" dirty="0" smtClean="0"/>
                        <a:t>Find churners</a:t>
                      </a:r>
                    </a:p>
                    <a:p>
                      <a:r>
                        <a:rPr lang="en-US" dirty="0" smtClean="0"/>
                        <a:t>Extract</a:t>
                      </a:r>
                      <a:r>
                        <a:rPr lang="en-US" baseline="0" dirty="0" smtClean="0"/>
                        <a:t> loyal customers</a:t>
                      </a:r>
                      <a:endParaRPr lang="en-US" dirty="0" smtClean="0"/>
                    </a:p>
                    <a:p>
                      <a:endParaRPr lang="en-US" dirty="0"/>
                    </a:p>
                  </a:txBody>
                  <a:tcPr/>
                </a:tc>
                <a:tc>
                  <a:txBody>
                    <a:bodyPr/>
                    <a:lstStyle/>
                    <a:p>
                      <a:r>
                        <a:rPr lang="en-IN" dirty="0" smtClean="0"/>
                        <a:t>logistic regression</a:t>
                      </a:r>
                    </a:p>
                    <a:p>
                      <a:r>
                        <a:rPr lang="en-IN" dirty="0" smtClean="0"/>
                        <a:t>k-means clustering</a:t>
                      </a:r>
                    </a:p>
                    <a:p>
                      <a:r>
                        <a:rPr lang="en-IN" dirty="0" smtClean="0"/>
                        <a:t>collaborative filtering mechanism</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 Separate</a:t>
                      </a:r>
                      <a:r>
                        <a:rPr lang="en-US" baseline="0" dirty="0" smtClean="0"/>
                        <a:t> algorithm for separate work.</a:t>
                      </a:r>
                      <a:endParaRPr lang="en-US" dirty="0" smtClean="0"/>
                    </a:p>
                    <a:p>
                      <a:endParaRPr lang="en-US" dirty="0"/>
                    </a:p>
                  </a:txBody>
                  <a:tcPr/>
                </a:tc>
                <a:extLst>
                  <a:ext uri="{0D108BD9-81ED-4DB2-BD59-A6C34878D82A}">
                    <a16:rowId xmlns:a16="http://schemas.microsoft.com/office/drawing/2014/main" val="10001"/>
                  </a:ext>
                </a:extLst>
              </a:tr>
              <a:tr h="1402586">
                <a:tc>
                  <a:txBody>
                    <a:bodyPr/>
                    <a:lstStyle/>
                    <a:p>
                      <a:r>
                        <a:rPr lang="en-IN" dirty="0" smtClean="0"/>
                        <a:t>[6]</a:t>
                      </a:r>
                    </a:p>
                    <a:p>
                      <a:endParaRPr lang="en-US" dirty="0" smtClean="0"/>
                    </a:p>
                    <a:p>
                      <a:endParaRPr lang="en-US" dirty="0" smtClean="0"/>
                    </a:p>
                    <a:p>
                      <a:endParaRPr lang="en-US" dirty="0" smtClean="0"/>
                    </a:p>
                  </a:txBody>
                  <a:tcPr/>
                </a:tc>
                <a:tc>
                  <a:txBody>
                    <a:bodyPr/>
                    <a:lstStyle/>
                    <a:p>
                      <a:r>
                        <a:rPr lang="en-US" dirty="0" smtClean="0"/>
                        <a:t>Predicting Shipping Time with Machine Learning</a:t>
                      </a:r>
                      <a:r>
                        <a:rPr lang="en-IN" dirty="0" smtClean="0">
                          <a:solidFill>
                            <a:schemeClr val="tx1"/>
                          </a:solidFill>
                        </a:rPr>
                        <a:t>. [2015]</a:t>
                      </a:r>
                    </a:p>
                    <a:p>
                      <a:r>
                        <a:rPr lang="en-US" dirty="0" smtClean="0">
                          <a:solidFill>
                            <a:schemeClr val="tx1"/>
                          </a:solidFill>
                        </a:rPr>
                        <a:t>Author:</a:t>
                      </a:r>
                      <a:r>
                        <a:rPr lang="en-US" baseline="0" dirty="0" smtClean="0">
                          <a:solidFill>
                            <a:schemeClr val="tx1"/>
                          </a:solidFill>
                        </a:rPr>
                        <a:t> </a:t>
                      </a:r>
                      <a:r>
                        <a:rPr lang="en-IN" dirty="0" smtClean="0"/>
                        <a:t>Antoine </a:t>
                      </a:r>
                      <a:r>
                        <a:rPr lang="en-IN" dirty="0" err="1" smtClean="0"/>
                        <a:t>Jonquais</a:t>
                      </a:r>
                      <a:r>
                        <a:rPr lang="en-IN" dirty="0" smtClean="0"/>
                        <a:t>, Florian </a:t>
                      </a:r>
                      <a:r>
                        <a:rPr lang="en-IN" dirty="0" err="1" smtClean="0"/>
                        <a:t>Krempl</a:t>
                      </a:r>
                      <a:r>
                        <a:rPr lang="en-IN" dirty="0" smtClean="0"/>
                        <a:t> Advisor, </a:t>
                      </a:r>
                      <a:r>
                        <a:rPr lang="en-IN" dirty="0" err="1" smtClean="0"/>
                        <a:t>Dr.</a:t>
                      </a:r>
                      <a:r>
                        <a:rPr lang="en-IN" dirty="0" smtClean="0"/>
                        <a:t> Roar </a:t>
                      </a:r>
                      <a:r>
                        <a:rPr lang="en-IN" dirty="0" err="1" smtClean="0"/>
                        <a:t>Adland</a:t>
                      </a:r>
                      <a:r>
                        <a:rPr lang="en-IN" dirty="0" smtClean="0"/>
                        <a:t>, </a:t>
                      </a:r>
                      <a:r>
                        <a:rPr lang="en-IN" dirty="0" err="1" smtClean="0"/>
                        <a:t>Dr.</a:t>
                      </a:r>
                      <a:r>
                        <a:rPr lang="en-IN" dirty="0" smtClean="0"/>
                        <a:t> </a:t>
                      </a:r>
                      <a:r>
                        <a:rPr lang="en-IN" dirty="0" err="1" smtClean="0"/>
                        <a:t>Haiying</a:t>
                      </a:r>
                      <a:r>
                        <a:rPr lang="en-IN" dirty="0" smtClean="0"/>
                        <a:t> </a:t>
                      </a:r>
                      <a:r>
                        <a:rPr lang="en-IN" dirty="0" err="1" smtClean="0"/>
                        <a:t>Jia</a:t>
                      </a:r>
                      <a:endParaRPr lang="en-US" dirty="0" smtClean="0"/>
                    </a:p>
                    <a:p>
                      <a:endParaRPr lang="en-IN" sz="1800" b="0" i="0" kern="1200" dirty="0">
                        <a:solidFill>
                          <a:schemeClr val="dk1"/>
                        </a:solidFill>
                        <a:effectLst/>
                        <a:latin typeface="+mn-lt"/>
                        <a:ea typeface="+mn-ea"/>
                        <a:cs typeface="+mn-cs"/>
                      </a:endParaRPr>
                    </a:p>
                  </a:txBody>
                  <a:tcPr/>
                </a:tc>
                <a:tc>
                  <a:txBody>
                    <a:bodyPr/>
                    <a:lstStyle/>
                    <a:p>
                      <a:r>
                        <a:rPr lang="en-US" dirty="0" smtClean="0"/>
                        <a:t>Make predictions regarding shipping times between South East Asia and North America, from factory to port of destination.</a:t>
                      </a:r>
                      <a:endParaRPr lang="en-US" dirty="0"/>
                    </a:p>
                  </a:txBody>
                  <a:tcPr/>
                </a:tc>
                <a:tc>
                  <a:txBody>
                    <a:bodyPr/>
                    <a:lstStyle/>
                    <a:p>
                      <a:r>
                        <a:rPr lang="en-US" dirty="0" smtClean="0"/>
                        <a:t>Random Forest</a:t>
                      </a:r>
                    </a:p>
                    <a:p>
                      <a:r>
                        <a:rPr lang="en-US" dirty="0" smtClean="0"/>
                        <a:t>Neural</a:t>
                      </a:r>
                      <a:r>
                        <a:rPr lang="en-US" baseline="0" dirty="0" smtClean="0"/>
                        <a:t> Network</a:t>
                      </a:r>
                    </a:p>
                    <a:p>
                      <a:r>
                        <a:rPr lang="en-US" baseline="0" dirty="0" smtClean="0"/>
                        <a:t>Linear Regression</a:t>
                      </a:r>
                      <a:endParaRPr lang="en-US" dirty="0"/>
                    </a:p>
                  </a:txBody>
                  <a:tcPr/>
                </a:tc>
                <a:tc>
                  <a:txBody>
                    <a:bodyPr/>
                    <a:lstStyle/>
                    <a:p>
                      <a:endParaRPr lang="en-US" dirty="0"/>
                    </a:p>
                    <a:p>
                      <a:endParaRPr lang="en-US" dirty="0"/>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293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77129595"/>
              </p:ext>
            </p:extLst>
          </p:nvPr>
        </p:nvGraphicFramePr>
        <p:xfrm>
          <a:off x="0" y="-130994"/>
          <a:ext cx="12064621" cy="688449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2918278">
                <a:tc>
                  <a:txBody>
                    <a:bodyPr/>
                    <a:lstStyle/>
                    <a:p>
                      <a:r>
                        <a:rPr lang="en-IN" dirty="0" smtClean="0"/>
                        <a:t>[7]</a:t>
                      </a:r>
                      <a:endParaRPr lang="en-IN" dirty="0"/>
                    </a:p>
                  </a:txBody>
                  <a:tcPr/>
                </a:tc>
                <a:tc>
                  <a:txBody>
                    <a:bodyPr/>
                    <a:lstStyle/>
                    <a:p>
                      <a:pPr algn="just"/>
                      <a:r>
                        <a:rPr lang="en-IN" dirty="0" err="1" smtClean="0"/>
                        <a:t>LightGBM</a:t>
                      </a:r>
                      <a:r>
                        <a:rPr lang="en-IN" dirty="0" smtClean="0"/>
                        <a:t>: A Highly Efficient Gradient Boosting Decision Tree [2017]</a:t>
                      </a:r>
                    </a:p>
                    <a:p>
                      <a:pPr algn="just"/>
                      <a:r>
                        <a:rPr lang="en-IN" dirty="0" smtClean="0"/>
                        <a:t>Author: </a:t>
                      </a:r>
                      <a:r>
                        <a:rPr lang="en-IN" dirty="0" err="1" smtClean="0"/>
                        <a:t>Guolin</a:t>
                      </a:r>
                      <a:r>
                        <a:rPr lang="en-IN" dirty="0" smtClean="0"/>
                        <a:t> </a:t>
                      </a:r>
                      <a:r>
                        <a:rPr lang="en-IN" dirty="0" err="1" smtClean="0"/>
                        <a:t>Ke</a:t>
                      </a:r>
                      <a:r>
                        <a:rPr lang="en-IN" dirty="0" smtClean="0"/>
                        <a:t> , Qi </a:t>
                      </a:r>
                      <a:r>
                        <a:rPr lang="en-IN" dirty="0" err="1" smtClean="0"/>
                        <a:t>Meng</a:t>
                      </a:r>
                      <a:r>
                        <a:rPr lang="en-IN" dirty="0" smtClean="0"/>
                        <a:t> , Thomas Finley , </a:t>
                      </a:r>
                      <a:r>
                        <a:rPr lang="en-IN" dirty="0" err="1" smtClean="0"/>
                        <a:t>Taifeng</a:t>
                      </a:r>
                      <a:r>
                        <a:rPr lang="en-IN" dirty="0" smtClean="0"/>
                        <a:t> Wang , Wei Chen , </a:t>
                      </a:r>
                      <a:r>
                        <a:rPr lang="en-IN" dirty="0" err="1" smtClean="0"/>
                        <a:t>Weidong</a:t>
                      </a:r>
                      <a:r>
                        <a:rPr lang="en-IN" dirty="0" smtClean="0"/>
                        <a:t> Ma , </a:t>
                      </a:r>
                      <a:r>
                        <a:rPr lang="en-IN" dirty="0" err="1" smtClean="0"/>
                        <a:t>Qiwei</a:t>
                      </a:r>
                      <a:r>
                        <a:rPr lang="en-IN" dirty="0" smtClean="0"/>
                        <a:t> Ye , Tie-Yan Liu</a:t>
                      </a:r>
                    </a:p>
                    <a:p>
                      <a:endParaRPr lang="en-IN"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proposed a novel GBDT algorithm called </a:t>
                      </a:r>
                      <a:r>
                        <a:rPr lang="en-US" dirty="0" err="1" smtClean="0"/>
                        <a:t>LightGBM</a:t>
                      </a:r>
                      <a:r>
                        <a:rPr lang="en-US" dirty="0" smtClean="0"/>
                        <a:t>, which contains two novel techniques: Gradient-based One-Side Sampling and Exclusive Feature Bundling</a:t>
                      </a:r>
                      <a:r>
                        <a:rPr lang="en-US" baseline="0" dirty="0" smtClean="0"/>
                        <a:t> to handle huge data and features.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LightGBM</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Pros: </a:t>
                      </a:r>
                      <a:r>
                        <a:rPr lang="en-US" dirty="0" err="1" smtClean="0"/>
                        <a:t>LightGBM</a:t>
                      </a:r>
                      <a:r>
                        <a:rPr lang="en-US" dirty="0" smtClean="0"/>
                        <a:t> can significantly outperform </a:t>
                      </a:r>
                      <a:r>
                        <a:rPr lang="en-US" dirty="0" err="1" smtClean="0"/>
                        <a:t>XGBoost</a:t>
                      </a:r>
                      <a:r>
                        <a:rPr lang="en-US" dirty="0" smtClean="0"/>
                        <a:t> and SGB in terms of computational speed and memory consumption.</a:t>
                      </a:r>
                    </a:p>
                    <a:p>
                      <a:endParaRPr lang="en-US" dirty="0"/>
                    </a:p>
                  </a:txBody>
                  <a:tcPr/>
                </a:tc>
                <a:extLst>
                  <a:ext uri="{0D108BD9-81ED-4DB2-BD59-A6C34878D82A}">
                    <a16:rowId xmlns:a16="http://schemas.microsoft.com/office/drawing/2014/main" val="10001"/>
                  </a:ext>
                </a:extLst>
              </a:tr>
              <a:tr h="2852964">
                <a:tc>
                  <a:txBody>
                    <a:bodyPr/>
                    <a:lstStyle/>
                    <a:p>
                      <a:r>
                        <a:rPr lang="en-IN" dirty="0" smtClean="0"/>
                        <a:t>[8]</a:t>
                      </a:r>
                    </a:p>
                    <a:p>
                      <a:endParaRPr lang="en-US" dirty="0" smtClean="0"/>
                    </a:p>
                    <a:p>
                      <a:endParaRPr lang="en-US" dirty="0" smtClean="0"/>
                    </a:p>
                    <a:p>
                      <a:endParaRPr lang="en-US" dirty="0" smtClean="0"/>
                    </a:p>
                  </a:txBody>
                  <a:tcPr/>
                </a:tc>
                <a:tc>
                  <a:txBody>
                    <a:bodyPr/>
                    <a:lstStyle/>
                    <a:p>
                      <a:r>
                        <a:rPr lang="en-IN" dirty="0" smtClean="0">
                          <a:solidFill>
                            <a:schemeClr val="tx1"/>
                          </a:solidFill>
                        </a:rPr>
                        <a:t>Customer Lifetime Value Prediction Using Embedding</a:t>
                      </a:r>
                    </a:p>
                    <a:p>
                      <a:r>
                        <a:rPr lang="en-IN" dirty="0" smtClean="0">
                          <a:solidFill>
                            <a:schemeClr val="tx1"/>
                          </a:solidFill>
                        </a:rPr>
                        <a:t>Author: </a:t>
                      </a:r>
                      <a:r>
                        <a:rPr lang="it-IT" dirty="0" smtClean="0">
                          <a:solidFill>
                            <a:schemeClr val="tx1"/>
                          </a:solidFill>
                        </a:rPr>
                        <a:t>Benjamin Paul Chamberlain, Angelo Cardoso, C. H. Bryan Liu, Roberto Pagliari,</a:t>
                      </a:r>
                      <a:r>
                        <a:rPr lang="en-IN" dirty="0" smtClean="0">
                          <a:solidFill>
                            <a:schemeClr val="tx1"/>
                          </a:solidFill>
                        </a:rPr>
                        <a:t> </a:t>
                      </a:r>
                      <a:r>
                        <a:rPr lang="en-IN" u="none" dirty="0" smtClean="0">
                          <a:solidFill>
                            <a:schemeClr val="tx1"/>
                          </a:solidFill>
                        </a:rPr>
                        <a:t> </a:t>
                      </a:r>
                      <a:r>
                        <a:rPr lang="en-IN" dirty="0" smtClean="0">
                          <a:solidFill>
                            <a:schemeClr val="tx1"/>
                          </a:solidFill>
                        </a:rPr>
                        <a:t>Marc Peter </a:t>
                      </a:r>
                      <a:r>
                        <a:rPr lang="en-IN" dirty="0" err="1" smtClean="0">
                          <a:solidFill>
                            <a:schemeClr val="tx1"/>
                          </a:solidFill>
                        </a:rPr>
                        <a:t>Deisenroth</a:t>
                      </a:r>
                      <a:r>
                        <a:rPr lang="en-IN" dirty="0" smtClean="0">
                          <a:solidFill>
                            <a:schemeClr val="tx1"/>
                          </a:solidFill>
                        </a:rPr>
                        <a:t> [2017]</a:t>
                      </a:r>
                    </a:p>
                    <a:p>
                      <a:endParaRPr lang="en-IN"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Training feedforward neural network </a:t>
                      </a:r>
                      <a:r>
                        <a:rPr lang="en-US" dirty="0" smtClean="0"/>
                        <a:t>on the handcrafted features in a supervised setting</a:t>
                      </a:r>
                      <a:r>
                        <a:rPr lang="en-US" baseline="0" dirty="0" smtClean="0"/>
                        <a:t> </a:t>
                      </a:r>
                      <a:r>
                        <a:rPr lang="en-US" dirty="0" smtClean="0"/>
                        <a:t>by learning an embedding of customers using session data in an unsupervised setting to augment our set of RF features.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CNN</a:t>
                      </a:r>
                    </a:p>
                    <a:p>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 deep network to learn end-to-end from raw data sources as opposed to using handcrafted features as inputs</a:t>
                      </a:r>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7121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7216800"/>
              </p:ext>
            </p:extLst>
          </p:nvPr>
        </p:nvGraphicFramePr>
        <p:xfrm>
          <a:off x="0" y="1392098"/>
          <a:ext cx="12064621" cy="4558536"/>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1880284">
                <a:tc>
                  <a:txBody>
                    <a:bodyPr/>
                    <a:lstStyle/>
                    <a:p>
                      <a:r>
                        <a:rPr lang="en-IN" dirty="0" smtClean="0"/>
                        <a:t>[9]</a:t>
                      </a:r>
                      <a:endParaRPr lang="en-IN" dirty="0"/>
                    </a:p>
                  </a:txBody>
                  <a:tcPr/>
                </a:tc>
                <a:tc>
                  <a:txBody>
                    <a:bodyPr/>
                    <a:lstStyle/>
                    <a:p>
                      <a:pPr algn="just"/>
                      <a:r>
                        <a:rPr lang="en-US" dirty="0" smtClean="0"/>
                        <a:t>Introduction to artificial neural networks [2018]</a:t>
                      </a:r>
                      <a:endParaRPr lang="en-IN" dirty="0" smtClean="0"/>
                    </a:p>
                    <a:p>
                      <a:pPr algn="just"/>
                      <a:r>
                        <a:rPr lang="en-IN" dirty="0" smtClean="0"/>
                        <a:t>Author: Enzo </a:t>
                      </a:r>
                      <a:r>
                        <a:rPr lang="en-IN" dirty="0" err="1" smtClean="0"/>
                        <a:t>Grossi</a:t>
                      </a:r>
                      <a:r>
                        <a:rPr lang="en-IN" dirty="0" smtClean="0"/>
                        <a:t> , Massimo </a:t>
                      </a:r>
                      <a:r>
                        <a:rPr lang="en-IN" dirty="0" err="1" smtClean="0"/>
                        <a:t>Buscema</a:t>
                      </a:r>
                      <a:endParaRPr lang="en-IN" dirty="0" smtClean="0"/>
                    </a:p>
                    <a:p>
                      <a:endParaRPr lang="en-IN"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develop algorithms that can be used to model complex patterns and prediction problems.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interconnected group of nodes, inspired by a simplification of neurons in a brain</a:t>
                      </a:r>
                      <a:endParaRPr lang="en-US" b="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Pros: Many problems</a:t>
                      </a:r>
                      <a:r>
                        <a:rPr lang="en-US" baseline="0" dirty="0" smtClean="0"/>
                        <a:t> </a:t>
                      </a:r>
                      <a:r>
                        <a:rPr lang="en-US" dirty="0" smtClean="0"/>
                        <a:t>can</a:t>
                      </a:r>
                      <a:r>
                        <a:rPr lang="en-US" baseline="0" dirty="0" smtClean="0"/>
                        <a:t> be solved using ANN.</a:t>
                      </a:r>
                      <a:endParaRPr lang="en-US" dirty="0" smtClean="0"/>
                    </a:p>
                    <a:p>
                      <a:endParaRPr lang="en-US" dirty="0"/>
                    </a:p>
                  </a:txBody>
                  <a:tcPr/>
                </a:tc>
                <a:extLst>
                  <a:ext uri="{0D108BD9-81ED-4DB2-BD59-A6C34878D82A}">
                    <a16:rowId xmlns:a16="http://schemas.microsoft.com/office/drawing/2014/main" val="10001"/>
                  </a:ext>
                </a:extLst>
              </a:tr>
              <a:tr h="1402586">
                <a:tc>
                  <a:txBody>
                    <a:bodyPr/>
                    <a:lstStyle/>
                    <a:p>
                      <a:r>
                        <a:rPr lang="en-IN" dirty="0" smtClean="0"/>
                        <a:t>[10]</a:t>
                      </a:r>
                    </a:p>
                    <a:p>
                      <a:endParaRPr lang="en-US" dirty="0" smtClean="0"/>
                    </a:p>
                    <a:p>
                      <a:endParaRPr lang="en-US" dirty="0" smtClean="0"/>
                    </a:p>
                    <a:p>
                      <a:endParaRPr lang="en-US" dirty="0" smtClean="0"/>
                    </a:p>
                  </a:txBody>
                  <a:tcPr/>
                </a:tc>
                <a:tc>
                  <a:txBody>
                    <a:bodyPr/>
                    <a:lstStyle/>
                    <a:p>
                      <a:pPr algn="just"/>
                      <a:r>
                        <a:rPr lang="en-IN" dirty="0" smtClean="0"/>
                        <a:t>Online Fashion Commerce: Modelling Customer Promise Date. [2021]</a:t>
                      </a:r>
                    </a:p>
                    <a:p>
                      <a:pPr algn="just"/>
                      <a:r>
                        <a:rPr lang="en-IN" dirty="0" smtClean="0"/>
                        <a:t>Author:</a:t>
                      </a:r>
                      <a:r>
                        <a:rPr lang="en-IN" baseline="0" dirty="0" smtClean="0"/>
                        <a:t> </a:t>
                      </a:r>
                      <a:r>
                        <a:rPr lang="en-IN" baseline="0" dirty="0" err="1" smtClean="0"/>
                        <a:t>Preethi</a:t>
                      </a:r>
                      <a:r>
                        <a:rPr lang="en-IN" baseline="0" dirty="0" smtClean="0"/>
                        <a:t>, </a:t>
                      </a:r>
                      <a:r>
                        <a:rPr lang="en-IN" baseline="0" dirty="0" err="1" smtClean="0"/>
                        <a:t>Nachiappan</a:t>
                      </a:r>
                      <a:r>
                        <a:rPr lang="en-IN" baseline="0" dirty="0" smtClean="0"/>
                        <a:t> </a:t>
                      </a:r>
                      <a:r>
                        <a:rPr lang="en-IN" baseline="0" dirty="0" err="1" smtClean="0"/>
                        <a:t>Sundaram</a:t>
                      </a:r>
                      <a:r>
                        <a:rPr lang="en-IN" baseline="0" dirty="0" smtClean="0"/>
                        <a:t>, </a:t>
                      </a:r>
                      <a:r>
                        <a:rPr lang="en-IN" baseline="0" dirty="0" err="1" smtClean="0"/>
                        <a:t>Ravindra</a:t>
                      </a:r>
                      <a:r>
                        <a:rPr lang="en-IN" baseline="0" dirty="0" smtClean="0"/>
                        <a:t> </a:t>
                      </a:r>
                      <a:r>
                        <a:rPr lang="en-IN" baseline="0" dirty="0" err="1" smtClean="0"/>
                        <a:t>Babu</a:t>
                      </a:r>
                      <a:r>
                        <a:rPr lang="en-IN" baseline="0" dirty="0" smtClean="0"/>
                        <a:t> </a:t>
                      </a:r>
                      <a:r>
                        <a:rPr lang="en-IN" baseline="0" dirty="0" err="1" smtClean="0"/>
                        <a:t>Tallamraju</a:t>
                      </a:r>
                      <a:endParaRPr lang="en-IN" baseline="0" dirty="0" smtClean="0"/>
                    </a:p>
                    <a:p>
                      <a:endParaRPr lang="en-IN" sz="1800" b="0" i="0" kern="1200" dirty="0">
                        <a:solidFill>
                          <a:schemeClr val="dk1"/>
                        </a:solidFill>
                        <a:effectLst/>
                        <a:latin typeface="+mn-lt"/>
                        <a:ea typeface="+mn-ea"/>
                        <a:cs typeface="+mn-cs"/>
                      </a:endParaRPr>
                    </a:p>
                  </a:txBody>
                  <a:tcPr/>
                </a:tc>
                <a:tc>
                  <a:txBody>
                    <a:bodyPr/>
                    <a:lstStyle/>
                    <a:p>
                      <a:r>
                        <a:rPr lang="en-US" dirty="0" smtClean="0"/>
                        <a:t>asymmetric loss functions and a feedback-based breach control model.</a:t>
                      </a:r>
                    </a:p>
                    <a:p>
                      <a:r>
                        <a:rPr lang="en-IN" dirty="0" smtClean="0"/>
                        <a:t>y(t) = g(t) + s(t) + h(t) + t</a:t>
                      </a:r>
                      <a:endParaRPr lang="en-US" dirty="0" smtClean="0"/>
                    </a:p>
                    <a:p>
                      <a:endParaRPr lang="en-US" dirty="0"/>
                    </a:p>
                  </a:txBody>
                  <a:tcPr/>
                </a:tc>
                <a:tc>
                  <a:txBody>
                    <a:bodyPr/>
                    <a:lstStyle/>
                    <a:p>
                      <a:r>
                        <a:rPr lang="en-IN" dirty="0" smtClean="0"/>
                        <a:t>Light GBM model</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Gradient Boosting</a:t>
                      </a:r>
                    </a:p>
                    <a:p>
                      <a:endParaRPr lang="en-US" baseline="0" dirty="0" smtClean="0"/>
                    </a:p>
                  </a:txBody>
                  <a:tcPr/>
                </a:tc>
                <a:tc>
                  <a:txBody>
                    <a:bodyPr/>
                    <a:lstStyle/>
                    <a:p>
                      <a:r>
                        <a:rPr lang="en-US" dirty="0" smtClean="0"/>
                        <a:t>Pros: Used by </a:t>
                      </a:r>
                      <a:r>
                        <a:rPr lang="en-US" dirty="0" err="1" smtClean="0"/>
                        <a:t>Myntra</a:t>
                      </a:r>
                      <a:r>
                        <a:rPr lang="en-US" dirty="0" smtClean="0"/>
                        <a:t> successfully</a:t>
                      </a:r>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1590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Gap</a:t>
            </a:r>
            <a:endParaRPr lang="en-IN" b="1" dirty="0"/>
          </a:p>
        </p:txBody>
      </p:sp>
      <p:sp>
        <p:nvSpPr>
          <p:cNvPr id="3" name="Content Placeholder 2"/>
          <p:cNvSpPr>
            <a:spLocks noGrp="1"/>
          </p:cNvSpPr>
          <p:nvPr>
            <p:ph idx="1"/>
          </p:nvPr>
        </p:nvSpPr>
        <p:spPr/>
        <p:txBody>
          <a:bodyPr/>
          <a:lstStyle/>
          <a:p>
            <a:r>
              <a:rPr lang="en-US" dirty="0" smtClean="0"/>
              <a:t>There has been enormous work in the field of churn prediction however, there is never too late to introduce a better and new way to perform analysis and prediction.</a:t>
            </a:r>
          </a:p>
          <a:p>
            <a:r>
              <a:rPr lang="en-US" dirty="0" smtClean="0"/>
              <a:t>So, I decided to use ANN to perform the analysis.</a:t>
            </a:r>
          </a:p>
          <a:p>
            <a:r>
              <a:rPr lang="en-US" dirty="0" smtClean="0"/>
              <a:t>Even the accuracy, can also be boosted later by using several optimizers in the end, and manipulation of the accuracy or using a gradient booster is also another way to achieve the aim.</a:t>
            </a:r>
          </a:p>
          <a:p>
            <a:pPr marL="0" indent="0">
              <a:buNone/>
            </a:pPr>
            <a:endParaRPr lang="en-IN" dirty="0"/>
          </a:p>
        </p:txBody>
      </p:sp>
      <p:sp>
        <p:nvSpPr>
          <p:cNvPr id="4" name="Footer Placeholder 3"/>
          <p:cNvSpPr>
            <a:spLocks noGrp="1"/>
          </p:cNvSpPr>
          <p:nvPr>
            <p:ph type="ftr" sz="quarter" idx="11"/>
          </p:nvPr>
        </p:nvSpPr>
        <p:spPr>
          <a:xfrm>
            <a:off x="2769358" y="6356349"/>
            <a:ext cx="704338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257279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92941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Motivation</a:t>
            </a:r>
            <a:endParaRPr lang="en-IN" b="1" dirty="0"/>
          </a:p>
        </p:txBody>
      </p:sp>
      <p:sp>
        <p:nvSpPr>
          <p:cNvPr id="3" name="Content Placeholder 2"/>
          <p:cNvSpPr>
            <a:spLocks noGrp="1"/>
          </p:cNvSpPr>
          <p:nvPr>
            <p:ph idx="1"/>
          </p:nvPr>
        </p:nvSpPr>
        <p:spPr/>
        <p:txBody>
          <a:bodyPr/>
          <a:lstStyle/>
          <a:p>
            <a:r>
              <a:rPr lang="en-US" dirty="0" smtClean="0"/>
              <a:t>I was very much motivated to do something in the field of E-commerce as everyone has heard of the Tech-giants amazon and Flipkart and I always wanted to set up something like this.</a:t>
            </a:r>
          </a:p>
          <a:p>
            <a:r>
              <a:rPr lang="en-US" dirty="0" smtClean="0"/>
              <a:t>I heard that there are many bug bounties challenges by these companies and I got to know that there are flaws in these Tech-giants.</a:t>
            </a:r>
          </a:p>
          <a:p>
            <a:r>
              <a:rPr lang="en-US" dirty="0" smtClean="0"/>
              <a:t>So, I got to know about Machine Learning and I found it really interesting how these MNCs automate their process, then I heard about Waymo, Texas has an automatic Cab system throughout the city, and it’s very efficient. So, I started diving deep into this field. </a:t>
            </a:r>
            <a:endParaRPr lang="en-IN" dirty="0"/>
          </a:p>
        </p:txBody>
      </p:sp>
      <p:sp>
        <p:nvSpPr>
          <p:cNvPr id="4" name="Footer Placeholder 3"/>
          <p:cNvSpPr>
            <a:spLocks noGrp="1"/>
          </p:cNvSpPr>
          <p:nvPr>
            <p:ph type="ftr" sz="quarter" idx="11"/>
          </p:nvPr>
        </p:nvSpPr>
        <p:spPr>
          <a:xfrm>
            <a:off x="4038599" y="6356350"/>
            <a:ext cx="4818797"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189352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smtClean="0"/>
              <a:t>I faced many issues as most of the Research papers in this field are to predict Telecommunication customer churn, so whenever I searched for E-commerce, it was very tough to find.</a:t>
            </a:r>
            <a:endParaRPr lang="en-US" dirty="0"/>
          </a:p>
          <a:p>
            <a:r>
              <a:rPr lang="en-US" dirty="0" smtClean="0"/>
              <a:t>Companies like Dunnsolution have made the E-commerce world a competitive market as they are specially providing their services in this field to have all sorts of models.</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77633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I will also try if it is possible to compare many other algorithms. In K-fold methods.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86130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Work to be Completed</a:t>
            </a:r>
            <a:r>
              <a:rPr lang="en-IN" dirty="0" smtClean="0">
                <a:solidFill>
                  <a:srgbClr val="FF0000"/>
                </a:solidFill>
              </a:rPr>
              <a:t>(What is to do be done in Review 2)</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I have just started to write the Research paper as most of the time I have worked to collect information on Recent Research in this field.</a:t>
            </a:r>
          </a:p>
          <a:p>
            <a:r>
              <a:rPr lang="en-US" dirty="0" smtClean="0"/>
              <a:t>I have to collect more information and then compile my answer with two or three approaches to the problem.</a:t>
            </a:r>
          </a:p>
          <a:p>
            <a:r>
              <a:rPr lang="en-US" dirty="0" smtClean="0"/>
              <a:t>As some of the approaches give better results with more space utilization and vice versa.</a:t>
            </a:r>
          </a:p>
          <a:p>
            <a:r>
              <a:rPr lang="en-US" dirty="0" smtClean="0"/>
              <a:t>So, I will be telling you all the good approaches.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26752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6" name="Picture 5"/>
          <p:cNvPicPr>
            <a:picLocks noChangeAspect="1"/>
          </p:cNvPicPr>
          <p:nvPr/>
        </p:nvPicPr>
        <p:blipFill rotWithShape="1">
          <a:blip r:embed="rId2"/>
          <a:srcRect r="1033" b="8075"/>
          <a:stretch/>
        </p:blipFill>
        <p:spPr>
          <a:xfrm>
            <a:off x="838200" y="1482869"/>
            <a:ext cx="11115139" cy="4486276"/>
          </a:xfrm>
          <a:prstGeom prst="rect">
            <a:avLst/>
          </a:prstGeom>
        </p:spPr>
      </p:pic>
    </p:spTree>
    <p:extLst>
      <p:ext uri="{BB962C8B-B14F-4D97-AF65-F5344CB8AC3E}">
        <p14:creationId xmlns:p14="http://schemas.microsoft.com/office/powerpoint/2010/main" val="77306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US" dirty="0" smtClean="0"/>
              <a:t>Introduction</a:t>
            </a:r>
            <a:endParaRPr lang="en-US" dirty="0"/>
          </a:p>
          <a:p>
            <a:r>
              <a:rPr lang="en-US" dirty="0" smtClean="0"/>
              <a:t>Literature </a:t>
            </a:r>
            <a:r>
              <a:rPr lang="en-US" dirty="0"/>
              <a:t>Review (15 Latest Papers – Minimum - from Reputed Journals/Conferences</a:t>
            </a:r>
            <a:r>
              <a:rPr lang="en-US" dirty="0" smtClean="0"/>
              <a:t>)</a:t>
            </a:r>
          </a:p>
          <a:p>
            <a:r>
              <a:rPr lang="en-US" dirty="0" smtClean="0"/>
              <a:t>Research Gap</a:t>
            </a:r>
            <a:endParaRPr lang="en-US" dirty="0"/>
          </a:p>
          <a:p>
            <a:r>
              <a:rPr lang="en-US" dirty="0" smtClean="0"/>
              <a:t>Problem </a:t>
            </a:r>
            <a:r>
              <a:rPr lang="en-US" dirty="0"/>
              <a:t>Statement </a:t>
            </a:r>
            <a:endParaRPr lang="en-US" dirty="0" smtClean="0"/>
          </a:p>
          <a:p>
            <a:r>
              <a:rPr lang="en-US" dirty="0"/>
              <a:t>Research Motivation</a:t>
            </a:r>
            <a:endParaRPr lang="en-US" dirty="0" smtClean="0"/>
          </a:p>
          <a:p>
            <a:r>
              <a:rPr lang="en-US" dirty="0" smtClean="0"/>
              <a:t> </a:t>
            </a:r>
            <a:r>
              <a:rPr lang="en-US" dirty="0"/>
              <a:t>Research </a:t>
            </a:r>
            <a:r>
              <a:rPr lang="en-US" dirty="0" smtClean="0"/>
              <a:t>Challenges</a:t>
            </a:r>
            <a:endParaRPr lang="en-US" dirty="0"/>
          </a:p>
          <a:p>
            <a:r>
              <a:rPr lang="en-US" dirty="0" smtClean="0"/>
              <a:t>Research </a:t>
            </a:r>
            <a:r>
              <a:rPr lang="en-US" dirty="0"/>
              <a:t>Objective </a:t>
            </a:r>
          </a:p>
          <a:p>
            <a:r>
              <a:rPr lang="en-US" dirty="0" smtClean="0"/>
              <a:t>What </a:t>
            </a:r>
            <a:r>
              <a:rPr lang="en-US" dirty="0"/>
              <a:t>is to be done next (1 Slide)</a:t>
            </a:r>
          </a:p>
          <a:p>
            <a:r>
              <a:rPr lang="en-US" dirty="0" smtClean="0"/>
              <a:t>Research </a:t>
            </a:r>
            <a:r>
              <a:rPr lang="en-US" dirty="0"/>
              <a:t>Paper Status</a:t>
            </a:r>
          </a:p>
          <a:p>
            <a:r>
              <a:rPr lang="en-US" dirty="0" smtClean="0"/>
              <a:t>Guide </a:t>
            </a:r>
            <a:r>
              <a:rPr lang="en-US" dirty="0"/>
              <a:t>Approval mail snapshot</a:t>
            </a:r>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FF0000"/>
                </a:solidFill>
              </a:rPr>
              <a:t>Any other additional information to be added by Guide</a:t>
            </a:r>
            <a:endParaRPr lang="en-IN" b="1" i="1" dirty="0">
              <a:solidFill>
                <a:srgbClr val="FF0000"/>
              </a:solidFill>
            </a:endParaRPr>
          </a:p>
        </p:txBody>
      </p:sp>
      <p:sp>
        <p:nvSpPr>
          <p:cNvPr id="3" name="Content Placeholder 2"/>
          <p:cNvSpPr>
            <a:spLocks noGrp="1"/>
          </p:cNvSpPr>
          <p:nvPr>
            <p:ph idx="1"/>
          </p:nvPr>
        </p:nvSpPr>
        <p:spPr/>
        <p:txBody>
          <a:bodyPr/>
          <a:lstStyle/>
          <a:p>
            <a:r>
              <a:rPr lang="en-US" dirty="0" smtClean="0"/>
              <a:t>No, There is </a:t>
            </a:r>
            <a:r>
              <a:rPr lang="en-US" dirty="0"/>
              <a:t>no additional information to be added by </a:t>
            </a:r>
            <a:r>
              <a:rPr lang="en-US" dirty="0" smtClean="0"/>
              <a:t>the Guide. My guide is very helpful, I already knew that as I studied TOC one of the toughest theoretical subjects under him and he helped me a lot even at that time. Even in the times of Covid-19, he delivered his best using a whiteboard at home. So, I thought to work under his supervision.</a:t>
            </a:r>
          </a:p>
          <a:p>
            <a:r>
              <a:rPr lang="en-US" dirty="0" smtClean="0"/>
              <a:t>My idea was accepted after writing a mail to the guide and explaining everything on call.</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2455204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19380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1913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84328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311149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146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0184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Background Work, Challenges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main work behind the scene is the phase of learning because it’s true that AI and ML are very vast topics.</a:t>
            </a:r>
          </a:p>
          <a:p>
            <a:r>
              <a:rPr lang="en-US" dirty="0" smtClean="0"/>
              <a:t>So every day, I am learning new algorithms and focusing on building better practical models, and learning how to optimize the model in a better way because I felt in most cases the model is already prepared its about the space that is so large or the accuracy that is so bad.</a:t>
            </a:r>
          </a:p>
          <a:p>
            <a:r>
              <a:rPr lang="en-US" dirty="0" smtClean="0"/>
              <a:t>I also faced issues while studying and selecting the correct material for different topics as most of the courses were either highly paid or the courses on youtube aren’t reliable.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10894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main challenge was selecting the final idea as the field is evolving at its peak because of the tech giants like Amazon, Alibaba, Flipkart, and Walmart.</a:t>
            </a:r>
          </a:p>
          <a:p>
            <a:r>
              <a:rPr lang="en-US" dirty="0"/>
              <a:t>Every day I read one article in the morning since I enrolled in the capstone project as working on this idea as my final project was one of my dreams when I joined the college due to the placements I was not very regular but still I was able to make ends meet</a:t>
            </a:r>
            <a:r>
              <a:rPr lang="en-US" dirty="0" smtClean="0"/>
              <a:t>.</a:t>
            </a:r>
          </a:p>
          <a:p>
            <a:r>
              <a:rPr lang="en-US" dirty="0" smtClean="0"/>
              <a:t>The Research paper was not a difficult part as I was getting the idea of how to implement it by reading so much in the right direction.</a:t>
            </a:r>
            <a:endParaRPr lang="en-US"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9478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smtClean="0"/>
              <a:t>Literature Review/Survey</a:t>
            </a:r>
            <a:endParaRPr lang="en-IN" b="1" dirty="0"/>
          </a:p>
        </p:txBody>
      </p:sp>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11152428"/>
              </p:ext>
            </p:extLst>
          </p:nvPr>
        </p:nvGraphicFramePr>
        <p:xfrm>
          <a:off x="0" y="1392098"/>
          <a:ext cx="12064621" cy="484712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2717510">
                <a:tc>
                  <a:txBody>
                    <a:bodyPr/>
                    <a:lstStyle/>
                    <a:p>
                      <a:r>
                        <a:rPr lang="en-IN"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The Impact of Customer Satisfaction and Relationship Quality on Customer Retention: A Critical Reassessment and Model Development [1997]</a:t>
                      </a:r>
                    </a:p>
                    <a:p>
                      <a:r>
                        <a:rPr lang="en-US" dirty="0" smtClean="0">
                          <a:solidFill>
                            <a:schemeClr val="tx1"/>
                          </a:solidFill>
                        </a:rPr>
                        <a:t>Author</a:t>
                      </a:r>
                      <a:r>
                        <a:rPr lang="en-US" baseline="0" dirty="0" smtClean="0">
                          <a:solidFill>
                            <a:schemeClr val="tx1"/>
                          </a:solidFill>
                        </a:rPr>
                        <a:t> :</a:t>
                      </a:r>
                      <a:r>
                        <a:rPr lang="en-US" dirty="0" smtClean="0">
                          <a:solidFill>
                            <a:schemeClr val="tx1"/>
                          </a:solidFill>
                        </a:rPr>
                        <a:t>Thorsten </a:t>
                      </a:r>
                      <a:r>
                        <a:rPr lang="en-US" dirty="0" err="1" smtClean="0">
                          <a:solidFill>
                            <a:schemeClr val="tx1"/>
                          </a:solidFill>
                        </a:rPr>
                        <a:t>Hennig-Thurau</a:t>
                      </a:r>
                      <a:r>
                        <a:rPr lang="en-US" dirty="0" smtClean="0">
                          <a:solidFill>
                            <a:schemeClr val="tx1"/>
                          </a:solidFill>
                        </a:rPr>
                        <a:t> and Alexander Klee (University of Hanover)</a:t>
                      </a:r>
                      <a:endParaRPr lang="en-IN" dirty="0">
                        <a:solidFill>
                          <a:schemeClr val="tx1"/>
                        </a:solidFill>
                      </a:endParaRPr>
                    </a:p>
                  </a:txBody>
                  <a:tcPr/>
                </a:tc>
                <a:tc>
                  <a:txBody>
                    <a:bodyPr/>
                    <a:lstStyle/>
                    <a:p>
                      <a:r>
                        <a:rPr lang="en-US" dirty="0" smtClean="0"/>
                        <a:t>Develop</a:t>
                      </a:r>
                      <a:r>
                        <a:rPr lang="en-US" baseline="0" dirty="0" smtClean="0"/>
                        <a:t> a</a:t>
                      </a:r>
                      <a:r>
                        <a:rPr lang="en-US" dirty="0" smtClean="0"/>
                        <a:t> conceptual foundation for investigating the customer retention process, with the use of the concepts of customer satisfaction and relationship quality.</a:t>
                      </a:r>
                      <a:endParaRPr lang="en-US" dirty="0"/>
                    </a:p>
                  </a:txBody>
                  <a:tcPr/>
                </a:tc>
                <a:tc>
                  <a:txBody>
                    <a:bodyPr/>
                    <a:lstStyle/>
                    <a:p>
                      <a:r>
                        <a:rPr lang="en-US" dirty="0" smtClean="0"/>
                        <a:t>Decision</a:t>
                      </a:r>
                      <a:r>
                        <a:rPr lang="en-US" baseline="0" dirty="0" smtClean="0"/>
                        <a:t> Tree</a:t>
                      </a:r>
                      <a:endParaRPr lang="en-US" dirty="0"/>
                    </a:p>
                  </a:txBody>
                  <a:tcPr/>
                </a:tc>
                <a:tc>
                  <a:txBody>
                    <a:bodyPr/>
                    <a:lstStyle/>
                    <a:p>
                      <a:r>
                        <a:rPr lang="en-US" dirty="0" smtClean="0"/>
                        <a:t>Pros: Better</a:t>
                      </a:r>
                      <a:r>
                        <a:rPr lang="en-US" baseline="0" dirty="0" smtClean="0"/>
                        <a:t> understanding of customer</a:t>
                      </a:r>
                      <a:endParaRPr lang="en-US" dirty="0"/>
                    </a:p>
                  </a:txBody>
                  <a:tcPr/>
                </a:tc>
                <a:extLst>
                  <a:ext uri="{0D108BD9-81ED-4DB2-BD59-A6C34878D82A}">
                    <a16:rowId xmlns:a16="http://schemas.microsoft.com/office/drawing/2014/main" val="10001"/>
                  </a:ext>
                </a:extLst>
              </a:tr>
              <a:tr h="1402586">
                <a:tc>
                  <a:txBody>
                    <a:bodyPr/>
                    <a:lstStyle/>
                    <a:p>
                      <a:r>
                        <a:rPr lang="en-IN" dirty="0" smtClean="0"/>
                        <a:t>[2]</a:t>
                      </a:r>
                    </a:p>
                    <a:p>
                      <a:endParaRPr lang="en-US" dirty="0" smtClean="0"/>
                    </a:p>
                    <a:p>
                      <a:endParaRPr lang="en-US" dirty="0" smtClean="0"/>
                    </a:p>
                    <a:p>
                      <a:endParaRPr lang="en-US" dirty="0" smtClean="0"/>
                    </a:p>
                  </a:txBody>
                  <a:tcPr/>
                </a:tc>
                <a:tc>
                  <a:txBody>
                    <a:bodyPr/>
                    <a:lstStyle/>
                    <a:p>
                      <a:r>
                        <a:rPr lang="en-IN" sz="1800" b="0" i="0" kern="1200" dirty="0" smtClean="0">
                          <a:solidFill>
                            <a:schemeClr val="dk1"/>
                          </a:solidFill>
                          <a:effectLst/>
                          <a:latin typeface="+mn-lt"/>
                          <a:ea typeface="+mn-ea"/>
                          <a:cs typeface="+mn-cs"/>
                        </a:rPr>
                        <a:t>Churn Prediction: Does Technology Matter? [2006]</a:t>
                      </a:r>
                    </a:p>
                    <a:p>
                      <a:r>
                        <a:rPr lang="en-IN" sz="1800" b="0" i="0" kern="1200" dirty="0" smtClean="0">
                          <a:solidFill>
                            <a:schemeClr val="dk1"/>
                          </a:solidFill>
                          <a:effectLst/>
                          <a:latin typeface="+mn-lt"/>
                          <a:ea typeface="+mn-ea"/>
                          <a:cs typeface="+mn-cs"/>
                        </a:rPr>
                        <a:t>Author: John Hadden, Ashutosh Tiwari, Rajkumar Roy, and </a:t>
                      </a:r>
                      <a:r>
                        <a:rPr lang="en-IN" sz="1800" b="0" i="0" kern="1200" dirty="0" err="1" smtClean="0">
                          <a:solidFill>
                            <a:schemeClr val="dk1"/>
                          </a:solidFill>
                          <a:effectLst/>
                          <a:latin typeface="+mn-lt"/>
                          <a:ea typeface="+mn-ea"/>
                          <a:cs typeface="+mn-cs"/>
                        </a:rPr>
                        <a:t>Dymitr</a:t>
                      </a:r>
                      <a:r>
                        <a:rPr lang="en-IN" sz="1800" b="0" i="0" kern="1200" dirty="0" smtClean="0">
                          <a:solidFill>
                            <a:schemeClr val="dk1"/>
                          </a:solidFill>
                          <a:effectLst/>
                          <a:latin typeface="+mn-lt"/>
                          <a:ea typeface="+mn-ea"/>
                          <a:cs typeface="+mn-cs"/>
                        </a:rPr>
                        <a:t> </a:t>
                      </a:r>
                      <a:r>
                        <a:rPr lang="en-IN" sz="1800" b="0" i="0" kern="1200" dirty="0" err="1" smtClean="0">
                          <a:solidFill>
                            <a:schemeClr val="dk1"/>
                          </a:solidFill>
                          <a:effectLst/>
                          <a:latin typeface="+mn-lt"/>
                          <a:ea typeface="+mn-ea"/>
                          <a:cs typeface="+mn-cs"/>
                        </a:rPr>
                        <a:t>Ruta</a:t>
                      </a:r>
                      <a:endParaRPr lang="en-IN" sz="1800" b="0" i="0" kern="1200" dirty="0">
                        <a:solidFill>
                          <a:schemeClr val="dk1"/>
                        </a:solidFill>
                        <a:effectLst/>
                        <a:latin typeface="+mn-lt"/>
                        <a:ea typeface="+mn-ea"/>
                        <a:cs typeface="+mn-cs"/>
                      </a:endParaRPr>
                    </a:p>
                  </a:txBody>
                  <a:tcPr/>
                </a:tc>
                <a:tc>
                  <a:txBody>
                    <a:bodyPr/>
                    <a:lstStyle/>
                    <a:p>
                      <a:r>
                        <a:rPr lang="en-US" dirty="0" smtClean="0"/>
                        <a:t>Comparison</a:t>
                      </a:r>
                      <a:r>
                        <a:rPr lang="en-US" baseline="0" dirty="0" smtClean="0"/>
                        <a:t> of various algorithm </a:t>
                      </a:r>
                      <a:endParaRPr lang="en-US" dirty="0"/>
                    </a:p>
                  </a:txBody>
                  <a:tcPr/>
                </a:tc>
                <a:tc>
                  <a:txBody>
                    <a:bodyPr/>
                    <a:lstStyle/>
                    <a:p>
                      <a:r>
                        <a:rPr lang="en-US" dirty="0" smtClean="0"/>
                        <a:t>Decision</a:t>
                      </a:r>
                      <a:r>
                        <a:rPr lang="en-US" baseline="0" dirty="0" smtClean="0"/>
                        <a:t> Tree,</a:t>
                      </a:r>
                    </a:p>
                    <a:p>
                      <a:r>
                        <a:rPr lang="en-US" baseline="0" dirty="0" smtClean="0"/>
                        <a:t>Regression</a:t>
                      </a:r>
                    </a:p>
                  </a:txBody>
                  <a:tcPr/>
                </a:tc>
                <a:tc>
                  <a:txBody>
                    <a:bodyPr/>
                    <a:lstStyle/>
                    <a:p>
                      <a:r>
                        <a:rPr lang="en-US" dirty="0" smtClean="0"/>
                        <a:t>Regression</a:t>
                      </a:r>
                      <a:r>
                        <a:rPr lang="en-US" baseline="0" dirty="0" smtClean="0"/>
                        <a:t> had higher accuracy.</a:t>
                      </a:r>
                      <a:endParaRPr lang="en-US" dirty="0"/>
                    </a:p>
                    <a:p>
                      <a:endParaRPr lang="en-US" dirty="0"/>
                    </a:p>
                    <a:p>
                      <a:endParaRPr lang="en-US" dirty="0"/>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3065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5596719" cy="365125"/>
          </a:xfrm>
        </p:spPr>
        <p:txBody>
          <a:bodyPr/>
          <a:lstStyle/>
          <a:p>
            <a:r>
              <a:rPr lang="en-US" smtClean="0"/>
              <a:t>School of Computer Science and Engineering           19BCE1856</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94457089"/>
              </p:ext>
            </p:extLst>
          </p:nvPr>
        </p:nvGraphicFramePr>
        <p:xfrm>
          <a:off x="0" y="20498"/>
          <a:ext cx="12064621" cy="633585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666572">
                <a:tc>
                  <a:txBody>
                    <a:bodyPr/>
                    <a:lstStyle/>
                    <a:p>
                      <a:pPr algn="ctr"/>
                      <a:r>
                        <a:rPr lang="en-IN" sz="2400" dirty="0" smtClean="0"/>
                        <a:t>S.No</a:t>
                      </a:r>
                      <a:endParaRPr lang="en-IN" sz="2400" dirty="0"/>
                    </a:p>
                  </a:txBody>
                  <a:tcPr/>
                </a:tc>
                <a:tc>
                  <a:txBody>
                    <a:bodyPr/>
                    <a:lstStyle/>
                    <a:p>
                      <a:pPr algn="ctr"/>
                      <a:r>
                        <a:rPr lang="en-IN" sz="2400" dirty="0" smtClean="0"/>
                        <a:t>Paper Title </a:t>
                      </a:r>
                      <a:r>
                        <a:rPr lang="en-IN" sz="2400" dirty="0" smtClean="0">
                          <a:solidFill>
                            <a:srgbClr val="FF0000"/>
                          </a:solidFill>
                        </a:rPr>
                        <a:t>(APA Format)</a:t>
                      </a:r>
                      <a:endParaRPr lang="en-IN" sz="2400" dirty="0">
                        <a:solidFill>
                          <a:srgbClr val="FF0000"/>
                        </a:solidFill>
                      </a:endParaRPr>
                    </a:p>
                  </a:txBody>
                  <a:tcPr/>
                </a:tc>
                <a:tc>
                  <a:txBody>
                    <a:bodyPr/>
                    <a:lstStyle/>
                    <a:p>
                      <a:pPr algn="ctr"/>
                      <a:r>
                        <a:rPr lang="en-IN" sz="2400" dirty="0" smtClean="0"/>
                        <a:t>Summary</a:t>
                      </a:r>
                      <a:endParaRPr lang="en-IN" sz="2400" dirty="0"/>
                    </a:p>
                  </a:txBody>
                  <a:tcPr/>
                </a:tc>
                <a:tc>
                  <a:txBody>
                    <a:bodyPr/>
                    <a:lstStyle/>
                    <a:p>
                      <a:pPr algn="ctr"/>
                      <a:r>
                        <a:rPr lang="en-IN" sz="2400" dirty="0" smtClean="0"/>
                        <a:t>Algorithms</a:t>
                      </a:r>
                      <a:r>
                        <a:rPr lang="en-IN" sz="2400" baseline="0" dirty="0" smtClean="0"/>
                        <a:t> Used </a:t>
                      </a:r>
                      <a:endParaRPr lang="en-IN" sz="2400" dirty="0"/>
                    </a:p>
                  </a:txBody>
                  <a:tcPr/>
                </a:tc>
                <a:tc>
                  <a:txBody>
                    <a:bodyPr/>
                    <a:lstStyle/>
                    <a:p>
                      <a:pPr algn="ctr"/>
                      <a:r>
                        <a:rPr lang="en-IN" sz="3200" dirty="0" smtClean="0"/>
                        <a:t>Pros / Cons</a:t>
                      </a:r>
                      <a:endParaRPr lang="en-IN" sz="3200" dirty="0"/>
                    </a:p>
                  </a:txBody>
                  <a:tcPr/>
                </a:tc>
                <a:extLst>
                  <a:ext uri="{0D108BD9-81ED-4DB2-BD59-A6C34878D82A}">
                    <a16:rowId xmlns:a16="http://schemas.microsoft.com/office/drawing/2014/main" val="10000"/>
                  </a:ext>
                </a:extLst>
              </a:tr>
              <a:tr h="2717510">
                <a:tc>
                  <a:txBody>
                    <a:bodyPr/>
                    <a:lstStyle/>
                    <a:p>
                      <a:r>
                        <a:rPr lang="en-IN" dirty="0" smtClean="0"/>
                        <a:t>[3]</a:t>
                      </a:r>
                      <a:endParaRPr lang="en-IN" dirty="0"/>
                    </a:p>
                  </a:txBody>
                  <a:tcPr/>
                </a:tc>
                <a:tc>
                  <a:txBody>
                    <a:bodyPr/>
                    <a:lstStyle/>
                    <a:p>
                      <a:pPr algn="just"/>
                      <a:r>
                        <a:rPr lang="en-US" b="0" dirty="0" err="1" smtClean="0"/>
                        <a:t>Scikit</a:t>
                      </a:r>
                      <a:r>
                        <a:rPr lang="en-US" b="0" dirty="0" smtClean="0"/>
                        <a:t>-learn: Machine Learning in Python [2012]</a:t>
                      </a:r>
                    </a:p>
                    <a:p>
                      <a:pPr algn="just"/>
                      <a:r>
                        <a:rPr lang="en-US" b="0" dirty="0" smtClean="0"/>
                        <a:t>Author:</a:t>
                      </a:r>
                      <a:r>
                        <a:rPr lang="en-US" b="0" baseline="0" dirty="0" smtClean="0"/>
                        <a:t> </a:t>
                      </a:r>
                      <a:r>
                        <a:rPr lang="en-IN" b="0" dirty="0" smtClean="0"/>
                        <a:t>Fabian </a:t>
                      </a:r>
                      <a:r>
                        <a:rPr lang="en-IN" b="0" dirty="0" err="1" smtClean="0"/>
                        <a:t>Pedregosa</a:t>
                      </a:r>
                      <a:r>
                        <a:rPr lang="en-IN" b="0" dirty="0" smtClean="0"/>
                        <a:t>, </a:t>
                      </a:r>
                      <a:r>
                        <a:rPr lang="en-IN" b="0" dirty="0" err="1" smtClean="0"/>
                        <a:t>Gaël</a:t>
                      </a:r>
                      <a:r>
                        <a:rPr lang="en-IN" b="0" dirty="0" smtClean="0"/>
                        <a:t> </a:t>
                      </a:r>
                      <a:r>
                        <a:rPr lang="en-IN" b="0" dirty="0" err="1" smtClean="0"/>
                        <a:t>Varoquaux</a:t>
                      </a:r>
                      <a:r>
                        <a:rPr lang="en-IN" b="0" dirty="0" smtClean="0"/>
                        <a:t>, Alexandre </a:t>
                      </a:r>
                      <a:r>
                        <a:rPr lang="en-IN" b="0" dirty="0" err="1" smtClean="0"/>
                        <a:t>Gramfort</a:t>
                      </a:r>
                      <a:r>
                        <a:rPr lang="en-IN" b="0" dirty="0" smtClean="0"/>
                        <a:t>, Vincent Michel, Bertrand </a:t>
                      </a:r>
                      <a:r>
                        <a:rPr lang="en-IN" b="0" dirty="0" err="1" smtClean="0"/>
                        <a:t>Thirion</a:t>
                      </a:r>
                      <a:r>
                        <a:rPr lang="en-IN" b="0" dirty="0" smtClean="0"/>
                        <a:t>, Olivier </a:t>
                      </a:r>
                      <a:r>
                        <a:rPr lang="en-IN" b="0" dirty="0" err="1" smtClean="0"/>
                        <a:t>Grisel</a:t>
                      </a:r>
                      <a:r>
                        <a:rPr lang="en-IN" b="0" dirty="0" smtClean="0"/>
                        <a:t>, Mathieu </a:t>
                      </a:r>
                      <a:r>
                        <a:rPr lang="en-IN" b="0" dirty="0" err="1" smtClean="0"/>
                        <a:t>Blondel</a:t>
                      </a:r>
                      <a:r>
                        <a:rPr lang="en-IN" b="0" dirty="0" smtClean="0"/>
                        <a:t>, Peter </a:t>
                      </a:r>
                      <a:r>
                        <a:rPr lang="en-IN" b="0" dirty="0" err="1" smtClean="0"/>
                        <a:t>Prettenhofer</a:t>
                      </a:r>
                      <a:r>
                        <a:rPr lang="en-IN" b="0" dirty="0" smtClean="0"/>
                        <a:t>, Ron Weiss, Vincent </a:t>
                      </a:r>
                      <a:r>
                        <a:rPr lang="en-IN" b="0" dirty="0" err="1" smtClean="0"/>
                        <a:t>Dubourg</a:t>
                      </a:r>
                      <a:r>
                        <a:rPr lang="en-IN" b="0" dirty="0" smtClean="0"/>
                        <a:t>, et al</a:t>
                      </a:r>
                      <a:endParaRPr lang="en-IN" b="0" dirty="0"/>
                    </a:p>
                  </a:txBody>
                  <a:tcPr/>
                </a:tc>
                <a:tc>
                  <a:txBody>
                    <a:bodyPr/>
                    <a:lstStyle/>
                    <a:p>
                      <a:r>
                        <a:rPr lang="en-US" dirty="0" err="1" smtClean="0"/>
                        <a:t>Scikit</a:t>
                      </a:r>
                      <a:r>
                        <a:rPr lang="en-US" dirty="0" smtClean="0"/>
                        <a:t>-learn exposes a wide variety of machine learning algorithms, both supervised and unsupervised, using a consistent, task-oriented interface, thus enabling easy comparison of methods for a given application.</a:t>
                      </a:r>
                      <a:endParaRPr lang="en-US" dirty="0"/>
                    </a:p>
                  </a:txBody>
                  <a:tcPr/>
                </a:tc>
                <a:tc>
                  <a:txBody>
                    <a:bodyPr/>
                    <a:lstStyle/>
                    <a:p>
                      <a:r>
                        <a:rPr lang="en-IN" dirty="0" smtClean="0"/>
                        <a:t>Technologies used:</a:t>
                      </a:r>
                      <a:endParaRPr lang="en-US" dirty="0" smtClean="0"/>
                    </a:p>
                    <a:p>
                      <a:r>
                        <a:rPr lang="en-US" dirty="0" err="1" smtClean="0"/>
                        <a:t>Numpy</a:t>
                      </a:r>
                      <a:r>
                        <a:rPr lang="en-US" dirty="0" smtClean="0"/>
                        <a:t>,</a:t>
                      </a:r>
                    </a:p>
                    <a:p>
                      <a:r>
                        <a:rPr lang="en-US" dirty="0" err="1" smtClean="0"/>
                        <a:t>Cython</a:t>
                      </a:r>
                      <a:r>
                        <a:rPr lang="en-US" dirty="0" smtClean="0"/>
                        <a:t>,</a:t>
                      </a:r>
                    </a:p>
                    <a:p>
                      <a:r>
                        <a:rPr lang="en-US" dirty="0" err="1" smtClean="0"/>
                        <a:t>Scipy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Pros: Further algorithm can be used designed using</a:t>
                      </a:r>
                      <a:r>
                        <a:rPr lang="en-US" baseline="0" dirty="0" smtClean="0"/>
                        <a:t> this</a:t>
                      </a:r>
                    </a:p>
                    <a:p>
                      <a:endParaRPr lang="en-US" dirty="0"/>
                    </a:p>
                  </a:txBody>
                  <a:tcPr/>
                </a:tc>
                <a:extLst>
                  <a:ext uri="{0D108BD9-81ED-4DB2-BD59-A6C34878D82A}">
                    <a16:rowId xmlns:a16="http://schemas.microsoft.com/office/drawing/2014/main" val="10001"/>
                  </a:ext>
                </a:extLst>
              </a:tr>
              <a:tr h="1402586">
                <a:tc>
                  <a:txBody>
                    <a:bodyPr/>
                    <a:lstStyle/>
                    <a:p>
                      <a:r>
                        <a:rPr lang="en-IN" dirty="0" smtClean="0"/>
                        <a:t>[4]</a:t>
                      </a:r>
                    </a:p>
                    <a:p>
                      <a:endParaRPr lang="en-US" dirty="0" smtClean="0"/>
                    </a:p>
                    <a:p>
                      <a:endParaRPr lang="en-US" dirty="0" smtClean="0"/>
                    </a:p>
                    <a:p>
                      <a:endParaRPr lang="en-US" dirty="0" smtClean="0"/>
                    </a:p>
                  </a:txBody>
                  <a:tcPr/>
                </a:tc>
                <a:tc>
                  <a:txBody>
                    <a:bodyPr/>
                    <a:lstStyle/>
                    <a:p>
                      <a:pPr algn="just"/>
                      <a:r>
                        <a:rPr lang="en-US" dirty="0" smtClean="0"/>
                        <a:t>Customer Churn Prediction in Telecommunication A Decade Review and Classification [2013]</a:t>
                      </a:r>
                    </a:p>
                    <a:p>
                      <a:pPr algn="just"/>
                      <a:r>
                        <a:rPr lang="en-US" dirty="0" smtClean="0"/>
                        <a:t>Author: </a:t>
                      </a:r>
                      <a:r>
                        <a:rPr lang="en-IN" dirty="0" err="1" smtClean="0"/>
                        <a:t>Nabgha</a:t>
                      </a:r>
                      <a:r>
                        <a:rPr lang="en-IN" baseline="0" dirty="0" smtClean="0"/>
                        <a:t> </a:t>
                      </a:r>
                      <a:r>
                        <a:rPr lang="en-IN" dirty="0" smtClean="0"/>
                        <a:t>Hashmi ,Naveed </a:t>
                      </a:r>
                      <a:r>
                        <a:rPr lang="en-IN" dirty="0" err="1" smtClean="0"/>
                        <a:t>Anwer</a:t>
                      </a:r>
                      <a:r>
                        <a:rPr lang="en-IN" dirty="0" smtClean="0"/>
                        <a:t> Butt and </a:t>
                      </a:r>
                      <a:r>
                        <a:rPr lang="en-IN" dirty="0" err="1" smtClean="0"/>
                        <a:t>Dr.Muddesar</a:t>
                      </a:r>
                      <a:r>
                        <a:rPr lang="en-IN" dirty="0" smtClean="0"/>
                        <a:t> Iqbal</a:t>
                      </a:r>
                    </a:p>
                    <a:p>
                      <a:endParaRPr lang="en-IN" sz="1800" b="0" i="0" kern="1200" dirty="0">
                        <a:solidFill>
                          <a:schemeClr val="dk1"/>
                        </a:solidFill>
                        <a:effectLst/>
                        <a:latin typeface="+mn-lt"/>
                        <a:ea typeface="+mn-ea"/>
                        <a:cs typeface="+mn-cs"/>
                      </a:endParaRPr>
                    </a:p>
                  </a:txBody>
                  <a:tcPr/>
                </a:tc>
                <a:tc>
                  <a:txBody>
                    <a:bodyPr/>
                    <a:lstStyle/>
                    <a:p>
                      <a:r>
                        <a:rPr lang="en-US" dirty="0" smtClean="0"/>
                        <a:t>Data mining techniques help telecom industry in this perception by providing techniques to identify such customers so that retention actions could be targeted upon them. </a:t>
                      </a:r>
                    </a:p>
                    <a:p>
                      <a:endParaRPr lang="en-US" dirty="0"/>
                    </a:p>
                  </a:txBody>
                  <a:tcPr/>
                </a:tc>
                <a:tc>
                  <a:txBody>
                    <a:bodyPr/>
                    <a:lstStyle/>
                    <a:p>
                      <a:r>
                        <a:rPr lang="en-IN" dirty="0" smtClean="0"/>
                        <a:t>Decision Trees</a:t>
                      </a:r>
                    </a:p>
                    <a:p>
                      <a:r>
                        <a:rPr lang="en-IN" dirty="0" smtClean="0"/>
                        <a:t>Regression</a:t>
                      </a:r>
                    </a:p>
                    <a:p>
                      <a:r>
                        <a:rPr lang="en-IN" dirty="0" smtClean="0"/>
                        <a:t>Cluster Analysis</a:t>
                      </a:r>
                      <a:endParaRPr lang="en-US" dirty="0" smtClean="0"/>
                    </a:p>
                    <a:p>
                      <a:endParaRPr lang="en-US" baseline="0" dirty="0" smtClean="0"/>
                    </a:p>
                  </a:txBody>
                  <a:tcPr/>
                </a:tc>
                <a:tc>
                  <a:txBody>
                    <a:bodyPr/>
                    <a:lstStyle/>
                    <a:p>
                      <a:r>
                        <a:rPr lang="en-US" dirty="0" smtClean="0"/>
                        <a:t>Pros:</a:t>
                      </a:r>
                      <a:r>
                        <a:rPr lang="en-US" baseline="0" dirty="0" smtClean="0"/>
                        <a:t> </a:t>
                      </a:r>
                      <a:r>
                        <a:rPr lang="en-US" dirty="0" smtClean="0"/>
                        <a:t>contribution in the field of customer churn predictive modeling in telecommunication</a:t>
                      </a:r>
                    </a:p>
                    <a:p>
                      <a:endParaRPr lang="en-US" dirty="0"/>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64905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TotalTime>
  <Words>2137</Words>
  <Application>Microsoft Office PowerPoint</Application>
  <PresentationFormat>Widescreen</PresentationFormat>
  <Paragraphs>225</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CAPSTONE PROJECT  REVIEW I Customer Churn Prediction using ANN</vt:lpstr>
      <vt:lpstr>Outline</vt:lpstr>
      <vt:lpstr>PowerPoint Presentation</vt:lpstr>
      <vt:lpstr>Introduction</vt:lpstr>
      <vt:lpstr>PowerPoint Presentation</vt:lpstr>
      <vt:lpstr>Background Work, Challenges</vt:lpstr>
      <vt:lpstr>PowerPoint Presentation</vt:lpstr>
      <vt:lpstr>Literature Review/Survey</vt:lpstr>
      <vt:lpstr>PowerPoint Presentation</vt:lpstr>
      <vt:lpstr>PowerPoint Presentation</vt:lpstr>
      <vt:lpstr>PowerPoint Presentation</vt:lpstr>
      <vt:lpstr>PowerPoint Presentation</vt:lpstr>
      <vt:lpstr>Research Gap</vt:lpstr>
      <vt:lpstr>Problem Statement</vt:lpstr>
      <vt:lpstr>Research Motivation</vt:lpstr>
      <vt:lpstr>Research Challenges</vt:lpstr>
      <vt:lpstr>Research objectives</vt:lpstr>
      <vt:lpstr>Work to be Completed(What is to do be done in Review 2)</vt:lpstr>
      <vt:lpstr>Guide Approval Snapshot</vt:lpstr>
      <vt:lpstr>Any other additional information to be added by Guide</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ASUS</cp:lastModifiedBy>
  <cp:revision>61</cp:revision>
  <dcterms:created xsi:type="dcterms:W3CDTF">2022-11-10T08:22:53Z</dcterms:created>
  <dcterms:modified xsi:type="dcterms:W3CDTF">2023-04-19T06:18:16Z</dcterms:modified>
</cp:coreProperties>
</file>