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9" r:id="rId9"/>
    <p:sldId id="272" r:id="rId10"/>
    <p:sldId id="283" r:id="rId11"/>
    <p:sldId id="282" r:id="rId12"/>
    <p:sldId id="281" r:id="rId13"/>
    <p:sldId id="284" r:id="rId14"/>
    <p:sldId id="274" r:id="rId15"/>
    <p:sldId id="280" r:id="rId16"/>
    <p:sldId id="276" r:id="rId17"/>
    <p:sldId id="277" r:id="rId18"/>
    <p:sldId id="278"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E1AF8-F372-464F-92BA-17CA5548F612}" type="datetimeFigureOut">
              <a:rPr lang="en-IN" smtClean="0"/>
              <a:t>20-04-2023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636830-4343-4663-934D-ABAC9435E139}" type="slidenum">
              <a:rPr lang="en-IN" smtClean="0"/>
              <a:t>‹#›</a:t>
            </a:fld>
            <a:endParaRPr lang="en-IN"/>
          </a:p>
        </p:txBody>
      </p:sp>
    </p:spTree>
    <p:extLst>
      <p:ext uri="{BB962C8B-B14F-4D97-AF65-F5344CB8AC3E}">
        <p14:creationId xmlns:p14="http://schemas.microsoft.com/office/powerpoint/2010/main" val="579779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097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69704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FE142F4-9AB4-4A31-B55E-1E1DA70090C5}"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252497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E142F4-9AB4-4A31-B55E-1E1DA70090C5}"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165575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E142F4-9AB4-4A31-B55E-1E1DA70090C5}"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419997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E142F4-9AB4-4A31-B55E-1E1DA70090C5}"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210299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E142F4-9AB4-4A31-B55E-1E1DA70090C5}"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176750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FE142F4-9AB4-4A31-B55E-1E1DA70090C5}"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302956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FE142F4-9AB4-4A31-B55E-1E1DA70090C5}" type="datetimeFigureOut">
              <a:rPr lang="en-IN" smtClean="0"/>
              <a:t>20-04-2023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2914230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FE142F4-9AB4-4A31-B55E-1E1DA70090C5}" type="datetimeFigureOut">
              <a:rPr lang="en-IN" smtClean="0"/>
              <a:t>20-04-2023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78972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142F4-9AB4-4A31-B55E-1E1DA70090C5}" type="datetimeFigureOut">
              <a:rPr lang="en-IN" smtClean="0"/>
              <a:t>20-04-2023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92984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E142F4-9AB4-4A31-B55E-1E1DA70090C5}"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4044545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E142F4-9AB4-4A31-B55E-1E1DA70090C5}"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121801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142F4-9AB4-4A31-B55E-1E1DA70090C5}" type="datetimeFigureOut">
              <a:rPr lang="en-IN" smtClean="0"/>
              <a:t>20-04-2023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7A3B7-04EB-4FE2-8040-8816B6F308C2}" type="slidenum">
              <a:rPr lang="en-IN" smtClean="0"/>
              <a:t>‹#›</a:t>
            </a:fld>
            <a:endParaRPr lang="en-IN"/>
          </a:p>
        </p:txBody>
      </p:sp>
    </p:spTree>
    <p:extLst>
      <p:ext uri="{BB962C8B-B14F-4D97-AF65-F5344CB8AC3E}">
        <p14:creationId xmlns:p14="http://schemas.microsoft.com/office/powerpoint/2010/main" val="1848802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4000" b="1" dirty="0" smtClean="0"/>
              <a:t>CAPSTONE PROJECT </a:t>
            </a:r>
            <a:br>
              <a:rPr lang="en-IN" sz="4000" b="1" dirty="0" smtClean="0"/>
            </a:br>
            <a:r>
              <a:rPr lang="en-IN" sz="4000" b="1" dirty="0" smtClean="0"/>
              <a:t>FINAL REVIEW </a:t>
            </a:r>
            <a:r>
              <a:rPr lang="en-IN" sz="4000" b="1" dirty="0" smtClean="0"/>
              <a:t/>
            </a:r>
            <a:br>
              <a:rPr lang="en-IN" sz="4000" b="1" dirty="0" smtClean="0"/>
            </a:br>
            <a:r>
              <a:rPr lang="en-IN" b="1" dirty="0" smtClean="0"/>
              <a:t>Customer Churn Prediction using ANN</a:t>
            </a:r>
            <a:endParaRPr lang="en-IN" b="1" dirty="0"/>
          </a:p>
        </p:txBody>
      </p:sp>
      <p:sp>
        <p:nvSpPr>
          <p:cNvPr id="3" name="Subtitle 2"/>
          <p:cNvSpPr>
            <a:spLocks noGrp="1"/>
          </p:cNvSpPr>
          <p:nvPr>
            <p:ph type="subTitle" idx="1"/>
          </p:nvPr>
        </p:nvSpPr>
        <p:spPr>
          <a:xfrm>
            <a:off x="281940" y="4079708"/>
            <a:ext cx="11628120" cy="2246163"/>
          </a:xfrm>
        </p:spPr>
        <p:txBody>
          <a:bodyPr>
            <a:normAutofit/>
          </a:bodyPr>
          <a:lstStyle/>
          <a:p>
            <a:pPr algn="l"/>
            <a:r>
              <a:rPr lang="en-IN" dirty="0" smtClean="0"/>
              <a:t>Name : </a:t>
            </a:r>
            <a:r>
              <a:rPr lang="en-IN" dirty="0" err="1" smtClean="0"/>
              <a:t>Tushar</a:t>
            </a:r>
            <a:r>
              <a:rPr lang="en-IN" dirty="0" smtClean="0"/>
              <a:t> </a:t>
            </a:r>
            <a:r>
              <a:rPr lang="en-IN" dirty="0" err="1" smtClean="0"/>
              <a:t>Maurya</a:t>
            </a:r>
            <a:endParaRPr lang="en-IN" dirty="0" smtClean="0"/>
          </a:p>
          <a:p>
            <a:pPr algn="l"/>
            <a:r>
              <a:rPr lang="en-IN" dirty="0" smtClean="0"/>
              <a:t>Register No:19BCE1856</a:t>
            </a:r>
          </a:p>
          <a:p>
            <a:pPr algn="l"/>
            <a:r>
              <a:rPr lang="en-IN" dirty="0" smtClean="0"/>
              <a:t>Programme &amp; Specialization : </a:t>
            </a:r>
            <a:r>
              <a:rPr lang="en-IN" dirty="0" err="1" smtClean="0"/>
              <a:t>B.Tech</a:t>
            </a:r>
            <a:r>
              <a:rPr lang="en-IN" dirty="0" smtClean="0"/>
              <a:t> CSE</a:t>
            </a:r>
          </a:p>
          <a:p>
            <a:pPr algn="l"/>
            <a:r>
              <a:rPr lang="en-IN" dirty="0"/>
              <a:t> </a:t>
            </a:r>
            <a:r>
              <a:rPr lang="en-IN" dirty="0" smtClean="0"/>
              <a:t>                                                                                                                                             Guide Name:</a:t>
            </a:r>
          </a:p>
          <a:p>
            <a:pPr algn="r"/>
            <a:r>
              <a:rPr lang="en-IN" dirty="0" err="1" smtClean="0"/>
              <a:t>Dr.</a:t>
            </a:r>
            <a:r>
              <a:rPr lang="en-IN" dirty="0" smtClean="0"/>
              <a:t> K. </a:t>
            </a:r>
            <a:r>
              <a:rPr lang="en-IN" dirty="0" err="1" smtClean="0"/>
              <a:t>Sathyarajasekaran</a:t>
            </a:r>
            <a:endParaRPr lang="en-IN" b="1" dirty="0"/>
          </a:p>
          <a:p>
            <a:pPr algn="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759" y="167407"/>
            <a:ext cx="3840481" cy="1340168"/>
          </a:xfrm>
          <a:prstGeom prst="rect">
            <a:avLst/>
          </a:prstGeom>
        </p:spPr>
      </p:pic>
      <p:sp>
        <p:nvSpPr>
          <p:cNvPr id="5" name="Footer Placeholder 4"/>
          <p:cNvSpPr>
            <a:spLocks noGrp="1"/>
          </p:cNvSpPr>
          <p:nvPr>
            <p:ph type="ftr" sz="quarter" idx="11"/>
          </p:nvPr>
        </p:nvSpPr>
        <p:spPr>
          <a:xfrm>
            <a:off x="2758439" y="6448424"/>
            <a:ext cx="6096000" cy="303530"/>
          </a:xfrm>
        </p:spPr>
        <p:txBody>
          <a:bodyPr/>
          <a:lstStyle/>
          <a:p>
            <a:r>
              <a:rPr lang="en-US" dirty="0" smtClean="0"/>
              <a:t>School of Computer Science and Engineering           19BCE1856</a:t>
            </a:r>
            <a:endParaRPr lang="en-IN" dirty="0"/>
          </a:p>
        </p:txBody>
      </p:sp>
    </p:spTree>
    <p:extLst>
      <p:ext uri="{BB962C8B-B14F-4D97-AF65-F5344CB8AC3E}">
        <p14:creationId xmlns:p14="http://schemas.microsoft.com/office/powerpoint/2010/main" val="2918814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SYSTEM</a:t>
            </a:r>
            <a:endParaRPr lang="en-IN" b="1"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27139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080931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39006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a:t>
            </a:r>
            <a:endParaRPr lang="en-IN" b="1"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682833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Guide Approval Snapshot</a:t>
            </a:r>
            <a:endParaRPr lang="en-IN" b="1"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4037193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Research Paper Status</a:t>
            </a:r>
            <a:endParaRPr lang="en-IN" b="1" dirty="0"/>
          </a:p>
        </p:txBody>
      </p:sp>
      <p:sp>
        <p:nvSpPr>
          <p:cNvPr id="3" name="Content Placeholder 2"/>
          <p:cNvSpPr>
            <a:spLocks noGrp="1"/>
          </p:cNvSpPr>
          <p:nvPr>
            <p:ph idx="1"/>
          </p:nvPr>
        </p:nvSpPr>
        <p:spPr/>
        <p:txBody>
          <a:bodyPr/>
          <a:lstStyle/>
          <a:p>
            <a:r>
              <a:rPr lang="en-US" dirty="0" smtClean="0"/>
              <a:t>I have asked my Guide to publish the Research Paper.</a:t>
            </a:r>
            <a:br>
              <a:rPr lang="en-US" dirty="0" smtClean="0"/>
            </a:br>
            <a:r>
              <a:rPr lang="en-US" dirty="0" smtClean="0"/>
              <a:t>So, it’s basically in communication phase.</a:t>
            </a:r>
            <a:endParaRPr lang="en-IN" dirty="0"/>
          </a:p>
        </p:txBody>
      </p:sp>
    </p:spTree>
    <p:extLst>
      <p:ext uri="{BB962C8B-B14F-4D97-AF65-F5344CB8AC3E}">
        <p14:creationId xmlns:p14="http://schemas.microsoft.com/office/powerpoint/2010/main" val="571294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References </a:t>
            </a:r>
            <a:r>
              <a:rPr lang="en-IN" b="1" dirty="0" smtClean="0">
                <a:solidFill>
                  <a:srgbClr val="FF0000"/>
                </a:solidFill>
              </a:rPr>
              <a:t>( Same order as Literature Review)</a:t>
            </a:r>
            <a:endParaRPr lang="en-IN" b="1" dirty="0">
              <a:solidFill>
                <a:srgbClr val="FF0000"/>
              </a:solidFill>
            </a:endParaRPr>
          </a:p>
        </p:txBody>
      </p:sp>
      <p:sp>
        <p:nvSpPr>
          <p:cNvPr id="3" name="Content Placeholder 2"/>
          <p:cNvSpPr>
            <a:spLocks noGrp="1"/>
          </p:cNvSpPr>
          <p:nvPr>
            <p:ph idx="1"/>
          </p:nvPr>
        </p:nvSpPr>
        <p:spPr/>
        <p:txBody>
          <a:bodyPr>
            <a:normAutofit/>
          </a:bodyPr>
          <a:lstStyle/>
          <a:p>
            <a:r>
              <a:rPr lang="en-US" b="1" dirty="0"/>
              <a:t>The Impact of Customer Satisfaction and Relationship Quality on Customer Retention: A Critical Reassessment and Model Development [1997]</a:t>
            </a:r>
          </a:p>
          <a:p>
            <a:pPr marL="457200" lvl="1" indent="0">
              <a:buNone/>
            </a:pPr>
            <a:r>
              <a:rPr lang="en-US" dirty="0">
                <a:solidFill>
                  <a:schemeClr val="accent1">
                    <a:lumMod val="75000"/>
                  </a:schemeClr>
                </a:solidFill>
              </a:rPr>
              <a:t>Thorsten </a:t>
            </a:r>
            <a:r>
              <a:rPr lang="en-US" dirty="0" err="1">
                <a:solidFill>
                  <a:schemeClr val="accent1">
                    <a:lumMod val="75000"/>
                  </a:schemeClr>
                </a:solidFill>
              </a:rPr>
              <a:t>Hennig-Thurau</a:t>
            </a:r>
            <a:r>
              <a:rPr lang="en-US" dirty="0">
                <a:solidFill>
                  <a:schemeClr val="accent1">
                    <a:lumMod val="75000"/>
                  </a:schemeClr>
                </a:solidFill>
              </a:rPr>
              <a:t> and Alexander Klee (University of Hanover)</a:t>
            </a:r>
          </a:p>
          <a:p>
            <a:r>
              <a:rPr lang="en-IN" b="1" dirty="0" smtClean="0"/>
              <a:t>Churn </a:t>
            </a:r>
            <a:r>
              <a:rPr lang="en-IN" b="1" dirty="0"/>
              <a:t>Prediction: Does Technology Matter? </a:t>
            </a:r>
            <a:r>
              <a:rPr lang="en-IN" b="1" dirty="0" smtClean="0"/>
              <a:t>[2006]</a:t>
            </a:r>
          </a:p>
          <a:p>
            <a:pPr marL="457200" lvl="1" indent="0">
              <a:buNone/>
            </a:pPr>
            <a:r>
              <a:rPr lang="en-IN" dirty="0" smtClean="0">
                <a:solidFill>
                  <a:schemeClr val="accent1">
                    <a:lumMod val="75000"/>
                  </a:schemeClr>
                </a:solidFill>
              </a:rPr>
              <a:t>John </a:t>
            </a:r>
            <a:r>
              <a:rPr lang="en-IN" dirty="0">
                <a:solidFill>
                  <a:schemeClr val="accent1">
                    <a:lumMod val="75000"/>
                  </a:schemeClr>
                </a:solidFill>
              </a:rPr>
              <a:t>Hadden, Ashutosh Tiwari, Rajkumar Roy, and Dymitr </a:t>
            </a:r>
            <a:r>
              <a:rPr lang="en-IN" dirty="0" smtClean="0">
                <a:solidFill>
                  <a:schemeClr val="accent1">
                    <a:lumMod val="75000"/>
                  </a:schemeClr>
                </a:solidFill>
              </a:rPr>
              <a:t>Ruta</a:t>
            </a:r>
            <a:endParaRPr lang="en-IN" dirty="0">
              <a:solidFill>
                <a:schemeClr val="accent1">
                  <a:lumMod val="75000"/>
                </a:schemeClr>
              </a:solidFill>
            </a:endParaRPr>
          </a:p>
          <a:p>
            <a:pPr algn="just"/>
            <a:r>
              <a:rPr lang="en-US" b="1" dirty="0" err="1"/>
              <a:t>Scikit</a:t>
            </a:r>
            <a:r>
              <a:rPr lang="en-US" b="1" dirty="0"/>
              <a:t>-learn: Machine Learning in Python [2012]</a:t>
            </a:r>
          </a:p>
          <a:p>
            <a:pPr marL="457200" lvl="1" indent="0" algn="just">
              <a:buNone/>
            </a:pPr>
            <a:r>
              <a:rPr lang="en-IN" dirty="0">
                <a:solidFill>
                  <a:schemeClr val="accent1">
                    <a:lumMod val="75000"/>
                  </a:schemeClr>
                </a:solidFill>
              </a:rPr>
              <a:t>Fabian </a:t>
            </a:r>
            <a:r>
              <a:rPr lang="en-IN" dirty="0" err="1">
                <a:solidFill>
                  <a:schemeClr val="accent1">
                    <a:lumMod val="75000"/>
                  </a:schemeClr>
                </a:solidFill>
              </a:rPr>
              <a:t>Pedregosa</a:t>
            </a:r>
            <a:r>
              <a:rPr lang="en-IN" dirty="0">
                <a:solidFill>
                  <a:schemeClr val="accent1">
                    <a:lumMod val="75000"/>
                  </a:schemeClr>
                </a:solidFill>
              </a:rPr>
              <a:t>, </a:t>
            </a:r>
            <a:r>
              <a:rPr lang="en-IN" dirty="0" err="1">
                <a:solidFill>
                  <a:schemeClr val="accent1">
                    <a:lumMod val="75000"/>
                  </a:schemeClr>
                </a:solidFill>
              </a:rPr>
              <a:t>Gaël</a:t>
            </a:r>
            <a:r>
              <a:rPr lang="en-IN" dirty="0">
                <a:solidFill>
                  <a:schemeClr val="accent1">
                    <a:lumMod val="75000"/>
                  </a:schemeClr>
                </a:solidFill>
              </a:rPr>
              <a:t> </a:t>
            </a:r>
            <a:r>
              <a:rPr lang="en-IN" dirty="0" err="1">
                <a:solidFill>
                  <a:schemeClr val="accent1">
                    <a:lumMod val="75000"/>
                  </a:schemeClr>
                </a:solidFill>
              </a:rPr>
              <a:t>Varoquaux</a:t>
            </a:r>
            <a:r>
              <a:rPr lang="en-IN" dirty="0">
                <a:solidFill>
                  <a:schemeClr val="accent1">
                    <a:lumMod val="75000"/>
                  </a:schemeClr>
                </a:solidFill>
              </a:rPr>
              <a:t>, Alexandre </a:t>
            </a:r>
            <a:r>
              <a:rPr lang="en-IN" dirty="0" err="1">
                <a:solidFill>
                  <a:schemeClr val="accent1">
                    <a:lumMod val="75000"/>
                  </a:schemeClr>
                </a:solidFill>
              </a:rPr>
              <a:t>Gramfort</a:t>
            </a:r>
            <a:r>
              <a:rPr lang="en-IN" dirty="0">
                <a:solidFill>
                  <a:schemeClr val="accent1">
                    <a:lumMod val="75000"/>
                  </a:schemeClr>
                </a:solidFill>
              </a:rPr>
              <a:t>, Vincent Michel, Bertrand </a:t>
            </a:r>
            <a:r>
              <a:rPr lang="en-IN" dirty="0" err="1">
                <a:solidFill>
                  <a:schemeClr val="accent1">
                    <a:lumMod val="75000"/>
                  </a:schemeClr>
                </a:solidFill>
              </a:rPr>
              <a:t>Thirion</a:t>
            </a:r>
            <a:r>
              <a:rPr lang="en-IN" dirty="0">
                <a:solidFill>
                  <a:schemeClr val="accent1">
                    <a:lumMod val="75000"/>
                  </a:schemeClr>
                </a:solidFill>
              </a:rPr>
              <a:t>, Olivier </a:t>
            </a:r>
            <a:r>
              <a:rPr lang="en-IN" dirty="0" err="1">
                <a:solidFill>
                  <a:schemeClr val="accent1">
                    <a:lumMod val="75000"/>
                  </a:schemeClr>
                </a:solidFill>
              </a:rPr>
              <a:t>Grisel</a:t>
            </a:r>
            <a:r>
              <a:rPr lang="en-IN" dirty="0">
                <a:solidFill>
                  <a:schemeClr val="accent1">
                    <a:lumMod val="75000"/>
                  </a:schemeClr>
                </a:solidFill>
              </a:rPr>
              <a:t>, Mathieu </a:t>
            </a:r>
            <a:r>
              <a:rPr lang="en-IN" dirty="0" err="1">
                <a:solidFill>
                  <a:schemeClr val="accent1">
                    <a:lumMod val="75000"/>
                  </a:schemeClr>
                </a:solidFill>
              </a:rPr>
              <a:t>Blondel</a:t>
            </a:r>
            <a:r>
              <a:rPr lang="en-IN" dirty="0">
                <a:solidFill>
                  <a:schemeClr val="accent1">
                    <a:lumMod val="75000"/>
                  </a:schemeClr>
                </a:solidFill>
              </a:rPr>
              <a:t>, Peter </a:t>
            </a:r>
            <a:r>
              <a:rPr lang="en-IN" dirty="0" err="1">
                <a:solidFill>
                  <a:schemeClr val="accent1">
                    <a:lumMod val="75000"/>
                  </a:schemeClr>
                </a:solidFill>
              </a:rPr>
              <a:t>Prettenhofer</a:t>
            </a:r>
            <a:r>
              <a:rPr lang="en-IN" dirty="0">
                <a:solidFill>
                  <a:schemeClr val="accent1">
                    <a:lumMod val="75000"/>
                  </a:schemeClr>
                </a:solidFill>
              </a:rPr>
              <a:t>, Ron Weiss, Vincent </a:t>
            </a:r>
            <a:r>
              <a:rPr lang="en-IN" dirty="0" err="1">
                <a:solidFill>
                  <a:schemeClr val="accent1">
                    <a:lumMod val="75000"/>
                  </a:schemeClr>
                </a:solidFill>
              </a:rPr>
              <a:t>Dubourg</a:t>
            </a:r>
            <a:r>
              <a:rPr lang="en-IN" dirty="0">
                <a:solidFill>
                  <a:schemeClr val="accent1">
                    <a:lumMod val="75000"/>
                  </a:schemeClr>
                </a:solidFill>
              </a:rPr>
              <a:t>, et </a:t>
            </a:r>
            <a:r>
              <a:rPr lang="en-IN" dirty="0" smtClean="0">
                <a:solidFill>
                  <a:schemeClr val="accent1">
                    <a:lumMod val="75000"/>
                  </a:schemeClr>
                </a:solidFill>
              </a:rPr>
              <a:t>al</a:t>
            </a:r>
          </a:p>
          <a:p>
            <a:pPr marL="457200" lvl="1" indent="0" algn="just">
              <a:buNone/>
            </a:pPr>
            <a:endParaRPr lang="en-IN" dirty="0">
              <a:solidFill>
                <a:schemeClr val="accent1">
                  <a:lumMod val="75000"/>
                </a:schemeClr>
              </a:solidFill>
            </a:endParaRPr>
          </a:p>
          <a:p>
            <a:pPr marL="0" indent="0">
              <a:buNone/>
            </a:pPr>
            <a:endParaRPr lang="en-US" dirty="0"/>
          </a:p>
          <a:p>
            <a:pPr marL="0" indent="0">
              <a:buNone/>
            </a:pPr>
            <a:endParaRPr lang="en-US" dirty="0"/>
          </a:p>
          <a:p>
            <a:pPr marL="0" indent="0">
              <a:buNone/>
            </a:pP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92220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30725"/>
          </a:xfrm>
        </p:spPr>
        <p:txBody>
          <a:bodyPr>
            <a:normAutofit lnSpcReduction="10000"/>
          </a:bodyPr>
          <a:lstStyle/>
          <a:p>
            <a:pPr algn="just"/>
            <a:r>
              <a:rPr lang="en-US" b="1" dirty="0"/>
              <a:t>Customer Churn Prediction in Telecommunication A Decade Review and Classification [2013]</a:t>
            </a:r>
          </a:p>
          <a:p>
            <a:pPr marL="457200" lvl="1" indent="0" algn="just">
              <a:buNone/>
            </a:pPr>
            <a:r>
              <a:rPr lang="en-IN" dirty="0" err="1">
                <a:solidFill>
                  <a:schemeClr val="accent1">
                    <a:lumMod val="75000"/>
                  </a:schemeClr>
                </a:solidFill>
              </a:rPr>
              <a:t>Nabgha</a:t>
            </a:r>
            <a:r>
              <a:rPr lang="en-IN" dirty="0">
                <a:solidFill>
                  <a:schemeClr val="accent1">
                    <a:lumMod val="75000"/>
                  </a:schemeClr>
                </a:solidFill>
              </a:rPr>
              <a:t> Hashmi ,Naveed </a:t>
            </a:r>
            <a:r>
              <a:rPr lang="en-IN" dirty="0" err="1">
                <a:solidFill>
                  <a:schemeClr val="accent1">
                    <a:lumMod val="75000"/>
                  </a:schemeClr>
                </a:solidFill>
              </a:rPr>
              <a:t>Anwer</a:t>
            </a:r>
            <a:r>
              <a:rPr lang="en-IN" dirty="0">
                <a:solidFill>
                  <a:schemeClr val="accent1">
                    <a:lumMod val="75000"/>
                  </a:schemeClr>
                </a:solidFill>
              </a:rPr>
              <a:t> Butt and </a:t>
            </a:r>
            <a:r>
              <a:rPr lang="en-IN" dirty="0" err="1">
                <a:solidFill>
                  <a:schemeClr val="accent1">
                    <a:lumMod val="75000"/>
                  </a:schemeClr>
                </a:solidFill>
              </a:rPr>
              <a:t>Dr.Muddesar</a:t>
            </a:r>
            <a:r>
              <a:rPr lang="en-IN" dirty="0">
                <a:solidFill>
                  <a:schemeClr val="accent1">
                    <a:lumMod val="75000"/>
                  </a:schemeClr>
                </a:solidFill>
              </a:rPr>
              <a:t> Iqbal</a:t>
            </a:r>
            <a:endParaRPr lang="en-US" dirty="0">
              <a:solidFill>
                <a:schemeClr val="accent1">
                  <a:lumMod val="75000"/>
                </a:schemeClr>
              </a:solidFill>
            </a:endParaRPr>
          </a:p>
          <a:p>
            <a:r>
              <a:rPr lang="en-US" b="1" dirty="0" smtClean="0"/>
              <a:t>An </a:t>
            </a:r>
            <a:r>
              <a:rPr lang="en-US" b="1" dirty="0"/>
              <a:t>Integrated Framework to Recommend Personalized Retention Actions to Control B2C E-Commerce Customer Churn [2015]</a:t>
            </a:r>
          </a:p>
          <a:p>
            <a:pPr marL="457200" lvl="1" indent="0">
              <a:buNone/>
            </a:pPr>
            <a:r>
              <a:rPr lang="en-US" dirty="0" err="1">
                <a:solidFill>
                  <a:schemeClr val="accent1">
                    <a:lumMod val="75000"/>
                  </a:schemeClr>
                </a:solidFill>
              </a:rPr>
              <a:t>Shini</a:t>
            </a:r>
            <a:r>
              <a:rPr lang="en-US" dirty="0">
                <a:solidFill>
                  <a:schemeClr val="accent1">
                    <a:lumMod val="75000"/>
                  </a:schemeClr>
                </a:solidFill>
              </a:rPr>
              <a:t> </a:t>
            </a:r>
            <a:r>
              <a:rPr lang="en-US" dirty="0" err="1">
                <a:solidFill>
                  <a:schemeClr val="accent1">
                    <a:lumMod val="75000"/>
                  </a:schemeClr>
                </a:solidFill>
              </a:rPr>
              <a:t>Renjith</a:t>
            </a:r>
            <a:r>
              <a:rPr lang="en-US" dirty="0">
                <a:solidFill>
                  <a:schemeClr val="accent1">
                    <a:lumMod val="75000"/>
                  </a:schemeClr>
                </a:solidFill>
              </a:rPr>
              <a:t> </a:t>
            </a:r>
            <a:endParaRPr lang="en-US" b="1" dirty="0" smtClean="0"/>
          </a:p>
          <a:p>
            <a:r>
              <a:rPr lang="en-US" b="1" dirty="0" smtClean="0"/>
              <a:t>Predicting </a:t>
            </a:r>
            <a:r>
              <a:rPr lang="en-US" b="1" dirty="0"/>
              <a:t>Shipping Time with Machine Learning</a:t>
            </a:r>
            <a:r>
              <a:rPr lang="en-IN" b="1" dirty="0"/>
              <a:t>. [2015]</a:t>
            </a:r>
          </a:p>
          <a:p>
            <a:pPr marL="457200" lvl="1" indent="0">
              <a:buNone/>
            </a:pPr>
            <a:r>
              <a:rPr lang="en-IN" dirty="0">
                <a:solidFill>
                  <a:schemeClr val="accent1">
                    <a:lumMod val="75000"/>
                  </a:schemeClr>
                </a:solidFill>
              </a:rPr>
              <a:t>Antoine </a:t>
            </a:r>
            <a:r>
              <a:rPr lang="en-IN" dirty="0" err="1">
                <a:solidFill>
                  <a:schemeClr val="accent1">
                    <a:lumMod val="75000"/>
                  </a:schemeClr>
                </a:solidFill>
              </a:rPr>
              <a:t>Jonquais</a:t>
            </a:r>
            <a:r>
              <a:rPr lang="en-IN" dirty="0">
                <a:solidFill>
                  <a:schemeClr val="accent1">
                    <a:lumMod val="75000"/>
                  </a:schemeClr>
                </a:solidFill>
              </a:rPr>
              <a:t>, Florian </a:t>
            </a:r>
            <a:r>
              <a:rPr lang="en-IN" dirty="0" err="1">
                <a:solidFill>
                  <a:schemeClr val="accent1">
                    <a:lumMod val="75000"/>
                  </a:schemeClr>
                </a:solidFill>
              </a:rPr>
              <a:t>Krempl</a:t>
            </a:r>
            <a:r>
              <a:rPr lang="en-IN" dirty="0">
                <a:solidFill>
                  <a:schemeClr val="accent1">
                    <a:lumMod val="75000"/>
                  </a:schemeClr>
                </a:solidFill>
              </a:rPr>
              <a:t> Advisor, </a:t>
            </a:r>
            <a:r>
              <a:rPr lang="en-IN" dirty="0" err="1">
                <a:solidFill>
                  <a:schemeClr val="accent1">
                    <a:lumMod val="75000"/>
                  </a:schemeClr>
                </a:solidFill>
              </a:rPr>
              <a:t>Dr.</a:t>
            </a:r>
            <a:r>
              <a:rPr lang="en-IN" dirty="0">
                <a:solidFill>
                  <a:schemeClr val="accent1">
                    <a:lumMod val="75000"/>
                  </a:schemeClr>
                </a:solidFill>
              </a:rPr>
              <a:t> Roar </a:t>
            </a:r>
            <a:r>
              <a:rPr lang="en-IN" dirty="0" err="1">
                <a:solidFill>
                  <a:schemeClr val="accent1">
                    <a:lumMod val="75000"/>
                  </a:schemeClr>
                </a:solidFill>
              </a:rPr>
              <a:t>Adland</a:t>
            </a:r>
            <a:r>
              <a:rPr lang="en-IN" dirty="0">
                <a:solidFill>
                  <a:schemeClr val="accent1">
                    <a:lumMod val="75000"/>
                  </a:schemeClr>
                </a:solidFill>
              </a:rPr>
              <a:t>, </a:t>
            </a:r>
            <a:r>
              <a:rPr lang="en-IN" dirty="0" err="1">
                <a:solidFill>
                  <a:schemeClr val="accent1">
                    <a:lumMod val="75000"/>
                  </a:schemeClr>
                </a:solidFill>
              </a:rPr>
              <a:t>Dr.</a:t>
            </a:r>
            <a:r>
              <a:rPr lang="en-IN" dirty="0">
                <a:solidFill>
                  <a:schemeClr val="accent1">
                    <a:lumMod val="75000"/>
                  </a:schemeClr>
                </a:solidFill>
              </a:rPr>
              <a:t> </a:t>
            </a:r>
            <a:r>
              <a:rPr lang="en-IN" dirty="0" err="1">
                <a:solidFill>
                  <a:schemeClr val="accent1">
                    <a:lumMod val="75000"/>
                  </a:schemeClr>
                </a:solidFill>
              </a:rPr>
              <a:t>Haiying</a:t>
            </a:r>
            <a:r>
              <a:rPr lang="en-IN" dirty="0">
                <a:solidFill>
                  <a:schemeClr val="accent1">
                    <a:lumMod val="75000"/>
                  </a:schemeClr>
                </a:solidFill>
              </a:rPr>
              <a:t> </a:t>
            </a:r>
            <a:r>
              <a:rPr lang="en-IN" dirty="0" err="1" smtClean="0">
                <a:solidFill>
                  <a:schemeClr val="accent1">
                    <a:lumMod val="75000"/>
                  </a:schemeClr>
                </a:solidFill>
              </a:rPr>
              <a:t>Jia</a:t>
            </a:r>
            <a:endParaRPr lang="en-US" dirty="0" smtClean="0">
              <a:solidFill>
                <a:schemeClr val="accent1">
                  <a:lumMod val="75000"/>
                </a:schemeClr>
              </a:solidFill>
            </a:endParaRPr>
          </a:p>
          <a:p>
            <a:pPr algn="just"/>
            <a:r>
              <a:rPr lang="en-IN" b="1" dirty="0" err="1" smtClean="0"/>
              <a:t>LightGBM</a:t>
            </a:r>
            <a:r>
              <a:rPr lang="en-IN" b="1" dirty="0"/>
              <a:t>: A Highly Efficient Gradient Boosting Decision Tree [2017]</a:t>
            </a:r>
          </a:p>
          <a:p>
            <a:pPr marL="457200" lvl="1" indent="0" algn="just">
              <a:buNone/>
            </a:pPr>
            <a:r>
              <a:rPr lang="en-IN" dirty="0" err="1">
                <a:solidFill>
                  <a:schemeClr val="accent1">
                    <a:lumMod val="75000"/>
                  </a:schemeClr>
                </a:solidFill>
              </a:rPr>
              <a:t>Guolin</a:t>
            </a:r>
            <a:r>
              <a:rPr lang="en-IN" dirty="0">
                <a:solidFill>
                  <a:schemeClr val="accent1">
                    <a:lumMod val="75000"/>
                  </a:schemeClr>
                </a:solidFill>
              </a:rPr>
              <a:t> </a:t>
            </a:r>
            <a:r>
              <a:rPr lang="en-IN" dirty="0" err="1">
                <a:solidFill>
                  <a:schemeClr val="accent1">
                    <a:lumMod val="75000"/>
                  </a:schemeClr>
                </a:solidFill>
              </a:rPr>
              <a:t>Ke</a:t>
            </a:r>
            <a:r>
              <a:rPr lang="en-IN" dirty="0">
                <a:solidFill>
                  <a:schemeClr val="accent1">
                    <a:lumMod val="75000"/>
                  </a:schemeClr>
                </a:solidFill>
              </a:rPr>
              <a:t> , Qi </a:t>
            </a:r>
            <a:r>
              <a:rPr lang="en-IN" dirty="0" err="1">
                <a:solidFill>
                  <a:schemeClr val="accent1">
                    <a:lumMod val="75000"/>
                  </a:schemeClr>
                </a:solidFill>
              </a:rPr>
              <a:t>Meng</a:t>
            </a:r>
            <a:r>
              <a:rPr lang="en-IN" dirty="0">
                <a:solidFill>
                  <a:schemeClr val="accent1">
                    <a:lumMod val="75000"/>
                  </a:schemeClr>
                </a:solidFill>
              </a:rPr>
              <a:t> , Thomas Finley , </a:t>
            </a:r>
            <a:r>
              <a:rPr lang="en-IN" dirty="0" err="1">
                <a:solidFill>
                  <a:schemeClr val="accent1">
                    <a:lumMod val="75000"/>
                  </a:schemeClr>
                </a:solidFill>
              </a:rPr>
              <a:t>Taifeng</a:t>
            </a:r>
            <a:r>
              <a:rPr lang="en-IN" dirty="0">
                <a:solidFill>
                  <a:schemeClr val="accent1">
                    <a:lumMod val="75000"/>
                  </a:schemeClr>
                </a:solidFill>
              </a:rPr>
              <a:t> Wang , Wei Chen , </a:t>
            </a:r>
            <a:r>
              <a:rPr lang="en-IN" dirty="0" err="1">
                <a:solidFill>
                  <a:schemeClr val="accent1">
                    <a:lumMod val="75000"/>
                  </a:schemeClr>
                </a:solidFill>
              </a:rPr>
              <a:t>Weidong</a:t>
            </a:r>
            <a:r>
              <a:rPr lang="en-IN" dirty="0">
                <a:solidFill>
                  <a:schemeClr val="accent1">
                    <a:lumMod val="75000"/>
                  </a:schemeClr>
                </a:solidFill>
              </a:rPr>
              <a:t> Ma , </a:t>
            </a:r>
            <a:r>
              <a:rPr lang="en-IN" dirty="0" err="1">
                <a:solidFill>
                  <a:schemeClr val="accent1">
                    <a:lumMod val="75000"/>
                  </a:schemeClr>
                </a:solidFill>
              </a:rPr>
              <a:t>Qiwei</a:t>
            </a:r>
            <a:r>
              <a:rPr lang="en-IN" dirty="0">
                <a:solidFill>
                  <a:schemeClr val="accent1">
                    <a:lumMod val="75000"/>
                  </a:schemeClr>
                </a:solidFill>
              </a:rPr>
              <a:t> Ye , Tie-Yan Liu</a:t>
            </a:r>
          </a:p>
          <a:p>
            <a:pPr marL="457200" lvl="1" indent="0" algn="just">
              <a:buNone/>
            </a:pPr>
            <a:endParaRPr lang="en-IN"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624793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Customer Lifetime Value Prediction Using </a:t>
            </a:r>
            <a:r>
              <a:rPr lang="en-IN" b="1" dirty="0" err="1"/>
              <a:t>Embeddings</a:t>
            </a:r>
            <a:r>
              <a:rPr lang="en-IN" b="1" dirty="0"/>
              <a:t> [2017]</a:t>
            </a:r>
          </a:p>
          <a:p>
            <a:pPr marL="457200" lvl="1" indent="0">
              <a:buNone/>
            </a:pPr>
            <a:r>
              <a:rPr lang="en-IN" dirty="0">
                <a:solidFill>
                  <a:schemeClr val="accent1">
                    <a:lumMod val="75000"/>
                  </a:schemeClr>
                </a:solidFill>
              </a:rPr>
              <a:t>Benjamin Paul Chamberlain, Angelo Cardoso, C.H. Bryan Liu, Roberto </a:t>
            </a:r>
            <a:r>
              <a:rPr lang="en-IN" dirty="0" err="1">
                <a:solidFill>
                  <a:schemeClr val="accent1">
                    <a:lumMod val="75000"/>
                  </a:schemeClr>
                </a:solidFill>
              </a:rPr>
              <a:t>Pagliari</a:t>
            </a:r>
            <a:r>
              <a:rPr lang="en-IN" dirty="0">
                <a:solidFill>
                  <a:schemeClr val="accent1">
                    <a:lumMod val="75000"/>
                  </a:schemeClr>
                </a:solidFill>
              </a:rPr>
              <a:t>, Marc Peter </a:t>
            </a:r>
            <a:r>
              <a:rPr lang="en-IN" dirty="0" err="1" smtClean="0">
                <a:solidFill>
                  <a:schemeClr val="accent1">
                    <a:lumMod val="75000"/>
                  </a:schemeClr>
                </a:solidFill>
              </a:rPr>
              <a:t>Deisenroth</a:t>
            </a:r>
            <a:endParaRPr lang="en-IN" dirty="0" smtClean="0">
              <a:solidFill>
                <a:schemeClr val="accent1">
                  <a:lumMod val="75000"/>
                </a:schemeClr>
              </a:solidFill>
            </a:endParaRPr>
          </a:p>
          <a:p>
            <a:pPr marL="457200" lvl="1" indent="0">
              <a:buNone/>
            </a:pPr>
            <a:endParaRPr lang="en-IN" b="1" dirty="0"/>
          </a:p>
          <a:p>
            <a:pPr algn="just"/>
            <a:r>
              <a:rPr lang="en-US" b="1" dirty="0"/>
              <a:t>Introduction to artificial neural networks [2018]</a:t>
            </a:r>
            <a:endParaRPr lang="en-IN" b="1" dirty="0"/>
          </a:p>
          <a:p>
            <a:pPr marL="457200" lvl="1" indent="0" algn="just">
              <a:buNone/>
            </a:pPr>
            <a:r>
              <a:rPr lang="en-IN" dirty="0">
                <a:solidFill>
                  <a:schemeClr val="accent1">
                    <a:lumMod val="75000"/>
                  </a:schemeClr>
                </a:solidFill>
              </a:rPr>
              <a:t>Enzo </a:t>
            </a:r>
            <a:r>
              <a:rPr lang="en-IN" dirty="0" err="1">
                <a:solidFill>
                  <a:schemeClr val="accent1">
                    <a:lumMod val="75000"/>
                  </a:schemeClr>
                </a:solidFill>
              </a:rPr>
              <a:t>Grossi</a:t>
            </a:r>
            <a:r>
              <a:rPr lang="en-IN" dirty="0">
                <a:solidFill>
                  <a:schemeClr val="accent1">
                    <a:lumMod val="75000"/>
                  </a:schemeClr>
                </a:solidFill>
              </a:rPr>
              <a:t> , Massimo </a:t>
            </a:r>
            <a:r>
              <a:rPr lang="en-IN" dirty="0" err="1">
                <a:solidFill>
                  <a:schemeClr val="accent1">
                    <a:lumMod val="75000"/>
                  </a:schemeClr>
                </a:solidFill>
              </a:rPr>
              <a:t>Buscema</a:t>
            </a:r>
            <a:endParaRPr lang="en-IN" dirty="0">
              <a:solidFill>
                <a:schemeClr val="accent1">
                  <a:lumMod val="75000"/>
                </a:schemeClr>
              </a:solidFill>
            </a:endParaRPr>
          </a:p>
          <a:p>
            <a:endParaRPr lang="en-IN" b="1" dirty="0" smtClean="0"/>
          </a:p>
          <a:p>
            <a:r>
              <a:rPr lang="en-IN" b="1" dirty="0" smtClean="0"/>
              <a:t>Online </a:t>
            </a:r>
            <a:r>
              <a:rPr lang="en-IN" b="1" dirty="0"/>
              <a:t>Fashion Commerce: Modelling Customer Promise Date [2021]</a:t>
            </a:r>
          </a:p>
          <a:p>
            <a:pPr marL="457200" lvl="1" indent="0">
              <a:buNone/>
            </a:pPr>
            <a:r>
              <a:rPr lang="en-IN" dirty="0" err="1">
                <a:solidFill>
                  <a:schemeClr val="accent1">
                    <a:lumMod val="75000"/>
                  </a:schemeClr>
                </a:solidFill>
              </a:rPr>
              <a:t>Preethi</a:t>
            </a:r>
            <a:r>
              <a:rPr lang="en-IN" dirty="0">
                <a:solidFill>
                  <a:schemeClr val="accent1">
                    <a:lumMod val="75000"/>
                  </a:schemeClr>
                </a:solidFill>
              </a:rPr>
              <a:t> V, </a:t>
            </a:r>
            <a:r>
              <a:rPr lang="en-IN" dirty="0" err="1">
                <a:solidFill>
                  <a:schemeClr val="accent1">
                    <a:lumMod val="75000"/>
                  </a:schemeClr>
                </a:solidFill>
              </a:rPr>
              <a:t>Nachiappan</a:t>
            </a:r>
            <a:r>
              <a:rPr lang="en-IN" dirty="0">
                <a:solidFill>
                  <a:schemeClr val="accent1">
                    <a:lumMod val="75000"/>
                  </a:schemeClr>
                </a:solidFill>
              </a:rPr>
              <a:t> </a:t>
            </a:r>
            <a:r>
              <a:rPr lang="en-IN" dirty="0" err="1">
                <a:solidFill>
                  <a:schemeClr val="accent1">
                    <a:lumMod val="75000"/>
                  </a:schemeClr>
                </a:solidFill>
              </a:rPr>
              <a:t>Sundaram</a:t>
            </a:r>
            <a:r>
              <a:rPr lang="en-IN" dirty="0">
                <a:solidFill>
                  <a:schemeClr val="accent1">
                    <a:lumMod val="75000"/>
                  </a:schemeClr>
                </a:solidFill>
              </a:rPr>
              <a:t>, </a:t>
            </a:r>
            <a:r>
              <a:rPr lang="en-IN" dirty="0" err="1">
                <a:solidFill>
                  <a:schemeClr val="accent1">
                    <a:lumMod val="75000"/>
                  </a:schemeClr>
                </a:solidFill>
              </a:rPr>
              <a:t>Ravindra</a:t>
            </a:r>
            <a:r>
              <a:rPr lang="en-IN" dirty="0">
                <a:solidFill>
                  <a:schemeClr val="accent1">
                    <a:lumMod val="75000"/>
                  </a:schemeClr>
                </a:solidFill>
              </a:rPr>
              <a:t> </a:t>
            </a:r>
            <a:r>
              <a:rPr lang="en-IN" dirty="0" err="1">
                <a:solidFill>
                  <a:schemeClr val="accent1">
                    <a:lumMod val="75000"/>
                  </a:schemeClr>
                </a:solidFill>
              </a:rPr>
              <a:t>Babu</a:t>
            </a:r>
            <a:r>
              <a:rPr lang="en-IN" dirty="0">
                <a:solidFill>
                  <a:schemeClr val="accent1">
                    <a:lumMod val="75000"/>
                  </a:schemeClr>
                </a:solidFill>
              </a:rPr>
              <a:t> </a:t>
            </a:r>
            <a:r>
              <a:rPr lang="en-IN" dirty="0" err="1">
                <a:solidFill>
                  <a:schemeClr val="accent1">
                    <a:lumMod val="75000"/>
                  </a:schemeClr>
                </a:solidFill>
              </a:rPr>
              <a:t>Tallamraju</a:t>
            </a:r>
            <a:endParaRPr lang="en-IN" dirty="0">
              <a:solidFill>
                <a:schemeClr val="accent1">
                  <a:lumMod val="75000"/>
                </a:schemeClr>
              </a:solidFill>
            </a:endParaRPr>
          </a:p>
          <a:p>
            <a:pPr marL="457200" lvl="1" indent="0">
              <a:buNone/>
            </a:pPr>
            <a:endParaRPr lang="en-US" dirty="0">
              <a:solidFill>
                <a:schemeClr val="accent1">
                  <a:lumMod val="75000"/>
                </a:schemeClr>
              </a:solidFill>
            </a:endParaRPr>
          </a:p>
          <a:p>
            <a:endParaRPr lang="en-IN" dirty="0"/>
          </a:p>
          <a:p>
            <a:endParaRPr lang="en-US" dirty="0" smtClean="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598903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b="1" dirty="0" smtClean="0"/>
              <a:t>Thank You </a:t>
            </a:r>
            <a:endParaRPr lang="en-IN" b="1"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901294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Outline</a:t>
            </a:r>
            <a:endParaRPr lang="en-IN" b="1" dirty="0"/>
          </a:p>
        </p:txBody>
      </p:sp>
      <p:sp>
        <p:nvSpPr>
          <p:cNvPr id="3" name="Content Placeholder 2"/>
          <p:cNvSpPr>
            <a:spLocks noGrp="1"/>
          </p:cNvSpPr>
          <p:nvPr>
            <p:ph idx="1"/>
          </p:nvPr>
        </p:nvSpPr>
        <p:spPr>
          <a:xfrm>
            <a:off x="838200" y="1690688"/>
            <a:ext cx="10515600" cy="4351338"/>
          </a:xfrm>
        </p:spPr>
        <p:txBody>
          <a:bodyPr>
            <a:normAutofit fontScale="77500" lnSpcReduction="20000"/>
          </a:bodyPr>
          <a:lstStyle/>
          <a:p>
            <a:r>
              <a:rPr lang="en-US" dirty="0" smtClean="0"/>
              <a:t>Introduction</a:t>
            </a:r>
          </a:p>
          <a:p>
            <a:r>
              <a:rPr lang="en-US" dirty="0" smtClean="0"/>
              <a:t>Background Work, Challenges</a:t>
            </a:r>
            <a:endParaRPr lang="en-US" dirty="0"/>
          </a:p>
          <a:p>
            <a:r>
              <a:rPr lang="en-US" dirty="0" smtClean="0"/>
              <a:t>Problem </a:t>
            </a:r>
            <a:r>
              <a:rPr lang="en-US" dirty="0"/>
              <a:t>Statement </a:t>
            </a:r>
            <a:endParaRPr lang="en-US" dirty="0" smtClean="0"/>
          </a:p>
          <a:p>
            <a:r>
              <a:rPr lang="en-US" dirty="0" smtClean="0"/>
              <a:t>Research </a:t>
            </a:r>
            <a:r>
              <a:rPr lang="en-US" dirty="0"/>
              <a:t>Objective </a:t>
            </a:r>
          </a:p>
          <a:p>
            <a:r>
              <a:rPr lang="en-US" dirty="0" smtClean="0"/>
              <a:t>Proposed System</a:t>
            </a:r>
          </a:p>
          <a:p>
            <a:pPr lvl="1"/>
            <a:r>
              <a:rPr lang="en-US" dirty="0" smtClean="0"/>
              <a:t>Introduction</a:t>
            </a:r>
          </a:p>
          <a:p>
            <a:pPr lvl="1"/>
            <a:r>
              <a:rPr lang="en-US" dirty="0" smtClean="0"/>
              <a:t>Diagram</a:t>
            </a:r>
          </a:p>
          <a:p>
            <a:pPr lvl="1"/>
            <a:r>
              <a:rPr lang="en-US" dirty="0" smtClean="0"/>
              <a:t>Modules</a:t>
            </a:r>
          </a:p>
          <a:p>
            <a:pPr lvl="1"/>
            <a:r>
              <a:rPr lang="en-US" dirty="0" smtClean="0"/>
              <a:t>Explanation of Modules</a:t>
            </a:r>
            <a:endParaRPr lang="en-US" dirty="0"/>
          </a:p>
          <a:p>
            <a:r>
              <a:rPr lang="en-US" dirty="0" smtClean="0"/>
              <a:t>Result</a:t>
            </a:r>
          </a:p>
          <a:p>
            <a:r>
              <a:rPr lang="en-US" dirty="0" smtClean="0"/>
              <a:t>Guide </a:t>
            </a:r>
            <a:r>
              <a:rPr lang="en-US" dirty="0"/>
              <a:t>Approval mail </a:t>
            </a:r>
            <a:r>
              <a:rPr lang="en-US" dirty="0" smtClean="0"/>
              <a:t>snapshot</a:t>
            </a:r>
          </a:p>
          <a:p>
            <a:r>
              <a:rPr lang="en-US" dirty="0" smtClean="0"/>
              <a:t>Research Paper Status</a:t>
            </a:r>
            <a:endParaRPr lang="en-US" dirty="0"/>
          </a:p>
          <a:p>
            <a:r>
              <a:rPr lang="en-US" dirty="0" smtClean="0"/>
              <a:t>References</a:t>
            </a:r>
            <a:endParaRPr lang="en-IN" dirty="0"/>
          </a:p>
        </p:txBody>
      </p:sp>
      <p:sp>
        <p:nvSpPr>
          <p:cNvPr id="4" name="Footer Placeholder 3"/>
          <p:cNvSpPr>
            <a:spLocks noGrp="1"/>
          </p:cNvSpPr>
          <p:nvPr>
            <p:ph type="ftr" sz="quarter" idx="11"/>
          </p:nvPr>
        </p:nvSpPr>
        <p:spPr>
          <a:xfrm>
            <a:off x="4038600" y="6356350"/>
            <a:ext cx="6483824"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1321689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pic>
        <p:nvPicPr>
          <p:cNvPr id="5" name="Picture 4"/>
          <p:cNvPicPr>
            <a:picLocks noChangeAspect="1"/>
          </p:cNvPicPr>
          <p:nvPr/>
        </p:nvPicPr>
        <p:blipFill>
          <a:blip r:embed="rId2"/>
          <a:stretch>
            <a:fillRect/>
          </a:stretch>
        </p:blipFill>
        <p:spPr>
          <a:xfrm>
            <a:off x="675409" y="215425"/>
            <a:ext cx="10841182" cy="6642575"/>
          </a:xfrm>
          <a:prstGeom prst="rect">
            <a:avLst/>
          </a:prstGeom>
        </p:spPr>
      </p:pic>
    </p:spTree>
    <p:extLst>
      <p:ext uri="{BB962C8B-B14F-4D97-AF65-F5344CB8AC3E}">
        <p14:creationId xmlns:p14="http://schemas.microsoft.com/office/powerpoint/2010/main" val="406027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Introduction</a:t>
            </a:r>
            <a:endParaRPr lang="en-IN" b="1" dirty="0">
              <a:solidFill>
                <a:srgbClr val="FF0000"/>
              </a:solidFill>
            </a:endParaRPr>
          </a:p>
        </p:txBody>
      </p:sp>
      <p:sp>
        <p:nvSpPr>
          <p:cNvPr id="3" name="Content Placeholder 2"/>
          <p:cNvSpPr>
            <a:spLocks noGrp="1"/>
          </p:cNvSpPr>
          <p:nvPr>
            <p:ph idx="1"/>
          </p:nvPr>
        </p:nvSpPr>
        <p:spPr/>
        <p:txBody>
          <a:bodyPr>
            <a:normAutofit/>
          </a:bodyPr>
          <a:lstStyle/>
          <a:p>
            <a:pPr algn="just"/>
            <a:r>
              <a:rPr lang="en-US" dirty="0" smtClean="0"/>
              <a:t>Businesses around the world are evolving every day which has drastically led to the growth of two major fields Artificial intelligence and Machine Learning.</a:t>
            </a:r>
          </a:p>
          <a:p>
            <a:pPr algn="just"/>
            <a:endParaRPr lang="en-US" dirty="0" smtClean="0"/>
          </a:p>
          <a:p>
            <a:pPr algn="just"/>
            <a:r>
              <a:rPr lang="en-US" dirty="0" smtClean="0"/>
              <a:t>Technology </a:t>
            </a:r>
            <a:r>
              <a:rPr lang="en-US" dirty="0"/>
              <a:t>based on </a:t>
            </a:r>
            <a:r>
              <a:rPr lang="en-US" dirty="0" smtClean="0"/>
              <a:t>AI and ML has </a:t>
            </a:r>
            <a:r>
              <a:rPr lang="en-US" dirty="0"/>
              <a:t>recently developed to such an extent that it has become an essential element of the largest online stores on the web</a:t>
            </a:r>
            <a:r>
              <a:rPr lang="en-US" dirty="0" smtClean="0"/>
              <a:t>.</a:t>
            </a:r>
          </a:p>
          <a:p>
            <a:pPr marL="0" indent="0" algn="just">
              <a:buNone/>
            </a:pPr>
            <a:endParaRPr lang="en-US" dirty="0" smtClean="0"/>
          </a:p>
          <a:p>
            <a:pPr algn="just"/>
            <a:r>
              <a:rPr lang="en-US" dirty="0"/>
              <a:t> </a:t>
            </a:r>
            <a:r>
              <a:rPr lang="en-US" dirty="0" smtClean="0"/>
              <a:t>Most of the work in the online store is automized.</a:t>
            </a:r>
            <a:endParaRPr lang="en-IN" dirty="0"/>
          </a:p>
        </p:txBody>
      </p:sp>
      <p:sp>
        <p:nvSpPr>
          <p:cNvPr id="4" name="Footer Placeholder 3"/>
          <p:cNvSpPr>
            <a:spLocks noGrp="1"/>
          </p:cNvSpPr>
          <p:nvPr>
            <p:ph type="ftr" sz="quarter" idx="11"/>
          </p:nvPr>
        </p:nvSpPr>
        <p:spPr>
          <a:xfrm>
            <a:off x="4038600" y="6356350"/>
            <a:ext cx="6006152"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168541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Other fields where ML and AI have achieved excellence:-</a:t>
            </a:r>
          </a:p>
          <a:p>
            <a:pPr lvl="1"/>
            <a:r>
              <a:rPr lang="en-IN" dirty="0" smtClean="0"/>
              <a:t>Speech recognition(Voice search, appliance control, Alexa Home, Google Home)</a:t>
            </a:r>
          </a:p>
          <a:p>
            <a:pPr lvl="1"/>
            <a:r>
              <a:rPr lang="en-US" dirty="0" smtClean="0"/>
              <a:t>Virtual Assistant</a:t>
            </a:r>
            <a:r>
              <a:rPr lang="en-IN" dirty="0"/>
              <a:t>(Alexa, Siri</a:t>
            </a:r>
            <a:r>
              <a:rPr lang="en-IN" dirty="0" smtClean="0"/>
              <a:t>)</a:t>
            </a:r>
          </a:p>
          <a:p>
            <a:pPr lvl="1"/>
            <a:r>
              <a:rPr lang="en-US" dirty="0" smtClean="0"/>
              <a:t>Image recognition(facial, non-living things)</a:t>
            </a:r>
          </a:p>
          <a:p>
            <a:pPr lvl="1"/>
            <a:r>
              <a:rPr lang="en-US" dirty="0" smtClean="0"/>
              <a:t>Google Translation(Language translation)</a:t>
            </a:r>
          </a:p>
          <a:p>
            <a:pPr lvl="1"/>
            <a:r>
              <a:rPr lang="en-US" dirty="0" smtClean="0"/>
              <a:t>Traffic Alerts in Google Maps</a:t>
            </a:r>
          </a:p>
          <a:p>
            <a:pPr lvl="1"/>
            <a:r>
              <a:rPr lang="en-IN" dirty="0"/>
              <a:t>Self-driving </a:t>
            </a:r>
            <a:r>
              <a:rPr lang="en-IN" dirty="0" smtClean="0"/>
              <a:t>cars(Waymo)</a:t>
            </a:r>
          </a:p>
          <a:p>
            <a:pPr lvl="1"/>
            <a:r>
              <a:rPr lang="en-IN" dirty="0"/>
              <a:t>Medical diagnosis</a:t>
            </a:r>
          </a:p>
          <a:p>
            <a:pPr lvl="1"/>
            <a:r>
              <a:rPr lang="en-IN" dirty="0"/>
              <a:t>Predictive </a:t>
            </a:r>
            <a:r>
              <a:rPr lang="en-IN" dirty="0" smtClean="0"/>
              <a:t>analytics(Loan prediction, SIP amount prediction)</a:t>
            </a:r>
          </a:p>
          <a:p>
            <a:pPr lvl="1"/>
            <a:r>
              <a:rPr lang="en-US" dirty="0" smtClean="0"/>
              <a:t>Recommender System(Music and movie Recommendations)</a:t>
            </a:r>
            <a:endParaRPr lang="en-IN" dirty="0"/>
          </a:p>
          <a:p>
            <a:pPr lvl="1"/>
            <a:endParaRPr lang="en-IN" dirty="0"/>
          </a:p>
          <a:p>
            <a:pPr lvl="1"/>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23341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Background Work, Challenges</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main work behind the scene is the phase of learning because it’s true that AI and ML are very vast topics.</a:t>
            </a:r>
          </a:p>
          <a:p>
            <a:r>
              <a:rPr lang="en-US" dirty="0" smtClean="0"/>
              <a:t>So every day, I am learning new algorithms and focusing on building better practical models, and learning how to optimize the model in a better way because I felt in most cases the model is already prepared its about the space that is so large or the accuracy that is so bad.</a:t>
            </a:r>
          </a:p>
          <a:p>
            <a:r>
              <a:rPr lang="en-US" dirty="0" smtClean="0"/>
              <a:t>I also faced issues while studying and selecting the correct material for different topics as most of the courses were either highly paid or the courses on youtube aren’t reliable. </a:t>
            </a:r>
            <a:endParaRPr lang="en-IN" dirty="0"/>
          </a:p>
        </p:txBody>
      </p:sp>
      <p:sp>
        <p:nvSpPr>
          <p:cNvPr id="4" name="Footer Placeholder 3"/>
          <p:cNvSpPr>
            <a:spLocks noGrp="1"/>
          </p:cNvSpPr>
          <p:nvPr>
            <p:ph type="ftr" sz="quarter" idx="11"/>
          </p:nvPr>
        </p:nvSpPr>
        <p:spPr>
          <a:xfrm>
            <a:off x="2634018" y="6356350"/>
            <a:ext cx="7765576"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2113698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main challenge was selecting the final idea as the field is evolving at its peak because of the tech giants like Amazon, Alibaba, Flipkart, and Walmart.</a:t>
            </a:r>
          </a:p>
          <a:p>
            <a:r>
              <a:rPr lang="en-US" dirty="0"/>
              <a:t>Every day I read one article in the morning since I enrolled in the capstone project as working on this idea as my final project was one of my dreams when I joined the college due to the placements I was not very regular but still I was able to make ends meet</a:t>
            </a:r>
            <a:r>
              <a:rPr lang="en-US" dirty="0" smtClean="0"/>
              <a:t>.</a:t>
            </a:r>
          </a:p>
          <a:p>
            <a:r>
              <a:rPr lang="en-US" dirty="0" smtClean="0"/>
              <a:t>The Research paper was not a difficult part as I was getting the idea of how to implement it by reading so much in the right direction.</a:t>
            </a:r>
            <a:endParaRPr lang="en-US"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363909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Statement</a:t>
            </a:r>
            <a:endParaRPr lang="en-US" b="1" dirty="0"/>
          </a:p>
        </p:txBody>
      </p:sp>
      <p:sp>
        <p:nvSpPr>
          <p:cNvPr id="3" name="Content Placeholder 2"/>
          <p:cNvSpPr>
            <a:spLocks noGrp="1"/>
          </p:cNvSpPr>
          <p:nvPr>
            <p:ph idx="1"/>
          </p:nvPr>
        </p:nvSpPr>
        <p:spPr/>
        <p:txBody>
          <a:bodyPr/>
          <a:lstStyle/>
          <a:p>
            <a:r>
              <a:rPr lang="en-US" dirty="0" smtClean="0"/>
              <a:t>I have seen many Research papers and I found that much research work has been done in the field but still there is much more left.</a:t>
            </a:r>
          </a:p>
          <a:p>
            <a:r>
              <a:rPr lang="en-US" dirty="0" smtClean="0"/>
              <a:t>Many companies have a weak working algorithm which sometimes affects their sales and they don’t even exactly know how many customers stopped buying from their website.</a:t>
            </a:r>
          </a:p>
          <a:p>
            <a:r>
              <a:rPr lang="en-US" dirty="0" smtClean="0"/>
              <a:t>So, I have decided to work on the churn Prediction and not only that try including the dataset of other companies so that you don’t make a mistake. It’s true that you learn from your mistake but if others are making mistakes why not learn from them?</a:t>
            </a:r>
            <a:endParaRPr lang="en-US" dirty="0"/>
          </a:p>
        </p:txBody>
      </p:sp>
      <p:sp>
        <p:nvSpPr>
          <p:cNvPr id="4" name="Footer Placeholder 3"/>
          <p:cNvSpPr>
            <a:spLocks noGrp="1"/>
          </p:cNvSpPr>
          <p:nvPr>
            <p:ph type="ftr" sz="quarter" idx="11"/>
          </p:nvPr>
        </p:nvSpPr>
        <p:spPr>
          <a:xfrm>
            <a:off x="4038600" y="6356350"/>
            <a:ext cx="5241878"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386246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Research objectives</a:t>
            </a:r>
            <a:endParaRPr lang="en-IN" b="1" dirty="0"/>
          </a:p>
        </p:txBody>
      </p:sp>
      <p:sp>
        <p:nvSpPr>
          <p:cNvPr id="3" name="Content Placeholder 2"/>
          <p:cNvSpPr>
            <a:spLocks noGrp="1"/>
          </p:cNvSpPr>
          <p:nvPr>
            <p:ph idx="1"/>
          </p:nvPr>
        </p:nvSpPr>
        <p:spPr/>
        <p:txBody>
          <a:bodyPr>
            <a:normAutofit/>
          </a:bodyPr>
          <a:lstStyle/>
          <a:p>
            <a:r>
              <a:rPr lang="en-US" dirty="0" smtClean="0"/>
              <a:t>My main research objective is to find an ANN solution for the given problem in an optimized manner because I tried to find the Research paper’s Future Work in many of them it was mentioned the Deep Learning approach with Hyperparameter tuning. So, this approach can further lead to an optimized approach in this field. </a:t>
            </a:r>
            <a:endParaRPr lang="en-US" dirty="0" smtClean="0"/>
          </a:p>
          <a:p>
            <a:r>
              <a:rPr lang="en-US" dirty="0" smtClean="0"/>
              <a:t>Companies like </a:t>
            </a:r>
            <a:r>
              <a:rPr lang="en-US" dirty="0" err="1" smtClean="0"/>
              <a:t>Dunnsolution</a:t>
            </a:r>
            <a:r>
              <a:rPr lang="en-US" dirty="0" smtClean="0"/>
              <a:t> have made the E-commerce world a competitive market as they are specially providing their services in this field to have all sorts of models.</a:t>
            </a:r>
          </a:p>
          <a:p>
            <a:r>
              <a:rPr lang="en-US" dirty="0" smtClean="0"/>
              <a:t>I would also like to see if the ANN could lead to some remarkable or tremendous improvement in the field of Deep Learning.</a:t>
            </a:r>
            <a:endParaRPr lang="en-US" dirty="0" smtClean="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3253221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949</Words>
  <Application>Microsoft Office PowerPoint</Application>
  <PresentationFormat>Widescreen</PresentationFormat>
  <Paragraphs>97</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CAPSTONE PROJECT  FINAL REVIEW  Customer Churn Prediction using ANN</vt:lpstr>
      <vt:lpstr>Outline</vt:lpstr>
      <vt:lpstr>PowerPoint Presentation</vt:lpstr>
      <vt:lpstr>Introduction</vt:lpstr>
      <vt:lpstr>PowerPoint Presentation</vt:lpstr>
      <vt:lpstr>Background Work, Challenges</vt:lpstr>
      <vt:lpstr>PowerPoint Presentation</vt:lpstr>
      <vt:lpstr>Problem Statement</vt:lpstr>
      <vt:lpstr>Research objectives</vt:lpstr>
      <vt:lpstr>PROPOSED SYSTEM</vt:lpstr>
      <vt:lpstr>PowerPoint Presentation</vt:lpstr>
      <vt:lpstr>PowerPoint Presentation</vt:lpstr>
      <vt:lpstr>RESULT</vt:lpstr>
      <vt:lpstr>Guide Approval Snapshot</vt:lpstr>
      <vt:lpstr>Research Paper Status</vt:lpstr>
      <vt:lpstr>References ( Same order as Literature Review)</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FINAL REVIEW  Customer Churn Prediction using ANN</dc:title>
  <dc:creator>ASUS</dc:creator>
  <cp:lastModifiedBy>ASUS</cp:lastModifiedBy>
  <cp:revision>5</cp:revision>
  <dcterms:created xsi:type="dcterms:W3CDTF">2023-04-20T13:20:58Z</dcterms:created>
  <dcterms:modified xsi:type="dcterms:W3CDTF">2023-04-20T13:36:20Z</dcterms:modified>
</cp:coreProperties>
</file>