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1" r:id="rId5"/>
    <p:sldId id="260" r:id="rId6"/>
    <p:sldId id="264" r:id="rId7"/>
    <p:sldId id="265"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1FF2-F944-C121-F851-4A7F421B68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F1A214-CD82-7FC7-55B1-BD58BDCE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933EE7-B6DC-C186-ABC6-1AB5EC85EDC5}"/>
              </a:ext>
            </a:extLst>
          </p:cNvPr>
          <p:cNvSpPr>
            <a:spLocks noGrp="1"/>
          </p:cNvSpPr>
          <p:nvPr>
            <p:ph type="dt" sz="half" idx="10"/>
          </p:nvPr>
        </p:nvSpPr>
        <p:spPr/>
        <p:txBody>
          <a:bodyPr/>
          <a:lstStyle/>
          <a:p>
            <a:fld id="{482F4776-0FA9-4131-A7CF-26B344A84589}" type="datetimeFigureOut">
              <a:rPr lang="en-IN" smtClean="0"/>
              <a:t>10-02-2024</a:t>
            </a:fld>
            <a:endParaRPr lang="en-IN"/>
          </a:p>
        </p:txBody>
      </p:sp>
      <p:sp>
        <p:nvSpPr>
          <p:cNvPr id="5" name="Footer Placeholder 4">
            <a:extLst>
              <a:ext uri="{FF2B5EF4-FFF2-40B4-BE49-F238E27FC236}">
                <a16:creationId xmlns:a16="http://schemas.microsoft.com/office/drawing/2014/main" id="{00F1E10A-C0F9-15D5-843D-5AC19FC99B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CBB655-732A-DF38-BE10-065F3AE4CF15}"/>
              </a:ext>
            </a:extLst>
          </p:cNvPr>
          <p:cNvSpPr>
            <a:spLocks noGrp="1"/>
          </p:cNvSpPr>
          <p:nvPr>
            <p:ph type="sldNum" sz="quarter" idx="12"/>
          </p:nvPr>
        </p:nvSpPr>
        <p:spPr/>
        <p:txBody>
          <a:bodyPr/>
          <a:lstStyle/>
          <a:p>
            <a:fld id="{4411A20C-1CBA-422D-8BE0-FC80E4766BE6}" type="slidenum">
              <a:rPr lang="en-IN" smtClean="0"/>
              <a:t>‹#›</a:t>
            </a:fld>
            <a:endParaRPr lang="en-IN"/>
          </a:p>
        </p:txBody>
      </p:sp>
    </p:spTree>
    <p:extLst>
      <p:ext uri="{BB962C8B-B14F-4D97-AF65-F5344CB8AC3E}">
        <p14:creationId xmlns:p14="http://schemas.microsoft.com/office/powerpoint/2010/main" val="359138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DEB15-F40E-0153-97B9-307E3D12A2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E90660-1A99-CFB4-4F71-83DCDBC3A2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99CC39-77CB-D882-E3B7-AA288AC91A43}"/>
              </a:ext>
            </a:extLst>
          </p:cNvPr>
          <p:cNvSpPr>
            <a:spLocks noGrp="1"/>
          </p:cNvSpPr>
          <p:nvPr>
            <p:ph type="dt" sz="half" idx="10"/>
          </p:nvPr>
        </p:nvSpPr>
        <p:spPr/>
        <p:txBody>
          <a:bodyPr/>
          <a:lstStyle/>
          <a:p>
            <a:fld id="{482F4776-0FA9-4131-A7CF-26B344A84589}" type="datetimeFigureOut">
              <a:rPr lang="en-IN" smtClean="0"/>
              <a:t>10-02-2024</a:t>
            </a:fld>
            <a:endParaRPr lang="en-IN"/>
          </a:p>
        </p:txBody>
      </p:sp>
      <p:sp>
        <p:nvSpPr>
          <p:cNvPr id="5" name="Footer Placeholder 4">
            <a:extLst>
              <a:ext uri="{FF2B5EF4-FFF2-40B4-BE49-F238E27FC236}">
                <a16:creationId xmlns:a16="http://schemas.microsoft.com/office/drawing/2014/main" id="{4BCB64FF-7152-A555-D32A-D255521178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516142-4060-183A-73DA-4DB158703A45}"/>
              </a:ext>
            </a:extLst>
          </p:cNvPr>
          <p:cNvSpPr>
            <a:spLocks noGrp="1"/>
          </p:cNvSpPr>
          <p:nvPr>
            <p:ph type="sldNum" sz="quarter" idx="12"/>
          </p:nvPr>
        </p:nvSpPr>
        <p:spPr/>
        <p:txBody>
          <a:bodyPr/>
          <a:lstStyle/>
          <a:p>
            <a:fld id="{4411A20C-1CBA-422D-8BE0-FC80E4766BE6}" type="slidenum">
              <a:rPr lang="en-IN" smtClean="0"/>
              <a:t>‹#›</a:t>
            </a:fld>
            <a:endParaRPr lang="en-IN"/>
          </a:p>
        </p:txBody>
      </p:sp>
    </p:spTree>
    <p:extLst>
      <p:ext uri="{BB962C8B-B14F-4D97-AF65-F5344CB8AC3E}">
        <p14:creationId xmlns:p14="http://schemas.microsoft.com/office/powerpoint/2010/main" val="18275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99A901-7E41-9BEC-E5D2-59B1687C0C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7148CC-281E-9D61-9220-8422FBFDE1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099CA8-1A13-0CA7-8C0F-4AD9F554840D}"/>
              </a:ext>
            </a:extLst>
          </p:cNvPr>
          <p:cNvSpPr>
            <a:spLocks noGrp="1"/>
          </p:cNvSpPr>
          <p:nvPr>
            <p:ph type="dt" sz="half" idx="10"/>
          </p:nvPr>
        </p:nvSpPr>
        <p:spPr/>
        <p:txBody>
          <a:bodyPr/>
          <a:lstStyle/>
          <a:p>
            <a:fld id="{482F4776-0FA9-4131-A7CF-26B344A84589}" type="datetimeFigureOut">
              <a:rPr lang="en-IN" smtClean="0"/>
              <a:t>10-02-2024</a:t>
            </a:fld>
            <a:endParaRPr lang="en-IN"/>
          </a:p>
        </p:txBody>
      </p:sp>
      <p:sp>
        <p:nvSpPr>
          <p:cNvPr id="5" name="Footer Placeholder 4">
            <a:extLst>
              <a:ext uri="{FF2B5EF4-FFF2-40B4-BE49-F238E27FC236}">
                <a16:creationId xmlns:a16="http://schemas.microsoft.com/office/drawing/2014/main" id="{941BA9A6-F13B-19B3-6E76-4CC08BFCB4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B90A2A-9F3B-F847-D750-9F0EFC4B03B7}"/>
              </a:ext>
            </a:extLst>
          </p:cNvPr>
          <p:cNvSpPr>
            <a:spLocks noGrp="1"/>
          </p:cNvSpPr>
          <p:nvPr>
            <p:ph type="sldNum" sz="quarter" idx="12"/>
          </p:nvPr>
        </p:nvSpPr>
        <p:spPr/>
        <p:txBody>
          <a:bodyPr/>
          <a:lstStyle/>
          <a:p>
            <a:fld id="{4411A20C-1CBA-422D-8BE0-FC80E4766BE6}" type="slidenum">
              <a:rPr lang="en-IN" smtClean="0"/>
              <a:t>‹#›</a:t>
            </a:fld>
            <a:endParaRPr lang="en-IN"/>
          </a:p>
        </p:txBody>
      </p:sp>
    </p:spTree>
    <p:extLst>
      <p:ext uri="{BB962C8B-B14F-4D97-AF65-F5344CB8AC3E}">
        <p14:creationId xmlns:p14="http://schemas.microsoft.com/office/powerpoint/2010/main" val="337446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B86F-32F2-5429-5E97-7F3D859713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12A24D-873D-F94F-CE7D-33F4F57D71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4A6A86-9BAE-E9D2-66CA-1CFCDC88C964}"/>
              </a:ext>
            </a:extLst>
          </p:cNvPr>
          <p:cNvSpPr>
            <a:spLocks noGrp="1"/>
          </p:cNvSpPr>
          <p:nvPr>
            <p:ph type="dt" sz="half" idx="10"/>
          </p:nvPr>
        </p:nvSpPr>
        <p:spPr/>
        <p:txBody>
          <a:bodyPr/>
          <a:lstStyle/>
          <a:p>
            <a:fld id="{482F4776-0FA9-4131-A7CF-26B344A84589}" type="datetimeFigureOut">
              <a:rPr lang="en-IN" smtClean="0"/>
              <a:t>10-02-2024</a:t>
            </a:fld>
            <a:endParaRPr lang="en-IN"/>
          </a:p>
        </p:txBody>
      </p:sp>
      <p:sp>
        <p:nvSpPr>
          <p:cNvPr id="5" name="Footer Placeholder 4">
            <a:extLst>
              <a:ext uri="{FF2B5EF4-FFF2-40B4-BE49-F238E27FC236}">
                <a16:creationId xmlns:a16="http://schemas.microsoft.com/office/drawing/2014/main" id="{1FEC1D22-B217-B5A1-B4CF-A74A73DC41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75951F-7C4B-95EE-42DC-10C1B8DA73B4}"/>
              </a:ext>
            </a:extLst>
          </p:cNvPr>
          <p:cNvSpPr>
            <a:spLocks noGrp="1"/>
          </p:cNvSpPr>
          <p:nvPr>
            <p:ph type="sldNum" sz="quarter" idx="12"/>
          </p:nvPr>
        </p:nvSpPr>
        <p:spPr/>
        <p:txBody>
          <a:bodyPr/>
          <a:lstStyle/>
          <a:p>
            <a:fld id="{4411A20C-1CBA-422D-8BE0-FC80E4766BE6}" type="slidenum">
              <a:rPr lang="en-IN" smtClean="0"/>
              <a:t>‹#›</a:t>
            </a:fld>
            <a:endParaRPr lang="en-IN"/>
          </a:p>
        </p:txBody>
      </p:sp>
    </p:spTree>
    <p:extLst>
      <p:ext uri="{BB962C8B-B14F-4D97-AF65-F5344CB8AC3E}">
        <p14:creationId xmlns:p14="http://schemas.microsoft.com/office/powerpoint/2010/main" val="255570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2811-E166-1C49-2425-250806C15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377903-CAE2-537B-1319-68F193A9A9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66595-E482-B7A3-5BA7-66ADD4893CBD}"/>
              </a:ext>
            </a:extLst>
          </p:cNvPr>
          <p:cNvSpPr>
            <a:spLocks noGrp="1"/>
          </p:cNvSpPr>
          <p:nvPr>
            <p:ph type="dt" sz="half" idx="10"/>
          </p:nvPr>
        </p:nvSpPr>
        <p:spPr/>
        <p:txBody>
          <a:bodyPr/>
          <a:lstStyle/>
          <a:p>
            <a:fld id="{482F4776-0FA9-4131-A7CF-26B344A84589}" type="datetimeFigureOut">
              <a:rPr lang="en-IN" smtClean="0"/>
              <a:t>10-02-2024</a:t>
            </a:fld>
            <a:endParaRPr lang="en-IN"/>
          </a:p>
        </p:txBody>
      </p:sp>
      <p:sp>
        <p:nvSpPr>
          <p:cNvPr id="5" name="Footer Placeholder 4">
            <a:extLst>
              <a:ext uri="{FF2B5EF4-FFF2-40B4-BE49-F238E27FC236}">
                <a16:creationId xmlns:a16="http://schemas.microsoft.com/office/drawing/2014/main" id="{76E63CF6-7CF0-C8F3-862B-503005FDF0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2BA066-CD41-CCAB-AC9E-C67B5677223C}"/>
              </a:ext>
            </a:extLst>
          </p:cNvPr>
          <p:cNvSpPr>
            <a:spLocks noGrp="1"/>
          </p:cNvSpPr>
          <p:nvPr>
            <p:ph type="sldNum" sz="quarter" idx="12"/>
          </p:nvPr>
        </p:nvSpPr>
        <p:spPr/>
        <p:txBody>
          <a:bodyPr/>
          <a:lstStyle/>
          <a:p>
            <a:fld id="{4411A20C-1CBA-422D-8BE0-FC80E4766BE6}" type="slidenum">
              <a:rPr lang="en-IN" smtClean="0"/>
              <a:t>‹#›</a:t>
            </a:fld>
            <a:endParaRPr lang="en-IN"/>
          </a:p>
        </p:txBody>
      </p:sp>
    </p:spTree>
    <p:extLst>
      <p:ext uri="{BB962C8B-B14F-4D97-AF65-F5344CB8AC3E}">
        <p14:creationId xmlns:p14="http://schemas.microsoft.com/office/powerpoint/2010/main" val="4248040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9663-0DBB-DA8E-FFEF-9C5E076A32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EBBE07-5D4E-D8C9-5C5B-317722DD3B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FC2E8D-3238-DD5A-72BC-9E8D71A366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CA31FF-9F75-237A-32B0-54F2B9C18309}"/>
              </a:ext>
            </a:extLst>
          </p:cNvPr>
          <p:cNvSpPr>
            <a:spLocks noGrp="1"/>
          </p:cNvSpPr>
          <p:nvPr>
            <p:ph type="dt" sz="half" idx="10"/>
          </p:nvPr>
        </p:nvSpPr>
        <p:spPr/>
        <p:txBody>
          <a:bodyPr/>
          <a:lstStyle/>
          <a:p>
            <a:fld id="{482F4776-0FA9-4131-A7CF-26B344A84589}" type="datetimeFigureOut">
              <a:rPr lang="en-IN" smtClean="0"/>
              <a:t>10-02-2024</a:t>
            </a:fld>
            <a:endParaRPr lang="en-IN"/>
          </a:p>
        </p:txBody>
      </p:sp>
      <p:sp>
        <p:nvSpPr>
          <p:cNvPr id="6" name="Footer Placeholder 5">
            <a:extLst>
              <a:ext uri="{FF2B5EF4-FFF2-40B4-BE49-F238E27FC236}">
                <a16:creationId xmlns:a16="http://schemas.microsoft.com/office/drawing/2014/main" id="{2A9B9D17-28F7-34C6-4F8B-C3A0EDFD89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AFCD33-ADD1-059B-DF49-8E00E0456486}"/>
              </a:ext>
            </a:extLst>
          </p:cNvPr>
          <p:cNvSpPr>
            <a:spLocks noGrp="1"/>
          </p:cNvSpPr>
          <p:nvPr>
            <p:ph type="sldNum" sz="quarter" idx="12"/>
          </p:nvPr>
        </p:nvSpPr>
        <p:spPr/>
        <p:txBody>
          <a:bodyPr/>
          <a:lstStyle/>
          <a:p>
            <a:fld id="{4411A20C-1CBA-422D-8BE0-FC80E4766BE6}" type="slidenum">
              <a:rPr lang="en-IN" smtClean="0"/>
              <a:t>‹#›</a:t>
            </a:fld>
            <a:endParaRPr lang="en-IN"/>
          </a:p>
        </p:txBody>
      </p:sp>
    </p:spTree>
    <p:extLst>
      <p:ext uri="{BB962C8B-B14F-4D97-AF65-F5344CB8AC3E}">
        <p14:creationId xmlns:p14="http://schemas.microsoft.com/office/powerpoint/2010/main" val="4089122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2C9E-E626-CA87-9F60-C4E243E4FA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613682-E60F-250A-2FA9-6D2D8A606F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17B496-C817-4BD1-8053-D4F989DFE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63C468-E523-B374-6FF8-14683DF11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C2799-CD42-6975-AECF-EFAC0BC2E5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830D92-9E7F-0AED-7560-B974DACB5002}"/>
              </a:ext>
            </a:extLst>
          </p:cNvPr>
          <p:cNvSpPr>
            <a:spLocks noGrp="1"/>
          </p:cNvSpPr>
          <p:nvPr>
            <p:ph type="dt" sz="half" idx="10"/>
          </p:nvPr>
        </p:nvSpPr>
        <p:spPr/>
        <p:txBody>
          <a:bodyPr/>
          <a:lstStyle/>
          <a:p>
            <a:fld id="{482F4776-0FA9-4131-A7CF-26B344A84589}" type="datetimeFigureOut">
              <a:rPr lang="en-IN" smtClean="0"/>
              <a:t>10-02-2024</a:t>
            </a:fld>
            <a:endParaRPr lang="en-IN"/>
          </a:p>
        </p:txBody>
      </p:sp>
      <p:sp>
        <p:nvSpPr>
          <p:cNvPr id="8" name="Footer Placeholder 7">
            <a:extLst>
              <a:ext uri="{FF2B5EF4-FFF2-40B4-BE49-F238E27FC236}">
                <a16:creationId xmlns:a16="http://schemas.microsoft.com/office/drawing/2014/main" id="{B16789EB-FE9F-8E51-575E-366BC7EE7C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BFF285-001C-9F7D-8A1A-747333AFCD28}"/>
              </a:ext>
            </a:extLst>
          </p:cNvPr>
          <p:cNvSpPr>
            <a:spLocks noGrp="1"/>
          </p:cNvSpPr>
          <p:nvPr>
            <p:ph type="sldNum" sz="quarter" idx="12"/>
          </p:nvPr>
        </p:nvSpPr>
        <p:spPr/>
        <p:txBody>
          <a:bodyPr/>
          <a:lstStyle/>
          <a:p>
            <a:fld id="{4411A20C-1CBA-422D-8BE0-FC80E4766BE6}" type="slidenum">
              <a:rPr lang="en-IN" smtClean="0"/>
              <a:t>‹#›</a:t>
            </a:fld>
            <a:endParaRPr lang="en-IN"/>
          </a:p>
        </p:txBody>
      </p:sp>
    </p:spTree>
    <p:extLst>
      <p:ext uri="{BB962C8B-B14F-4D97-AF65-F5344CB8AC3E}">
        <p14:creationId xmlns:p14="http://schemas.microsoft.com/office/powerpoint/2010/main" val="567373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1E64-9CC9-B354-A36D-864D34007C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61DF95-86FD-1E65-A6DD-9F06975EF3B8}"/>
              </a:ext>
            </a:extLst>
          </p:cNvPr>
          <p:cNvSpPr>
            <a:spLocks noGrp="1"/>
          </p:cNvSpPr>
          <p:nvPr>
            <p:ph type="dt" sz="half" idx="10"/>
          </p:nvPr>
        </p:nvSpPr>
        <p:spPr/>
        <p:txBody>
          <a:bodyPr/>
          <a:lstStyle/>
          <a:p>
            <a:fld id="{482F4776-0FA9-4131-A7CF-26B344A84589}" type="datetimeFigureOut">
              <a:rPr lang="en-IN" smtClean="0"/>
              <a:t>10-02-2024</a:t>
            </a:fld>
            <a:endParaRPr lang="en-IN"/>
          </a:p>
        </p:txBody>
      </p:sp>
      <p:sp>
        <p:nvSpPr>
          <p:cNvPr id="4" name="Footer Placeholder 3">
            <a:extLst>
              <a:ext uri="{FF2B5EF4-FFF2-40B4-BE49-F238E27FC236}">
                <a16:creationId xmlns:a16="http://schemas.microsoft.com/office/drawing/2014/main" id="{B8E03BBA-44DD-0929-4786-F954054C28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9C672F-6D96-4AA2-55D8-383127111891}"/>
              </a:ext>
            </a:extLst>
          </p:cNvPr>
          <p:cNvSpPr>
            <a:spLocks noGrp="1"/>
          </p:cNvSpPr>
          <p:nvPr>
            <p:ph type="sldNum" sz="quarter" idx="12"/>
          </p:nvPr>
        </p:nvSpPr>
        <p:spPr/>
        <p:txBody>
          <a:bodyPr/>
          <a:lstStyle/>
          <a:p>
            <a:fld id="{4411A20C-1CBA-422D-8BE0-FC80E4766BE6}" type="slidenum">
              <a:rPr lang="en-IN" smtClean="0"/>
              <a:t>‹#›</a:t>
            </a:fld>
            <a:endParaRPr lang="en-IN"/>
          </a:p>
        </p:txBody>
      </p:sp>
    </p:spTree>
    <p:extLst>
      <p:ext uri="{BB962C8B-B14F-4D97-AF65-F5344CB8AC3E}">
        <p14:creationId xmlns:p14="http://schemas.microsoft.com/office/powerpoint/2010/main" val="302034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44200-8A0F-1922-6C86-AB56A6EB32BC}"/>
              </a:ext>
            </a:extLst>
          </p:cNvPr>
          <p:cNvSpPr>
            <a:spLocks noGrp="1"/>
          </p:cNvSpPr>
          <p:nvPr>
            <p:ph type="dt" sz="half" idx="10"/>
          </p:nvPr>
        </p:nvSpPr>
        <p:spPr/>
        <p:txBody>
          <a:bodyPr/>
          <a:lstStyle/>
          <a:p>
            <a:fld id="{482F4776-0FA9-4131-A7CF-26B344A84589}" type="datetimeFigureOut">
              <a:rPr lang="en-IN" smtClean="0"/>
              <a:t>10-02-2024</a:t>
            </a:fld>
            <a:endParaRPr lang="en-IN"/>
          </a:p>
        </p:txBody>
      </p:sp>
      <p:sp>
        <p:nvSpPr>
          <p:cNvPr id="3" name="Footer Placeholder 2">
            <a:extLst>
              <a:ext uri="{FF2B5EF4-FFF2-40B4-BE49-F238E27FC236}">
                <a16:creationId xmlns:a16="http://schemas.microsoft.com/office/drawing/2014/main" id="{F08F3122-1438-2264-AD03-F95FD38606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602A57-C7DF-5433-8D4B-03E8CBF2EEA1}"/>
              </a:ext>
            </a:extLst>
          </p:cNvPr>
          <p:cNvSpPr>
            <a:spLocks noGrp="1"/>
          </p:cNvSpPr>
          <p:nvPr>
            <p:ph type="sldNum" sz="quarter" idx="12"/>
          </p:nvPr>
        </p:nvSpPr>
        <p:spPr/>
        <p:txBody>
          <a:bodyPr/>
          <a:lstStyle/>
          <a:p>
            <a:fld id="{4411A20C-1CBA-422D-8BE0-FC80E4766BE6}" type="slidenum">
              <a:rPr lang="en-IN" smtClean="0"/>
              <a:t>‹#›</a:t>
            </a:fld>
            <a:endParaRPr lang="en-IN"/>
          </a:p>
        </p:txBody>
      </p:sp>
    </p:spTree>
    <p:extLst>
      <p:ext uri="{BB962C8B-B14F-4D97-AF65-F5344CB8AC3E}">
        <p14:creationId xmlns:p14="http://schemas.microsoft.com/office/powerpoint/2010/main" val="88942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C12F-2DAD-0042-17F1-82B5C70DF3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3E134C-A6DA-6F93-6095-E9B900FAA7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891F60-66B3-6F50-C496-96AE52372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00C064-06B7-7D38-350D-A54E73985DFE}"/>
              </a:ext>
            </a:extLst>
          </p:cNvPr>
          <p:cNvSpPr>
            <a:spLocks noGrp="1"/>
          </p:cNvSpPr>
          <p:nvPr>
            <p:ph type="dt" sz="half" idx="10"/>
          </p:nvPr>
        </p:nvSpPr>
        <p:spPr/>
        <p:txBody>
          <a:bodyPr/>
          <a:lstStyle/>
          <a:p>
            <a:fld id="{482F4776-0FA9-4131-A7CF-26B344A84589}" type="datetimeFigureOut">
              <a:rPr lang="en-IN" smtClean="0"/>
              <a:t>10-02-2024</a:t>
            </a:fld>
            <a:endParaRPr lang="en-IN"/>
          </a:p>
        </p:txBody>
      </p:sp>
      <p:sp>
        <p:nvSpPr>
          <p:cNvPr id="6" name="Footer Placeholder 5">
            <a:extLst>
              <a:ext uri="{FF2B5EF4-FFF2-40B4-BE49-F238E27FC236}">
                <a16:creationId xmlns:a16="http://schemas.microsoft.com/office/drawing/2014/main" id="{6F6F2988-7DFC-05CD-2CEF-8D8D9D8308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7471F7-81E0-681D-F43B-D916179EF8AF}"/>
              </a:ext>
            </a:extLst>
          </p:cNvPr>
          <p:cNvSpPr>
            <a:spLocks noGrp="1"/>
          </p:cNvSpPr>
          <p:nvPr>
            <p:ph type="sldNum" sz="quarter" idx="12"/>
          </p:nvPr>
        </p:nvSpPr>
        <p:spPr/>
        <p:txBody>
          <a:bodyPr/>
          <a:lstStyle/>
          <a:p>
            <a:fld id="{4411A20C-1CBA-422D-8BE0-FC80E4766BE6}" type="slidenum">
              <a:rPr lang="en-IN" smtClean="0"/>
              <a:t>‹#›</a:t>
            </a:fld>
            <a:endParaRPr lang="en-IN"/>
          </a:p>
        </p:txBody>
      </p:sp>
    </p:spTree>
    <p:extLst>
      <p:ext uri="{BB962C8B-B14F-4D97-AF65-F5344CB8AC3E}">
        <p14:creationId xmlns:p14="http://schemas.microsoft.com/office/powerpoint/2010/main" val="242730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7D1C-5C4C-D848-1D59-7A10EF7874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9DB7F4-B473-0976-FF29-A60461A82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1C3AF7-7B2A-0B7A-BF6F-C81917B7C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3634B-57A4-18FF-78F3-1E716FB2C9AB}"/>
              </a:ext>
            </a:extLst>
          </p:cNvPr>
          <p:cNvSpPr>
            <a:spLocks noGrp="1"/>
          </p:cNvSpPr>
          <p:nvPr>
            <p:ph type="dt" sz="half" idx="10"/>
          </p:nvPr>
        </p:nvSpPr>
        <p:spPr/>
        <p:txBody>
          <a:bodyPr/>
          <a:lstStyle/>
          <a:p>
            <a:fld id="{482F4776-0FA9-4131-A7CF-26B344A84589}" type="datetimeFigureOut">
              <a:rPr lang="en-IN" smtClean="0"/>
              <a:t>10-02-2024</a:t>
            </a:fld>
            <a:endParaRPr lang="en-IN"/>
          </a:p>
        </p:txBody>
      </p:sp>
      <p:sp>
        <p:nvSpPr>
          <p:cNvPr id="6" name="Footer Placeholder 5">
            <a:extLst>
              <a:ext uri="{FF2B5EF4-FFF2-40B4-BE49-F238E27FC236}">
                <a16:creationId xmlns:a16="http://schemas.microsoft.com/office/drawing/2014/main" id="{716D59FF-A28D-5A37-DE92-4CD270E696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3E96CA-E0F0-CB48-41CE-B9A75B808376}"/>
              </a:ext>
            </a:extLst>
          </p:cNvPr>
          <p:cNvSpPr>
            <a:spLocks noGrp="1"/>
          </p:cNvSpPr>
          <p:nvPr>
            <p:ph type="sldNum" sz="quarter" idx="12"/>
          </p:nvPr>
        </p:nvSpPr>
        <p:spPr/>
        <p:txBody>
          <a:bodyPr/>
          <a:lstStyle/>
          <a:p>
            <a:fld id="{4411A20C-1CBA-422D-8BE0-FC80E4766BE6}" type="slidenum">
              <a:rPr lang="en-IN" smtClean="0"/>
              <a:t>‹#›</a:t>
            </a:fld>
            <a:endParaRPr lang="en-IN"/>
          </a:p>
        </p:txBody>
      </p:sp>
    </p:spTree>
    <p:extLst>
      <p:ext uri="{BB962C8B-B14F-4D97-AF65-F5344CB8AC3E}">
        <p14:creationId xmlns:p14="http://schemas.microsoft.com/office/powerpoint/2010/main" val="4210927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15A86B-AEB0-277E-4060-9B8928350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21C7D8-F3BC-57B6-2A0A-4715F546C2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388F65-6B1F-42EA-463D-11D15DB7ED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F4776-0FA9-4131-A7CF-26B344A84589}" type="datetimeFigureOut">
              <a:rPr lang="en-IN" smtClean="0"/>
              <a:t>10-02-2024</a:t>
            </a:fld>
            <a:endParaRPr lang="en-IN"/>
          </a:p>
        </p:txBody>
      </p:sp>
      <p:sp>
        <p:nvSpPr>
          <p:cNvPr id="5" name="Footer Placeholder 4">
            <a:extLst>
              <a:ext uri="{FF2B5EF4-FFF2-40B4-BE49-F238E27FC236}">
                <a16:creationId xmlns:a16="http://schemas.microsoft.com/office/drawing/2014/main" id="{EFFD9964-1980-4B29-AB27-A22A7CCB1A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808718-4627-8F9E-F143-543D21651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1A20C-1CBA-422D-8BE0-FC80E4766BE6}" type="slidenum">
              <a:rPr lang="en-IN" smtClean="0"/>
              <a:t>‹#›</a:t>
            </a:fld>
            <a:endParaRPr lang="en-IN"/>
          </a:p>
        </p:txBody>
      </p:sp>
    </p:spTree>
    <p:extLst>
      <p:ext uri="{BB962C8B-B14F-4D97-AF65-F5344CB8AC3E}">
        <p14:creationId xmlns:p14="http://schemas.microsoft.com/office/powerpoint/2010/main" val="2059871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image" Target="../media/image4.png"/><Relationship Id="rId4" Type="http://schemas.openxmlformats.org/officeDocument/2006/relationships/slide" Target="slide7.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descr="Blurred financial stock market data and graph">
            <a:extLst>
              <a:ext uri="{FF2B5EF4-FFF2-40B4-BE49-F238E27FC236}">
                <a16:creationId xmlns:a16="http://schemas.microsoft.com/office/drawing/2014/main" id="{1FA0BB1B-3299-8032-5B2D-FC92C1E217E9}"/>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t="8561" b="8561"/>
          <a:stretch/>
        </p:blipFill>
        <p:spPr>
          <a:xfrm>
            <a:off x="-812800" y="-355600"/>
            <a:ext cx="13636978" cy="7670800"/>
          </a:xfrm>
          <a:prstGeom prst="roundRect">
            <a:avLst/>
          </a:prstGeom>
        </p:spPr>
      </p:pic>
      <p:sp>
        <p:nvSpPr>
          <p:cNvPr id="4" name="TextBox 3">
            <a:extLst>
              <a:ext uri="{FF2B5EF4-FFF2-40B4-BE49-F238E27FC236}">
                <a16:creationId xmlns:a16="http://schemas.microsoft.com/office/drawing/2014/main" id="{9FEC0372-FEC1-3567-8781-71E6EFA11DC7}"/>
              </a:ext>
            </a:extLst>
          </p:cNvPr>
          <p:cNvSpPr txBox="1"/>
          <p:nvPr/>
        </p:nvSpPr>
        <p:spPr>
          <a:xfrm>
            <a:off x="1154574" y="728260"/>
            <a:ext cx="9882851" cy="5401479"/>
          </a:xfrm>
          <a:prstGeom prst="rect">
            <a:avLst/>
          </a:prstGeom>
          <a:noFill/>
          <a:effectLst>
            <a:glow rad="127000">
              <a:schemeClr val="tx1"/>
            </a:glow>
          </a:effectLst>
          <a:scene3d>
            <a:camera prst="perspectiveFront"/>
            <a:lightRig rig="threePt" dir="t"/>
          </a:scene3d>
        </p:spPr>
        <p:txBody>
          <a:bodyPr wrap="square" rtlCol="0">
            <a:spAutoFit/>
          </a:bodyPr>
          <a:lstStyle/>
          <a:p>
            <a:pPr algn="ctr"/>
            <a:r>
              <a:rPr lang="en-US" sz="11500" dirty="0">
                <a:solidFill>
                  <a:schemeClr val="bg1"/>
                </a:solidFill>
                <a:latin typeface="Bahnschrift Condensed" panose="020B0502040204020203" pitchFamily="34" charset="0"/>
              </a:rPr>
              <a:t>STOCK PREDICTION USING </a:t>
            </a:r>
          </a:p>
          <a:p>
            <a:pPr algn="ctr"/>
            <a:r>
              <a:rPr lang="en-US" sz="11500" dirty="0">
                <a:solidFill>
                  <a:schemeClr val="bg1"/>
                </a:solidFill>
                <a:latin typeface="Bahnschrift Condensed" panose="020B0502040204020203" pitchFamily="34" charset="0"/>
              </a:rPr>
              <a:t>MACHINE LEARNING</a:t>
            </a:r>
            <a:endParaRPr lang="en-IN" sz="11500" dirty="0">
              <a:solidFill>
                <a:schemeClr val="bg1"/>
              </a:solidFill>
              <a:latin typeface="Bahnschrift Condensed" panose="020B0502040204020203" pitchFamily="34" charset="0"/>
            </a:endParaRPr>
          </a:p>
        </p:txBody>
      </p:sp>
      <p:sp>
        <p:nvSpPr>
          <p:cNvPr id="2" name="TextBox 1">
            <a:extLst>
              <a:ext uri="{FF2B5EF4-FFF2-40B4-BE49-F238E27FC236}">
                <a16:creationId xmlns:a16="http://schemas.microsoft.com/office/drawing/2014/main" id="{53CE7320-312E-B38F-37FC-88350FA1DB5F}"/>
              </a:ext>
            </a:extLst>
          </p:cNvPr>
          <p:cNvSpPr txBox="1"/>
          <p:nvPr/>
        </p:nvSpPr>
        <p:spPr>
          <a:xfrm>
            <a:off x="508000" y="7315200"/>
            <a:ext cx="4216400" cy="5262979"/>
          </a:xfrm>
          <a:prstGeom prst="rect">
            <a:avLst/>
          </a:prstGeom>
          <a:noFill/>
        </p:spPr>
        <p:txBody>
          <a:bodyPr wrap="square" rtlCol="0">
            <a:spAutoFit/>
          </a:bodyPr>
          <a:lstStyle/>
          <a:p>
            <a:r>
              <a:rPr lang="en-US" sz="2400" dirty="0">
                <a:solidFill>
                  <a:schemeClr val="bg1"/>
                </a:solidFill>
                <a:latin typeface="Century Gothic" panose="020B0502020202020204" pitchFamily="34" charset="0"/>
              </a:rPr>
              <a:t>Machine Learning is a very powerful process which if provided with proper datasets with a specified training algorithms can proved to be a boon for humans. So, this project aims at training the Machine Learning Model with the Live Stock data to forecast the approximate prices with minimum errors providing the Maximum Accuracy. </a:t>
            </a:r>
            <a:endParaRPr lang="en-IN" sz="2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038584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BE0574C-2D35-83BA-98A5-C10869698283}"/>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A1F91061-1C13-DCB0-516D-90C0A753D243}"/>
              </a:ext>
            </a:extLst>
          </p:cNvPr>
          <p:cNvCxnSpPr>
            <a:cxnSpLocks/>
          </p:cNvCxnSpPr>
          <p:nvPr/>
        </p:nvCxnSpPr>
        <p:spPr>
          <a:xfrm>
            <a:off x="9850056" y="2893671"/>
            <a:ext cx="3774504"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3" name="Picture 2" descr="Blurred financial stock market data and graph">
            <a:extLst>
              <a:ext uri="{FF2B5EF4-FFF2-40B4-BE49-F238E27FC236}">
                <a16:creationId xmlns:a16="http://schemas.microsoft.com/office/drawing/2014/main" id="{8293E21C-E579-07F7-8B89-2887C9301B78}"/>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t="8561" b="8561"/>
          <a:stretch/>
        </p:blipFill>
        <p:spPr>
          <a:xfrm>
            <a:off x="5180495" y="1105215"/>
            <a:ext cx="6289429" cy="3537804"/>
          </a:xfrm>
          <a:prstGeom prst="roundRect">
            <a:avLst/>
          </a:prstGeom>
        </p:spPr>
      </p:pic>
      <p:sp>
        <p:nvSpPr>
          <p:cNvPr id="4" name="TextBox 3">
            <a:extLst>
              <a:ext uri="{FF2B5EF4-FFF2-40B4-BE49-F238E27FC236}">
                <a16:creationId xmlns:a16="http://schemas.microsoft.com/office/drawing/2014/main" id="{93DD27FC-E535-A2C6-00EB-0BEA8E03CA98}"/>
              </a:ext>
            </a:extLst>
          </p:cNvPr>
          <p:cNvSpPr txBox="1"/>
          <p:nvPr/>
        </p:nvSpPr>
        <p:spPr>
          <a:xfrm>
            <a:off x="1154574" y="-6007820"/>
            <a:ext cx="9882851" cy="5401479"/>
          </a:xfrm>
          <a:prstGeom prst="rect">
            <a:avLst/>
          </a:prstGeom>
          <a:noFill/>
          <a:effectLst>
            <a:glow rad="127000">
              <a:schemeClr val="tx1"/>
            </a:glow>
          </a:effectLst>
          <a:scene3d>
            <a:camera prst="perspectiveFront"/>
            <a:lightRig rig="threePt" dir="t"/>
          </a:scene3d>
        </p:spPr>
        <p:txBody>
          <a:bodyPr wrap="square" rtlCol="0">
            <a:spAutoFit/>
          </a:bodyPr>
          <a:lstStyle/>
          <a:p>
            <a:pPr algn="ctr"/>
            <a:r>
              <a:rPr lang="en-US" sz="11500" dirty="0">
                <a:solidFill>
                  <a:schemeClr val="bg1"/>
                </a:solidFill>
                <a:latin typeface="Bahnschrift Condensed" panose="020B0502040204020203" pitchFamily="34" charset="0"/>
              </a:rPr>
              <a:t>STOCK PREDICTION USING </a:t>
            </a:r>
          </a:p>
          <a:p>
            <a:pPr algn="ctr"/>
            <a:r>
              <a:rPr lang="en-US" sz="11500" dirty="0">
                <a:solidFill>
                  <a:schemeClr val="bg1"/>
                </a:solidFill>
                <a:latin typeface="Bahnschrift Condensed" panose="020B0502040204020203" pitchFamily="34" charset="0"/>
              </a:rPr>
              <a:t>MACHINE LEARNING</a:t>
            </a:r>
            <a:endParaRPr lang="en-IN" sz="11500" dirty="0">
              <a:solidFill>
                <a:schemeClr val="bg1"/>
              </a:solidFill>
              <a:latin typeface="Bahnschrift Condensed" panose="020B0502040204020203" pitchFamily="34" charset="0"/>
            </a:endParaRPr>
          </a:p>
        </p:txBody>
      </p:sp>
      <p:sp>
        <p:nvSpPr>
          <p:cNvPr id="2" name="TextBox 1">
            <a:extLst>
              <a:ext uri="{FF2B5EF4-FFF2-40B4-BE49-F238E27FC236}">
                <a16:creationId xmlns:a16="http://schemas.microsoft.com/office/drawing/2014/main" id="{F6B43C70-97DF-02BD-C5FB-9942ECF88916}"/>
              </a:ext>
            </a:extLst>
          </p:cNvPr>
          <p:cNvSpPr txBox="1"/>
          <p:nvPr/>
        </p:nvSpPr>
        <p:spPr>
          <a:xfrm>
            <a:off x="508000" y="934422"/>
            <a:ext cx="4216400" cy="5262979"/>
          </a:xfrm>
          <a:prstGeom prst="rect">
            <a:avLst/>
          </a:prstGeom>
          <a:noFill/>
        </p:spPr>
        <p:txBody>
          <a:bodyPr wrap="square" rtlCol="0">
            <a:spAutoFit/>
          </a:bodyPr>
          <a:lstStyle/>
          <a:p>
            <a:r>
              <a:rPr lang="en-US" sz="2400" dirty="0">
                <a:solidFill>
                  <a:schemeClr val="bg1"/>
                </a:solidFill>
                <a:latin typeface="Century Gothic" panose="020B0502020202020204" pitchFamily="34" charset="0"/>
              </a:rPr>
              <a:t>Machine Learning is a very powerful process which if provided with proper datasets with a specified training algorithms can proved to be a boon for humans. So, this project aims at training the Machine Learning Model with the Live Stock data to forecast the approximate prices with minimum errors providing the Maximum Accuracy. </a:t>
            </a:r>
            <a:endParaRPr lang="en-IN" sz="2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090893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B88737B-8D32-C825-9A44-3B46639A66FD}"/>
              </a:ext>
            </a:extLst>
          </p:cNvPr>
          <p:cNvCxnSpPr>
            <a:cxnSpLocks/>
          </p:cNvCxnSpPr>
          <p:nvPr/>
        </p:nvCxnSpPr>
        <p:spPr>
          <a:xfrm>
            <a:off x="8437213" y="1617408"/>
            <a:ext cx="2467324"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2424A7C2-12EE-A21B-F3CC-C87AB01C5756}"/>
              </a:ext>
            </a:extLst>
          </p:cNvPr>
          <p:cNvCxnSpPr>
            <a:cxnSpLocks/>
          </p:cNvCxnSpPr>
          <p:nvPr/>
        </p:nvCxnSpPr>
        <p:spPr>
          <a:xfrm>
            <a:off x="-1887252" y="2893671"/>
            <a:ext cx="2847372"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75B27813-47E3-BCA9-F27F-C68830705CC0}"/>
              </a:ext>
            </a:extLst>
          </p:cNvPr>
          <p:cNvCxnSpPr>
            <a:cxnSpLocks/>
          </p:cNvCxnSpPr>
          <p:nvPr/>
        </p:nvCxnSpPr>
        <p:spPr>
          <a:xfrm flipV="1">
            <a:off x="960088" y="1389888"/>
            <a:ext cx="32" cy="1503783"/>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D2C8F59A-C21C-0B5C-94DC-6A20DE9E521C}"/>
              </a:ext>
            </a:extLst>
          </p:cNvPr>
          <p:cNvCxnSpPr>
            <a:cxnSpLocks/>
          </p:cNvCxnSpPr>
          <p:nvPr/>
        </p:nvCxnSpPr>
        <p:spPr>
          <a:xfrm>
            <a:off x="960088" y="1389888"/>
            <a:ext cx="2002568"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1026" name="Picture 2">
            <a:extLst>
              <a:ext uri="{FF2B5EF4-FFF2-40B4-BE49-F238E27FC236}">
                <a16:creationId xmlns:a16="http://schemas.microsoft.com/office/drawing/2014/main" id="{474A2F09-439D-AC33-A43B-EFD59AC20D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49" y="490538"/>
            <a:ext cx="6667500" cy="4124325"/>
          </a:xfrm>
          <a:prstGeom prst="round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3AD63C0-F938-B22E-6674-E6691675F404}"/>
              </a:ext>
            </a:extLst>
          </p:cNvPr>
          <p:cNvSpPr txBox="1"/>
          <p:nvPr/>
        </p:nvSpPr>
        <p:spPr>
          <a:xfrm>
            <a:off x="2457450" y="4852493"/>
            <a:ext cx="7277099" cy="1323439"/>
          </a:xfrm>
          <a:prstGeom prst="rect">
            <a:avLst/>
          </a:prstGeom>
          <a:noFill/>
        </p:spPr>
        <p:txBody>
          <a:bodyPr wrap="square" rtlCol="0">
            <a:spAutoFit/>
          </a:bodyPr>
          <a:lstStyle/>
          <a:p>
            <a:pPr algn="ctr"/>
            <a:r>
              <a:rPr lang="en-US" sz="3200" dirty="0">
                <a:solidFill>
                  <a:schemeClr val="bg1"/>
                </a:solidFill>
                <a:latin typeface="Century Gothic" panose="020B0502020202020204" pitchFamily="34" charset="0"/>
              </a:rPr>
              <a:t>SARIMAX</a:t>
            </a:r>
          </a:p>
          <a:p>
            <a:pPr algn="ctr"/>
            <a:r>
              <a:rPr lang="en-US" sz="2400" dirty="0">
                <a:solidFill>
                  <a:schemeClr val="bg1"/>
                </a:solidFill>
                <a:latin typeface="Century Gothic" panose="020B0502020202020204" pitchFamily="34" charset="0"/>
              </a:rPr>
              <a:t>(</a:t>
            </a:r>
            <a:r>
              <a:rPr lang="en-US" sz="2400" b="0" i="0" dirty="0">
                <a:solidFill>
                  <a:schemeClr val="bg1"/>
                </a:solidFill>
                <a:effectLst/>
                <a:latin typeface="Century Gothic" panose="020B0502020202020204" pitchFamily="34" charset="0"/>
              </a:rPr>
              <a:t>Seasonal Autoregressive Integrated Moving Average with Exogenous Variables)</a:t>
            </a:r>
            <a:endParaRPr lang="en-IN" sz="2400" dirty="0">
              <a:solidFill>
                <a:schemeClr val="bg1"/>
              </a:solidFill>
              <a:latin typeface="Century Gothic" panose="020B0502020202020204" pitchFamily="34" charset="0"/>
            </a:endParaRPr>
          </a:p>
        </p:txBody>
      </p:sp>
      <p:cxnSp>
        <p:nvCxnSpPr>
          <p:cNvPr id="21" name="Straight Connector 20">
            <a:extLst>
              <a:ext uri="{FF2B5EF4-FFF2-40B4-BE49-F238E27FC236}">
                <a16:creationId xmlns:a16="http://schemas.microsoft.com/office/drawing/2014/main" id="{99D25DD8-44A3-ABC6-6153-40A2A201A7F9}"/>
              </a:ext>
            </a:extLst>
          </p:cNvPr>
          <p:cNvCxnSpPr>
            <a:cxnSpLocks/>
          </p:cNvCxnSpPr>
          <p:nvPr/>
        </p:nvCxnSpPr>
        <p:spPr>
          <a:xfrm flipV="1">
            <a:off x="10904569" y="1617408"/>
            <a:ext cx="0" cy="541204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EC203A58-969A-03F0-A61F-AD60D4621228}"/>
              </a:ext>
            </a:extLst>
          </p:cNvPr>
          <p:cNvSpPr txBox="1"/>
          <p:nvPr/>
        </p:nvSpPr>
        <p:spPr>
          <a:xfrm>
            <a:off x="2100583" y="7708135"/>
            <a:ext cx="1747594" cy="369332"/>
          </a:xfrm>
          <a:prstGeom prst="rect">
            <a:avLst/>
          </a:prstGeom>
          <a:noFill/>
        </p:spPr>
        <p:txBody>
          <a:bodyPr wrap="none" rtlCol="0">
            <a:spAutoFit/>
          </a:bodyPr>
          <a:lstStyle/>
          <a:p>
            <a:r>
              <a:rPr lang="en-US" dirty="0">
                <a:solidFill>
                  <a:schemeClr val="bg1"/>
                </a:solidFill>
                <a:latin typeface="Century Gothic" panose="020B0502020202020204" pitchFamily="34" charset="0"/>
              </a:rPr>
              <a:t>ACTUAL DATA</a:t>
            </a:r>
            <a:endParaRPr lang="en-IN"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23F730DB-D5D8-9CC5-8A36-30B8FCC71162}"/>
              </a:ext>
            </a:extLst>
          </p:cNvPr>
          <p:cNvSpPr txBox="1"/>
          <p:nvPr/>
        </p:nvSpPr>
        <p:spPr>
          <a:xfrm>
            <a:off x="8147026" y="7708135"/>
            <a:ext cx="2064989" cy="369332"/>
          </a:xfrm>
          <a:prstGeom prst="rect">
            <a:avLst/>
          </a:prstGeom>
          <a:noFill/>
        </p:spPr>
        <p:txBody>
          <a:bodyPr wrap="none" rtlCol="0">
            <a:spAutoFit/>
          </a:bodyPr>
          <a:lstStyle/>
          <a:p>
            <a:r>
              <a:rPr lang="en-US" dirty="0">
                <a:solidFill>
                  <a:schemeClr val="bg1"/>
                </a:solidFill>
                <a:latin typeface="Century Gothic" panose="020B0502020202020204" pitchFamily="34" charset="0"/>
              </a:rPr>
              <a:t>PREDICTED DATA</a:t>
            </a:r>
            <a:endParaRPr lang="en-IN"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70176271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B22D531-707D-10AE-64FC-654CDAC79211}"/>
              </a:ext>
            </a:extLst>
          </p:cNvPr>
          <p:cNvCxnSpPr>
            <a:cxnSpLocks/>
          </p:cNvCxnSpPr>
          <p:nvPr/>
        </p:nvCxnSpPr>
        <p:spPr>
          <a:xfrm>
            <a:off x="6076949" y="885825"/>
            <a:ext cx="482762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8540917D-4910-1C13-E7E1-7994FB27037F}"/>
              </a:ext>
            </a:extLst>
          </p:cNvPr>
          <p:cNvCxnSpPr>
            <a:cxnSpLocks/>
          </p:cNvCxnSpPr>
          <p:nvPr/>
        </p:nvCxnSpPr>
        <p:spPr>
          <a:xfrm>
            <a:off x="6076949" y="885825"/>
            <a:ext cx="0" cy="657225"/>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5B2368D0-D9AC-5E99-DFCC-3F4FD9E9A859}"/>
              </a:ext>
            </a:extLst>
          </p:cNvPr>
          <p:cNvCxnSpPr>
            <a:cxnSpLocks/>
          </p:cNvCxnSpPr>
          <p:nvPr/>
        </p:nvCxnSpPr>
        <p:spPr>
          <a:xfrm flipV="1">
            <a:off x="10904569" y="-735267"/>
            <a:ext cx="0" cy="162109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2" name="Rectangle: Rounded Corners 1">
            <a:extLst>
              <a:ext uri="{FF2B5EF4-FFF2-40B4-BE49-F238E27FC236}">
                <a16:creationId xmlns:a16="http://schemas.microsoft.com/office/drawing/2014/main" id="{7674AEA1-CDCB-2331-C62E-4D9CDF56513C}"/>
              </a:ext>
            </a:extLst>
          </p:cNvPr>
          <p:cNvSpPr/>
          <p:nvPr/>
        </p:nvSpPr>
        <p:spPr>
          <a:xfrm>
            <a:off x="721747" y="1328468"/>
            <a:ext cx="10748506" cy="4960186"/>
          </a:xfrm>
          <a:prstGeom prst="roundRect">
            <a:avLst/>
          </a:prstGeom>
          <a:solidFill>
            <a:schemeClr val="tx1">
              <a:lumMod val="75000"/>
              <a:lumOff val="2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4A1CE1D-14FA-834B-27E9-611A349D06D7}"/>
              </a:ext>
            </a:extLst>
          </p:cNvPr>
          <p:cNvSpPr txBox="1"/>
          <p:nvPr/>
        </p:nvSpPr>
        <p:spPr>
          <a:xfrm>
            <a:off x="3240291" y="1604940"/>
            <a:ext cx="5932467" cy="523220"/>
          </a:xfrm>
          <a:prstGeom prst="rect">
            <a:avLst/>
          </a:prstGeom>
          <a:noFill/>
        </p:spPr>
        <p:txBody>
          <a:bodyPr wrap="square" rtlCol="0">
            <a:spAutoFit/>
          </a:bodyPr>
          <a:lstStyle/>
          <a:p>
            <a:r>
              <a:rPr lang="en-US" sz="2800" dirty="0">
                <a:solidFill>
                  <a:schemeClr val="bg1"/>
                </a:solidFill>
                <a:latin typeface="Century Gothic" panose="020B0502020202020204" pitchFamily="34" charset="0"/>
              </a:rPr>
              <a:t>Inputs required for Training Model</a:t>
            </a:r>
            <a:endParaRPr lang="en-IN" sz="2800" dirty="0">
              <a:solidFill>
                <a:schemeClr val="bg1"/>
              </a:solidFill>
              <a:latin typeface="Century Gothic" panose="020B0502020202020204" pitchFamily="34" charset="0"/>
            </a:endParaRPr>
          </a:p>
        </p:txBody>
      </p:sp>
      <p:sp>
        <p:nvSpPr>
          <p:cNvPr id="7" name="TextBox 6">
            <a:extLst>
              <a:ext uri="{FF2B5EF4-FFF2-40B4-BE49-F238E27FC236}">
                <a16:creationId xmlns:a16="http://schemas.microsoft.com/office/drawing/2014/main" id="{EBF8748C-5504-F6F7-814A-5A4193AAA39D}"/>
              </a:ext>
            </a:extLst>
          </p:cNvPr>
          <p:cNvSpPr txBox="1"/>
          <p:nvPr/>
        </p:nvSpPr>
        <p:spPr>
          <a:xfrm>
            <a:off x="1720611" y="2798868"/>
            <a:ext cx="2346385" cy="369332"/>
          </a:xfrm>
          <a:prstGeom prst="rect">
            <a:avLst/>
          </a:prstGeom>
          <a:noFill/>
        </p:spPr>
        <p:txBody>
          <a:bodyPr wrap="square" rtlCol="0">
            <a:spAutoFit/>
          </a:bodyPr>
          <a:lstStyle/>
          <a:p>
            <a:r>
              <a:rPr lang="en-US" dirty="0">
                <a:solidFill>
                  <a:schemeClr val="bg1"/>
                </a:solidFill>
                <a:latin typeface="Century Gothic" panose="020B0502020202020204" pitchFamily="34" charset="0"/>
              </a:rPr>
              <a:t> Stock Selection</a:t>
            </a:r>
            <a:endParaRPr lang="en-IN" dirty="0">
              <a:solidFill>
                <a:schemeClr val="bg1"/>
              </a:solidFill>
              <a:latin typeface="Century Gothic" panose="020B0502020202020204" pitchFamily="34" charset="0"/>
            </a:endParaRPr>
          </a:p>
        </p:txBody>
      </p:sp>
      <p:sp>
        <p:nvSpPr>
          <p:cNvPr id="8" name="TextBox 7">
            <a:extLst>
              <a:ext uri="{FF2B5EF4-FFF2-40B4-BE49-F238E27FC236}">
                <a16:creationId xmlns:a16="http://schemas.microsoft.com/office/drawing/2014/main" id="{F384E8DF-56ED-2F93-6054-E56E0D4FA892}"/>
              </a:ext>
            </a:extLst>
          </p:cNvPr>
          <p:cNvSpPr txBox="1"/>
          <p:nvPr/>
        </p:nvSpPr>
        <p:spPr>
          <a:xfrm>
            <a:off x="7446041" y="4726588"/>
            <a:ext cx="2553422" cy="369332"/>
          </a:xfrm>
          <a:prstGeom prst="rect">
            <a:avLst/>
          </a:prstGeom>
          <a:noFill/>
        </p:spPr>
        <p:txBody>
          <a:bodyPr wrap="square" rtlCol="0">
            <a:spAutoFit/>
          </a:bodyPr>
          <a:lstStyle/>
          <a:p>
            <a:r>
              <a:rPr lang="en-US" dirty="0">
                <a:solidFill>
                  <a:schemeClr val="bg1"/>
                </a:solidFill>
                <a:latin typeface="Century Gothic" panose="020B0502020202020204" pitchFamily="34" charset="0"/>
              </a:rPr>
              <a:t>SARIMAX Inputs</a:t>
            </a:r>
            <a:endParaRPr lang="en-IN" dirty="0">
              <a:solidFill>
                <a:schemeClr val="bg1"/>
              </a:solidFill>
              <a:latin typeface="Century Gothic" panose="020B0502020202020204" pitchFamily="34" charset="0"/>
            </a:endParaRPr>
          </a:p>
        </p:txBody>
      </p:sp>
      <p:sp>
        <p:nvSpPr>
          <p:cNvPr id="10" name="TextBox 9">
            <a:extLst>
              <a:ext uri="{FF2B5EF4-FFF2-40B4-BE49-F238E27FC236}">
                <a16:creationId xmlns:a16="http://schemas.microsoft.com/office/drawing/2014/main" id="{BFB8A076-0EC6-0660-85AE-86A3E1194FDB}"/>
              </a:ext>
            </a:extLst>
          </p:cNvPr>
          <p:cNvSpPr txBox="1"/>
          <p:nvPr/>
        </p:nvSpPr>
        <p:spPr>
          <a:xfrm>
            <a:off x="1720611" y="4638600"/>
            <a:ext cx="2945565" cy="369332"/>
          </a:xfrm>
          <a:prstGeom prst="rect">
            <a:avLst/>
          </a:prstGeom>
          <a:noFill/>
        </p:spPr>
        <p:txBody>
          <a:bodyPr wrap="square" rtlCol="0">
            <a:spAutoFit/>
          </a:bodyPr>
          <a:lstStyle/>
          <a:p>
            <a:r>
              <a:rPr lang="en-US" dirty="0">
                <a:solidFill>
                  <a:schemeClr val="bg1"/>
                </a:solidFill>
                <a:latin typeface="Century Gothic" panose="020B0502020202020204" pitchFamily="34" charset="0"/>
              </a:rPr>
              <a:t>Date Range (To-From)</a:t>
            </a:r>
            <a:endParaRPr lang="en-IN" dirty="0">
              <a:solidFill>
                <a:schemeClr val="bg1"/>
              </a:solidFill>
              <a:latin typeface="Century Gothic" panose="020B0502020202020204" pitchFamily="34" charset="0"/>
            </a:endParaRPr>
          </a:p>
        </p:txBody>
      </p:sp>
      <p:sp>
        <p:nvSpPr>
          <p:cNvPr id="11" name="TextBox 10">
            <a:extLst>
              <a:ext uri="{FF2B5EF4-FFF2-40B4-BE49-F238E27FC236}">
                <a16:creationId xmlns:a16="http://schemas.microsoft.com/office/drawing/2014/main" id="{A0404EE1-2A74-CCA1-7A83-E41AC96274C2}"/>
              </a:ext>
            </a:extLst>
          </p:cNvPr>
          <p:cNvSpPr txBox="1"/>
          <p:nvPr/>
        </p:nvSpPr>
        <p:spPr>
          <a:xfrm>
            <a:off x="7446041" y="2798868"/>
            <a:ext cx="3453435" cy="369332"/>
          </a:xfrm>
          <a:prstGeom prst="rect">
            <a:avLst/>
          </a:prstGeom>
          <a:noFill/>
        </p:spPr>
        <p:txBody>
          <a:bodyPr wrap="square" rtlCol="0">
            <a:spAutoFit/>
          </a:bodyPr>
          <a:lstStyle/>
          <a:p>
            <a:r>
              <a:rPr lang="en-US" dirty="0">
                <a:solidFill>
                  <a:schemeClr val="bg1"/>
                </a:solidFill>
                <a:latin typeface="Century Gothic" panose="020B0502020202020204" pitchFamily="34" charset="0"/>
              </a:rPr>
              <a:t>No. of Days to be Predicted</a:t>
            </a:r>
            <a:endParaRPr lang="en-IN" dirty="0">
              <a:solidFill>
                <a:schemeClr val="bg1"/>
              </a:solidFill>
              <a:latin typeface="Century Gothic" panose="020B0502020202020204" pitchFamily="34" charset="0"/>
            </a:endParaRPr>
          </a:p>
        </p:txBody>
      </p:sp>
      <p:pic>
        <p:nvPicPr>
          <p:cNvPr id="12" name="Picture 11">
            <a:hlinkClick r:id="rId2" action="ppaction://hlinksldjump"/>
            <a:extLst>
              <a:ext uri="{FF2B5EF4-FFF2-40B4-BE49-F238E27FC236}">
                <a16:creationId xmlns:a16="http://schemas.microsoft.com/office/drawing/2014/main" id="{0093CD10-1456-248F-7797-6281ABDF062D}"/>
              </a:ext>
            </a:extLst>
          </p:cNvPr>
          <p:cNvPicPr>
            <a:picLocks noChangeAspect="1"/>
          </p:cNvPicPr>
          <p:nvPr/>
        </p:nvPicPr>
        <p:blipFill>
          <a:blip r:embed="rId3"/>
          <a:stretch>
            <a:fillRect/>
          </a:stretch>
        </p:blipFill>
        <p:spPr>
          <a:xfrm>
            <a:off x="-4960079" y="1798958"/>
            <a:ext cx="4692138" cy="3112296"/>
          </a:xfrm>
          <a:prstGeom prst="roundRect">
            <a:avLst/>
          </a:prstGeom>
        </p:spPr>
      </p:pic>
      <p:pic>
        <p:nvPicPr>
          <p:cNvPr id="13" name="Picture 12">
            <a:hlinkClick r:id="rId4" action="ppaction://hlinksldjump"/>
            <a:extLst>
              <a:ext uri="{FF2B5EF4-FFF2-40B4-BE49-F238E27FC236}">
                <a16:creationId xmlns:a16="http://schemas.microsoft.com/office/drawing/2014/main" id="{DE191FF2-5F3E-A823-6ED0-E65BD36F912D}"/>
              </a:ext>
            </a:extLst>
          </p:cNvPr>
          <p:cNvPicPr>
            <a:picLocks noChangeAspect="1"/>
          </p:cNvPicPr>
          <p:nvPr/>
        </p:nvPicPr>
        <p:blipFill>
          <a:blip r:embed="rId5"/>
          <a:stretch>
            <a:fillRect/>
          </a:stretch>
        </p:blipFill>
        <p:spPr>
          <a:xfrm>
            <a:off x="12503226" y="1798958"/>
            <a:ext cx="4692143" cy="3112296"/>
          </a:xfrm>
          <a:prstGeom prst="roundRect">
            <a:avLst/>
          </a:prstGeom>
        </p:spPr>
      </p:pic>
    </p:spTree>
    <p:extLst>
      <p:ext uri="{BB962C8B-B14F-4D97-AF65-F5344CB8AC3E}">
        <p14:creationId xmlns:p14="http://schemas.microsoft.com/office/powerpoint/2010/main" val="2151002285"/>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5" name="Picture 14">
            <a:hlinkClick r:id="rId2" action="ppaction://hlinksldjump"/>
            <a:extLst>
              <a:ext uri="{FF2B5EF4-FFF2-40B4-BE49-F238E27FC236}">
                <a16:creationId xmlns:a16="http://schemas.microsoft.com/office/drawing/2014/main" id="{9F9837C5-209A-C4D1-B194-F8C2A55A433E}"/>
              </a:ext>
            </a:extLst>
          </p:cNvPr>
          <p:cNvPicPr>
            <a:picLocks noChangeAspect="1"/>
          </p:cNvPicPr>
          <p:nvPr/>
        </p:nvPicPr>
        <p:blipFill>
          <a:blip r:embed="rId3"/>
          <a:stretch>
            <a:fillRect/>
          </a:stretch>
        </p:blipFill>
        <p:spPr>
          <a:xfrm>
            <a:off x="628311" y="1798958"/>
            <a:ext cx="4692138" cy="3112296"/>
          </a:xfrm>
          <a:prstGeom prst="roundRect">
            <a:avLst/>
          </a:prstGeom>
        </p:spPr>
      </p:pic>
      <p:pic>
        <p:nvPicPr>
          <p:cNvPr id="17" name="Picture 16">
            <a:hlinkClick r:id="rId4" action="ppaction://hlinksldjump"/>
            <a:extLst>
              <a:ext uri="{FF2B5EF4-FFF2-40B4-BE49-F238E27FC236}">
                <a16:creationId xmlns:a16="http://schemas.microsoft.com/office/drawing/2014/main" id="{2CE3783C-8F5F-4234-2C32-5EEF6989DE84}"/>
              </a:ext>
            </a:extLst>
          </p:cNvPr>
          <p:cNvPicPr>
            <a:picLocks noChangeAspect="1"/>
          </p:cNvPicPr>
          <p:nvPr/>
        </p:nvPicPr>
        <p:blipFill>
          <a:blip r:embed="rId5"/>
          <a:stretch>
            <a:fillRect/>
          </a:stretch>
        </p:blipFill>
        <p:spPr>
          <a:xfrm>
            <a:off x="6833450" y="1798958"/>
            <a:ext cx="4692143" cy="3112296"/>
          </a:xfrm>
          <a:prstGeom prst="roundRect">
            <a:avLst/>
          </a:prstGeom>
        </p:spPr>
      </p:pic>
      <p:sp>
        <p:nvSpPr>
          <p:cNvPr id="24" name="TextBox 23">
            <a:extLst>
              <a:ext uri="{FF2B5EF4-FFF2-40B4-BE49-F238E27FC236}">
                <a16:creationId xmlns:a16="http://schemas.microsoft.com/office/drawing/2014/main" id="{4BCF8CB9-FA5C-3767-D773-AC2297A42390}"/>
              </a:ext>
            </a:extLst>
          </p:cNvPr>
          <p:cNvSpPr txBox="1"/>
          <p:nvPr/>
        </p:nvSpPr>
        <p:spPr>
          <a:xfrm>
            <a:off x="2100583" y="5371640"/>
            <a:ext cx="1747594" cy="369332"/>
          </a:xfrm>
          <a:prstGeom prst="rect">
            <a:avLst/>
          </a:prstGeom>
          <a:noFill/>
        </p:spPr>
        <p:txBody>
          <a:bodyPr wrap="none" rtlCol="0">
            <a:spAutoFit/>
          </a:bodyPr>
          <a:lstStyle/>
          <a:p>
            <a:r>
              <a:rPr lang="en-US" dirty="0">
                <a:solidFill>
                  <a:schemeClr val="bg1"/>
                </a:solidFill>
                <a:latin typeface="Century Gothic" panose="020B0502020202020204" pitchFamily="34" charset="0"/>
              </a:rPr>
              <a:t>ACTUAL DATA</a:t>
            </a:r>
            <a:endParaRPr lang="en-IN" dirty="0">
              <a:solidFill>
                <a:schemeClr val="bg1"/>
              </a:solidFill>
              <a:latin typeface="Century Gothic" panose="020B0502020202020204" pitchFamily="34" charset="0"/>
            </a:endParaRPr>
          </a:p>
        </p:txBody>
      </p:sp>
      <p:sp>
        <p:nvSpPr>
          <p:cNvPr id="25" name="TextBox 24">
            <a:extLst>
              <a:ext uri="{FF2B5EF4-FFF2-40B4-BE49-F238E27FC236}">
                <a16:creationId xmlns:a16="http://schemas.microsoft.com/office/drawing/2014/main" id="{4C157543-FA28-D5E3-8364-A802285E1CEB}"/>
              </a:ext>
            </a:extLst>
          </p:cNvPr>
          <p:cNvSpPr txBox="1"/>
          <p:nvPr/>
        </p:nvSpPr>
        <p:spPr>
          <a:xfrm>
            <a:off x="8147026" y="5371640"/>
            <a:ext cx="2064989" cy="369332"/>
          </a:xfrm>
          <a:prstGeom prst="rect">
            <a:avLst/>
          </a:prstGeom>
          <a:noFill/>
        </p:spPr>
        <p:txBody>
          <a:bodyPr wrap="none" rtlCol="0">
            <a:spAutoFit/>
          </a:bodyPr>
          <a:lstStyle/>
          <a:p>
            <a:r>
              <a:rPr lang="en-US" dirty="0">
                <a:solidFill>
                  <a:schemeClr val="bg1"/>
                </a:solidFill>
                <a:latin typeface="Century Gothic" panose="020B0502020202020204" pitchFamily="34" charset="0"/>
              </a:rPr>
              <a:t>PREDICTED DATA</a:t>
            </a:r>
            <a:endParaRPr lang="en-IN" dirty="0">
              <a:solidFill>
                <a:schemeClr val="bg1"/>
              </a:solidFill>
              <a:latin typeface="Century Gothic" panose="020B0502020202020204" pitchFamily="34" charset="0"/>
            </a:endParaRPr>
          </a:p>
        </p:txBody>
      </p:sp>
      <p:sp>
        <p:nvSpPr>
          <p:cNvPr id="3" name="TextBox 2">
            <a:extLst>
              <a:ext uri="{FF2B5EF4-FFF2-40B4-BE49-F238E27FC236}">
                <a16:creationId xmlns:a16="http://schemas.microsoft.com/office/drawing/2014/main" id="{007D7863-B3FA-D4CD-D0E3-A8289101AE8D}"/>
              </a:ext>
            </a:extLst>
          </p:cNvPr>
          <p:cNvSpPr txBox="1"/>
          <p:nvPr/>
        </p:nvSpPr>
        <p:spPr>
          <a:xfrm>
            <a:off x="8167371" y="7081689"/>
            <a:ext cx="2857739" cy="3416320"/>
          </a:xfrm>
          <a:prstGeom prst="rect">
            <a:avLst/>
          </a:prstGeom>
          <a:noFill/>
        </p:spPr>
        <p:txBody>
          <a:bodyPr wrap="square" rtlCol="0">
            <a:spAutoFit/>
          </a:bodyPr>
          <a:lstStyle/>
          <a:p>
            <a:pPr algn="just"/>
            <a:r>
              <a:rPr lang="en-US" dirty="0">
                <a:solidFill>
                  <a:schemeClr val="bg1"/>
                </a:solidFill>
                <a:latin typeface="Century Gothic" panose="020B0502020202020204" pitchFamily="34" charset="0"/>
              </a:rPr>
              <a:t>It includes all the actual recorded data which is </a:t>
            </a:r>
            <a:r>
              <a:rPr lang="en-US" dirty="0" err="1">
                <a:solidFill>
                  <a:schemeClr val="bg1"/>
                </a:solidFill>
                <a:latin typeface="Century Gothic" panose="020B0502020202020204" pitchFamily="34" charset="0"/>
              </a:rPr>
              <a:t>scrapted</a:t>
            </a:r>
            <a:r>
              <a:rPr lang="en-US" dirty="0">
                <a:solidFill>
                  <a:schemeClr val="bg1"/>
                </a:solidFill>
                <a:latin typeface="Century Gothic" panose="020B0502020202020204" pitchFamily="34" charset="0"/>
              </a:rPr>
              <a:t> from the Websites including it’s Open, Close, High, Low and Total Volume recorded on each date. This data is then processed under the Machine Learning Model for the prediction. </a:t>
            </a:r>
            <a:endParaRPr lang="en-IN"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9B5516A5-EA4E-BA97-A68B-A9614FC1E01A}"/>
              </a:ext>
            </a:extLst>
          </p:cNvPr>
          <p:cNvSpPr txBox="1"/>
          <p:nvPr/>
        </p:nvSpPr>
        <p:spPr>
          <a:xfrm>
            <a:off x="853440" y="7081689"/>
            <a:ext cx="3058160" cy="2585323"/>
          </a:xfrm>
          <a:prstGeom prst="rect">
            <a:avLst/>
          </a:prstGeom>
          <a:noFill/>
        </p:spPr>
        <p:txBody>
          <a:bodyPr wrap="square" rtlCol="0">
            <a:spAutoFit/>
          </a:bodyPr>
          <a:lstStyle/>
          <a:p>
            <a:pPr algn="just"/>
            <a:r>
              <a:rPr lang="en-US" dirty="0">
                <a:solidFill>
                  <a:schemeClr val="bg1"/>
                </a:solidFill>
                <a:latin typeface="Century Gothic" panose="020B0502020202020204" pitchFamily="34" charset="0"/>
              </a:rPr>
              <a:t>This is the predicted data based on the Machine Learning Model trained on the Moving Averages. The Line Plot will show the predicted data points where the probability of Stock’s price is likely to fall.</a:t>
            </a:r>
            <a:endParaRPr lang="en-IN" dirty="0">
              <a:solidFill>
                <a:schemeClr val="bg1"/>
              </a:solidFill>
              <a:latin typeface="Century Gothic" panose="020B0502020202020204" pitchFamily="34" charset="0"/>
            </a:endParaRPr>
          </a:p>
        </p:txBody>
      </p:sp>
      <p:cxnSp>
        <p:nvCxnSpPr>
          <p:cNvPr id="6" name="Straight Connector 5">
            <a:extLst>
              <a:ext uri="{FF2B5EF4-FFF2-40B4-BE49-F238E27FC236}">
                <a16:creationId xmlns:a16="http://schemas.microsoft.com/office/drawing/2014/main" id="{31C5D89A-A5D0-44F5-9D0C-024102ED4FB3}"/>
              </a:ext>
            </a:extLst>
          </p:cNvPr>
          <p:cNvCxnSpPr>
            <a:cxnSpLocks/>
          </p:cNvCxnSpPr>
          <p:nvPr/>
        </p:nvCxnSpPr>
        <p:spPr>
          <a:xfrm>
            <a:off x="6076949" y="-848084"/>
            <a:ext cx="482762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66B6E4B-8C8F-86B3-8C50-B85DE2FB2751}"/>
              </a:ext>
            </a:extLst>
          </p:cNvPr>
          <p:cNvCxnSpPr>
            <a:cxnSpLocks/>
          </p:cNvCxnSpPr>
          <p:nvPr/>
        </p:nvCxnSpPr>
        <p:spPr>
          <a:xfrm>
            <a:off x="6076949" y="-848084"/>
            <a:ext cx="0" cy="657225"/>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B95C9A96-D747-675C-BBE7-244BA193B243}"/>
              </a:ext>
            </a:extLst>
          </p:cNvPr>
          <p:cNvCxnSpPr>
            <a:cxnSpLocks/>
          </p:cNvCxnSpPr>
          <p:nvPr/>
        </p:nvCxnSpPr>
        <p:spPr>
          <a:xfrm flipV="1">
            <a:off x="10904569" y="-2469176"/>
            <a:ext cx="0" cy="162109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3451C88-3222-3D58-C6F5-D56E8BE15E01}"/>
              </a:ext>
            </a:extLst>
          </p:cNvPr>
          <p:cNvSpPr txBox="1"/>
          <p:nvPr/>
        </p:nvSpPr>
        <p:spPr>
          <a:xfrm>
            <a:off x="4066996" y="-5117081"/>
            <a:ext cx="4019905" cy="369332"/>
          </a:xfrm>
          <a:prstGeom prst="rect">
            <a:avLst/>
          </a:prstGeom>
          <a:noFill/>
        </p:spPr>
        <p:txBody>
          <a:bodyPr wrap="square" rtlCol="0">
            <a:spAutoFit/>
          </a:bodyPr>
          <a:lstStyle/>
          <a:p>
            <a:r>
              <a:rPr lang="en-US" dirty="0">
                <a:solidFill>
                  <a:schemeClr val="bg1"/>
                </a:solidFill>
                <a:latin typeface="Century Gothic" panose="020B0502020202020204" pitchFamily="34" charset="0"/>
              </a:rPr>
              <a:t>Inputs required for Training Model</a:t>
            </a:r>
            <a:endParaRPr lang="en-IN" dirty="0">
              <a:solidFill>
                <a:schemeClr val="bg1"/>
              </a:solidFill>
              <a:latin typeface="Century Gothic" panose="020B0502020202020204" pitchFamily="34" charset="0"/>
            </a:endParaRPr>
          </a:p>
        </p:txBody>
      </p:sp>
      <p:sp>
        <p:nvSpPr>
          <p:cNvPr id="12" name="TextBox 11">
            <a:extLst>
              <a:ext uri="{FF2B5EF4-FFF2-40B4-BE49-F238E27FC236}">
                <a16:creationId xmlns:a16="http://schemas.microsoft.com/office/drawing/2014/main" id="{C2BD44D3-D162-F546-55D0-A26D408AA8C4}"/>
              </a:ext>
            </a:extLst>
          </p:cNvPr>
          <p:cNvSpPr txBox="1"/>
          <p:nvPr/>
        </p:nvSpPr>
        <p:spPr>
          <a:xfrm>
            <a:off x="1720611" y="-4045929"/>
            <a:ext cx="2346385" cy="369332"/>
          </a:xfrm>
          <a:prstGeom prst="rect">
            <a:avLst/>
          </a:prstGeom>
          <a:noFill/>
        </p:spPr>
        <p:txBody>
          <a:bodyPr wrap="square" rtlCol="0">
            <a:spAutoFit/>
          </a:bodyPr>
          <a:lstStyle/>
          <a:p>
            <a:r>
              <a:rPr lang="en-US" dirty="0">
                <a:solidFill>
                  <a:schemeClr val="bg1"/>
                </a:solidFill>
                <a:latin typeface="Century Gothic" panose="020B0502020202020204" pitchFamily="34" charset="0"/>
              </a:rPr>
              <a:t> Stock Selection</a:t>
            </a:r>
            <a:endParaRPr lang="en-IN" dirty="0">
              <a:solidFill>
                <a:schemeClr val="bg1"/>
              </a:solidFill>
              <a:latin typeface="Century Gothic" panose="020B0502020202020204" pitchFamily="34" charset="0"/>
            </a:endParaRPr>
          </a:p>
        </p:txBody>
      </p:sp>
      <p:sp>
        <p:nvSpPr>
          <p:cNvPr id="16" name="TextBox 15">
            <a:extLst>
              <a:ext uri="{FF2B5EF4-FFF2-40B4-BE49-F238E27FC236}">
                <a16:creationId xmlns:a16="http://schemas.microsoft.com/office/drawing/2014/main" id="{33814818-E90D-1626-257B-1010DD476808}"/>
              </a:ext>
            </a:extLst>
          </p:cNvPr>
          <p:cNvSpPr txBox="1"/>
          <p:nvPr/>
        </p:nvSpPr>
        <p:spPr>
          <a:xfrm>
            <a:off x="7446041" y="-4045929"/>
            <a:ext cx="3453435" cy="369332"/>
          </a:xfrm>
          <a:prstGeom prst="rect">
            <a:avLst/>
          </a:prstGeom>
          <a:noFill/>
        </p:spPr>
        <p:txBody>
          <a:bodyPr wrap="square" rtlCol="0">
            <a:spAutoFit/>
          </a:bodyPr>
          <a:lstStyle/>
          <a:p>
            <a:r>
              <a:rPr lang="en-US" dirty="0">
                <a:solidFill>
                  <a:schemeClr val="bg1"/>
                </a:solidFill>
                <a:latin typeface="Century Gothic" panose="020B0502020202020204" pitchFamily="34" charset="0"/>
              </a:rPr>
              <a:t>No. of Days to be Predicted</a:t>
            </a:r>
            <a:endParaRPr lang="en-IN" dirty="0">
              <a:solidFill>
                <a:schemeClr val="bg1"/>
              </a:solidFill>
              <a:latin typeface="Century Gothic" panose="020B0502020202020204" pitchFamily="34" charset="0"/>
            </a:endParaRPr>
          </a:p>
        </p:txBody>
      </p:sp>
      <p:sp>
        <p:nvSpPr>
          <p:cNvPr id="20" name="TextBox 19">
            <a:extLst>
              <a:ext uri="{FF2B5EF4-FFF2-40B4-BE49-F238E27FC236}">
                <a16:creationId xmlns:a16="http://schemas.microsoft.com/office/drawing/2014/main" id="{36C5E137-EDAB-2A9E-3763-66BE5D93B96C}"/>
              </a:ext>
            </a:extLst>
          </p:cNvPr>
          <p:cNvSpPr txBox="1"/>
          <p:nvPr/>
        </p:nvSpPr>
        <p:spPr>
          <a:xfrm>
            <a:off x="5320449" y="6248400"/>
            <a:ext cx="1798320" cy="369332"/>
          </a:xfrm>
          <a:prstGeom prst="rect">
            <a:avLst/>
          </a:prstGeom>
          <a:noFill/>
        </p:spPr>
        <p:txBody>
          <a:bodyPr wrap="square" rtlCol="0">
            <a:spAutoFit/>
          </a:bodyPr>
          <a:lstStyle/>
          <a:p>
            <a:r>
              <a:rPr lang="en-US" dirty="0">
                <a:solidFill>
                  <a:schemeClr val="bg1"/>
                </a:solidFill>
                <a:latin typeface="Century Gothic" panose="020B0502020202020204" pitchFamily="34" charset="0"/>
                <a:hlinkClick r:id="rId6" action="ppaction://hlinksldjump">
                  <a:extLst>
                    <a:ext uri="{A12FA001-AC4F-418D-AE19-62706E023703}">
                      <ahyp:hlinkClr xmlns:ahyp="http://schemas.microsoft.com/office/drawing/2018/hyperlinkcolor" val="tx"/>
                    </a:ext>
                  </a:extLst>
                </a:hlinkClick>
              </a:rPr>
              <a:t>Next</a:t>
            </a:r>
            <a:r>
              <a:rPr lang="en-US" dirty="0">
                <a:solidFill>
                  <a:schemeClr val="bg1"/>
                </a:solidFill>
                <a:latin typeface="Century Gothic" panose="020B0502020202020204" pitchFamily="34" charset="0"/>
              </a:rPr>
              <a:t> </a:t>
            </a:r>
            <a:endParaRPr lang="en-IN" dirty="0">
              <a:solidFill>
                <a:schemeClr val="bg1"/>
              </a:solidFill>
              <a:latin typeface="Century Gothic" panose="020B0502020202020204" pitchFamily="34" charset="0"/>
            </a:endParaRPr>
          </a:p>
        </p:txBody>
      </p:sp>
      <p:cxnSp>
        <p:nvCxnSpPr>
          <p:cNvPr id="27" name="Straight Arrow Connector 26">
            <a:hlinkClick r:id="rId6" action="ppaction://hlinksldjump"/>
            <a:extLst>
              <a:ext uri="{FF2B5EF4-FFF2-40B4-BE49-F238E27FC236}">
                <a16:creationId xmlns:a16="http://schemas.microsoft.com/office/drawing/2014/main" id="{AD4B4B3E-3EDB-7CB6-F9BD-7A9D33612F93}"/>
              </a:ext>
            </a:extLst>
          </p:cNvPr>
          <p:cNvCxnSpPr>
            <a:cxnSpLocks/>
          </p:cNvCxnSpPr>
          <p:nvPr/>
        </p:nvCxnSpPr>
        <p:spPr>
          <a:xfrm>
            <a:off x="6046889" y="6443226"/>
            <a:ext cx="34544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437D6E9-68EC-0A2F-CA37-67FFB378BB67}"/>
              </a:ext>
            </a:extLst>
          </p:cNvPr>
          <p:cNvSpPr txBox="1"/>
          <p:nvPr/>
        </p:nvSpPr>
        <p:spPr>
          <a:xfrm>
            <a:off x="4089400" y="6858000"/>
            <a:ext cx="4013200" cy="923330"/>
          </a:xfrm>
          <a:prstGeom prst="rect">
            <a:avLst/>
          </a:prstGeom>
          <a:noFill/>
        </p:spPr>
        <p:txBody>
          <a:bodyPr wrap="square" rtlCol="0">
            <a:spAutoFit/>
          </a:bodyPr>
          <a:lstStyle/>
          <a:p>
            <a:r>
              <a:rPr lang="en-US" sz="5400" dirty="0">
                <a:solidFill>
                  <a:schemeClr val="bg1"/>
                </a:solidFill>
                <a:latin typeface="Century Gothic" panose="020B0502020202020204" pitchFamily="34" charset="0"/>
              </a:rPr>
              <a:t>THANK YOU</a:t>
            </a:r>
            <a:endParaRPr lang="en-IN" sz="5400" dirty="0">
              <a:solidFill>
                <a:schemeClr val="bg1"/>
              </a:solidFill>
              <a:latin typeface="Century Gothic" panose="020B0502020202020204" pitchFamily="34" charset="0"/>
            </a:endParaRPr>
          </a:p>
        </p:txBody>
      </p:sp>
      <p:sp>
        <p:nvSpPr>
          <p:cNvPr id="2" name="Rectangle: Rounded Corners 1">
            <a:extLst>
              <a:ext uri="{FF2B5EF4-FFF2-40B4-BE49-F238E27FC236}">
                <a16:creationId xmlns:a16="http://schemas.microsoft.com/office/drawing/2014/main" id="{6274E3C0-2ABE-F180-3A8E-D76E14106451}"/>
              </a:ext>
            </a:extLst>
          </p:cNvPr>
          <p:cNvSpPr/>
          <p:nvPr/>
        </p:nvSpPr>
        <p:spPr>
          <a:xfrm>
            <a:off x="721747" y="7078118"/>
            <a:ext cx="10748506" cy="4960186"/>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406D0B8-757A-E1D8-1831-3F3DC6279BDE}"/>
              </a:ext>
            </a:extLst>
          </p:cNvPr>
          <p:cNvSpPr txBox="1"/>
          <p:nvPr/>
        </p:nvSpPr>
        <p:spPr>
          <a:xfrm>
            <a:off x="3240291" y="7354590"/>
            <a:ext cx="5932467" cy="523220"/>
          </a:xfrm>
          <a:prstGeom prst="rect">
            <a:avLst/>
          </a:prstGeom>
          <a:noFill/>
        </p:spPr>
        <p:txBody>
          <a:bodyPr wrap="square" rtlCol="0">
            <a:spAutoFit/>
          </a:bodyPr>
          <a:lstStyle/>
          <a:p>
            <a:r>
              <a:rPr lang="en-US" sz="2800" dirty="0">
                <a:solidFill>
                  <a:schemeClr val="bg1"/>
                </a:solidFill>
                <a:latin typeface="Century Gothic" panose="020B0502020202020204" pitchFamily="34" charset="0"/>
              </a:rPr>
              <a:t>Inputs required for Training Model</a:t>
            </a:r>
            <a:endParaRPr lang="en-IN" sz="2800" dirty="0">
              <a:solidFill>
                <a:schemeClr val="bg1"/>
              </a:solidFill>
              <a:latin typeface="Century Gothic" panose="020B0502020202020204" pitchFamily="34" charset="0"/>
            </a:endParaRPr>
          </a:p>
        </p:txBody>
      </p:sp>
      <p:sp>
        <p:nvSpPr>
          <p:cNvPr id="8" name="TextBox 7">
            <a:extLst>
              <a:ext uri="{FF2B5EF4-FFF2-40B4-BE49-F238E27FC236}">
                <a16:creationId xmlns:a16="http://schemas.microsoft.com/office/drawing/2014/main" id="{82A490A7-89AF-69B2-28BB-E20741782F7E}"/>
              </a:ext>
            </a:extLst>
          </p:cNvPr>
          <p:cNvSpPr txBox="1"/>
          <p:nvPr/>
        </p:nvSpPr>
        <p:spPr>
          <a:xfrm>
            <a:off x="1720611" y="8548518"/>
            <a:ext cx="2346385" cy="369332"/>
          </a:xfrm>
          <a:prstGeom prst="rect">
            <a:avLst/>
          </a:prstGeom>
          <a:noFill/>
        </p:spPr>
        <p:txBody>
          <a:bodyPr wrap="square" rtlCol="0">
            <a:spAutoFit/>
          </a:bodyPr>
          <a:lstStyle/>
          <a:p>
            <a:r>
              <a:rPr lang="en-US" dirty="0">
                <a:solidFill>
                  <a:schemeClr val="bg1"/>
                </a:solidFill>
                <a:latin typeface="Century Gothic" panose="020B0502020202020204" pitchFamily="34" charset="0"/>
              </a:rPr>
              <a:t> Stock Selection</a:t>
            </a:r>
            <a:endParaRPr lang="en-IN" dirty="0">
              <a:solidFill>
                <a:schemeClr val="bg1"/>
              </a:solidFill>
              <a:latin typeface="Century Gothic" panose="020B0502020202020204" pitchFamily="34" charset="0"/>
            </a:endParaRPr>
          </a:p>
        </p:txBody>
      </p:sp>
      <p:sp>
        <p:nvSpPr>
          <p:cNvPr id="18" name="TextBox 17">
            <a:extLst>
              <a:ext uri="{FF2B5EF4-FFF2-40B4-BE49-F238E27FC236}">
                <a16:creationId xmlns:a16="http://schemas.microsoft.com/office/drawing/2014/main" id="{D5A30C1D-50EB-BCDA-5849-01B2774E0267}"/>
              </a:ext>
            </a:extLst>
          </p:cNvPr>
          <p:cNvSpPr txBox="1"/>
          <p:nvPr/>
        </p:nvSpPr>
        <p:spPr>
          <a:xfrm>
            <a:off x="7446041" y="10476238"/>
            <a:ext cx="2553422" cy="369332"/>
          </a:xfrm>
          <a:prstGeom prst="rect">
            <a:avLst/>
          </a:prstGeom>
          <a:noFill/>
        </p:spPr>
        <p:txBody>
          <a:bodyPr wrap="square" rtlCol="0">
            <a:spAutoFit/>
          </a:bodyPr>
          <a:lstStyle/>
          <a:p>
            <a:r>
              <a:rPr lang="en-US" dirty="0">
                <a:solidFill>
                  <a:schemeClr val="bg1"/>
                </a:solidFill>
                <a:latin typeface="Century Gothic" panose="020B0502020202020204" pitchFamily="34" charset="0"/>
              </a:rPr>
              <a:t>SARIMAX Inputs</a:t>
            </a:r>
            <a:endParaRPr lang="en-IN" dirty="0">
              <a:solidFill>
                <a:schemeClr val="bg1"/>
              </a:solidFill>
              <a:latin typeface="Century Gothic" panose="020B0502020202020204" pitchFamily="34" charset="0"/>
            </a:endParaRPr>
          </a:p>
        </p:txBody>
      </p:sp>
      <p:sp>
        <p:nvSpPr>
          <p:cNvPr id="19" name="TextBox 18">
            <a:extLst>
              <a:ext uri="{FF2B5EF4-FFF2-40B4-BE49-F238E27FC236}">
                <a16:creationId xmlns:a16="http://schemas.microsoft.com/office/drawing/2014/main" id="{F53D453C-F959-9828-8073-2CE0DF65C07B}"/>
              </a:ext>
            </a:extLst>
          </p:cNvPr>
          <p:cNvSpPr txBox="1"/>
          <p:nvPr/>
        </p:nvSpPr>
        <p:spPr>
          <a:xfrm>
            <a:off x="1720611" y="10388250"/>
            <a:ext cx="2945565" cy="369332"/>
          </a:xfrm>
          <a:prstGeom prst="rect">
            <a:avLst/>
          </a:prstGeom>
          <a:noFill/>
        </p:spPr>
        <p:txBody>
          <a:bodyPr wrap="square" rtlCol="0">
            <a:spAutoFit/>
          </a:bodyPr>
          <a:lstStyle/>
          <a:p>
            <a:r>
              <a:rPr lang="en-US" dirty="0">
                <a:solidFill>
                  <a:schemeClr val="bg1"/>
                </a:solidFill>
                <a:latin typeface="Century Gothic" panose="020B0502020202020204" pitchFamily="34" charset="0"/>
              </a:rPr>
              <a:t>Date Range (To-From)</a:t>
            </a:r>
            <a:endParaRPr lang="en-IN" dirty="0">
              <a:solidFill>
                <a:schemeClr val="bg1"/>
              </a:solidFill>
              <a:latin typeface="Century Gothic" panose="020B0502020202020204" pitchFamily="34" charset="0"/>
            </a:endParaRPr>
          </a:p>
        </p:txBody>
      </p:sp>
      <p:sp>
        <p:nvSpPr>
          <p:cNvPr id="21" name="TextBox 20">
            <a:extLst>
              <a:ext uri="{FF2B5EF4-FFF2-40B4-BE49-F238E27FC236}">
                <a16:creationId xmlns:a16="http://schemas.microsoft.com/office/drawing/2014/main" id="{6E26FB4B-CBF1-F67D-720B-F2CAB2B5BA0C}"/>
              </a:ext>
            </a:extLst>
          </p:cNvPr>
          <p:cNvSpPr txBox="1"/>
          <p:nvPr/>
        </p:nvSpPr>
        <p:spPr>
          <a:xfrm>
            <a:off x="7446041" y="8548518"/>
            <a:ext cx="3453435" cy="369332"/>
          </a:xfrm>
          <a:prstGeom prst="rect">
            <a:avLst/>
          </a:prstGeom>
          <a:noFill/>
        </p:spPr>
        <p:txBody>
          <a:bodyPr wrap="square" rtlCol="0">
            <a:spAutoFit/>
          </a:bodyPr>
          <a:lstStyle/>
          <a:p>
            <a:r>
              <a:rPr lang="en-US" dirty="0">
                <a:solidFill>
                  <a:schemeClr val="bg1"/>
                </a:solidFill>
                <a:latin typeface="Century Gothic" panose="020B0502020202020204" pitchFamily="34" charset="0"/>
              </a:rPr>
              <a:t>No. of Days to be Predicted</a:t>
            </a:r>
            <a:endParaRPr lang="en-IN"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263233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4CA026F-D54F-ACA5-0ECD-19A7C3E88CD2}"/>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id="{93A181DC-EDF8-5D54-2959-2FC5FEFC137B}"/>
              </a:ext>
            </a:extLst>
          </p:cNvPr>
          <p:cNvPicPr>
            <a:picLocks noChangeAspect="1"/>
          </p:cNvPicPr>
          <p:nvPr/>
        </p:nvPicPr>
        <p:blipFill>
          <a:blip r:embed="rId2"/>
          <a:stretch>
            <a:fillRect/>
          </a:stretch>
        </p:blipFill>
        <p:spPr>
          <a:xfrm>
            <a:off x="326954" y="1043863"/>
            <a:ext cx="6945772" cy="4607132"/>
          </a:xfrm>
          <a:prstGeom prst="roundRect">
            <a:avLst/>
          </a:prstGeom>
        </p:spPr>
      </p:pic>
      <p:sp>
        <p:nvSpPr>
          <p:cNvPr id="24" name="TextBox 23">
            <a:extLst>
              <a:ext uri="{FF2B5EF4-FFF2-40B4-BE49-F238E27FC236}">
                <a16:creationId xmlns:a16="http://schemas.microsoft.com/office/drawing/2014/main" id="{24C4218C-CB8F-05F3-B758-3B45BDA2BF4E}"/>
              </a:ext>
            </a:extLst>
          </p:cNvPr>
          <p:cNvSpPr txBox="1"/>
          <p:nvPr/>
        </p:nvSpPr>
        <p:spPr>
          <a:xfrm>
            <a:off x="7942583" y="647623"/>
            <a:ext cx="3307316" cy="646331"/>
          </a:xfrm>
          <a:prstGeom prst="rect">
            <a:avLst/>
          </a:prstGeom>
          <a:noFill/>
        </p:spPr>
        <p:txBody>
          <a:bodyPr wrap="none" rtlCol="0">
            <a:spAutoFit/>
          </a:bodyPr>
          <a:lstStyle/>
          <a:p>
            <a:r>
              <a:rPr lang="en-US" sz="3600" dirty="0">
                <a:solidFill>
                  <a:schemeClr val="bg1"/>
                </a:solidFill>
                <a:latin typeface="Century Gothic" panose="020B0502020202020204" pitchFamily="34" charset="0"/>
              </a:rPr>
              <a:t>ACTUAL DATA</a:t>
            </a:r>
            <a:endParaRPr lang="en-IN" sz="3600"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871183A1-235D-CCA5-368D-2F3F0E862505}"/>
              </a:ext>
            </a:extLst>
          </p:cNvPr>
          <p:cNvSpPr txBox="1"/>
          <p:nvPr/>
        </p:nvSpPr>
        <p:spPr>
          <a:xfrm>
            <a:off x="8167371" y="1473369"/>
            <a:ext cx="2857739" cy="3416320"/>
          </a:xfrm>
          <a:prstGeom prst="rect">
            <a:avLst/>
          </a:prstGeom>
          <a:noFill/>
        </p:spPr>
        <p:txBody>
          <a:bodyPr wrap="square" rtlCol="0">
            <a:spAutoFit/>
          </a:bodyPr>
          <a:lstStyle/>
          <a:p>
            <a:pPr algn="just"/>
            <a:r>
              <a:rPr lang="en-US" dirty="0">
                <a:solidFill>
                  <a:schemeClr val="bg1"/>
                </a:solidFill>
                <a:latin typeface="Century Gothic" panose="020B0502020202020204" pitchFamily="34" charset="0"/>
              </a:rPr>
              <a:t>It includes all the actual recorded data which is </a:t>
            </a:r>
            <a:r>
              <a:rPr lang="en-US" dirty="0" err="1">
                <a:solidFill>
                  <a:schemeClr val="bg1"/>
                </a:solidFill>
                <a:latin typeface="Century Gothic" panose="020B0502020202020204" pitchFamily="34" charset="0"/>
              </a:rPr>
              <a:t>scrapted</a:t>
            </a:r>
            <a:r>
              <a:rPr lang="en-US" dirty="0">
                <a:solidFill>
                  <a:schemeClr val="bg1"/>
                </a:solidFill>
                <a:latin typeface="Century Gothic" panose="020B0502020202020204" pitchFamily="34" charset="0"/>
              </a:rPr>
              <a:t> from the Websites including it’s Open, Close, High, Low and Total Volume recorded on each date. This data is then processed under the Machine Learning Model for the prediction. </a:t>
            </a:r>
            <a:endParaRPr lang="en-IN" dirty="0">
              <a:solidFill>
                <a:schemeClr val="bg1"/>
              </a:solidFill>
              <a:latin typeface="Century Gothic" panose="020B0502020202020204" pitchFamily="34" charset="0"/>
            </a:endParaRPr>
          </a:p>
        </p:txBody>
      </p:sp>
      <p:pic>
        <p:nvPicPr>
          <p:cNvPr id="2" name="Graphic 1" descr="Back with solid fill">
            <a:hlinkClick r:id="rId3" action="ppaction://hlinksldjump"/>
            <a:extLst>
              <a:ext uri="{FF2B5EF4-FFF2-40B4-BE49-F238E27FC236}">
                <a16:creationId xmlns:a16="http://schemas.microsoft.com/office/drawing/2014/main" id="{7D22AE7C-A59C-1061-B304-25A75591C0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3680" y="190423"/>
            <a:ext cx="386080" cy="386080"/>
          </a:xfrm>
          <a:prstGeom prst="rect">
            <a:avLst/>
          </a:prstGeom>
        </p:spPr>
      </p:pic>
      <p:sp>
        <p:nvSpPr>
          <p:cNvPr id="3" name="TextBox 2">
            <a:extLst>
              <a:ext uri="{FF2B5EF4-FFF2-40B4-BE49-F238E27FC236}">
                <a16:creationId xmlns:a16="http://schemas.microsoft.com/office/drawing/2014/main" id="{2A42F4DF-EB41-BB10-29F8-A3371E74E34A}"/>
              </a:ext>
            </a:extLst>
          </p:cNvPr>
          <p:cNvSpPr txBox="1"/>
          <p:nvPr/>
        </p:nvSpPr>
        <p:spPr>
          <a:xfrm>
            <a:off x="4089400" y="7078990"/>
            <a:ext cx="4013200" cy="923330"/>
          </a:xfrm>
          <a:prstGeom prst="rect">
            <a:avLst/>
          </a:prstGeom>
          <a:noFill/>
        </p:spPr>
        <p:txBody>
          <a:bodyPr wrap="square" rtlCol="0">
            <a:spAutoFit/>
          </a:bodyPr>
          <a:lstStyle/>
          <a:p>
            <a:r>
              <a:rPr lang="en-US" sz="5400" dirty="0">
                <a:solidFill>
                  <a:schemeClr val="bg1"/>
                </a:solidFill>
                <a:latin typeface="Century Gothic" panose="020B0502020202020204" pitchFamily="34" charset="0"/>
              </a:rPr>
              <a:t>THANK YOU</a:t>
            </a:r>
            <a:endParaRPr lang="en-IN" sz="5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393669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CAF7E9B-6936-7DC5-5139-49F037E7FFE8}"/>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68DD7B0D-5B1A-2297-AF20-70455FE8B60D}"/>
              </a:ext>
            </a:extLst>
          </p:cNvPr>
          <p:cNvSpPr txBox="1"/>
          <p:nvPr/>
        </p:nvSpPr>
        <p:spPr>
          <a:xfrm>
            <a:off x="548640" y="779703"/>
            <a:ext cx="3916457" cy="646331"/>
          </a:xfrm>
          <a:prstGeom prst="rect">
            <a:avLst/>
          </a:prstGeom>
          <a:noFill/>
        </p:spPr>
        <p:txBody>
          <a:bodyPr wrap="none" rtlCol="0">
            <a:spAutoFit/>
          </a:bodyPr>
          <a:lstStyle/>
          <a:p>
            <a:r>
              <a:rPr lang="en-US" sz="3600" dirty="0">
                <a:solidFill>
                  <a:schemeClr val="bg1"/>
                </a:solidFill>
                <a:latin typeface="Century Gothic" panose="020B0502020202020204" pitchFamily="34" charset="0"/>
              </a:rPr>
              <a:t>PREDICTED</a:t>
            </a:r>
            <a:r>
              <a:rPr lang="en-US" sz="2800" dirty="0">
                <a:solidFill>
                  <a:schemeClr val="bg1"/>
                </a:solidFill>
                <a:latin typeface="Century Gothic" panose="020B0502020202020204" pitchFamily="34" charset="0"/>
              </a:rPr>
              <a:t> </a:t>
            </a:r>
            <a:r>
              <a:rPr lang="en-US" sz="3600" dirty="0">
                <a:solidFill>
                  <a:schemeClr val="bg1"/>
                </a:solidFill>
                <a:latin typeface="Century Gothic" panose="020B0502020202020204" pitchFamily="34" charset="0"/>
              </a:rPr>
              <a:t>DATA</a:t>
            </a:r>
            <a:endParaRPr lang="en-IN" sz="2800" dirty="0">
              <a:solidFill>
                <a:schemeClr val="bg1"/>
              </a:solidFill>
              <a:latin typeface="Century Gothic" panose="020B0502020202020204" pitchFamily="34" charset="0"/>
            </a:endParaRPr>
          </a:p>
        </p:txBody>
      </p:sp>
      <p:sp>
        <p:nvSpPr>
          <p:cNvPr id="3" name="TextBox 2">
            <a:extLst>
              <a:ext uri="{FF2B5EF4-FFF2-40B4-BE49-F238E27FC236}">
                <a16:creationId xmlns:a16="http://schemas.microsoft.com/office/drawing/2014/main" id="{7B5A31C2-9DF1-B446-4A8D-146F5E116D11}"/>
              </a:ext>
            </a:extLst>
          </p:cNvPr>
          <p:cNvSpPr txBox="1"/>
          <p:nvPr/>
        </p:nvSpPr>
        <p:spPr>
          <a:xfrm>
            <a:off x="8167371" y="7081689"/>
            <a:ext cx="2857739" cy="3416320"/>
          </a:xfrm>
          <a:prstGeom prst="rect">
            <a:avLst/>
          </a:prstGeom>
          <a:noFill/>
        </p:spPr>
        <p:txBody>
          <a:bodyPr wrap="square" rtlCol="0">
            <a:spAutoFit/>
          </a:bodyPr>
          <a:lstStyle/>
          <a:p>
            <a:pPr algn="just"/>
            <a:r>
              <a:rPr lang="en-US" dirty="0">
                <a:solidFill>
                  <a:schemeClr val="bg1"/>
                </a:solidFill>
                <a:latin typeface="Century Gothic" panose="020B0502020202020204" pitchFamily="34" charset="0"/>
              </a:rPr>
              <a:t>It includes all the actual recorded data which is </a:t>
            </a:r>
            <a:r>
              <a:rPr lang="en-US" dirty="0" err="1">
                <a:solidFill>
                  <a:schemeClr val="bg1"/>
                </a:solidFill>
                <a:latin typeface="Century Gothic" panose="020B0502020202020204" pitchFamily="34" charset="0"/>
              </a:rPr>
              <a:t>scrapted</a:t>
            </a:r>
            <a:r>
              <a:rPr lang="en-US" dirty="0">
                <a:solidFill>
                  <a:schemeClr val="bg1"/>
                </a:solidFill>
                <a:latin typeface="Century Gothic" panose="020B0502020202020204" pitchFamily="34" charset="0"/>
              </a:rPr>
              <a:t> from the Websites including it’s Open, Close, High, Low and Total Volume recorded on each date. This data is then processed under the Machine Learning Model for the prediction. </a:t>
            </a:r>
            <a:endParaRPr lang="en-IN" dirty="0">
              <a:solidFill>
                <a:schemeClr val="bg1"/>
              </a:solidFill>
              <a:latin typeface="Century Gothic" panose="020B0502020202020204" pitchFamily="34" charset="0"/>
            </a:endParaRPr>
          </a:p>
        </p:txBody>
      </p:sp>
      <p:pic>
        <p:nvPicPr>
          <p:cNvPr id="17" name="Picture 16">
            <a:extLst>
              <a:ext uri="{FF2B5EF4-FFF2-40B4-BE49-F238E27FC236}">
                <a16:creationId xmlns:a16="http://schemas.microsoft.com/office/drawing/2014/main" id="{4CDC51DF-CA22-A0D4-6B2A-962740ABA381}"/>
              </a:ext>
            </a:extLst>
          </p:cNvPr>
          <p:cNvPicPr>
            <a:picLocks noChangeAspect="1"/>
          </p:cNvPicPr>
          <p:nvPr/>
        </p:nvPicPr>
        <p:blipFill>
          <a:blip r:embed="rId2"/>
          <a:stretch>
            <a:fillRect/>
          </a:stretch>
        </p:blipFill>
        <p:spPr>
          <a:xfrm>
            <a:off x="4694481" y="1043863"/>
            <a:ext cx="6945780" cy="4607132"/>
          </a:xfrm>
          <a:prstGeom prst="roundRect">
            <a:avLst/>
          </a:prstGeom>
        </p:spPr>
      </p:pic>
      <p:sp>
        <p:nvSpPr>
          <p:cNvPr id="6" name="TextBox 5">
            <a:extLst>
              <a:ext uri="{FF2B5EF4-FFF2-40B4-BE49-F238E27FC236}">
                <a16:creationId xmlns:a16="http://schemas.microsoft.com/office/drawing/2014/main" id="{7C2B35F0-58B4-F2BA-BC4D-FB60B06128C8}"/>
              </a:ext>
            </a:extLst>
          </p:cNvPr>
          <p:cNvSpPr txBox="1"/>
          <p:nvPr/>
        </p:nvSpPr>
        <p:spPr>
          <a:xfrm>
            <a:off x="853440" y="1889760"/>
            <a:ext cx="3058160" cy="2585323"/>
          </a:xfrm>
          <a:prstGeom prst="rect">
            <a:avLst/>
          </a:prstGeom>
          <a:noFill/>
        </p:spPr>
        <p:txBody>
          <a:bodyPr wrap="square" rtlCol="0">
            <a:spAutoFit/>
          </a:bodyPr>
          <a:lstStyle/>
          <a:p>
            <a:pPr algn="just"/>
            <a:r>
              <a:rPr lang="en-US" dirty="0">
                <a:solidFill>
                  <a:schemeClr val="bg1"/>
                </a:solidFill>
                <a:latin typeface="Century Gothic" panose="020B0502020202020204" pitchFamily="34" charset="0"/>
              </a:rPr>
              <a:t>This is the predicted data based on the Machine Learning Model trained on the Moving Averages. The Line Plot will show the predicted data points where the probability of Stock’s price is likely to fall.</a:t>
            </a:r>
            <a:endParaRPr lang="en-IN" dirty="0">
              <a:solidFill>
                <a:schemeClr val="bg1"/>
              </a:solidFill>
              <a:latin typeface="Century Gothic" panose="020B0502020202020204" pitchFamily="34" charset="0"/>
            </a:endParaRPr>
          </a:p>
        </p:txBody>
      </p:sp>
      <p:pic>
        <p:nvPicPr>
          <p:cNvPr id="2" name="Graphic 1" descr="Back with solid fill">
            <a:hlinkClick r:id="rId3" action="ppaction://hlinksldjump"/>
            <a:extLst>
              <a:ext uri="{FF2B5EF4-FFF2-40B4-BE49-F238E27FC236}">
                <a16:creationId xmlns:a16="http://schemas.microsoft.com/office/drawing/2014/main" id="{1882FE4C-0A4A-58C5-3C09-797F1B6B7B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3680" y="190423"/>
            <a:ext cx="386080" cy="386080"/>
          </a:xfrm>
          <a:prstGeom prst="rect">
            <a:avLst/>
          </a:prstGeom>
        </p:spPr>
      </p:pic>
      <p:sp>
        <p:nvSpPr>
          <p:cNvPr id="4" name="TextBox 3">
            <a:extLst>
              <a:ext uri="{FF2B5EF4-FFF2-40B4-BE49-F238E27FC236}">
                <a16:creationId xmlns:a16="http://schemas.microsoft.com/office/drawing/2014/main" id="{7E217E30-036E-E2A7-A46E-805B3D7BBE70}"/>
              </a:ext>
            </a:extLst>
          </p:cNvPr>
          <p:cNvSpPr txBox="1"/>
          <p:nvPr/>
        </p:nvSpPr>
        <p:spPr>
          <a:xfrm>
            <a:off x="4089400" y="6946910"/>
            <a:ext cx="4013200" cy="923330"/>
          </a:xfrm>
          <a:prstGeom prst="rect">
            <a:avLst/>
          </a:prstGeom>
          <a:noFill/>
        </p:spPr>
        <p:txBody>
          <a:bodyPr wrap="square" rtlCol="0">
            <a:spAutoFit/>
          </a:bodyPr>
          <a:lstStyle/>
          <a:p>
            <a:r>
              <a:rPr lang="en-US" sz="5400" dirty="0">
                <a:solidFill>
                  <a:schemeClr val="bg1"/>
                </a:solidFill>
                <a:latin typeface="Century Gothic" panose="020B0502020202020204" pitchFamily="34" charset="0"/>
              </a:rPr>
              <a:t>THANK YOU</a:t>
            </a:r>
            <a:endParaRPr lang="en-IN" sz="5400" dirty="0">
              <a:solidFill>
                <a:schemeClr val="bg1"/>
              </a:solidFill>
              <a:latin typeface="Century Gothic" panose="020B0502020202020204" pitchFamily="34" charset="0"/>
            </a:endParaRPr>
          </a:p>
        </p:txBody>
      </p:sp>
      <p:pic>
        <p:nvPicPr>
          <p:cNvPr id="5" name="Picture 4">
            <a:extLst>
              <a:ext uri="{FF2B5EF4-FFF2-40B4-BE49-F238E27FC236}">
                <a16:creationId xmlns:a16="http://schemas.microsoft.com/office/drawing/2014/main" id="{2A5C16F7-BF53-DEC6-5C00-A635A4352F80}"/>
              </a:ext>
            </a:extLst>
          </p:cNvPr>
          <p:cNvPicPr>
            <a:picLocks noChangeAspect="1"/>
          </p:cNvPicPr>
          <p:nvPr/>
        </p:nvPicPr>
        <p:blipFill>
          <a:blip r:embed="rId6"/>
          <a:stretch>
            <a:fillRect/>
          </a:stretch>
        </p:blipFill>
        <p:spPr>
          <a:xfrm>
            <a:off x="-7027275" y="1043863"/>
            <a:ext cx="6945772" cy="4607132"/>
          </a:xfrm>
          <a:prstGeom prst="roundRect">
            <a:avLst/>
          </a:prstGeom>
        </p:spPr>
      </p:pic>
      <p:sp>
        <p:nvSpPr>
          <p:cNvPr id="8" name="TextBox 7">
            <a:extLst>
              <a:ext uri="{FF2B5EF4-FFF2-40B4-BE49-F238E27FC236}">
                <a16:creationId xmlns:a16="http://schemas.microsoft.com/office/drawing/2014/main" id="{AE215CB3-8ED0-0D21-3EC9-111E665CA6BC}"/>
              </a:ext>
            </a:extLst>
          </p:cNvPr>
          <p:cNvSpPr txBox="1"/>
          <p:nvPr/>
        </p:nvSpPr>
        <p:spPr>
          <a:xfrm>
            <a:off x="12429340" y="1473369"/>
            <a:ext cx="2857739" cy="3416320"/>
          </a:xfrm>
          <a:prstGeom prst="rect">
            <a:avLst/>
          </a:prstGeom>
          <a:noFill/>
        </p:spPr>
        <p:txBody>
          <a:bodyPr wrap="square" rtlCol="0">
            <a:spAutoFit/>
          </a:bodyPr>
          <a:lstStyle/>
          <a:p>
            <a:pPr algn="just"/>
            <a:r>
              <a:rPr lang="en-US" dirty="0">
                <a:solidFill>
                  <a:schemeClr val="bg1"/>
                </a:solidFill>
                <a:latin typeface="Century Gothic" panose="020B0502020202020204" pitchFamily="34" charset="0"/>
              </a:rPr>
              <a:t>It includes all the actual recorded data which is </a:t>
            </a:r>
            <a:r>
              <a:rPr lang="en-US" dirty="0" err="1">
                <a:solidFill>
                  <a:schemeClr val="bg1"/>
                </a:solidFill>
                <a:latin typeface="Century Gothic" panose="020B0502020202020204" pitchFamily="34" charset="0"/>
              </a:rPr>
              <a:t>scrapted</a:t>
            </a:r>
            <a:r>
              <a:rPr lang="en-US" dirty="0">
                <a:solidFill>
                  <a:schemeClr val="bg1"/>
                </a:solidFill>
                <a:latin typeface="Century Gothic" panose="020B0502020202020204" pitchFamily="34" charset="0"/>
              </a:rPr>
              <a:t> from the Websites including it’s Open, Close, High, Low and Total Volume recorded on each date. This data is then processed under the Machine Learning Model for the prediction. </a:t>
            </a:r>
            <a:endParaRPr lang="en-IN"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954899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ABA5ED-C773-0249-30AD-15A29D0413D7}"/>
              </a:ext>
            </a:extLst>
          </p:cNvPr>
          <p:cNvSpPr txBox="1"/>
          <p:nvPr/>
        </p:nvSpPr>
        <p:spPr>
          <a:xfrm>
            <a:off x="4089400" y="3075950"/>
            <a:ext cx="4013200" cy="923330"/>
          </a:xfrm>
          <a:prstGeom prst="rect">
            <a:avLst/>
          </a:prstGeom>
          <a:noFill/>
        </p:spPr>
        <p:txBody>
          <a:bodyPr wrap="square" rtlCol="0">
            <a:spAutoFit/>
          </a:bodyPr>
          <a:lstStyle/>
          <a:p>
            <a:r>
              <a:rPr lang="en-US" sz="5400" dirty="0">
                <a:solidFill>
                  <a:schemeClr val="bg1"/>
                </a:solidFill>
                <a:latin typeface="Century Gothic" panose="020B0502020202020204" pitchFamily="34" charset="0"/>
              </a:rPr>
              <a:t>THANK YOU</a:t>
            </a:r>
            <a:endParaRPr lang="en-IN" sz="5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279859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463</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Bahnschrift Condensed</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Mehta</dc:creator>
  <cp:lastModifiedBy>Tushar Mehta</cp:lastModifiedBy>
  <cp:revision>22</cp:revision>
  <dcterms:created xsi:type="dcterms:W3CDTF">2024-02-09T16:06:33Z</dcterms:created>
  <dcterms:modified xsi:type="dcterms:W3CDTF">2024-02-10T06:20:38Z</dcterms:modified>
</cp:coreProperties>
</file>