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A522-8D67-E38D-A21B-5F07F873F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081BF4-81EA-E53E-93C6-D2D567D4CD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1C2D45-CBCF-89EE-CC38-423D27A31C2A}"/>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5" name="Footer Placeholder 4">
            <a:extLst>
              <a:ext uri="{FF2B5EF4-FFF2-40B4-BE49-F238E27FC236}">
                <a16:creationId xmlns:a16="http://schemas.microsoft.com/office/drawing/2014/main" id="{9E339B2B-9060-B927-5AD8-7E58DA649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DB8DA-EF4B-64A0-ED2C-9B5FBFE6E33B}"/>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199511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AF38-FB17-0823-8E89-EC324240FD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B36520-6782-8365-C5E2-F189583B1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666AC-A2E7-0505-FA24-C1D408161D7F}"/>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5" name="Footer Placeholder 4">
            <a:extLst>
              <a:ext uri="{FF2B5EF4-FFF2-40B4-BE49-F238E27FC236}">
                <a16:creationId xmlns:a16="http://schemas.microsoft.com/office/drawing/2014/main" id="{7C3DF4C7-82D5-D624-6D27-0BEBF5B94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48ED8-3FD1-2A6B-BDF4-443A38140D4F}"/>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122173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E7646-EF17-0CD3-D969-E81D0BC5C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6EC92F-7138-5557-5990-8340B405E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B7B48-9ECE-41E0-A165-A337D3B793EF}"/>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5" name="Footer Placeholder 4">
            <a:extLst>
              <a:ext uri="{FF2B5EF4-FFF2-40B4-BE49-F238E27FC236}">
                <a16:creationId xmlns:a16="http://schemas.microsoft.com/office/drawing/2014/main" id="{21C66E02-D71E-5234-796F-2B8EF494C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82EA1-DEDB-1FAF-4A7D-B623F6D03EB8}"/>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166555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19D2-702E-0257-A2F9-48D930855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DCCB1-5DB4-A425-EA2A-424906BD8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27DE4-CD84-A564-3A98-C45F153C3088}"/>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5" name="Footer Placeholder 4">
            <a:extLst>
              <a:ext uri="{FF2B5EF4-FFF2-40B4-BE49-F238E27FC236}">
                <a16:creationId xmlns:a16="http://schemas.microsoft.com/office/drawing/2014/main" id="{8000D0A4-62AA-0AED-AF07-E7FCC1D5B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D95F1-EB58-BB69-3D96-CAE8C6FE1188}"/>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329058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6273-BE78-EAAB-39DE-E9CED837E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ABD625-A73C-FD63-793A-9155FA192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5F0FE-E152-639E-214D-B5BA5AFBACC0}"/>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5" name="Footer Placeholder 4">
            <a:extLst>
              <a:ext uri="{FF2B5EF4-FFF2-40B4-BE49-F238E27FC236}">
                <a16:creationId xmlns:a16="http://schemas.microsoft.com/office/drawing/2014/main" id="{D327FF1F-5555-17FB-53D6-7DA7C4C1D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A8E90-A8ED-5F4A-120B-9C42C5336DC7}"/>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381801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9039-B0DB-A819-97D1-66528F1BBE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74E8D-C31A-1953-8738-7055C00C2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624E5D-1021-3B3B-90E2-9001DCB30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C48E15-646D-8B91-862C-F8EC87EEDA64}"/>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6" name="Footer Placeholder 5">
            <a:extLst>
              <a:ext uri="{FF2B5EF4-FFF2-40B4-BE49-F238E27FC236}">
                <a16:creationId xmlns:a16="http://schemas.microsoft.com/office/drawing/2014/main" id="{543CCC1B-F07B-8981-6232-653A52A5F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D9701D-845A-05A1-94C4-F82B4E7D4E66}"/>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296701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2574-AF3D-7436-1145-55C363C220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91033E-32C9-62BC-A3B8-8C3C3DE38F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B9C06-82B6-71D6-5F5C-3E1F7E5E4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BA5EB1-E773-C196-DF34-523D8DF66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138F0B-280E-ED2D-D55E-904CFD805F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497B89-1BCA-B871-22A6-00BAF876C43B}"/>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8" name="Footer Placeholder 7">
            <a:extLst>
              <a:ext uri="{FF2B5EF4-FFF2-40B4-BE49-F238E27FC236}">
                <a16:creationId xmlns:a16="http://schemas.microsoft.com/office/drawing/2014/main" id="{DA9BDDCC-CE01-4929-0614-4DE04D76DD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BBF8EC-9F6E-8016-FCFE-F68E401D5E6E}"/>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39177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5B34-C590-F468-D61C-FB610D2F2B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6FB85F-04F2-8C90-0AAA-7E27F8A0F802}"/>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4" name="Footer Placeholder 3">
            <a:extLst>
              <a:ext uri="{FF2B5EF4-FFF2-40B4-BE49-F238E27FC236}">
                <a16:creationId xmlns:a16="http://schemas.microsoft.com/office/drawing/2014/main" id="{8B38E14C-0293-CC0B-FC77-F4BB67733E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4D2B7E-0593-B7C9-BADA-8E38FE84A265}"/>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20863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D41CB-63A3-DE40-87E3-460CD5626A3A}"/>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3" name="Footer Placeholder 2">
            <a:extLst>
              <a:ext uri="{FF2B5EF4-FFF2-40B4-BE49-F238E27FC236}">
                <a16:creationId xmlns:a16="http://schemas.microsoft.com/office/drawing/2014/main" id="{1A92E446-E41E-EBD8-3765-996DDE7E06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36E88F-4C1C-05C8-4956-0FFEA915FEC1}"/>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313921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3ED5-9EFD-B2CF-76D4-A840454A7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613BCB-D6E0-DE6C-610F-4DD933DD0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05367F-DC9D-3589-EFF8-FE4271DFF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DC27A-F4CF-5DDC-5A8C-CAEFCF9407A6}"/>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6" name="Footer Placeholder 5">
            <a:extLst>
              <a:ext uri="{FF2B5EF4-FFF2-40B4-BE49-F238E27FC236}">
                <a16:creationId xmlns:a16="http://schemas.microsoft.com/office/drawing/2014/main" id="{8935A9C7-ADAD-27B4-737B-E17C8E7AB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E8A07-9E39-447B-6D79-B24EDC5C8D7C}"/>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266774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EBF2-A440-A17B-44A7-E23D844B6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8DB693-C27E-FDD3-06F0-5CF16A265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5EB7F5-AC11-25F7-CA49-432053FB5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0CDF1-4AE7-E25B-DDB9-D562D4C1FD05}"/>
              </a:ext>
            </a:extLst>
          </p:cNvPr>
          <p:cNvSpPr>
            <a:spLocks noGrp="1"/>
          </p:cNvSpPr>
          <p:nvPr>
            <p:ph type="dt" sz="half" idx="10"/>
          </p:nvPr>
        </p:nvSpPr>
        <p:spPr/>
        <p:txBody>
          <a:bodyPr/>
          <a:lstStyle/>
          <a:p>
            <a:fld id="{A2ECA3D1-8DFB-4AA7-B03F-3347F5FF32F2}" type="datetimeFigureOut">
              <a:rPr lang="en-IN" smtClean="0"/>
              <a:t>03-12-2022</a:t>
            </a:fld>
            <a:endParaRPr lang="en-IN"/>
          </a:p>
        </p:txBody>
      </p:sp>
      <p:sp>
        <p:nvSpPr>
          <p:cNvPr id="6" name="Footer Placeholder 5">
            <a:extLst>
              <a:ext uri="{FF2B5EF4-FFF2-40B4-BE49-F238E27FC236}">
                <a16:creationId xmlns:a16="http://schemas.microsoft.com/office/drawing/2014/main" id="{DF5DD9DF-1646-9A43-3D07-EEFE46F97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76484-B219-D50D-921E-63FBBBA6663D}"/>
              </a:ext>
            </a:extLst>
          </p:cNvPr>
          <p:cNvSpPr>
            <a:spLocks noGrp="1"/>
          </p:cNvSpPr>
          <p:nvPr>
            <p:ph type="sldNum" sz="quarter" idx="12"/>
          </p:nvPr>
        </p:nvSpPr>
        <p:spPr/>
        <p:txBody>
          <a:bodyPr/>
          <a:lstStyle/>
          <a:p>
            <a:fld id="{AD8E05C0-CCDE-47B0-8189-8DF7E2815C6C}" type="slidenum">
              <a:rPr lang="en-IN" smtClean="0"/>
              <a:t>‹#›</a:t>
            </a:fld>
            <a:endParaRPr lang="en-IN"/>
          </a:p>
        </p:txBody>
      </p:sp>
    </p:spTree>
    <p:extLst>
      <p:ext uri="{BB962C8B-B14F-4D97-AF65-F5344CB8AC3E}">
        <p14:creationId xmlns:p14="http://schemas.microsoft.com/office/powerpoint/2010/main" val="329721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A01DC-CC4E-102A-E58B-3E8E0D049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BE3AA-C544-40CC-475B-FA1B50418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03FD88-CF30-2C6D-C24B-FFC39E28D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A3D1-8DFB-4AA7-B03F-3347F5FF32F2}" type="datetimeFigureOut">
              <a:rPr lang="en-IN" smtClean="0"/>
              <a:t>03-12-2022</a:t>
            </a:fld>
            <a:endParaRPr lang="en-IN"/>
          </a:p>
        </p:txBody>
      </p:sp>
      <p:sp>
        <p:nvSpPr>
          <p:cNvPr id="5" name="Footer Placeholder 4">
            <a:extLst>
              <a:ext uri="{FF2B5EF4-FFF2-40B4-BE49-F238E27FC236}">
                <a16:creationId xmlns:a16="http://schemas.microsoft.com/office/drawing/2014/main" id="{54A4CF27-374F-F335-538D-3D21AA398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FEE0E2-1B72-FEF5-8279-10E4ECD60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E05C0-CCDE-47B0-8189-8DF7E2815C6C}" type="slidenum">
              <a:rPr lang="en-IN" smtClean="0"/>
              <a:t>‹#›</a:t>
            </a:fld>
            <a:endParaRPr lang="en-IN"/>
          </a:p>
        </p:txBody>
      </p:sp>
    </p:spTree>
    <p:extLst>
      <p:ext uri="{BB962C8B-B14F-4D97-AF65-F5344CB8AC3E}">
        <p14:creationId xmlns:p14="http://schemas.microsoft.com/office/powerpoint/2010/main" val="19319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01C4-0FA5-6643-98CA-EF42213BEFBA}"/>
              </a:ext>
            </a:extLst>
          </p:cNvPr>
          <p:cNvSpPr>
            <a:spLocks noGrp="1"/>
          </p:cNvSpPr>
          <p:nvPr>
            <p:ph type="ctrTitle"/>
          </p:nvPr>
        </p:nvSpPr>
        <p:spPr>
          <a:xfrm>
            <a:off x="1524000" y="636494"/>
            <a:ext cx="9144000" cy="2294965"/>
          </a:xfrm>
          <a:effectLst>
            <a:glow rad="228600">
              <a:schemeClr val="accent1">
                <a:satMod val="175000"/>
                <a:alpha val="40000"/>
              </a:schemeClr>
            </a:glow>
            <a:reflection blurRad="6350" stA="50000" endA="295" endPos="92000" dist="101600" dir="5400000" sy="-100000" algn="bl" rotWithShape="0"/>
          </a:effectLst>
        </p:spPr>
        <p:txBody>
          <a:bodyPr/>
          <a:lstStyle/>
          <a:p>
            <a:r>
              <a:rPr lang="en-US" sz="6600" b="1" u="sng" dirty="0">
                <a:effectLst>
                  <a:outerShdw blurRad="38100" dist="38100" dir="2700000" algn="tl">
                    <a:srgbClr val="000000">
                      <a:alpha val="43137"/>
                    </a:srgbClr>
                  </a:outerShdw>
                </a:effectLst>
              </a:rPr>
              <a:t>BRILLIANT BRAINS</a:t>
            </a:r>
            <a:endParaRPr lang="en-IN" sz="6600"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AA72051-3DBD-600F-40C4-70AC933B42F6}"/>
              </a:ext>
            </a:extLst>
          </p:cNvPr>
          <p:cNvSpPr>
            <a:spLocks noGrp="1"/>
          </p:cNvSpPr>
          <p:nvPr>
            <p:ph type="subTitle" idx="1"/>
          </p:nvPr>
        </p:nvSpPr>
        <p:spPr>
          <a:xfrm>
            <a:off x="1389529" y="3252414"/>
            <a:ext cx="9144000" cy="1655762"/>
          </a:xfrm>
          <a:scene3d>
            <a:camera prst="orthographicFront"/>
            <a:lightRig rig="threePt" dir="t"/>
          </a:scene3d>
          <a:sp3d>
            <a:bevelT/>
          </a:sp3d>
        </p:spPr>
        <p:txBody>
          <a:bodyPr/>
          <a:lstStyle/>
          <a:p>
            <a:r>
              <a:rPr lang="en-US" dirty="0"/>
              <a:t>                                                                                                  </a:t>
            </a:r>
            <a:r>
              <a:rPr lang="en-US" b="1" dirty="0"/>
              <a:t>BUSINESS Model-: </a:t>
            </a:r>
            <a:endParaRPr lang="en-IN" b="1" dirty="0"/>
          </a:p>
        </p:txBody>
      </p:sp>
    </p:spTree>
    <p:extLst>
      <p:ext uri="{BB962C8B-B14F-4D97-AF65-F5344CB8AC3E}">
        <p14:creationId xmlns:p14="http://schemas.microsoft.com/office/powerpoint/2010/main" val="218673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1413696-9892-A42E-6B71-13244EDB453C}"/>
              </a:ext>
            </a:extLst>
          </p:cNvPr>
          <p:cNvGraphicFramePr>
            <a:graphicFrameLocks noGrp="1"/>
          </p:cNvGraphicFramePr>
          <p:nvPr>
            <p:extLst>
              <p:ext uri="{D42A27DB-BD31-4B8C-83A1-F6EECF244321}">
                <p14:modId xmlns:p14="http://schemas.microsoft.com/office/powerpoint/2010/main" val="2638497501"/>
              </p:ext>
            </p:extLst>
          </p:nvPr>
        </p:nvGraphicFramePr>
        <p:xfrm>
          <a:off x="824753" y="2357717"/>
          <a:ext cx="9672920" cy="3343836"/>
        </p:xfrm>
        <a:graphic>
          <a:graphicData uri="http://schemas.openxmlformats.org/drawingml/2006/table">
            <a:tbl>
              <a:tblPr/>
              <a:tblGrid>
                <a:gridCol w="2418230">
                  <a:extLst>
                    <a:ext uri="{9D8B030D-6E8A-4147-A177-3AD203B41FA5}">
                      <a16:colId xmlns:a16="http://schemas.microsoft.com/office/drawing/2014/main" val="4214974304"/>
                    </a:ext>
                  </a:extLst>
                </a:gridCol>
                <a:gridCol w="2485464">
                  <a:extLst>
                    <a:ext uri="{9D8B030D-6E8A-4147-A177-3AD203B41FA5}">
                      <a16:colId xmlns:a16="http://schemas.microsoft.com/office/drawing/2014/main" val="583525710"/>
                    </a:ext>
                  </a:extLst>
                </a:gridCol>
                <a:gridCol w="2350996">
                  <a:extLst>
                    <a:ext uri="{9D8B030D-6E8A-4147-A177-3AD203B41FA5}">
                      <a16:colId xmlns:a16="http://schemas.microsoft.com/office/drawing/2014/main" val="3070354532"/>
                    </a:ext>
                  </a:extLst>
                </a:gridCol>
                <a:gridCol w="2418230">
                  <a:extLst>
                    <a:ext uri="{9D8B030D-6E8A-4147-A177-3AD203B41FA5}">
                      <a16:colId xmlns:a16="http://schemas.microsoft.com/office/drawing/2014/main" val="2834122787"/>
                    </a:ext>
                  </a:extLst>
                </a:gridCol>
              </a:tblGrid>
              <a:tr h="557306">
                <a:tc>
                  <a:txBody>
                    <a:bodyPr/>
                    <a:lstStyle/>
                    <a:p>
                      <a:pPr algn="l"/>
                      <a:r>
                        <a:rPr lang="en-IN" dirty="0">
                          <a:effectLst/>
                        </a:rPr>
                        <a:t>Revenue</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Rs71,830</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Rs72,790</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Rs73,750</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2123208866"/>
                  </a:ext>
                </a:extLst>
              </a:tr>
              <a:tr h="557306">
                <a:tc>
                  <a:txBody>
                    <a:bodyPr/>
                    <a:lstStyle/>
                    <a:p>
                      <a:pPr algn="l"/>
                      <a:endParaRPr lang="en-IN" dirty="0">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tc>
                  <a:txBody>
                    <a:bodyPr/>
                    <a:lstStyle/>
                    <a:p>
                      <a:pPr algn="l"/>
                      <a:endParaRPr lang="en-IN" dirty="0">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tc>
                  <a:txBody>
                    <a:bodyPr/>
                    <a:lstStyle/>
                    <a:p>
                      <a:pPr algn="l"/>
                      <a:endParaRPr lang="en-IN" dirty="0">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tc>
                  <a:txBody>
                    <a:bodyPr/>
                    <a:lstStyle/>
                    <a:p>
                      <a:pPr algn="l"/>
                      <a:endParaRPr lang="en-IN" dirty="0">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89542701"/>
                  </a:ext>
                </a:extLst>
              </a:tr>
              <a:tr h="557306">
                <a:tc>
                  <a:txBody>
                    <a:bodyPr/>
                    <a:lstStyle/>
                    <a:p>
                      <a:pPr algn="l"/>
                      <a:r>
                        <a:rPr lang="en-IN">
                          <a:effectLst/>
                        </a:rPr>
                        <a:t>Direct Costs</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Rs3,592</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Rs3,639</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Rs3,688</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782839403"/>
                  </a:ext>
                </a:extLst>
              </a:tr>
              <a:tr h="557306">
                <a:tc>
                  <a:txBody>
                    <a:bodyPr/>
                    <a:lstStyle/>
                    <a:p>
                      <a:pPr algn="l"/>
                      <a:endParaRPr lang="en-IN">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tc>
                  <a:txBody>
                    <a:bodyPr/>
                    <a:lstStyle/>
                    <a:p>
                      <a:pPr algn="l"/>
                      <a:endParaRPr lang="en-IN" dirty="0">
                        <a:solidFill>
                          <a:schemeClr val="accent2">
                            <a:lumMod val="75000"/>
                          </a:schemeClr>
                        </a:solidFill>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tc>
                  <a:txBody>
                    <a:bodyPr/>
                    <a:lstStyle/>
                    <a:p>
                      <a:pPr algn="l"/>
                      <a:endParaRPr lang="en-IN">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tc>
                  <a:txBody>
                    <a:bodyPr/>
                    <a:lstStyle/>
                    <a:p>
                      <a:pPr algn="l"/>
                      <a:endParaRPr lang="en-IN" dirty="0">
                        <a:effectLst/>
                      </a:endParaRPr>
                    </a:p>
                  </a:txBody>
                  <a:tcPr marL="30480" marR="30480" marT="30480" marB="30480" anchor="ctr">
                    <a:lnL>
                      <a:noFill/>
                    </a:lnL>
                    <a:lnR>
                      <a:noFill/>
                    </a:lnR>
                    <a:lnT w="7620" cap="flat" cmpd="sng" algn="ctr">
                      <a:solidFill>
                        <a:srgbClr val="C8CCD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48098682"/>
                  </a:ext>
                </a:extLst>
              </a:tr>
              <a:tr h="557306">
                <a:tc>
                  <a:txBody>
                    <a:bodyPr/>
                    <a:lstStyle/>
                    <a:p>
                      <a:pPr algn="l"/>
                      <a:r>
                        <a:rPr lang="en-IN">
                          <a:effectLst/>
                        </a:rPr>
                        <a:t>Gross Margin</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Rs68,239</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Rs69,151</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Rs70,063</a:t>
                      </a:r>
                    </a:p>
                  </a:txBody>
                  <a:tcPr marL="30480" marR="30480" marT="30480" marB="30480" anchor="ctr">
                    <a:lnL>
                      <a:noFill/>
                    </a:lnL>
                    <a:lnR>
                      <a:noFill/>
                    </a:lnR>
                    <a:lnT>
                      <a:noFill/>
                    </a:lnT>
                    <a:lnB w="762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2851994236"/>
                  </a:ext>
                </a:extLst>
              </a:tr>
              <a:tr h="557306">
                <a:tc>
                  <a:txBody>
                    <a:bodyPr/>
                    <a:lstStyle/>
                    <a:p>
                      <a:pPr algn="l"/>
                      <a:r>
                        <a:rPr lang="en-IN">
                          <a:effectLst/>
                        </a:rPr>
                        <a:t>Gross Margin %</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22860" cap="flat" cmpd="sng" algn="ctr">
                      <a:solidFill>
                        <a:srgbClr val="C8CCD0"/>
                      </a:solidFill>
                      <a:prstDash val="solid"/>
                      <a:round/>
                      <a:headEnd type="none" w="med" len="med"/>
                      <a:tailEnd type="none" w="med" len="med"/>
                    </a:lnB>
                    <a:solidFill>
                      <a:srgbClr val="FFFFFF"/>
                    </a:solidFill>
                  </a:tcPr>
                </a:tc>
                <a:tc>
                  <a:txBody>
                    <a:bodyPr/>
                    <a:lstStyle/>
                    <a:p>
                      <a:pPr algn="l"/>
                      <a:r>
                        <a:rPr lang="en-IN">
                          <a:effectLst/>
                        </a:rPr>
                        <a:t>95%</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22860" cap="flat" cmpd="sng" algn="ctr">
                      <a:solidFill>
                        <a:srgbClr val="C8CCD0"/>
                      </a:solidFill>
                      <a:prstDash val="solid"/>
                      <a:round/>
                      <a:headEnd type="none" w="med" len="med"/>
                      <a:tailEnd type="none" w="med" len="med"/>
                    </a:lnB>
                    <a:solidFill>
                      <a:srgbClr val="FFFFFF"/>
                    </a:solidFill>
                  </a:tcPr>
                </a:tc>
                <a:tc>
                  <a:txBody>
                    <a:bodyPr/>
                    <a:lstStyle/>
                    <a:p>
                      <a:pPr algn="l"/>
                      <a:r>
                        <a:rPr lang="en-IN">
                          <a:effectLst/>
                        </a:rPr>
                        <a:t>95%</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2286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95%</a:t>
                      </a:r>
                    </a:p>
                  </a:txBody>
                  <a:tcPr marL="30480" marR="30480" marT="30480" marB="30480" anchor="ctr">
                    <a:lnL>
                      <a:noFill/>
                    </a:lnL>
                    <a:lnR>
                      <a:noFill/>
                    </a:lnR>
                    <a:lnT w="7620" cap="flat" cmpd="sng" algn="ctr">
                      <a:solidFill>
                        <a:srgbClr val="C8CCD0"/>
                      </a:solidFill>
                      <a:prstDash val="solid"/>
                      <a:round/>
                      <a:headEnd type="none" w="med" len="med"/>
                      <a:tailEnd type="none" w="med" len="med"/>
                    </a:lnT>
                    <a:lnB w="2286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149266271"/>
                  </a:ext>
                </a:extLst>
              </a:tr>
            </a:tbl>
          </a:graphicData>
        </a:graphic>
      </p:graphicFrame>
      <p:graphicFrame>
        <p:nvGraphicFramePr>
          <p:cNvPr id="6" name="Table 5">
            <a:extLst>
              <a:ext uri="{FF2B5EF4-FFF2-40B4-BE49-F238E27FC236}">
                <a16:creationId xmlns:a16="http://schemas.microsoft.com/office/drawing/2014/main" id="{1B7C8786-5D67-599A-46DE-0477EA69E101}"/>
              </a:ext>
            </a:extLst>
          </p:cNvPr>
          <p:cNvGraphicFramePr>
            <a:graphicFrameLocks noGrp="1"/>
          </p:cNvGraphicFramePr>
          <p:nvPr>
            <p:extLst>
              <p:ext uri="{D42A27DB-BD31-4B8C-83A1-F6EECF244321}">
                <p14:modId xmlns:p14="http://schemas.microsoft.com/office/powerpoint/2010/main" val="3655912757"/>
              </p:ext>
            </p:extLst>
          </p:nvPr>
        </p:nvGraphicFramePr>
        <p:xfrm>
          <a:off x="3290047" y="1156447"/>
          <a:ext cx="7611033" cy="1004047"/>
        </p:xfrm>
        <a:graphic>
          <a:graphicData uri="http://schemas.openxmlformats.org/drawingml/2006/table">
            <a:tbl>
              <a:tblPr/>
              <a:tblGrid>
                <a:gridCol w="2128073">
                  <a:extLst>
                    <a:ext uri="{9D8B030D-6E8A-4147-A177-3AD203B41FA5}">
                      <a16:colId xmlns:a16="http://schemas.microsoft.com/office/drawing/2014/main" val="449946247"/>
                    </a:ext>
                  </a:extLst>
                </a:gridCol>
                <a:gridCol w="2741480">
                  <a:extLst>
                    <a:ext uri="{9D8B030D-6E8A-4147-A177-3AD203B41FA5}">
                      <a16:colId xmlns:a16="http://schemas.microsoft.com/office/drawing/2014/main" val="940757681"/>
                    </a:ext>
                  </a:extLst>
                </a:gridCol>
                <a:gridCol w="2741480">
                  <a:extLst>
                    <a:ext uri="{9D8B030D-6E8A-4147-A177-3AD203B41FA5}">
                      <a16:colId xmlns:a16="http://schemas.microsoft.com/office/drawing/2014/main" val="2081118766"/>
                    </a:ext>
                  </a:extLst>
                </a:gridCol>
              </a:tblGrid>
              <a:tr h="1004047">
                <a:tc>
                  <a:txBody>
                    <a:bodyPr/>
                    <a:lstStyle/>
                    <a:p>
                      <a:pPr algn="l"/>
                      <a:br>
                        <a:rPr lang="en-IN" dirty="0">
                          <a:effectLst/>
                        </a:rPr>
                      </a:br>
                      <a:r>
                        <a:rPr lang="en-IN" dirty="0">
                          <a:effectLst/>
                        </a:rPr>
                        <a:t>2022</a:t>
                      </a:r>
                    </a:p>
                  </a:txBody>
                  <a:tcPr anchor="ctr">
                    <a:lnL>
                      <a:noFill/>
                    </a:lnL>
                    <a:lnR>
                      <a:noFill/>
                    </a:lnR>
                    <a:lnT>
                      <a:noFill/>
                    </a:lnT>
                    <a:lnB w="2286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2023</a:t>
                      </a:r>
                    </a:p>
                  </a:txBody>
                  <a:tcPr anchor="ctr">
                    <a:lnL>
                      <a:noFill/>
                    </a:lnL>
                    <a:lnR>
                      <a:noFill/>
                    </a:lnR>
                    <a:lnT>
                      <a:noFill/>
                    </a:lnT>
                    <a:lnB w="22860" cap="flat" cmpd="sng" algn="ctr">
                      <a:solidFill>
                        <a:srgbClr val="C8CCD0"/>
                      </a:solidFill>
                      <a:prstDash val="solid"/>
                      <a:round/>
                      <a:headEnd type="none" w="med" len="med"/>
                      <a:tailEnd type="none" w="med" len="med"/>
                    </a:lnB>
                    <a:solidFill>
                      <a:srgbClr val="FFFFFF"/>
                    </a:solidFill>
                  </a:tcPr>
                </a:tc>
                <a:tc>
                  <a:txBody>
                    <a:bodyPr/>
                    <a:lstStyle/>
                    <a:p>
                      <a:pPr algn="l"/>
                      <a:r>
                        <a:rPr lang="en-IN" dirty="0">
                          <a:effectLst/>
                        </a:rPr>
                        <a:t>2024</a:t>
                      </a:r>
                    </a:p>
                  </a:txBody>
                  <a:tcPr anchor="ctr">
                    <a:lnL>
                      <a:noFill/>
                    </a:lnL>
                    <a:lnR>
                      <a:noFill/>
                    </a:lnR>
                    <a:lnT>
                      <a:noFill/>
                    </a:lnT>
                    <a:lnB w="22860" cap="flat" cmpd="sng" algn="ctr">
                      <a:solidFill>
                        <a:srgbClr val="C8CCD0"/>
                      </a:solidFill>
                      <a:prstDash val="solid"/>
                      <a:round/>
                      <a:headEnd type="none" w="med" len="med"/>
                      <a:tailEnd type="none" w="med" len="med"/>
                    </a:lnB>
                    <a:solidFill>
                      <a:srgbClr val="FFFFFF"/>
                    </a:solidFill>
                  </a:tcPr>
                </a:tc>
                <a:extLst>
                  <a:ext uri="{0D108BD9-81ED-4DB2-BD59-A6C34878D82A}">
                    <a16:rowId xmlns:a16="http://schemas.microsoft.com/office/drawing/2014/main" val="3046824654"/>
                  </a:ext>
                </a:extLst>
              </a:tr>
            </a:tbl>
          </a:graphicData>
        </a:graphic>
      </p:graphicFrame>
    </p:spTree>
    <p:extLst>
      <p:ext uri="{BB962C8B-B14F-4D97-AF65-F5344CB8AC3E}">
        <p14:creationId xmlns:p14="http://schemas.microsoft.com/office/powerpoint/2010/main" val="262768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2F41-FCCB-0CA9-FD5C-9A8942D0DE99}"/>
              </a:ext>
            </a:extLst>
          </p:cNvPr>
          <p:cNvSpPr>
            <a:spLocks noGrp="1"/>
          </p:cNvSpPr>
          <p:nvPr>
            <p:ph type="title"/>
          </p:nvPr>
        </p:nvSpPr>
        <p:spPr/>
        <p:txBody>
          <a:bodyPr/>
          <a:lstStyle/>
          <a:p>
            <a:r>
              <a:rPr lang="en-IN" b="1" i="1" u="sng" dirty="0">
                <a:solidFill>
                  <a:schemeClr val="accent2">
                    <a:lumMod val="40000"/>
                    <a:lumOff val="60000"/>
                  </a:schemeClr>
                </a:solidFill>
                <a:effectLst>
                  <a:outerShdw blurRad="38100" dist="38100" dir="2700000" algn="tl">
                    <a:srgbClr val="000000">
                      <a:alpha val="43137"/>
                    </a:srgbClr>
                  </a:outerShdw>
                </a:effectLst>
                <a:highlight>
                  <a:srgbClr val="800080"/>
                </a:highlight>
              </a:rPr>
              <a:t>COMPITITORS</a:t>
            </a:r>
            <a:r>
              <a:rPr lang="en-IN" b="1" i="1" dirty="0">
                <a:solidFill>
                  <a:schemeClr val="accent2">
                    <a:lumMod val="40000"/>
                    <a:lumOff val="60000"/>
                  </a:schemeClr>
                </a:solidFill>
                <a:effectLst>
                  <a:outerShdw blurRad="38100" dist="38100" dir="2700000" algn="tl">
                    <a:srgbClr val="000000">
                      <a:alpha val="43137"/>
                    </a:srgbClr>
                  </a:outerShdw>
                </a:effectLst>
                <a:highlight>
                  <a:srgbClr val="800080"/>
                </a:highlight>
              </a:rPr>
              <a:t> ---:</a:t>
            </a:r>
            <a:endParaRPr lang="en-IN" b="1" i="1" u="sng" dirty="0">
              <a:solidFill>
                <a:schemeClr val="accent2">
                  <a:lumMod val="40000"/>
                  <a:lumOff val="60000"/>
                </a:schemeClr>
              </a:solidFill>
              <a:effectLst>
                <a:outerShdw blurRad="38100" dist="38100" dir="2700000" algn="tl">
                  <a:srgbClr val="000000">
                    <a:alpha val="43137"/>
                  </a:srgbClr>
                </a:outerShdw>
              </a:effectLst>
              <a:highlight>
                <a:srgbClr val="800080"/>
              </a:highlight>
            </a:endParaRPr>
          </a:p>
        </p:txBody>
      </p:sp>
      <p:sp>
        <p:nvSpPr>
          <p:cNvPr id="3" name="Content Placeholder 2">
            <a:extLst>
              <a:ext uri="{FF2B5EF4-FFF2-40B4-BE49-F238E27FC236}">
                <a16:creationId xmlns:a16="http://schemas.microsoft.com/office/drawing/2014/main" id="{53D9CB2A-6D0E-C336-C364-BBB1A12C2CA7}"/>
              </a:ext>
            </a:extLst>
          </p:cNvPr>
          <p:cNvSpPr>
            <a:spLocks noGrp="1"/>
          </p:cNvSpPr>
          <p:nvPr>
            <p:ph idx="1"/>
          </p:nvPr>
        </p:nvSpPr>
        <p:spPr/>
        <p:txBody>
          <a:bodyPr>
            <a:normAutofit/>
          </a:bodyPr>
          <a:lstStyle/>
          <a:p>
            <a:pPr algn="l"/>
            <a:r>
              <a:rPr lang="en-US" b="0" i="0" dirty="0">
                <a:solidFill>
                  <a:srgbClr val="343742"/>
                </a:solidFill>
                <a:effectLst/>
              </a:rPr>
              <a:t>Tutoring has been around as long as students. And as long as students get in over their head, they will need tutors to help them catch up and keep up with their classmates. Some materials just need to be explained in different ways for them to make sense.</a:t>
            </a:r>
          </a:p>
          <a:p>
            <a:pPr algn="l"/>
            <a:r>
              <a:rPr lang="en-US" b="0" i="0" dirty="0">
                <a:solidFill>
                  <a:srgbClr val="343742"/>
                </a:solidFill>
                <a:effectLst/>
              </a:rPr>
              <a:t>However, while the need for tutoring exists, the bulk of tutoring taking place in the market is very limited and unorganized. What sets this company apart is its experience and the attention paid to individual needs of students.</a:t>
            </a:r>
          </a:p>
          <a:p>
            <a:r>
              <a:rPr lang="en-IN" dirty="0"/>
              <a:t> Naming Competitors are – Akash , Extra marks , Vedante  etc</a:t>
            </a:r>
          </a:p>
        </p:txBody>
      </p:sp>
    </p:spTree>
    <p:extLst>
      <p:ext uri="{BB962C8B-B14F-4D97-AF65-F5344CB8AC3E}">
        <p14:creationId xmlns:p14="http://schemas.microsoft.com/office/powerpoint/2010/main" val="45082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4F22-F8E2-15B9-9840-63D4D0D4FC56}"/>
              </a:ext>
            </a:extLst>
          </p:cNvPr>
          <p:cNvSpPr>
            <a:spLocks noGrp="1"/>
          </p:cNvSpPr>
          <p:nvPr>
            <p:ph type="title"/>
          </p:nvPr>
        </p:nvSpPr>
        <p:spPr/>
        <p:txBody>
          <a:bodyPr/>
          <a:lstStyle/>
          <a:p>
            <a:r>
              <a:rPr lang="en-US" b="1" i="1" u="sng" dirty="0">
                <a:solidFill>
                  <a:schemeClr val="bg2"/>
                </a:solidFill>
                <a:effectLst>
                  <a:outerShdw blurRad="38100" dist="38100" dir="2700000" algn="tl">
                    <a:srgbClr val="000000">
                      <a:alpha val="43137"/>
                    </a:srgbClr>
                  </a:outerShdw>
                </a:effectLst>
                <a:highlight>
                  <a:srgbClr val="000080"/>
                </a:highlight>
              </a:rPr>
              <a:t>PURPOSE</a:t>
            </a:r>
            <a:r>
              <a:rPr lang="en-US" b="1" i="1" u="sng" dirty="0">
                <a:solidFill>
                  <a:schemeClr val="bg2"/>
                </a:solidFill>
                <a:highlight>
                  <a:srgbClr val="000080"/>
                </a:highlight>
              </a:rPr>
              <a:t> </a:t>
            </a:r>
            <a:r>
              <a:rPr lang="en-US" b="1" i="1" dirty="0">
                <a:highlight>
                  <a:srgbClr val="000080"/>
                </a:highlight>
              </a:rPr>
              <a:t>-</a:t>
            </a:r>
            <a:r>
              <a:rPr lang="en-US" dirty="0">
                <a:highlight>
                  <a:srgbClr val="000080"/>
                </a:highlight>
              </a:rPr>
              <a:t>--:</a:t>
            </a:r>
            <a:endParaRPr lang="en-IN" dirty="0">
              <a:highlight>
                <a:srgbClr val="000080"/>
              </a:highlight>
            </a:endParaRPr>
          </a:p>
        </p:txBody>
      </p:sp>
      <p:sp>
        <p:nvSpPr>
          <p:cNvPr id="3" name="Content Placeholder 2">
            <a:extLst>
              <a:ext uri="{FF2B5EF4-FFF2-40B4-BE49-F238E27FC236}">
                <a16:creationId xmlns:a16="http://schemas.microsoft.com/office/drawing/2014/main" id="{93C2287C-7CDB-B634-63F5-15E27E4DA154}"/>
              </a:ext>
            </a:extLst>
          </p:cNvPr>
          <p:cNvSpPr>
            <a:spLocks noGrp="1"/>
          </p:cNvSpPr>
          <p:nvPr>
            <p:ph idx="1"/>
          </p:nvPr>
        </p:nvSpPr>
        <p:spPr/>
        <p:txBody>
          <a:bodyPr>
            <a:normAutofit fontScale="92500"/>
          </a:bodyPr>
          <a:lstStyle/>
          <a:p>
            <a:r>
              <a:rPr lang="en-US" dirty="0"/>
              <a:t>  Many parents are now realizing the importance of overall development for their children that school alone are unable to provide and there is also an increasing need for specialized coaching to help their children skills .</a:t>
            </a:r>
          </a:p>
          <a:p>
            <a:r>
              <a:rPr lang="en-US" dirty="0"/>
              <a:t>My Purpose is to serves expertized peoples coaching to help children in excelling their academics goals . </a:t>
            </a:r>
          </a:p>
          <a:p>
            <a:r>
              <a:rPr lang="en-US" dirty="0"/>
              <a:t>Second Purpose is to provide side income to any person who is expert on any subject or skill can help children in their studies and can earn part-time /full-time money in their free time or during in their College days . </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370364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16EC-FB91-71D2-E8B4-8FAFC85C34E5}"/>
              </a:ext>
            </a:extLst>
          </p:cNvPr>
          <p:cNvSpPr>
            <a:spLocks noGrp="1"/>
          </p:cNvSpPr>
          <p:nvPr>
            <p:ph type="title"/>
          </p:nvPr>
        </p:nvSpPr>
        <p:spPr/>
        <p:txBody>
          <a:bodyPr>
            <a:normAutofit/>
          </a:bodyPr>
          <a:lstStyle/>
          <a:p>
            <a:r>
              <a:rPr lang="en-US" b="1" i="1" u="sng" dirty="0">
                <a:solidFill>
                  <a:schemeClr val="accent2"/>
                </a:solidFill>
                <a:effectLst>
                  <a:outerShdw blurRad="38100" dist="38100" dir="2700000" algn="tl">
                    <a:srgbClr val="000000">
                      <a:alpha val="43137"/>
                    </a:srgbClr>
                  </a:outerShdw>
                </a:effectLst>
                <a:highlight>
                  <a:srgbClr val="00FFFF"/>
                </a:highlight>
              </a:rPr>
              <a:t>NEED</a:t>
            </a:r>
            <a:r>
              <a:rPr lang="en-US" sz="6600" b="1" i="1" u="sng" dirty="0">
                <a:solidFill>
                  <a:schemeClr val="accent2"/>
                </a:solidFill>
                <a:effectLst>
                  <a:outerShdw blurRad="38100" dist="38100" dir="2700000" algn="tl">
                    <a:srgbClr val="000000">
                      <a:alpha val="43137"/>
                    </a:srgbClr>
                  </a:outerShdw>
                </a:effectLst>
                <a:highlight>
                  <a:srgbClr val="00FFFF"/>
                </a:highlight>
              </a:rPr>
              <a:t> </a:t>
            </a:r>
            <a:r>
              <a:rPr lang="en-US" sz="6600" b="1" i="1" dirty="0">
                <a:solidFill>
                  <a:schemeClr val="accent2"/>
                </a:solidFill>
                <a:effectLst>
                  <a:outerShdw blurRad="38100" dist="38100" dir="2700000" algn="tl">
                    <a:srgbClr val="000000">
                      <a:alpha val="43137"/>
                    </a:srgbClr>
                  </a:outerShdw>
                </a:effectLst>
                <a:highlight>
                  <a:srgbClr val="00FFFF"/>
                </a:highlight>
              </a:rPr>
              <a:t>--:</a:t>
            </a:r>
            <a:endParaRPr lang="en-IN" sz="6600" b="1" i="1" u="sng" dirty="0">
              <a:solidFill>
                <a:schemeClr val="accent2"/>
              </a:solidFill>
              <a:effectLst>
                <a:outerShdw blurRad="38100" dist="38100" dir="2700000" algn="tl">
                  <a:srgbClr val="000000">
                    <a:alpha val="43137"/>
                  </a:srgbClr>
                </a:outerShdw>
              </a:effectLst>
              <a:highlight>
                <a:srgbClr val="00FFFF"/>
              </a:highlight>
            </a:endParaRPr>
          </a:p>
        </p:txBody>
      </p:sp>
      <p:sp>
        <p:nvSpPr>
          <p:cNvPr id="3" name="Content Placeholder 2">
            <a:extLst>
              <a:ext uri="{FF2B5EF4-FFF2-40B4-BE49-F238E27FC236}">
                <a16:creationId xmlns:a16="http://schemas.microsoft.com/office/drawing/2014/main" id="{5AEABEB2-2262-966A-6215-EAE639A2CEE8}"/>
              </a:ext>
            </a:extLst>
          </p:cNvPr>
          <p:cNvSpPr>
            <a:spLocks noGrp="1"/>
          </p:cNvSpPr>
          <p:nvPr>
            <p:ph idx="1"/>
          </p:nvPr>
        </p:nvSpPr>
        <p:spPr/>
        <p:txBody>
          <a:bodyPr>
            <a:normAutofit lnSpcReduction="10000"/>
          </a:bodyPr>
          <a:lstStyle/>
          <a:p>
            <a:pPr marL="0" indent="0">
              <a:buNone/>
            </a:pPr>
            <a:endParaRPr lang="en-US" dirty="0"/>
          </a:p>
          <a:p>
            <a:pPr algn="l">
              <a:buFont typeface="Arial" panose="020B0604020202020204" pitchFamily="34" charset="0"/>
              <a:buChar char="•"/>
            </a:pPr>
            <a:r>
              <a:rPr lang="en-US" sz="2600" b="0" i="0" dirty="0">
                <a:effectLst/>
              </a:rPr>
              <a:t>Different tools help different people ace the tests </a:t>
            </a:r>
            <a:endParaRPr lang="en-US" sz="2600" dirty="0"/>
          </a:p>
          <a:p>
            <a:r>
              <a:rPr lang="en-US" sz="2600" dirty="0"/>
              <a:t>To upskill the children knowledge</a:t>
            </a:r>
          </a:p>
          <a:p>
            <a:r>
              <a:rPr lang="en-US" sz="2600" dirty="0"/>
              <a:t>Providing online mode of coaching so they can also guided by their parents </a:t>
            </a:r>
          </a:p>
          <a:p>
            <a:r>
              <a:rPr lang="en-US" sz="2600" dirty="0"/>
              <a:t>Some children who are unable to cover up with school studies can easy be guide </a:t>
            </a:r>
          </a:p>
          <a:p>
            <a:r>
              <a:rPr lang="en-US" sz="2600" dirty="0"/>
              <a:t>Want to give part time and full time opportunity to those who want to earn part time / full time income by specified in particular skills</a:t>
            </a:r>
          </a:p>
          <a:p>
            <a:r>
              <a:rPr lang="en-US" sz="2600" dirty="0"/>
              <a:t>Proven a helping hands to working Parents.</a:t>
            </a:r>
          </a:p>
          <a:p>
            <a:r>
              <a:rPr lang="en-US" sz="2600" b="0" i="0" dirty="0">
                <a:effectLst/>
              </a:rPr>
              <a:t>In this education based society people to get degrees to get ahead. </a:t>
            </a:r>
          </a:p>
          <a:p>
            <a:endParaRPr lang="en-US" dirty="0"/>
          </a:p>
        </p:txBody>
      </p:sp>
    </p:spTree>
    <p:extLst>
      <p:ext uri="{BB962C8B-B14F-4D97-AF65-F5344CB8AC3E}">
        <p14:creationId xmlns:p14="http://schemas.microsoft.com/office/powerpoint/2010/main" val="37172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B03C-C64F-3416-2259-68B6F0ED0DFA}"/>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highlight>
                  <a:srgbClr val="C0C0C0"/>
                </a:highlight>
              </a:rPr>
              <a:t>TARGET AUDIENCES </a:t>
            </a:r>
            <a:r>
              <a:rPr lang="en-US" b="1" dirty="0">
                <a:highlight>
                  <a:srgbClr val="C0C0C0"/>
                </a:highlight>
              </a:rPr>
              <a:t>--:</a:t>
            </a:r>
            <a:endParaRPr lang="en-IN" b="1" u="sng" dirty="0">
              <a:highlight>
                <a:srgbClr val="C0C0C0"/>
              </a:highlight>
            </a:endParaRPr>
          </a:p>
        </p:txBody>
      </p:sp>
      <p:sp>
        <p:nvSpPr>
          <p:cNvPr id="3" name="Content Placeholder 2">
            <a:extLst>
              <a:ext uri="{FF2B5EF4-FFF2-40B4-BE49-F238E27FC236}">
                <a16:creationId xmlns:a16="http://schemas.microsoft.com/office/drawing/2014/main" id="{1DB6820A-9844-4C89-F7F2-71E96FF73D27}"/>
              </a:ext>
            </a:extLst>
          </p:cNvPr>
          <p:cNvSpPr>
            <a:spLocks noGrp="1"/>
          </p:cNvSpPr>
          <p:nvPr>
            <p:ph idx="1"/>
          </p:nvPr>
        </p:nvSpPr>
        <p:spPr/>
        <p:txBody>
          <a:bodyPr/>
          <a:lstStyle/>
          <a:p>
            <a:r>
              <a:rPr lang="en-US" dirty="0"/>
              <a:t>Children up to class 1 to 12</a:t>
            </a:r>
            <a:r>
              <a:rPr lang="en-US" baseline="30000" dirty="0"/>
              <a:t>th</a:t>
            </a:r>
            <a:endParaRPr lang="en-US" dirty="0"/>
          </a:p>
          <a:p>
            <a:r>
              <a:rPr lang="en-US" dirty="0"/>
              <a:t>Undergraduate</a:t>
            </a:r>
          </a:p>
          <a:p>
            <a:r>
              <a:rPr lang="en-US" dirty="0"/>
              <a:t>Post graduate</a:t>
            </a:r>
          </a:p>
          <a:p>
            <a:r>
              <a:rPr lang="en-US" dirty="0"/>
              <a:t>People of ages who want to learn new skills and upgrade themselves </a:t>
            </a:r>
          </a:p>
          <a:p>
            <a:endParaRPr lang="en-IN" dirty="0"/>
          </a:p>
        </p:txBody>
      </p:sp>
    </p:spTree>
    <p:extLst>
      <p:ext uri="{BB962C8B-B14F-4D97-AF65-F5344CB8AC3E}">
        <p14:creationId xmlns:p14="http://schemas.microsoft.com/office/powerpoint/2010/main" val="269069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0695-8313-CDAB-F16B-6D642BD0350D}"/>
              </a:ext>
            </a:extLst>
          </p:cNvPr>
          <p:cNvSpPr>
            <a:spLocks noGrp="1"/>
          </p:cNvSpPr>
          <p:nvPr>
            <p:ph type="title"/>
          </p:nvPr>
        </p:nvSpPr>
        <p:spPr/>
        <p:txBody>
          <a:bodyPr/>
          <a:lstStyle/>
          <a:p>
            <a:r>
              <a:rPr lang="en-US" b="1" i="1" u="sng" dirty="0">
                <a:solidFill>
                  <a:schemeClr val="bg2"/>
                </a:solidFill>
                <a:effectLst>
                  <a:outerShdw blurRad="38100" dist="38100" dir="2700000" algn="tl">
                    <a:srgbClr val="000000">
                      <a:alpha val="43137"/>
                    </a:srgbClr>
                  </a:outerShdw>
                </a:effectLst>
                <a:highlight>
                  <a:srgbClr val="008080"/>
                </a:highlight>
              </a:rPr>
              <a:t>Revenue Model</a:t>
            </a:r>
            <a:r>
              <a:rPr lang="en-US" dirty="0">
                <a:solidFill>
                  <a:schemeClr val="bg2"/>
                </a:solidFill>
                <a:highlight>
                  <a:srgbClr val="008080"/>
                </a:highlight>
              </a:rPr>
              <a:t> ---:</a:t>
            </a:r>
            <a:endParaRPr lang="en-IN" b="1" i="1" u="sng" dirty="0">
              <a:solidFill>
                <a:schemeClr val="bg2"/>
              </a:solidFill>
              <a:effectLst>
                <a:outerShdw blurRad="38100" dist="38100" dir="2700000" algn="tl">
                  <a:srgbClr val="000000">
                    <a:alpha val="43137"/>
                  </a:srgbClr>
                </a:outerShdw>
              </a:effectLst>
              <a:highlight>
                <a:srgbClr val="008080"/>
              </a:highlight>
            </a:endParaRPr>
          </a:p>
        </p:txBody>
      </p:sp>
      <p:sp>
        <p:nvSpPr>
          <p:cNvPr id="3" name="Content Placeholder 2">
            <a:extLst>
              <a:ext uri="{FF2B5EF4-FFF2-40B4-BE49-F238E27FC236}">
                <a16:creationId xmlns:a16="http://schemas.microsoft.com/office/drawing/2014/main" id="{542D0FF1-8A96-96CA-E1C3-21D9A707D92D}"/>
              </a:ext>
            </a:extLst>
          </p:cNvPr>
          <p:cNvSpPr>
            <a:spLocks noGrp="1"/>
          </p:cNvSpPr>
          <p:nvPr>
            <p:ph idx="1"/>
          </p:nvPr>
        </p:nvSpPr>
        <p:spPr>
          <a:xfrm>
            <a:off x="349624" y="1891553"/>
            <a:ext cx="11004176" cy="4787152"/>
          </a:xfrm>
        </p:spPr>
        <p:txBody>
          <a:bodyPr>
            <a:normAutofit fontScale="92500" lnSpcReduction="20000"/>
          </a:bodyPr>
          <a:lstStyle/>
          <a:p>
            <a:r>
              <a:rPr lang="en-US" dirty="0"/>
              <a:t>As 86% of revenue market covered by coaching institutions and online Edtect companies </a:t>
            </a:r>
          </a:p>
          <a:p>
            <a:r>
              <a:rPr lang="en-US" dirty="0"/>
              <a:t>Most parents thinks that they are ill-equipped or having lack time to teach their children so they hand over to coaching centers.</a:t>
            </a:r>
          </a:p>
          <a:p>
            <a:r>
              <a:rPr lang="en-US" dirty="0"/>
              <a:t>Teachers can update their profile and steam and can charge upto thousand depending on their skills and experiences </a:t>
            </a:r>
          </a:p>
          <a:p>
            <a:endParaRPr lang="en-US" dirty="0"/>
          </a:p>
          <a:p>
            <a:r>
              <a:rPr lang="en-US" b="1" u="sng" dirty="0">
                <a:solidFill>
                  <a:srgbClr val="00B050"/>
                </a:solidFill>
              </a:rPr>
              <a:t>Long- term model </a:t>
            </a:r>
            <a:r>
              <a:rPr lang="en-US" b="1" dirty="0">
                <a:solidFill>
                  <a:srgbClr val="00B050"/>
                </a:solidFill>
              </a:rPr>
              <a:t> </a:t>
            </a:r>
            <a:r>
              <a:rPr lang="en-US" dirty="0">
                <a:solidFill>
                  <a:srgbClr val="00B050"/>
                </a:solidFill>
              </a:rPr>
              <a:t>-----:</a:t>
            </a:r>
            <a:r>
              <a:rPr lang="en-IN" dirty="0">
                <a:solidFill>
                  <a:srgbClr val="00B050"/>
                </a:solidFill>
              </a:rPr>
              <a:t> </a:t>
            </a:r>
            <a:r>
              <a:rPr lang="en-IN" dirty="0">
                <a:solidFill>
                  <a:schemeClr val="accent3">
                    <a:lumMod val="75000"/>
                  </a:schemeClr>
                </a:solidFill>
              </a:rPr>
              <a:t>As Coaching industries are growing amidst the general support with school education, youngsters are also engaging with coaching centres to earn part time income also while completing their studies . Parents are spending 1/3</a:t>
            </a:r>
            <a:r>
              <a:rPr lang="en-IN" baseline="30000" dirty="0">
                <a:solidFill>
                  <a:schemeClr val="accent3">
                    <a:lumMod val="75000"/>
                  </a:schemeClr>
                </a:solidFill>
              </a:rPr>
              <a:t>rd</a:t>
            </a:r>
            <a:r>
              <a:rPr lang="en-IN" dirty="0">
                <a:solidFill>
                  <a:schemeClr val="accent3">
                    <a:lumMod val="75000"/>
                  </a:schemeClr>
                </a:solidFill>
              </a:rPr>
              <a:t> of their monthly income in coaching institutes. 1000 to 4000 per hour are charging rate by tutors one basis ,while group tuition costs Rs 1000 to 6000 per month . The survey revealed estimate 78 per cent . Rs 5000 for the tuition of secondary level child monthly.</a:t>
            </a:r>
            <a:endParaRPr lang="en-IN" u="sng" dirty="0">
              <a:solidFill>
                <a:srgbClr val="00B050"/>
              </a:solidFill>
            </a:endParaRPr>
          </a:p>
        </p:txBody>
      </p:sp>
    </p:spTree>
    <p:extLst>
      <p:ext uri="{BB962C8B-B14F-4D97-AF65-F5344CB8AC3E}">
        <p14:creationId xmlns:p14="http://schemas.microsoft.com/office/powerpoint/2010/main" val="387783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C602-1E6C-F62F-121C-03D1ED5FB66F}"/>
              </a:ext>
            </a:extLst>
          </p:cNvPr>
          <p:cNvSpPr>
            <a:spLocks noGrp="1"/>
          </p:cNvSpPr>
          <p:nvPr>
            <p:ph type="title"/>
          </p:nvPr>
        </p:nvSpPr>
        <p:spPr/>
        <p:txBody>
          <a:bodyPr/>
          <a:lstStyle/>
          <a:p>
            <a:r>
              <a:rPr lang="en-IN" b="1" i="1" u="sng" dirty="0">
                <a:solidFill>
                  <a:schemeClr val="tx2"/>
                </a:solidFill>
                <a:effectLst>
                  <a:outerShdw blurRad="38100" dist="38100" dir="2700000" algn="tl">
                    <a:srgbClr val="000000">
                      <a:alpha val="43137"/>
                    </a:srgbClr>
                  </a:outerShdw>
                </a:effectLst>
                <a:highlight>
                  <a:srgbClr val="C0C0C0"/>
                </a:highlight>
              </a:rPr>
              <a:t>CREATING BLUE MOON PHRASE </a:t>
            </a:r>
          </a:p>
        </p:txBody>
      </p:sp>
      <p:sp>
        <p:nvSpPr>
          <p:cNvPr id="3" name="Content Placeholder 2">
            <a:extLst>
              <a:ext uri="{FF2B5EF4-FFF2-40B4-BE49-F238E27FC236}">
                <a16:creationId xmlns:a16="http://schemas.microsoft.com/office/drawing/2014/main" id="{5E948EC2-CC71-6FF8-165E-E1D4EBFFFF30}"/>
              </a:ext>
            </a:extLst>
          </p:cNvPr>
          <p:cNvSpPr>
            <a:spLocks noGrp="1"/>
          </p:cNvSpPr>
          <p:nvPr>
            <p:ph idx="1"/>
          </p:nvPr>
        </p:nvSpPr>
        <p:spPr/>
        <p:txBody>
          <a:bodyPr>
            <a:normAutofit lnSpcReduction="10000"/>
          </a:bodyPr>
          <a:lstStyle/>
          <a:p>
            <a:r>
              <a:rPr lang="en-IN" dirty="0"/>
              <a:t>As there are many possible business running in the market but unfortunately everyone running to make money while only selling  expensive courses not acknowledging different children's problem and concentration </a:t>
            </a:r>
          </a:p>
          <a:p>
            <a:r>
              <a:rPr lang="en-IN" dirty="0"/>
              <a:t>In many Edtect companies decided there prices but in our business teachers can rate their skills prices according to there capability. As to be a part of our home tutor online business they have to apply on our sites and then fill the form and education details and can fix prices according minimum pay rate and student can choose teachers according their requirements, then can  start virtual online class by 2 children in starting . When they can rate teachers and by rating they can increase there prices. </a:t>
            </a:r>
          </a:p>
        </p:txBody>
      </p:sp>
    </p:spTree>
    <p:extLst>
      <p:ext uri="{BB962C8B-B14F-4D97-AF65-F5344CB8AC3E}">
        <p14:creationId xmlns:p14="http://schemas.microsoft.com/office/powerpoint/2010/main" val="311492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7EBB-7E21-D476-4400-4E3D72EBFED2}"/>
              </a:ext>
            </a:extLst>
          </p:cNvPr>
          <p:cNvSpPr>
            <a:spLocks noGrp="1"/>
          </p:cNvSpPr>
          <p:nvPr>
            <p:ph type="title"/>
          </p:nvPr>
        </p:nvSpPr>
        <p:spPr>
          <a:xfrm>
            <a:off x="838200" y="284443"/>
            <a:ext cx="10515600" cy="1325563"/>
          </a:xfrm>
        </p:spPr>
        <p:txBody>
          <a:bodyPr/>
          <a:lstStyle/>
          <a:p>
            <a:r>
              <a:rPr lang="en-IN" b="1" i="1" u="sng" dirty="0">
                <a:solidFill>
                  <a:srgbClr val="FFFF00"/>
                </a:solidFill>
                <a:effectLst>
                  <a:outerShdw blurRad="38100" dist="38100" dir="2700000" algn="tl">
                    <a:srgbClr val="000000">
                      <a:alpha val="43137"/>
                    </a:srgbClr>
                  </a:outerShdw>
                </a:effectLst>
                <a:highlight>
                  <a:srgbClr val="FF00FF"/>
                </a:highlight>
              </a:rPr>
              <a:t>EXPANSION MODEL </a:t>
            </a:r>
            <a:r>
              <a:rPr lang="en-IN" b="1" i="1" dirty="0">
                <a:solidFill>
                  <a:srgbClr val="FFFF00"/>
                </a:solidFill>
                <a:effectLst>
                  <a:outerShdw blurRad="38100" dist="38100" dir="2700000" algn="tl">
                    <a:srgbClr val="000000">
                      <a:alpha val="43137"/>
                    </a:srgbClr>
                  </a:outerShdw>
                </a:effectLst>
                <a:highlight>
                  <a:srgbClr val="FF00FF"/>
                </a:highlight>
              </a:rPr>
              <a:t>---:</a:t>
            </a:r>
            <a:endParaRPr lang="en-IN" b="1" i="1" u="sng" dirty="0">
              <a:solidFill>
                <a:srgbClr val="FFFF00"/>
              </a:solidFill>
              <a:effectLst>
                <a:outerShdw blurRad="38100" dist="38100" dir="2700000" algn="tl">
                  <a:srgbClr val="000000">
                    <a:alpha val="43137"/>
                  </a:srgbClr>
                </a:outerShdw>
              </a:effectLst>
              <a:highlight>
                <a:srgbClr val="FF00FF"/>
              </a:highlight>
            </a:endParaRPr>
          </a:p>
        </p:txBody>
      </p:sp>
      <p:sp>
        <p:nvSpPr>
          <p:cNvPr id="3" name="Content Placeholder 2">
            <a:extLst>
              <a:ext uri="{FF2B5EF4-FFF2-40B4-BE49-F238E27FC236}">
                <a16:creationId xmlns:a16="http://schemas.microsoft.com/office/drawing/2014/main" id="{D4C3656D-2E69-9D7E-1FD3-E5BFE0DBC5E0}"/>
              </a:ext>
            </a:extLst>
          </p:cNvPr>
          <p:cNvSpPr>
            <a:spLocks noGrp="1"/>
          </p:cNvSpPr>
          <p:nvPr>
            <p:ph idx="1"/>
          </p:nvPr>
        </p:nvSpPr>
        <p:spPr>
          <a:xfrm>
            <a:off x="690282" y="1825625"/>
            <a:ext cx="10663518" cy="4351338"/>
          </a:xfrm>
        </p:spPr>
        <p:txBody>
          <a:bodyPr>
            <a:normAutofit fontScale="92500"/>
          </a:bodyPr>
          <a:lstStyle/>
          <a:p>
            <a:pPr marL="0" indent="0">
              <a:buNone/>
            </a:pPr>
            <a:r>
              <a:rPr lang="en-US" b="0" i="0" dirty="0">
                <a:solidFill>
                  <a:srgbClr val="343742"/>
                </a:solidFill>
                <a:effectLst/>
                <a:latin typeface="Open Sans" panose="020B0604020202020204" pitchFamily="34" charset="0"/>
              </a:rPr>
              <a:t> This is a personal tutoring  online business. </a:t>
            </a:r>
            <a:r>
              <a:rPr lang="en-US" dirty="0">
                <a:solidFill>
                  <a:srgbClr val="343742"/>
                </a:solidFill>
                <a:latin typeface="Open Sans" panose="020B0604020202020204" pitchFamily="34" charset="0"/>
              </a:rPr>
              <a:t>Brilliant Brains</a:t>
            </a:r>
            <a:r>
              <a:rPr lang="en-US" b="0" i="0" dirty="0">
                <a:solidFill>
                  <a:srgbClr val="343742"/>
                </a:solidFill>
                <a:effectLst/>
                <a:latin typeface="Open Sans" panose="020B0604020202020204" pitchFamily="34" charset="0"/>
              </a:rPr>
              <a:t> will    be able to make  enough during the school year to sustain his needs when June July and august come around and students are fewer.  </a:t>
            </a:r>
          </a:p>
          <a:p>
            <a:pPr marL="0" indent="0">
              <a:buNone/>
            </a:pPr>
            <a:r>
              <a:rPr lang="en-US" b="0" i="0" dirty="0">
                <a:solidFill>
                  <a:srgbClr val="343742"/>
                </a:solidFill>
                <a:effectLst/>
                <a:latin typeface="Open Sans" panose="020B0604020202020204" pitchFamily="34" charset="0"/>
              </a:rPr>
              <a:t>The rent and expenses listed are for him to pay his rent and to eat etc. between group sessions. </a:t>
            </a:r>
          </a:p>
          <a:p>
            <a:pPr marL="0" indent="0">
              <a:buNone/>
            </a:pPr>
            <a:r>
              <a:rPr lang="en-US" b="0" i="0" dirty="0">
                <a:solidFill>
                  <a:srgbClr val="343742"/>
                </a:solidFill>
                <a:effectLst/>
                <a:latin typeface="Open Sans" panose="020B0606030504020204" pitchFamily="34" charset="0"/>
              </a:rPr>
              <a:t>Tutoring Service has identified several target market segments that will be pursued. The largest segment is the Intermediate and Management business students. Brilliant Brains has close relationships with most of the professors of the business program, allowing Brilliant Brains to tailor the tutoring to the specific course material as well as receive referrals from said professors.</a:t>
            </a:r>
            <a:endParaRPr lang="en-IN" dirty="0"/>
          </a:p>
        </p:txBody>
      </p:sp>
    </p:spTree>
    <p:extLst>
      <p:ext uri="{BB962C8B-B14F-4D97-AF65-F5344CB8AC3E}">
        <p14:creationId xmlns:p14="http://schemas.microsoft.com/office/powerpoint/2010/main" val="323308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A1ABCB-9A0A-B18B-5F0F-4BEA1308B51A}"/>
              </a:ext>
            </a:extLst>
          </p:cNvPr>
          <p:cNvSpPr txBox="1"/>
          <p:nvPr/>
        </p:nvSpPr>
        <p:spPr>
          <a:xfrm>
            <a:off x="3572436" y="179311"/>
            <a:ext cx="6096000" cy="1138773"/>
          </a:xfrm>
          <a:prstGeom prst="rect">
            <a:avLst/>
          </a:prstGeom>
          <a:noFill/>
        </p:spPr>
        <p:txBody>
          <a:bodyPr wrap="square">
            <a:spAutoFit/>
          </a:bodyPr>
          <a:lstStyle/>
          <a:p>
            <a:pPr algn="l"/>
            <a:r>
              <a:rPr lang="en-IN" sz="3200" b="1" i="1" u="sng" dirty="0">
                <a:solidFill>
                  <a:schemeClr val="accent4">
                    <a:lumMod val="60000"/>
                    <a:lumOff val="40000"/>
                  </a:schemeClr>
                </a:solidFill>
                <a:effectLst>
                  <a:outerShdw blurRad="38100" dist="38100" dir="2700000" algn="tl">
                    <a:srgbClr val="000000">
                      <a:alpha val="43137"/>
                    </a:srgbClr>
                  </a:outerShdw>
                </a:effectLst>
                <a:highlight>
                  <a:srgbClr val="008000"/>
                </a:highlight>
                <a:latin typeface="Open Sans" panose="020B0606030504020204" pitchFamily="34" charset="0"/>
              </a:rPr>
              <a:t>Revenue</a:t>
            </a:r>
            <a:r>
              <a:rPr lang="en-IN" sz="3200" b="0" i="1" u="sng" dirty="0">
                <a:solidFill>
                  <a:schemeClr val="accent4">
                    <a:lumMod val="60000"/>
                    <a:lumOff val="40000"/>
                  </a:schemeClr>
                </a:solidFill>
                <a:effectLst>
                  <a:outerShdw blurRad="38100" dist="38100" dir="2700000" algn="tl">
                    <a:srgbClr val="000000">
                      <a:alpha val="43137"/>
                    </a:srgbClr>
                  </a:outerShdw>
                </a:effectLst>
                <a:highlight>
                  <a:srgbClr val="008000"/>
                </a:highlight>
                <a:latin typeface="Open Sans" panose="020B0606030504020204" pitchFamily="34" charset="0"/>
              </a:rPr>
              <a:t> </a:t>
            </a:r>
            <a:r>
              <a:rPr lang="en-IN" sz="3200" b="1" i="1" u="sng" dirty="0">
                <a:solidFill>
                  <a:schemeClr val="accent4">
                    <a:lumMod val="60000"/>
                    <a:lumOff val="40000"/>
                  </a:schemeClr>
                </a:solidFill>
                <a:effectLst>
                  <a:outerShdw blurRad="38100" dist="38100" dir="2700000" algn="tl">
                    <a:srgbClr val="000000">
                      <a:alpha val="43137"/>
                    </a:srgbClr>
                  </a:outerShdw>
                </a:effectLst>
                <a:highlight>
                  <a:srgbClr val="008000"/>
                </a:highlight>
                <a:latin typeface="Open Sans" panose="020B0606030504020204" pitchFamily="34" charset="0"/>
              </a:rPr>
              <a:t>by Month</a:t>
            </a:r>
          </a:p>
          <a:p>
            <a:br>
              <a:rPr lang="en-IN" dirty="0"/>
            </a:br>
            <a:endParaRPr lang="en-IN" dirty="0"/>
          </a:p>
        </p:txBody>
      </p:sp>
      <p:pic>
        <p:nvPicPr>
          <p:cNvPr id="7" name="Graphic 6">
            <a:extLst>
              <a:ext uri="{FF2B5EF4-FFF2-40B4-BE49-F238E27FC236}">
                <a16:creationId xmlns:a16="http://schemas.microsoft.com/office/drawing/2014/main" id="{62570054-CCFC-71BA-8940-FA6CD65F2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3975" y="1622612"/>
            <a:ext cx="8731625" cy="4912659"/>
          </a:xfrm>
          <a:prstGeom prst="rect">
            <a:avLst/>
          </a:prstGeom>
        </p:spPr>
      </p:pic>
    </p:spTree>
    <p:extLst>
      <p:ext uri="{BB962C8B-B14F-4D97-AF65-F5344CB8AC3E}">
        <p14:creationId xmlns:p14="http://schemas.microsoft.com/office/powerpoint/2010/main" val="298764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794A-CFBD-5577-CF25-1DD382BBC27A}"/>
              </a:ext>
            </a:extLst>
          </p:cNvPr>
          <p:cNvSpPr>
            <a:spLocks noGrp="1"/>
          </p:cNvSpPr>
          <p:nvPr>
            <p:ph type="title"/>
          </p:nvPr>
        </p:nvSpPr>
        <p:spPr/>
        <p:txBody>
          <a:bodyPr/>
          <a:lstStyle/>
          <a:p>
            <a:r>
              <a:rPr lang="en-IN" b="1" u="sng" dirty="0">
                <a:solidFill>
                  <a:schemeClr val="accent2">
                    <a:lumMod val="75000"/>
                  </a:schemeClr>
                </a:solidFill>
                <a:effectLst>
                  <a:outerShdw blurRad="38100" dist="38100" dir="2700000" algn="tl">
                    <a:srgbClr val="000000">
                      <a:alpha val="43137"/>
                    </a:srgbClr>
                  </a:outerShdw>
                </a:effectLst>
                <a:highlight>
                  <a:srgbClr val="00FFFF"/>
                </a:highlight>
              </a:rPr>
              <a:t>INVESTMENT</a:t>
            </a:r>
            <a:r>
              <a:rPr lang="en-IN" b="1" dirty="0">
                <a:solidFill>
                  <a:schemeClr val="accent2">
                    <a:lumMod val="75000"/>
                  </a:schemeClr>
                </a:solidFill>
                <a:effectLst>
                  <a:outerShdw blurRad="38100" dist="38100" dir="2700000" algn="tl">
                    <a:srgbClr val="000000">
                      <a:alpha val="43137"/>
                    </a:srgbClr>
                  </a:outerShdw>
                </a:effectLst>
                <a:highlight>
                  <a:srgbClr val="00FFFF"/>
                </a:highlight>
              </a:rPr>
              <a:t>-----:</a:t>
            </a:r>
          </a:p>
        </p:txBody>
      </p:sp>
      <p:sp>
        <p:nvSpPr>
          <p:cNvPr id="3" name="Content Placeholder 2">
            <a:extLst>
              <a:ext uri="{FF2B5EF4-FFF2-40B4-BE49-F238E27FC236}">
                <a16:creationId xmlns:a16="http://schemas.microsoft.com/office/drawing/2014/main" id="{0597F47E-0A7C-C9F0-F37E-E2450A623BE7}"/>
              </a:ext>
            </a:extLst>
          </p:cNvPr>
          <p:cNvSpPr>
            <a:spLocks noGrp="1"/>
          </p:cNvSpPr>
          <p:nvPr>
            <p:ph idx="1"/>
          </p:nvPr>
        </p:nvSpPr>
        <p:spPr/>
        <p:txBody>
          <a:bodyPr/>
          <a:lstStyle/>
          <a:p>
            <a:r>
              <a:rPr lang="en-US" b="0" i="0" dirty="0">
                <a:solidFill>
                  <a:srgbClr val="343742"/>
                </a:solidFill>
                <a:effectLst/>
              </a:rPr>
              <a:t>The tutoring business will need about Rs 5,000 to start. Costs include gas and transportation to meet with students away from his home and occasional handouts. And online virtual classes </a:t>
            </a:r>
            <a:r>
              <a:rPr lang="en-US" b="0" i="0" dirty="0" err="1">
                <a:solidFill>
                  <a:srgbClr val="343742"/>
                </a:solidFill>
                <a:effectLst/>
              </a:rPr>
              <a:t>expansies</a:t>
            </a:r>
            <a:r>
              <a:rPr lang="en-US" b="0" i="0" dirty="0">
                <a:solidFill>
                  <a:srgbClr val="343742"/>
                </a:solidFill>
                <a:effectLst/>
              </a:rPr>
              <a:t>. </a:t>
            </a:r>
          </a:p>
          <a:p>
            <a:r>
              <a:rPr lang="en-US" b="0" i="0" dirty="0">
                <a:solidFill>
                  <a:srgbClr val="343742"/>
                </a:solidFill>
                <a:effectLst/>
              </a:rPr>
              <a:t>Brilliant Brains has reserved a room in his house and an office/meeting room for his business. Additionally, Brilliant Brains incurs Internet service provider fees, and every two years a new computer</a:t>
            </a:r>
            <a:r>
              <a:rPr lang="en-US" dirty="0">
                <a:solidFill>
                  <a:srgbClr val="343742"/>
                </a:solidFill>
                <a:latin typeface="Open Sans" panose="020B0606030504020204" pitchFamily="34" charset="0"/>
              </a:rPr>
              <a:t>. </a:t>
            </a:r>
            <a:endParaRPr lang="en-IN" dirty="0"/>
          </a:p>
        </p:txBody>
      </p:sp>
    </p:spTree>
    <p:extLst>
      <p:ext uri="{BB962C8B-B14F-4D97-AF65-F5344CB8AC3E}">
        <p14:creationId xmlns:p14="http://schemas.microsoft.com/office/powerpoint/2010/main" val="86736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825</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Open Sans</vt:lpstr>
      <vt:lpstr>Office Theme</vt:lpstr>
      <vt:lpstr>BRILLIANT BRAINS</vt:lpstr>
      <vt:lpstr>PURPOSE ---:</vt:lpstr>
      <vt:lpstr>NEED --:</vt:lpstr>
      <vt:lpstr>TARGET AUDIENCES --:</vt:lpstr>
      <vt:lpstr>Revenue Model ---:</vt:lpstr>
      <vt:lpstr>CREATING BLUE MOON PHRASE </vt:lpstr>
      <vt:lpstr>EXPANSION MODEL ---:</vt:lpstr>
      <vt:lpstr>PowerPoint Presentation</vt:lpstr>
      <vt:lpstr>INVESTMENT-----:</vt:lpstr>
      <vt:lpstr>PowerPoint Presentation</vt:lpstr>
      <vt:lpstr>COMPITITORS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Nd STAY</dc:title>
  <dc:creator>Tushar Mudgal</dc:creator>
  <cp:lastModifiedBy>Tushar Mudgal</cp:lastModifiedBy>
  <cp:revision>2</cp:revision>
  <dcterms:created xsi:type="dcterms:W3CDTF">2022-12-02T10:42:54Z</dcterms:created>
  <dcterms:modified xsi:type="dcterms:W3CDTF">2022-12-03T10:32:22Z</dcterms:modified>
</cp:coreProperties>
</file>