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ffee Brewing Workshop Presentation copy 2.png" descr="Coffee Brewing Workshop Presentation copy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INDIAN INSTITUTE OF INFORMATION TECHNOLOGY KALYANI"/>
          <p:cNvSpPr txBox="1"/>
          <p:nvPr/>
        </p:nvSpPr>
        <p:spPr>
          <a:xfrm>
            <a:off x="916541" y="1388720"/>
            <a:ext cx="11171719" cy="161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INDIAN INSTITUTE OF INFORMATION TECHNOLOGY KALYANI</a:t>
            </a:r>
          </a:p>
        </p:txBody>
      </p:sp>
      <p:sp>
        <p:nvSpPr>
          <p:cNvPr id="121" name="Roll-15009"/>
          <p:cNvSpPr txBox="1"/>
          <p:nvPr/>
        </p:nvSpPr>
        <p:spPr>
          <a:xfrm>
            <a:off x="774051" y="7961751"/>
            <a:ext cx="13517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424242"/>
                </a:solidFill>
              </a:defRPr>
            </a:lvl1pPr>
          </a:lstStyle>
          <a:p>
            <a:pPr/>
            <a:r>
              <a:t>Roll-15009</a:t>
            </a:r>
          </a:p>
        </p:txBody>
      </p:sp>
      <p:sp>
        <p:nvSpPr>
          <p:cNvPr id="122" name="Roll-15039"/>
          <p:cNvSpPr txBox="1"/>
          <p:nvPr/>
        </p:nvSpPr>
        <p:spPr>
          <a:xfrm>
            <a:off x="7116397" y="7961751"/>
            <a:ext cx="13517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rgbClr val="424242"/>
                </a:solidFill>
              </a:defRPr>
            </a:lvl1pPr>
          </a:lstStyle>
          <a:p>
            <a:pPr/>
            <a:r>
              <a:t>Roll-15039</a:t>
            </a:r>
          </a:p>
        </p:txBody>
      </p:sp>
      <p:sp>
        <p:nvSpPr>
          <p:cNvPr id="123" name="Fault Attack On RoadRunneR Block Cipher"/>
          <p:cNvSpPr txBox="1"/>
          <p:nvPr/>
        </p:nvSpPr>
        <p:spPr>
          <a:xfrm>
            <a:off x="863015" y="5367320"/>
            <a:ext cx="11278769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Fault Attack On RoadRunneR Block Cipher</a:t>
            </a:r>
          </a:p>
        </p:txBody>
      </p:sp>
      <p:pic>
        <p:nvPicPr>
          <p:cNvPr id="124" name="Coffee Brewing Workshop Presentation-5.png" descr="Coffee Brewing Workshop Presentation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-29447" y="-11896"/>
            <a:ext cx="13063694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Future Work"/>
          <p:cNvSpPr txBox="1"/>
          <p:nvPr/>
        </p:nvSpPr>
        <p:spPr>
          <a:xfrm>
            <a:off x="5189791" y="318217"/>
            <a:ext cx="2625218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219" name="We have derived an algorithm to find the key by doing Fault attack on RoadRunneR and thus we are on the way of implementing a program which can find out the key of the block cipher when it receive a cipher text.…"/>
          <p:cNvSpPr txBox="1"/>
          <p:nvPr/>
        </p:nvSpPr>
        <p:spPr>
          <a:xfrm>
            <a:off x="64109" y="3725520"/>
            <a:ext cx="12876582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have derived an algorithm to find the key by doing Fault attack on RoadRunneR and thus we are on the way of implementing a program which can find out the key of the block cipher when it receive a cipher text.</a:t>
            </a:r>
          </a:p>
          <a:p>
            <a:pPr/>
          </a:p>
          <a:p>
            <a:pPr/>
            <a:r>
              <a:t>Additionally we have also initialized writing our first research paper providing a relevant and substantial thesis of the Fault attack we did on the block cipher.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offee Brewing Workshop Presentation-4.png" descr="Coffee Brewing Workshop Presentation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ectangle"/>
          <p:cNvSpPr/>
          <p:nvPr/>
        </p:nvSpPr>
        <p:spPr>
          <a:xfrm>
            <a:off x="-129389" y="-24377"/>
            <a:ext cx="13513824" cy="15868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Coffee Brewing Workshop Presentation-2.png" descr="Coffee Brewing Workshop Presentation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99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7-10-08 at 16.35.16.jpg" descr="Screen Shot 2017-10-08 at 16.35.1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84" y="254176"/>
            <a:ext cx="4566606" cy="974439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X"/>
          <p:cNvSpPr txBox="1"/>
          <p:nvPr/>
        </p:nvSpPr>
        <p:spPr>
          <a:xfrm>
            <a:off x="1004090" y="6907455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52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29" name="Y’"/>
          <p:cNvSpPr txBox="1"/>
          <p:nvPr/>
        </p:nvSpPr>
        <p:spPr>
          <a:xfrm>
            <a:off x="4180747" y="8871300"/>
            <a:ext cx="4458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45200"/>
                </a:solidFill>
              </a:defRPr>
            </a:lvl1pPr>
          </a:lstStyle>
          <a:p>
            <a:pPr/>
            <a:r>
              <a:t>Y’</a:t>
            </a:r>
          </a:p>
        </p:txBody>
      </p:sp>
      <p:sp>
        <p:nvSpPr>
          <p:cNvPr id="130" name="X’"/>
          <p:cNvSpPr txBox="1"/>
          <p:nvPr/>
        </p:nvSpPr>
        <p:spPr>
          <a:xfrm>
            <a:off x="1004090" y="8871300"/>
            <a:ext cx="445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45200"/>
                </a:solidFill>
              </a:defRPr>
            </a:lvl1pPr>
          </a:lstStyle>
          <a:p>
            <a:pPr/>
            <a:r>
              <a:t>X’</a:t>
            </a:r>
          </a:p>
        </p:txBody>
      </p:sp>
      <p:sp>
        <p:nvSpPr>
          <p:cNvPr id="131" name="Y"/>
          <p:cNvSpPr txBox="1"/>
          <p:nvPr/>
        </p:nvSpPr>
        <p:spPr>
          <a:xfrm>
            <a:off x="4180747" y="6907455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32" name="1"/>
          <p:cNvSpPr txBox="1"/>
          <p:nvPr/>
        </p:nvSpPr>
        <p:spPr>
          <a:xfrm>
            <a:off x="10591443" y="576143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" name="Line"/>
          <p:cNvSpPr/>
          <p:nvPr/>
        </p:nvSpPr>
        <p:spPr>
          <a:xfrm>
            <a:off x="8874086" y="5991962"/>
            <a:ext cx="17117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2"/>
          <p:cNvSpPr txBox="1"/>
          <p:nvPr/>
        </p:nvSpPr>
        <p:spPr>
          <a:xfrm>
            <a:off x="11315319" y="690745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" name="Line"/>
          <p:cNvSpPr/>
          <p:nvPr/>
        </p:nvSpPr>
        <p:spPr>
          <a:xfrm>
            <a:off x="9597961" y="7137985"/>
            <a:ext cx="17117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 Shot 2017-10-08 at 17.04.21.jpg" descr="Screen Shot 2017-10-08 at 17.04.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087" y="1699239"/>
            <a:ext cx="8043619" cy="649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(L(S(L(S(L(S(L(S(X))⊕RK0i ))⊕RK1i))⊕Ci))⊕RK2i)=F(X,RKNR-1,CNR-1)"/>
          <p:cNvSpPr txBox="1"/>
          <p:nvPr/>
        </p:nvSpPr>
        <p:spPr>
          <a:xfrm>
            <a:off x="1826280" y="8611399"/>
            <a:ext cx="8923414" cy="458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S(L(S(L(S(L(S(L(S(X))⊕RK</a:t>
            </a:r>
            <a:r>
              <a:rPr baseline="31999"/>
              <a:t>0</a:t>
            </a:r>
            <a:r>
              <a:rPr baseline="-5999"/>
              <a:t>i </a:t>
            </a:r>
            <a:r>
              <a:t>))⊕RK</a:t>
            </a:r>
            <a:r>
              <a:rPr baseline="31999"/>
              <a:t>1</a:t>
            </a:r>
            <a:r>
              <a:t>i))⊕Ci))⊕RK</a:t>
            </a:r>
            <a:r>
              <a:rPr baseline="31999"/>
              <a:t>2</a:t>
            </a:r>
            <a:r>
              <a:t>i)=F(X,RK</a:t>
            </a:r>
            <a:r>
              <a:rPr baseline="-5999"/>
              <a:t>NR-1,</a:t>
            </a:r>
            <a:r>
              <a:t>C</a:t>
            </a:r>
            <a:r>
              <a:rPr baseline="-5999"/>
              <a:t>NR-1</a:t>
            </a:r>
            <a:r>
              <a:t>)</a:t>
            </a:r>
          </a:p>
        </p:txBody>
      </p:sp>
      <p:sp>
        <p:nvSpPr>
          <p:cNvPr id="139" name="3"/>
          <p:cNvSpPr txBox="1"/>
          <p:nvPr/>
        </p:nvSpPr>
        <p:spPr>
          <a:xfrm>
            <a:off x="12340923" y="868998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0" name="Line"/>
          <p:cNvSpPr/>
          <p:nvPr/>
        </p:nvSpPr>
        <p:spPr>
          <a:xfrm>
            <a:off x="10623566" y="8920519"/>
            <a:ext cx="17117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ctangle"/>
          <p:cNvSpPr/>
          <p:nvPr/>
        </p:nvSpPr>
        <p:spPr>
          <a:xfrm>
            <a:off x="-439551" y="-32616"/>
            <a:ext cx="13455077" cy="148865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LK STRUCTURE"/>
          <p:cNvSpPr txBox="1"/>
          <p:nvPr/>
        </p:nvSpPr>
        <p:spPr>
          <a:xfrm>
            <a:off x="4197502" y="427043"/>
            <a:ext cx="4609796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SLK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17-10-08 at 17.04.34.jpg" descr="Screen Shot 2017-10-08 at 17.04.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684" y="1055839"/>
            <a:ext cx="9637160" cy="331931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his is the F Function Of the Feistel Structure"/>
          <p:cNvSpPr txBox="1"/>
          <p:nvPr/>
        </p:nvSpPr>
        <p:spPr>
          <a:xfrm>
            <a:off x="3165602" y="4646270"/>
            <a:ext cx="66735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is the F Function Of the Feistel Structure</a:t>
            </a:r>
          </a:p>
        </p:txBody>
      </p:sp>
      <p:sp>
        <p:nvSpPr>
          <p:cNvPr id="146" name="What Ci represents?"/>
          <p:cNvSpPr txBox="1"/>
          <p:nvPr/>
        </p:nvSpPr>
        <p:spPr>
          <a:xfrm>
            <a:off x="401573" y="5448299"/>
            <a:ext cx="355034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300"/>
              </a:lnSpc>
              <a:spcBef>
                <a:spcPts val="1200"/>
              </a:spcBef>
              <a:defRPr sz="3000"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What C</a:t>
            </a:r>
            <a:r>
              <a:rPr sz="2400"/>
              <a:t>i </a:t>
            </a:r>
            <a:r>
              <a:rPr sz="3200"/>
              <a:t>represents?</a:t>
            </a:r>
          </a:p>
        </p:txBody>
      </p:sp>
      <p:sp>
        <p:nvSpPr>
          <p:cNvPr id="147" name="Ci represents the round constant and Ci =NR-i…"/>
          <p:cNvSpPr txBox="1"/>
          <p:nvPr/>
        </p:nvSpPr>
        <p:spPr>
          <a:xfrm>
            <a:off x="463976" y="6373470"/>
            <a:ext cx="6207628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900"/>
              </a:lnSpc>
              <a:spcBef>
                <a:spcPts val="1200"/>
              </a:spcBef>
              <a:defRPr sz="2900">
                <a:latin typeface="Times"/>
                <a:ea typeface="Times"/>
                <a:cs typeface="Times"/>
                <a:sym typeface="Times"/>
              </a:defRPr>
            </a:pPr>
            <a:r>
              <a:t>C</a:t>
            </a:r>
            <a:r>
              <a:rPr sz="2300"/>
              <a:t>i represents the round constant and </a:t>
            </a:r>
            <a:r>
              <a:t>C</a:t>
            </a:r>
            <a:r>
              <a:rPr sz="2300"/>
              <a:t>i </a:t>
            </a:r>
            <a:r>
              <a:rPr sz="2700"/>
              <a:t>=</a:t>
            </a:r>
            <a:r>
              <a:rPr sz="2500"/>
              <a:t>NR-i</a:t>
            </a:r>
            <a:endParaRPr sz="250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900">
                <a:latin typeface="Times"/>
                <a:ea typeface="Times"/>
                <a:cs typeface="Times"/>
                <a:sym typeface="Times"/>
              </a:defRPr>
            </a:pPr>
            <a:r>
              <a:rPr sz="2500"/>
              <a:t>NR: No. of Rounds</a:t>
            </a:r>
            <a:endParaRPr sz="2500"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900">
                <a:latin typeface="Times"/>
                <a:ea typeface="Times"/>
                <a:cs typeface="Times"/>
                <a:sym typeface="Times"/>
              </a:defRPr>
            </a:pPr>
            <a:r>
              <a:rPr sz="2500"/>
              <a:t>i=0,1,2,……….,NR-1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 Shot 2017-10-09 at 10.45.37.jpg" descr="Screen Shot 2017-10-09 at 10.45.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215" y="1407465"/>
            <a:ext cx="12443377" cy="243171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(x) = (x ≪ i)⊕(x ≪ j)⊕(x ≪ k)"/>
          <p:cNvSpPr txBox="1"/>
          <p:nvPr/>
        </p:nvSpPr>
        <p:spPr>
          <a:xfrm>
            <a:off x="3378127" y="6970238"/>
            <a:ext cx="6020736" cy="88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000"/>
              </a:lnSpc>
              <a:spcBef>
                <a:spcPts val="1200"/>
              </a:spcBef>
              <a:defRPr b="0" sz="3833">
                <a:solidFill>
                  <a:srgbClr val="941751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pPr/>
            <a:r>
              <a:t>L(x) = (x ≪ i)⊕(x ≪ j)⊕(x ≪ k)</a:t>
            </a:r>
          </a:p>
        </p:txBody>
      </p:sp>
      <p:sp>
        <p:nvSpPr>
          <p:cNvPr id="151" name="The bits(permutation) gets substituted according to the S-box and a new permutation is formed after coming out from the S-box."/>
          <p:cNvSpPr txBox="1"/>
          <p:nvPr/>
        </p:nvSpPr>
        <p:spPr>
          <a:xfrm>
            <a:off x="142627" y="3748788"/>
            <a:ext cx="12920223" cy="85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spcBef>
                <a:spcPts val="1200"/>
              </a:spcBef>
              <a:defRPr b="0" sz="2300"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>
              <a:defRPr sz="2166"/>
            </a:pPr>
            <a:r>
              <a:rPr sz="2300"/>
              <a:t>The bits(permutation) gets substituted according to the S-box and a new permutation is formed after coming out from the S-box.</a:t>
            </a:r>
          </a:p>
        </p:txBody>
      </p:sp>
      <p:sp>
        <p:nvSpPr>
          <p:cNvPr id="152" name="x ≪ i represents i-bit rotation of the CPU word x to the left."/>
          <p:cNvSpPr txBox="1"/>
          <p:nvPr/>
        </p:nvSpPr>
        <p:spPr>
          <a:xfrm>
            <a:off x="2042771" y="8188123"/>
            <a:ext cx="9650417" cy="5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spcBef>
                <a:spcPts val="1200"/>
              </a:spcBef>
              <a:defRPr b="0" sz="2633"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 x ≪ i represents i-bit rotation of the CPU word x to the left. </a:t>
            </a:r>
          </a:p>
        </p:txBody>
      </p:sp>
      <p:sp>
        <p:nvSpPr>
          <p:cNvPr id="153" name="Rectangle"/>
          <p:cNvSpPr/>
          <p:nvPr/>
        </p:nvSpPr>
        <p:spPr>
          <a:xfrm>
            <a:off x="-34370" y="4521"/>
            <a:ext cx="13073541" cy="128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Substitution"/>
          <p:cNvSpPr txBox="1"/>
          <p:nvPr/>
        </p:nvSpPr>
        <p:spPr>
          <a:xfrm>
            <a:off x="5005000" y="304056"/>
            <a:ext cx="291730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100"/>
              </a:lnSpc>
              <a:spcBef>
                <a:spcPts val="1200"/>
              </a:spcBef>
              <a:defRPr sz="41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4966"/>
            </a:pPr>
            <a:r>
              <a:rPr sz="4100"/>
              <a:t>Substitution</a:t>
            </a:r>
            <a:endParaRPr sz="2600"/>
          </a:p>
        </p:txBody>
      </p:sp>
      <p:sp>
        <p:nvSpPr>
          <p:cNvPr id="155" name="Rectangle"/>
          <p:cNvSpPr/>
          <p:nvPr/>
        </p:nvSpPr>
        <p:spPr>
          <a:xfrm>
            <a:off x="-73373" y="4945313"/>
            <a:ext cx="13151546" cy="128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Diffusion"/>
          <p:cNvSpPr txBox="1"/>
          <p:nvPr/>
        </p:nvSpPr>
        <p:spPr>
          <a:xfrm>
            <a:off x="5304182" y="5090957"/>
            <a:ext cx="231894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400"/>
              </a:lnSpc>
              <a:spcBef>
                <a:spcPts val="1200"/>
              </a:spcBef>
              <a:defRPr sz="4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5266"/>
            </a:pPr>
            <a:r>
              <a:rPr sz="4400"/>
              <a:t>Diffusion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7-10-09 at 10.46.22.jpg" descr="Screen Shot 2017-10-09 at 10.46.2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480" y="1587577"/>
            <a:ext cx="8514062" cy="556748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In the 0th round…"/>
          <p:cNvSpPr txBox="1"/>
          <p:nvPr/>
        </p:nvSpPr>
        <p:spPr>
          <a:xfrm>
            <a:off x="2381826" y="6841335"/>
            <a:ext cx="7743369" cy="218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 the 0</a:t>
            </a:r>
            <a:r>
              <a:rPr baseline="31999" sz="2700"/>
              <a:t>th </a:t>
            </a:r>
            <a:r>
              <a:rPr sz="2700"/>
              <a:t>round</a:t>
            </a:r>
            <a:endParaRPr sz="2700"/>
          </a:p>
          <a:p>
            <a:pPr/>
            <a:r>
              <a:rPr sz="2700"/>
              <a:t> RK</a:t>
            </a:r>
            <a:r>
              <a:rPr baseline="31999" sz="2700"/>
              <a:t>0</a:t>
            </a:r>
            <a:r>
              <a:rPr baseline="-5999" sz="2700"/>
              <a:t>i  </a:t>
            </a:r>
            <a:r>
              <a:rPr sz="2700"/>
              <a:t>represents B</a:t>
            </a:r>
            <a:endParaRPr sz="2700"/>
          </a:p>
          <a:p>
            <a:pPr/>
            <a:r>
              <a:rPr sz="2700"/>
              <a:t>RK</a:t>
            </a:r>
            <a:r>
              <a:rPr baseline="31999" sz="2700"/>
              <a:t>1</a:t>
            </a:r>
            <a:r>
              <a:rPr baseline="-5999" sz="2700"/>
              <a:t>i  </a:t>
            </a:r>
            <a:r>
              <a:rPr sz="2700"/>
              <a:t>represents C</a:t>
            </a:r>
            <a:endParaRPr baseline="-5999" sz="2700"/>
          </a:p>
          <a:p>
            <a:pPr/>
            <a:r>
              <a:rPr sz="2700"/>
              <a:t>RK</a:t>
            </a:r>
            <a:r>
              <a:rPr baseline="31999" sz="2700"/>
              <a:t>2</a:t>
            </a:r>
            <a:r>
              <a:rPr baseline="-5999" sz="2700"/>
              <a:t>i  </a:t>
            </a:r>
            <a:r>
              <a:rPr sz="2700"/>
              <a:t>represents D</a:t>
            </a:r>
            <a:endParaRPr sz="2700"/>
          </a:p>
          <a:p>
            <a:pPr/>
            <a:r>
              <a:rPr sz="2700"/>
              <a:t>WK</a:t>
            </a:r>
            <a:r>
              <a:rPr baseline="-5999" sz="2700"/>
              <a:t>0  </a:t>
            </a:r>
            <a:r>
              <a:rPr sz="2700"/>
              <a:t>represents A</a:t>
            </a:r>
          </a:p>
        </p:txBody>
      </p:sp>
      <p:sp>
        <p:nvSpPr>
          <p:cNvPr id="160" name="Rectangle"/>
          <p:cNvSpPr/>
          <p:nvPr/>
        </p:nvSpPr>
        <p:spPr>
          <a:xfrm>
            <a:off x="-93703" y="-143235"/>
            <a:ext cx="13192205" cy="13023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Key Addition:"/>
          <p:cNvSpPr txBox="1"/>
          <p:nvPr/>
        </p:nvSpPr>
        <p:spPr>
          <a:xfrm>
            <a:off x="5105238" y="288760"/>
            <a:ext cx="279432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700"/>
              </a:lnSpc>
              <a:spcBef>
                <a:spcPts val="1200"/>
              </a:spcBef>
              <a:defRPr sz="35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Key Addition: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ault in Y"/>
          <p:cNvSpPr txBox="1"/>
          <p:nvPr/>
        </p:nvSpPr>
        <p:spPr>
          <a:xfrm>
            <a:off x="1225040" y="878319"/>
            <a:ext cx="14688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Fault in Y</a:t>
            </a:r>
          </a:p>
        </p:txBody>
      </p:sp>
      <p:sp>
        <p:nvSpPr>
          <p:cNvPr id="164" name="Y’f=F(RKNR-1, CNR-1, X) ⊕ Yf"/>
          <p:cNvSpPr txBox="1"/>
          <p:nvPr/>
        </p:nvSpPr>
        <p:spPr>
          <a:xfrm>
            <a:off x="1262735" y="1717988"/>
            <a:ext cx="3897633" cy="730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200">
                <a:solidFill>
                  <a:srgbClr val="4F8F00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sz="2400"/>
              <a:t>Y’</a:t>
            </a:r>
            <a:r>
              <a:rPr baseline="-5999" sz="2400"/>
              <a:t>f</a:t>
            </a:r>
            <a:r>
              <a:rPr sz="2400"/>
              <a:t>=F(RK</a:t>
            </a:r>
            <a:r>
              <a:rPr sz="1900"/>
              <a:t>NR-1,</a:t>
            </a:r>
            <a:r>
              <a:rPr sz="2300"/>
              <a:t> C</a:t>
            </a:r>
            <a:r>
              <a:rPr sz="1900"/>
              <a:t>NR-1, </a:t>
            </a:r>
            <a:r>
              <a:rPr sz="2300"/>
              <a:t>X) </a:t>
            </a:r>
            <a:r>
              <a:rPr sz="3100"/>
              <a:t>⊕ </a:t>
            </a:r>
            <a:r>
              <a:rPr sz="2700"/>
              <a:t>Y</a:t>
            </a:r>
            <a:r>
              <a:rPr sz="1600"/>
              <a:t>f</a:t>
            </a:r>
          </a:p>
        </p:txBody>
      </p:sp>
      <p:sp>
        <p:nvSpPr>
          <p:cNvPr id="165" name="Fault in X"/>
          <p:cNvSpPr txBox="1"/>
          <p:nvPr/>
        </p:nvSpPr>
        <p:spPr>
          <a:xfrm>
            <a:off x="1225040" y="3186038"/>
            <a:ext cx="14688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Fault in X</a:t>
            </a:r>
          </a:p>
        </p:txBody>
      </p:sp>
      <p:sp>
        <p:nvSpPr>
          <p:cNvPr id="166" name="X’f=WK1 ⊕ Xf…"/>
          <p:cNvSpPr txBox="1"/>
          <p:nvPr/>
        </p:nvSpPr>
        <p:spPr>
          <a:xfrm>
            <a:off x="1262735" y="3767267"/>
            <a:ext cx="3793461" cy="127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200">
                <a:solidFill>
                  <a:srgbClr val="008F00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X’</a:t>
            </a:r>
            <a:r>
              <a:rPr sz="1600"/>
              <a:t>f</a:t>
            </a:r>
            <a:r>
              <a:t>=</a:t>
            </a:r>
            <a:r>
              <a:rPr sz="2400"/>
              <a:t>WK</a:t>
            </a:r>
            <a:r>
              <a:rPr sz="2000"/>
              <a:t>1</a:t>
            </a:r>
            <a:r>
              <a:t> </a:t>
            </a:r>
            <a:r>
              <a:rPr sz="3100"/>
              <a:t>⊕</a:t>
            </a:r>
            <a:r>
              <a:rPr sz="2600"/>
              <a:t> </a:t>
            </a:r>
            <a:r>
              <a:rPr sz="2400"/>
              <a:t>X</a:t>
            </a:r>
            <a:r>
              <a:rPr sz="1700"/>
              <a:t>f</a:t>
            </a:r>
            <a:endParaRPr sz="2400"/>
          </a:p>
          <a:p>
            <a:pPr algn="l" defTabSz="457200">
              <a:defRPr b="0" sz="2200">
                <a:solidFill>
                  <a:srgbClr val="008F00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sz="2400"/>
              <a:t>Y’’</a:t>
            </a:r>
            <a:r>
              <a:rPr baseline="-5999" sz="2400"/>
              <a:t>f</a:t>
            </a:r>
            <a:r>
              <a:rPr sz="2400"/>
              <a:t>=F(RK</a:t>
            </a:r>
            <a:r>
              <a:rPr sz="1600"/>
              <a:t>NR-1</a:t>
            </a:r>
            <a:r>
              <a:rPr sz="1900"/>
              <a:t>,</a:t>
            </a:r>
            <a:r>
              <a:rPr sz="2300"/>
              <a:t> C</a:t>
            </a:r>
            <a:r>
              <a:rPr sz="1600"/>
              <a:t>NR-1</a:t>
            </a:r>
            <a:r>
              <a:rPr sz="1900"/>
              <a:t>, </a:t>
            </a:r>
            <a:r>
              <a:rPr sz="2300"/>
              <a:t>X</a:t>
            </a:r>
            <a:r>
              <a:rPr sz="1700"/>
              <a:t>f</a:t>
            </a:r>
            <a:r>
              <a:rPr sz="2300"/>
              <a:t>) </a:t>
            </a:r>
            <a:r>
              <a:rPr sz="3100"/>
              <a:t>⊕ </a:t>
            </a:r>
            <a:r>
              <a:rPr sz="2700"/>
              <a:t>Y</a:t>
            </a:r>
          </a:p>
        </p:txBody>
      </p:sp>
      <p:sp>
        <p:nvSpPr>
          <p:cNvPr id="167" name="Line"/>
          <p:cNvSpPr/>
          <p:nvPr/>
        </p:nvSpPr>
        <p:spPr>
          <a:xfrm>
            <a:off x="5953622" y="2083336"/>
            <a:ext cx="17117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4"/>
          <p:cNvSpPr txBox="1"/>
          <p:nvPr/>
        </p:nvSpPr>
        <p:spPr>
          <a:xfrm>
            <a:off x="7670979" y="185280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9" name="5"/>
          <p:cNvSpPr txBox="1"/>
          <p:nvPr/>
        </p:nvSpPr>
        <p:spPr>
          <a:xfrm>
            <a:off x="7670979" y="3814457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" name="Line"/>
          <p:cNvSpPr/>
          <p:nvPr/>
        </p:nvSpPr>
        <p:spPr>
          <a:xfrm>
            <a:off x="5953622" y="4044986"/>
            <a:ext cx="17117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5953622" y="4731420"/>
            <a:ext cx="17117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6"/>
          <p:cNvSpPr txBox="1"/>
          <p:nvPr/>
        </p:nvSpPr>
        <p:spPr>
          <a:xfrm>
            <a:off x="7670979" y="450089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3" name="X’ ⊕ X’f = X ⊕ Xf"/>
          <p:cNvSpPr txBox="1"/>
          <p:nvPr/>
        </p:nvSpPr>
        <p:spPr>
          <a:xfrm>
            <a:off x="1297983" y="6365165"/>
            <a:ext cx="2279305" cy="73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200">
                <a:solidFill>
                  <a:srgbClr val="008F00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X’</a:t>
            </a:r>
            <a:r>
              <a:rPr sz="1600"/>
              <a:t> </a:t>
            </a:r>
            <a:r>
              <a:rPr sz="3100"/>
              <a:t>⊕ </a:t>
            </a:r>
            <a:r>
              <a:rPr sz="2400"/>
              <a:t>X’</a:t>
            </a:r>
            <a:r>
              <a:rPr sz="1700"/>
              <a:t>f </a:t>
            </a:r>
            <a:r>
              <a:t>= </a:t>
            </a:r>
            <a:r>
              <a:rPr sz="2400"/>
              <a:t>X</a:t>
            </a:r>
            <a:r>
              <a:t> </a:t>
            </a:r>
            <a:r>
              <a:rPr sz="3100"/>
              <a:t>⊕</a:t>
            </a:r>
            <a:r>
              <a:rPr sz="2600"/>
              <a:t> </a:t>
            </a:r>
            <a:r>
              <a:rPr sz="2400"/>
              <a:t>X</a:t>
            </a:r>
            <a:r>
              <a:rPr sz="1700"/>
              <a:t>f</a:t>
            </a:r>
          </a:p>
        </p:txBody>
      </p:sp>
      <p:sp>
        <p:nvSpPr>
          <p:cNvPr id="174" name="Xoring equation 1 and 4:"/>
          <p:cNvSpPr txBox="1"/>
          <p:nvPr/>
        </p:nvSpPr>
        <p:spPr>
          <a:xfrm>
            <a:off x="1181722" y="5881851"/>
            <a:ext cx="37270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Xoring equation 1 and 4: </a:t>
            </a:r>
          </a:p>
        </p:txBody>
      </p:sp>
      <p:sp>
        <p:nvSpPr>
          <p:cNvPr id="175" name="Now we get 4 different values of 32 bit each"/>
          <p:cNvSpPr txBox="1"/>
          <p:nvPr/>
        </p:nvSpPr>
        <p:spPr>
          <a:xfrm>
            <a:off x="1227878" y="7110211"/>
            <a:ext cx="6729976" cy="56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Now we get 4 different values of 32 bit each</a:t>
            </a:r>
          </a:p>
        </p:txBody>
      </p:sp>
      <p:sp>
        <p:nvSpPr>
          <p:cNvPr id="176" name="Y’ ⊕ Y’f = Y ⊕ Yf"/>
          <p:cNvSpPr txBox="1"/>
          <p:nvPr/>
        </p:nvSpPr>
        <p:spPr>
          <a:xfrm>
            <a:off x="1297983" y="7692022"/>
            <a:ext cx="2312246" cy="73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200">
                <a:solidFill>
                  <a:srgbClr val="008F00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sz="2400"/>
              <a:t>Y</a:t>
            </a:r>
            <a:r>
              <a:t>’</a:t>
            </a:r>
            <a:r>
              <a:rPr sz="1600"/>
              <a:t> </a:t>
            </a:r>
            <a:r>
              <a:rPr sz="3100"/>
              <a:t>⊕ </a:t>
            </a:r>
            <a:r>
              <a:rPr sz="2500"/>
              <a:t>Y</a:t>
            </a:r>
            <a:r>
              <a:rPr sz="2400"/>
              <a:t>’</a:t>
            </a:r>
            <a:r>
              <a:rPr sz="1700"/>
              <a:t>f </a:t>
            </a:r>
            <a:r>
              <a:t>= </a:t>
            </a:r>
            <a:r>
              <a:rPr sz="2400"/>
              <a:t>Y</a:t>
            </a:r>
            <a:r>
              <a:t> </a:t>
            </a:r>
            <a:r>
              <a:rPr sz="3100"/>
              <a:t>⊕</a:t>
            </a:r>
            <a:r>
              <a:rPr sz="2600"/>
              <a:t> </a:t>
            </a:r>
            <a:r>
              <a:rPr sz="2400"/>
              <a:t>Y</a:t>
            </a:r>
            <a:r>
              <a:rPr sz="1700"/>
              <a:t>f</a:t>
            </a:r>
          </a:p>
        </p:txBody>
      </p:sp>
      <p:sp>
        <p:nvSpPr>
          <p:cNvPr id="177" name="Same is what we get from equation 7"/>
          <p:cNvSpPr txBox="1"/>
          <p:nvPr/>
        </p:nvSpPr>
        <p:spPr>
          <a:xfrm>
            <a:off x="1235067" y="8577664"/>
            <a:ext cx="549249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Same is what we get from equation 7</a:t>
            </a:r>
          </a:p>
        </p:txBody>
      </p:sp>
      <p:sp>
        <p:nvSpPr>
          <p:cNvPr id="178" name="7"/>
          <p:cNvSpPr txBox="1"/>
          <p:nvPr/>
        </p:nvSpPr>
        <p:spPr>
          <a:xfrm>
            <a:off x="6150538" y="664197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9" name="Line"/>
          <p:cNvSpPr/>
          <p:nvPr/>
        </p:nvSpPr>
        <p:spPr>
          <a:xfrm>
            <a:off x="4433181" y="6872506"/>
            <a:ext cx="17117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8"/>
          <p:cNvSpPr txBox="1"/>
          <p:nvPr/>
        </p:nvSpPr>
        <p:spPr>
          <a:xfrm>
            <a:off x="6125577" y="801013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1" name="Line"/>
          <p:cNvSpPr/>
          <p:nvPr/>
        </p:nvSpPr>
        <p:spPr>
          <a:xfrm>
            <a:off x="4408220" y="8240666"/>
            <a:ext cx="17117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e have 4 different values of Function F(X,RKNR-1,CNR-1) as we get from equation 4"/>
          <p:cNvSpPr txBox="1"/>
          <p:nvPr/>
        </p:nvSpPr>
        <p:spPr>
          <a:xfrm>
            <a:off x="879762" y="739590"/>
            <a:ext cx="9872409" cy="41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100"/>
            </a:pPr>
            <a:r>
              <a:t>We have 4 different values of Function F(X,RK</a:t>
            </a:r>
            <a:r>
              <a:rPr baseline="-5999"/>
              <a:t>NR-1,</a:t>
            </a:r>
            <a:r>
              <a:t>C</a:t>
            </a:r>
            <a:r>
              <a:rPr baseline="-5999"/>
              <a:t>NR-1</a:t>
            </a:r>
            <a:r>
              <a:t>) as we get from equation 4</a:t>
            </a:r>
          </a:p>
        </p:txBody>
      </p:sp>
      <p:sp>
        <p:nvSpPr>
          <p:cNvPr id="184" name="S(L(S(L(S(L(S(L(S(X))⊕RK0i ))⊕RK1i))⊕Ci))⊕RK2i)=F(X,RKNR-1,CNR-1)"/>
          <p:cNvSpPr txBox="1"/>
          <p:nvPr/>
        </p:nvSpPr>
        <p:spPr>
          <a:xfrm>
            <a:off x="867515" y="1490020"/>
            <a:ext cx="8923414" cy="458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S(L(S(L(S(L(S(L(S(X))⊕RK</a:t>
            </a:r>
            <a:r>
              <a:rPr baseline="31999"/>
              <a:t>0</a:t>
            </a:r>
            <a:r>
              <a:rPr baseline="-5999"/>
              <a:t>i </a:t>
            </a:r>
            <a:r>
              <a:t>))⊕RK</a:t>
            </a:r>
            <a:r>
              <a:rPr baseline="31999"/>
              <a:t>1</a:t>
            </a:r>
            <a:r>
              <a:t>i))⊕Ci))⊕RK</a:t>
            </a:r>
            <a:r>
              <a:rPr baseline="31999"/>
              <a:t>2</a:t>
            </a:r>
            <a:r>
              <a:t>i)=F(X,RK</a:t>
            </a:r>
            <a:r>
              <a:rPr baseline="-5999"/>
              <a:t>NR-1,</a:t>
            </a:r>
            <a:r>
              <a:t>C</a:t>
            </a:r>
            <a:r>
              <a:rPr baseline="-5999"/>
              <a:t>NR-1</a:t>
            </a:r>
            <a:r>
              <a:t>)</a:t>
            </a:r>
          </a:p>
        </p:txBody>
      </p:sp>
      <p:sp>
        <p:nvSpPr>
          <p:cNvPr id="185" name="L(S(L(S(X))⊕RK0i ))"/>
          <p:cNvSpPr txBox="1"/>
          <p:nvPr/>
        </p:nvSpPr>
        <p:spPr>
          <a:xfrm>
            <a:off x="728621" y="5388360"/>
            <a:ext cx="2572215" cy="458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L(S(L(S(X))⊕RK</a:t>
            </a:r>
            <a:r>
              <a:rPr baseline="31999"/>
              <a:t>0</a:t>
            </a:r>
            <a:r>
              <a:rPr baseline="-5999"/>
              <a:t>i </a:t>
            </a:r>
            <a:r>
              <a:t>))</a:t>
            </a:r>
          </a:p>
        </p:txBody>
      </p:sp>
      <p:sp>
        <p:nvSpPr>
          <p:cNvPr id="186" name="L(S(L(S(L(S(L(S(X))⊕RK0i ))⊕RK1i))⊕Ci))⊕RK2i=S-1(F(X,RKNR-1,CNR-1))"/>
          <p:cNvSpPr txBox="1"/>
          <p:nvPr/>
        </p:nvSpPr>
        <p:spPr>
          <a:xfrm>
            <a:off x="869520" y="2287186"/>
            <a:ext cx="9119094" cy="4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L(S(L(S(L(S(L(S(X))⊕RK</a:t>
            </a:r>
            <a:r>
              <a:rPr baseline="31999"/>
              <a:t>0</a:t>
            </a:r>
            <a:r>
              <a:rPr baseline="-5999"/>
              <a:t>i </a:t>
            </a:r>
            <a:r>
              <a:t>))⊕RK</a:t>
            </a:r>
            <a:r>
              <a:rPr baseline="31999"/>
              <a:t>1</a:t>
            </a:r>
            <a:r>
              <a:t>i))⊕Ci))⊕RK</a:t>
            </a:r>
            <a:r>
              <a:rPr baseline="31999"/>
              <a:t>2</a:t>
            </a:r>
            <a:r>
              <a:t>i=S</a:t>
            </a:r>
            <a:r>
              <a:rPr baseline="31999" sz="2400"/>
              <a:t>-1</a:t>
            </a:r>
            <a:r>
              <a:t>(F(X,RK</a:t>
            </a:r>
            <a:r>
              <a:rPr baseline="-5999"/>
              <a:t>NR-1,</a:t>
            </a:r>
            <a:r>
              <a:t>C</a:t>
            </a:r>
            <a:r>
              <a:rPr baseline="-5999"/>
              <a:t>NR-1</a:t>
            </a:r>
            <a:r>
              <a:t>))</a:t>
            </a:r>
          </a:p>
        </p:txBody>
      </p:sp>
      <p:sp>
        <p:nvSpPr>
          <p:cNvPr id="187" name="RK2i"/>
          <p:cNvSpPr txBox="1"/>
          <p:nvPr/>
        </p:nvSpPr>
        <p:spPr>
          <a:xfrm>
            <a:off x="1685908" y="3212768"/>
            <a:ext cx="657641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RK</a:t>
            </a:r>
            <a:r>
              <a:rPr baseline="31999"/>
              <a:t>2</a:t>
            </a:r>
            <a:r>
              <a:t>i</a:t>
            </a:r>
          </a:p>
        </p:txBody>
      </p:sp>
      <p:sp>
        <p:nvSpPr>
          <p:cNvPr id="188" name="16 different values"/>
          <p:cNvSpPr txBox="1"/>
          <p:nvPr/>
        </p:nvSpPr>
        <p:spPr>
          <a:xfrm>
            <a:off x="5015783" y="3188079"/>
            <a:ext cx="26051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16 different values</a:t>
            </a:r>
          </a:p>
        </p:txBody>
      </p:sp>
      <p:sp>
        <p:nvSpPr>
          <p:cNvPr id="189" name="Line"/>
          <p:cNvSpPr/>
          <p:nvPr/>
        </p:nvSpPr>
        <p:spPr>
          <a:xfrm>
            <a:off x="3647434" y="3509236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(S(L(S(L(S(L(S(X))⊕RK0i ))⊕RK1i))⊕Ci))"/>
          <p:cNvSpPr txBox="1"/>
          <p:nvPr/>
        </p:nvSpPr>
        <p:spPr>
          <a:xfrm>
            <a:off x="772488" y="4182967"/>
            <a:ext cx="4776527" cy="44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L(S(L(S(L(S(L(S(X))⊕RK</a:t>
            </a:r>
            <a:r>
              <a:rPr baseline="31999"/>
              <a:t>0</a:t>
            </a:r>
            <a:r>
              <a:rPr baseline="-5999"/>
              <a:t>i </a:t>
            </a:r>
            <a:r>
              <a:t>))⊕RK</a:t>
            </a:r>
            <a:r>
              <a:rPr baseline="31999"/>
              <a:t>1</a:t>
            </a:r>
            <a:r>
              <a:t>i))⊕Ci))</a:t>
            </a:r>
          </a:p>
        </p:txBody>
      </p:sp>
      <p:sp>
        <p:nvSpPr>
          <p:cNvPr id="191" name="Line"/>
          <p:cNvSpPr/>
          <p:nvPr/>
        </p:nvSpPr>
        <p:spPr>
          <a:xfrm>
            <a:off x="5745068" y="4406474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16 different values"/>
          <p:cNvSpPr txBox="1"/>
          <p:nvPr/>
        </p:nvSpPr>
        <p:spPr>
          <a:xfrm>
            <a:off x="7524387" y="4175792"/>
            <a:ext cx="26051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16 different values</a:t>
            </a:r>
          </a:p>
        </p:txBody>
      </p:sp>
      <p:sp>
        <p:nvSpPr>
          <p:cNvPr id="193" name="Line"/>
          <p:cNvSpPr/>
          <p:nvPr/>
        </p:nvSpPr>
        <p:spPr>
          <a:xfrm>
            <a:off x="3647434" y="5617544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64 different values"/>
          <p:cNvSpPr txBox="1"/>
          <p:nvPr/>
        </p:nvSpPr>
        <p:spPr>
          <a:xfrm>
            <a:off x="5015783" y="5386861"/>
            <a:ext cx="26051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64 different values</a:t>
            </a:r>
          </a:p>
        </p:txBody>
      </p:sp>
      <p:sp>
        <p:nvSpPr>
          <p:cNvPr id="195" name="RK1i"/>
          <p:cNvSpPr txBox="1"/>
          <p:nvPr/>
        </p:nvSpPr>
        <p:spPr>
          <a:xfrm>
            <a:off x="1685908" y="6441069"/>
            <a:ext cx="657641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RK</a:t>
            </a:r>
            <a:r>
              <a:rPr baseline="31999"/>
              <a:t>1</a:t>
            </a:r>
            <a:r>
              <a:t>i</a:t>
            </a:r>
          </a:p>
        </p:txBody>
      </p:sp>
      <p:sp>
        <p:nvSpPr>
          <p:cNvPr id="196" name="Line"/>
          <p:cNvSpPr/>
          <p:nvPr/>
        </p:nvSpPr>
        <p:spPr>
          <a:xfrm>
            <a:off x="3647434" y="6664566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64 different values"/>
          <p:cNvSpPr txBox="1"/>
          <p:nvPr/>
        </p:nvSpPr>
        <p:spPr>
          <a:xfrm>
            <a:off x="5015783" y="6447346"/>
            <a:ext cx="26051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64 different values</a:t>
            </a:r>
          </a:p>
        </p:txBody>
      </p:sp>
      <p:sp>
        <p:nvSpPr>
          <p:cNvPr id="198" name="RK0i"/>
          <p:cNvSpPr txBox="1"/>
          <p:nvPr/>
        </p:nvSpPr>
        <p:spPr>
          <a:xfrm>
            <a:off x="1667425" y="7585643"/>
            <a:ext cx="694607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RK</a:t>
            </a:r>
            <a:r>
              <a:rPr baseline="31999"/>
              <a:t>0</a:t>
            </a:r>
            <a:r>
              <a:rPr baseline="-5999"/>
              <a:t>i</a:t>
            </a:r>
          </a:p>
        </p:txBody>
      </p:sp>
      <p:sp>
        <p:nvSpPr>
          <p:cNvPr id="199" name="Line"/>
          <p:cNvSpPr/>
          <p:nvPr/>
        </p:nvSpPr>
        <p:spPr>
          <a:xfrm>
            <a:off x="3647434" y="7810007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256 different values"/>
          <p:cNvSpPr txBox="1"/>
          <p:nvPr/>
        </p:nvSpPr>
        <p:spPr>
          <a:xfrm>
            <a:off x="4931049" y="7507831"/>
            <a:ext cx="277459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256 different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K0i"/>
          <p:cNvSpPr txBox="1"/>
          <p:nvPr/>
        </p:nvSpPr>
        <p:spPr>
          <a:xfrm>
            <a:off x="1149242" y="2201838"/>
            <a:ext cx="657641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RK</a:t>
            </a:r>
            <a:r>
              <a:rPr baseline="31999"/>
              <a:t>0</a:t>
            </a:r>
            <a:r>
              <a:t>i</a:t>
            </a:r>
          </a:p>
        </p:txBody>
      </p:sp>
      <p:sp>
        <p:nvSpPr>
          <p:cNvPr id="203" name="256 different values"/>
          <p:cNvSpPr txBox="1"/>
          <p:nvPr/>
        </p:nvSpPr>
        <p:spPr>
          <a:xfrm>
            <a:off x="4394382" y="2177149"/>
            <a:ext cx="27745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256 different values</a:t>
            </a:r>
          </a:p>
        </p:txBody>
      </p:sp>
      <p:sp>
        <p:nvSpPr>
          <p:cNvPr id="204" name="Line"/>
          <p:cNvSpPr/>
          <p:nvPr/>
        </p:nvSpPr>
        <p:spPr>
          <a:xfrm>
            <a:off x="3110767" y="2498306"/>
            <a:ext cx="11465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RK1i"/>
          <p:cNvSpPr txBox="1"/>
          <p:nvPr/>
        </p:nvSpPr>
        <p:spPr>
          <a:xfrm>
            <a:off x="1136761" y="3027633"/>
            <a:ext cx="657641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RK</a:t>
            </a:r>
            <a:r>
              <a:rPr baseline="31999"/>
              <a:t>1</a:t>
            </a:r>
            <a:r>
              <a:t>i</a:t>
            </a:r>
          </a:p>
        </p:txBody>
      </p:sp>
      <p:sp>
        <p:nvSpPr>
          <p:cNvPr id="206" name="64 different values"/>
          <p:cNvSpPr txBox="1"/>
          <p:nvPr/>
        </p:nvSpPr>
        <p:spPr>
          <a:xfrm>
            <a:off x="4466636" y="3002944"/>
            <a:ext cx="26051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64 different values</a:t>
            </a:r>
          </a:p>
        </p:txBody>
      </p:sp>
      <p:sp>
        <p:nvSpPr>
          <p:cNvPr id="207" name="Line"/>
          <p:cNvSpPr/>
          <p:nvPr/>
        </p:nvSpPr>
        <p:spPr>
          <a:xfrm>
            <a:off x="3098287" y="3324102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RK2i"/>
          <p:cNvSpPr txBox="1"/>
          <p:nvPr/>
        </p:nvSpPr>
        <p:spPr>
          <a:xfrm>
            <a:off x="1136761" y="3811974"/>
            <a:ext cx="657641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RK</a:t>
            </a:r>
            <a:r>
              <a:rPr baseline="31999"/>
              <a:t>2</a:t>
            </a:r>
            <a:r>
              <a:t>i</a:t>
            </a:r>
          </a:p>
        </p:txBody>
      </p:sp>
      <p:sp>
        <p:nvSpPr>
          <p:cNvPr id="209" name="16 different values"/>
          <p:cNvSpPr txBox="1"/>
          <p:nvPr/>
        </p:nvSpPr>
        <p:spPr>
          <a:xfrm>
            <a:off x="4541520" y="3799629"/>
            <a:ext cx="26051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16 different values</a:t>
            </a:r>
          </a:p>
        </p:txBody>
      </p:sp>
      <p:sp>
        <p:nvSpPr>
          <p:cNvPr id="210" name="Line"/>
          <p:cNvSpPr/>
          <p:nvPr/>
        </p:nvSpPr>
        <p:spPr>
          <a:xfrm>
            <a:off x="3098287" y="4149897"/>
            <a:ext cx="1146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From equation 5 we can imply that WK1 has 4 different values."/>
          <p:cNvSpPr txBox="1"/>
          <p:nvPr/>
        </p:nvSpPr>
        <p:spPr>
          <a:xfrm>
            <a:off x="1104957" y="4646117"/>
            <a:ext cx="854837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From equation 5 we can imply that </a:t>
            </a:r>
            <a:r>
              <a:rPr sz="2300"/>
              <a:t>WK</a:t>
            </a:r>
            <a:r>
              <a:rPr baseline="-5999" sz="2300"/>
              <a:t>1</a:t>
            </a:r>
            <a:r>
              <a:t> has 4 different values.</a:t>
            </a:r>
          </a:p>
        </p:txBody>
      </p:sp>
      <p:sp>
        <p:nvSpPr>
          <p:cNvPr id="212" name="Now we reduce the exhaustive search space for possible keys of RoadRunneR:…"/>
          <p:cNvSpPr txBox="1"/>
          <p:nvPr/>
        </p:nvSpPr>
        <p:spPr>
          <a:xfrm>
            <a:off x="347933" y="6886374"/>
            <a:ext cx="11691215" cy="138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Now we reduce the exhaustive search space for possible keys of RoadRunneR:</a:t>
            </a:r>
          </a:p>
          <a:p>
            <a:pPr/>
          </a:p>
          <a:p>
            <a:pPr>
              <a:defRPr sz="3600">
                <a:solidFill>
                  <a:srgbClr val="941100"/>
                </a:solidFill>
              </a:defRPr>
            </a:pPr>
            <a:r>
              <a:t>2</a:t>
            </a:r>
            <a:r>
              <a:rPr baseline="31999"/>
              <a:t>20 </a:t>
            </a:r>
            <a:r>
              <a:t>x </a:t>
            </a:r>
            <a:r>
              <a:rPr b="0"/>
              <a:t>No. of rounds ≈ </a:t>
            </a:r>
            <a:r>
              <a:t>2</a:t>
            </a:r>
            <a:r>
              <a:rPr baseline="31999"/>
              <a:t>23</a:t>
            </a:r>
          </a:p>
        </p:txBody>
      </p:sp>
      <p:sp>
        <p:nvSpPr>
          <p:cNvPr id="213" name="Total no. of different keys = 28 x 26 x 24 x 22"/>
          <p:cNvSpPr txBox="1"/>
          <p:nvPr/>
        </p:nvSpPr>
        <p:spPr>
          <a:xfrm>
            <a:off x="2668147" y="5669681"/>
            <a:ext cx="622706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no. of different keys = 2</a:t>
            </a:r>
            <a:r>
              <a:rPr baseline="31999"/>
              <a:t>8</a:t>
            </a:r>
            <a:r>
              <a:t> x 2</a:t>
            </a:r>
            <a:r>
              <a:rPr baseline="31999"/>
              <a:t>6 </a:t>
            </a:r>
            <a:r>
              <a:t>x 2</a:t>
            </a:r>
            <a:r>
              <a:rPr baseline="31999"/>
              <a:t>4</a:t>
            </a:r>
            <a:r>
              <a:t> x 2</a:t>
            </a:r>
            <a:r>
              <a:rPr baseline="31999"/>
              <a:t>2</a:t>
            </a:r>
          </a:p>
        </p:txBody>
      </p:sp>
      <p:sp>
        <p:nvSpPr>
          <p:cNvPr id="214" name="Rectangle"/>
          <p:cNvSpPr/>
          <p:nvPr/>
        </p:nvSpPr>
        <p:spPr>
          <a:xfrm>
            <a:off x="-3755" y="-38611"/>
            <a:ext cx="13012309" cy="121286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Final Conclusion:"/>
          <p:cNvSpPr txBox="1"/>
          <p:nvPr/>
        </p:nvSpPr>
        <p:spPr>
          <a:xfrm>
            <a:off x="4614404" y="200131"/>
            <a:ext cx="3551340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/>
            <a:r>
              <a:t>Final Conclusion: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