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9" r:id="rId3"/>
    <p:sldId id="260" r:id="rId4"/>
    <p:sldId id="269" r:id="rId5"/>
    <p:sldId id="261" r:id="rId6"/>
    <p:sldId id="263" r:id="rId7"/>
    <p:sldId id="270" r:id="rId8"/>
    <p:sldId id="271" r:id="rId9"/>
    <p:sldId id="272" r:id="rId10"/>
    <p:sldId id="273" r:id="rId11"/>
    <p:sldId id="264" r:id="rId12"/>
    <p:sldId id="265" r:id="rId13"/>
    <p:sldId id="266" r:id="rId14"/>
    <p:sldId id="27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EBF6-3D1D-4B2A-96D4-D20C4684BE20}"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DC92-0058-4E37-91D0-AAD47AC764F6}" type="slidenum">
              <a:rPr lang="en-US" smtClean="0"/>
              <a:t>‹#›</a:t>
            </a:fld>
            <a:endParaRPr lang="en-US"/>
          </a:p>
        </p:txBody>
      </p:sp>
    </p:spTree>
    <p:extLst>
      <p:ext uri="{BB962C8B-B14F-4D97-AF65-F5344CB8AC3E}">
        <p14:creationId xmlns:p14="http://schemas.microsoft.com/office/powerpoint/2010/main" val="320099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38175"/>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45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64589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7E971BB-C71B-459A-81B7-ED4F875B14A3}" type="datetimeFigureOut">
              <a:rPr lang="en-US" smtClean="0"/>
              <a:t>11/7/2018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71A900-37D5-42FF-8B16-83E941ACCFB9}" type="slidenum">
              <a:rPr lang="en-US" smtClean="0"/>
              <a:t>‹#›</a:t>
            </a:fld>
            <a:endParaRPr lang="en-US"/>
          </a:p>
        </p:txBody>
      </p:sp>
    </p:spTree>
    <p:extLst>
      <p:ext uri="{BB962C8B-B14F-4D97-AF65-F5344CB8AC3E}">
        <p14:creationId xmlns:p14="http://schemas.microsoft.com/office/powerpoint/2010/main" val="97595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66677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 xmlns:asvg="http://schemas.microsoft.com/office/drawing/2016/SVG/main"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521836868"/>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365938" y="1844825"/>
            <a:ext cx="7418076" cy="833982"/>
          </a:xfrm>
        </p:spPr>
        <p:txBody>
          <a:bodyPr/>
          <a:lstStyle/>
          <a:p>
            <a:r>
              <a:rPr lang="en-US" sz="2800" dirty="0">
                <a:solidFill>
                  <a:schemeClr val="bg1"/>
                </a:solidFill>
              </a:rPr>
              <a:t>Mini </a:t>
            </a:r>
            <a:r>
              <a:rPr lang="en-US" sz="2800" dirty="0" smtClean="0">
                <a:solidFill>
                  <a:schemeClr val="bg1"/>
                </a:solidFill>
              </a:rPr>
              <a:t>Project-Insurance Policy Endorsement(ePES)</a:t>
            </a:r>
            <a:endParaRPr lang="en-US" sz="2800" dirty="0">
              <a:solidFill>
                <a:schemeClr val="bg1"/>
              </a:solidFill>
            </a:endParaRPr>
          </a:p>
        </p:txBody>
      </p:sp>
    </p:spTree>
    <p:extLst>
      <p:ext uri="{BB962C8B-B14F-4D97-AF65-F5344CB8AC3E}">
        <p14:creationId xmlns:p14="http://schemas.microsoft.com/office/powerpoint/2010/main" val="221823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418452"/>
            <a:ext cx="11200386" cy="1088376"/>
          </a:xfrm>
        </p:spPr>
        <p:txBody>
          <a:bodyPr>
            <a:normAutofit fontScale="90000"/>
          </a:bodyPr>
          <a:lstStyle/>
          <a:p>
            <a:r>
              <a:rPr lang="en-US" sz="2900" dirty="0"/>
              <a:t>Use Case Diagram(contd</a:t>
            </a:r>
            <a:r>
              <a:rPr lang="en-US" sz="2900" dirty="0" smtClean="0"/>
              <a:t>…)</a:t>
            </a:r>
            <a:r>
              <a:rPr lang="en-US" dirty="0" smtClean="0"/>
              <a:t/>
            </a:r>
            <a:br>
              <a:rPr lang="en-US" dirty="0" smtClean="0"/>
            </a:br>
            <a:r>
              <a:rPr lang="en-US" dirty="0"/>
              <a:t/>
            </a:r>
            <a:br>
              <a:rPr lang="en-US" dirty="0"/>
            </a:br>
            <a:r>
              <a:rPr lang="en-US" sz="1600" dirty="0" smtClean="0">
                <a:solidFill>
                  <a:schemeClr val="tx1"/>
                </a:solidFill>
                <a:latin typeface="+mn-lt"/>
              </a:rPr>
              <a:t>Customer can search details of his/her policy by entering the Policy Number, Customer Name or Customer ID and Date of Birth.</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900" y="2095500"/>
            <a:ext cx="7289800" cy="4607953"/>
          </a:xfrm>
        </p:spPr>
      </p:pic>
    </p:spTree>
    <p:extLst>
      <p:ext uri="{BB962C8B-B14F-4D97-AF65-F5344CB8AC3E}">
        <p14:creationId xmlns:p14="http://schemas.microsoft.com/office/powerpoint/2010/main" val="329985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55" y="1277988"/>
            <a:ext cx="5481157" cy="5574274"/>
          </a:xfrm>
        </p:spPr>
      </p:pic>
    </p:spTree>
    <p:extLst>
      <p:ext uri="{BB962C8B-B14F-4D97-AF65-F5344CB8AC3E}">
        <p14:creationId xmlns:p14="http://schemas.microsoft.com/office/powerpoint/2010/main" val="2508889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13120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7087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normAutofit/>
          </a:bodyPr>
          <a:lstStyle/>
          <a:p>
            <a:r>
              <a:rPr lang="en-US" sz="1400" dirty="0" smtClean="0"/>
              <a:t>For Future purpose we can implement the Project using ASP .NET and we can add some other functionalities in the application, such as:</a:t>
            </a:r>
          </a:p>
          <a:p>
            <a:pPr marL="285750" indent="-285750">
              <a:buFont typeface="Arial" panose="020B0604020202020204" pitchFamily="34" charset="0"/>
              <a:buChar char="•"/>
            </a:pPr>
            <a:r>
              <a:rPr lang="en-US" sz="1400" dirty="0" smtClean="0"/>
              <a:t>Customer can register themselves for a new policy.</a:t>
            </a:r>
          </a:p>
          <a:p>
            <a:pPr marL="285750" indent="-285750">
              <a:buFont typeface="Arial" panose="020B0604020202020204" pitchFamily="34" charset="0"/>
              <a:buChar char="•"/>
            </a:pPr>
            <a:r>
              <a:rPr lang="en-US" sz="1400" dirty="0" smtClean="0"/>
              <a:t>Customer can pay their premium from the application.</a:t>
            </a:r>
          </a:p>
          <a:p>
            <a:pPr marL="285750" indent="-285750">
              <a:buFont typeface="Arial" panose="020B0604020202020204" pitchFamily="34" charset="0"/>
              <a:buChar char="•"/>
            </a:pPr>
            <a:r>
              <a:rPr lang="en-US" sz="1400" dirty="0" smtClean="0"/>
              <a:t>Customer can get notifications about their premium</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576391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Thanks</a:t>
            </a:r>
            <a:endParaRPr lang="en-US" dirty="0"/>
          </a:p>
        </p:txBody>
      </p:sp>
    </p:spTree>
    <p:extLst>
      <p:ext uri="{BB962C8B-B14F-4D97-AF65-F5344CB8AC3E}">
        <p14:creationId xmlns:p14="http://schemas.microsoft.com/office/powerpoint/2010/main" val="3233140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9086850" y="1208088"/>
            <a:ext cx="1581150" cy="1085850"/>
          </a:xfrm>
          <a:prstGeom prst="rect">
            <a:avLst/>
          </a:prstGeom>
          <a:noFill/>
          <a:ln w="9525">
            <a:noFill/>
            <a:miter lim="800000"/>
            <a:headEnd/>
            <a:tailEnd/>
          </a:ln>
          <a:effectLst/>
        </p:spPr>
      </p:pic>
      <p:sp>
        <p:nvSpPr>
          <p:cNvPr id="5" name="Rectangle 8"/>
          <p:cNvSpPr txBox="1">
            <a:spLocks/>
          </p:cNvSpPr>
          <p:nvPr/>
        </p:nvSpPr>
        <p:spPr>
          <a:xfrm>
            <a:off x="1995488" y="1349152"/>
            <a:ext cx="6781800" cy="5027612"/>
          </a:xfrm>
          <a:prstGeom prst="rect">
            <a:avLst/>
          </a:prstGeom>
        </p:spPr>
        <p:txBody>
          <a:bodyPr vert="horz" lIns="0" tIns="0" rIns="0" bIns="0" rtlCol="0">
            <a:norm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buFont typeface="Wingdings" panose="05000000000000000000" pitchFamily="2" charset="2"/>
              <a:buChar char="Ø"/>
            </a:pPr>
            <a:r>
              <a:rPr lang="en-US" sz="1400" dirty="0" smtClean="0"/>
              <a:t>Abhinav Acharya-161258</a:t>
            </a:r>
          </a:p>
          <a:p>
            <a:pPr>
              <a:buClr>
                <a:srgbClr val="00B0F0"/>
              </a:buClr>
              <a:buFont typeface="Wingdings" panose="05000000000000000000" pitchFamily="2" charset="2"/>
              <a:buChar char="Ø"/>
            </a:pPr>
            <a:r>
              <a:rPr lang="en-US" sz="1400" dirty="0" smtClean="0"/>
              <a:t>Nikhil Rupainwar(POC)-161770</a:t>
            </a:r>
          </a:p>
          <a:p>
            <a:pPr>
              <a:buClr>
                <a:srgbClr val="00B0F0"/>
              </a:buClr>
              <a:buFont typeface="Wingdings" panose="05000000000000000000" pitchFamily="2" charset="2"/>
              <a:buChar char="Ø"/>
            </a:pPr>
            <a:r>
              <a:rPr lang="en-US" sz="1400" dirty="0" smtClean="0"/>
              <a:t>Prachi Nahata-161568</a:t>
            </a:r>
          </a:p>
          <a:p>
            <a:pPr>
              <a:buClr>
                <a:srgbClr val="00B0F0"/>
              </a:buClr>
              <a:buFont typeface="Wingdings" panose="05000000000000000000" pitchFamily="2" charset="2"/>
              <a:buChar char="Ø"/>
            </a:pPr>
            <a:r>
              <a:rPr lang="en-US" sz="1400" dirty="0" smtClean="0"/>
              <a:t>Rashmi Wani-161616</a:t>
            </a:r>
          </a:p>
          <a:p>
            <a:pPr>
              <a:buClr>
                <a:srgbClr val="00B0F0"/>
              </a:buClr>
              <a:buFont typeface="Wingdings" panose="05000000000000000000" pitchFamily="2" charset="2"/>
              <a:buChar char="Ø"/>
            </a:pPr>
            <a:r>
              <a:rPr lang="en-US" sz="1400" dirty="0" smtClean="0"/>
              <a:t>Sai Priya-161265</a:t>
            </a:r>
          </a:p>
          <a:p>
            <a:pPr>
              <a:buClr>
                <a:srgbClr val="00B0F0"/>
              </a:buClr>
              <a:buFont typeface="Wingdings" panose="05000000000000000000" pitchFamily="2" charset="2"/>
              <a:buChar char="Ø"/>
            </a:pPr>
            <a:r>
              <a:rPr lang="en-US" sz="1400" dirty="0" smtClean="0"/>
              <a:t>Tushar Pathak- 161697</a:t>
            </a:r>
            <a:endParaRPr lang="en-US" sz="1400" dirty="0"/>
          </a:p>
        </p:txBody>
      </p:sp>
      <p:sp>
        <p:nvSpPr>
          <p:cNvPr id="6" name="Title 1"/>
          <p:cNvSpPr>
            <a:spLocks/>
          </p:cNvSpPr>
          <p:nvPr/>
        </p:nvSpPr>
        <p:spPr bwMode="auto">
          <a:xfrm>
            <a:off x="2143125" y="274638"/>
            <a:ext cx="8153400" cy="715962"/>
          </a:xfrm>
          <a:prstGeom prst="rect">
            <a:avLst/>
          </a:prstGeom>
          <a:noFill/>
          <a:ln w="9525">
            <a:noFill/>
            <a:miter lim="800000"/>
            <a:headEnd/>
            <a:tailEnd/>
          </a:ln>
        </p:spPr>
        <p:txBody>
          <a:bodyPr anchor="ctr"/>
          <a:lstStyle/>
          <a:p>
            <a:pPr eaLnBrk="0" hangingPunct="0">
              <a:lnSpc>
                <a:spcPct val="80000"/>
              </a:lnSpc>
            </a:pPr>
            <a:r>
              <a:rPr lang="en-US" sz="2600" dirty="0">
                <a:solidFill>
                  <a:schemeClr val="accent2"/>
                </a:solidFill>
                <a:latin typeface="+mj-lt"/>
                <a:ea typeface="+mj-ea"/>
                <a:cs typeface="+mj-cs"/>
              </a:rPr>
              <a:t>Team Members</a:t>
            </a:r>
          </a:p>
        </p:txBody>
      </p:sp>
    </p:spTree>
    <p:extLst>
      <p:ext uri="{BB962C8B-B14F-4D97-AF65-F5344CB8AC3E}">
        <p14:creationId xmlns:p14="http://schemas.microsoft.com/office/powerpoint/2010/main" val="3034628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a:xfrm>
            <a:off x="413067" y="1412875"/>
            <a:ext cx="11370945" cy="4962167"/>
          </a:xfrm>
        </p:spPr>
        <p:txBody>
          <a:bodyPr>
            <a:normAutofit/>
          </a:bodyPr>
          <a:lstStyle/>
          <a:p>
            <a:r>
              <a:rPr lang="en-US" sz="1400" dirty="0"/>
              <a:t>Policy Endorsement System is basically a </a:t>
            </a:r>
            <a:r>
              <a:rPr lang="en-US" sz="1400" dirty="0" smtClean="0"/>
              <a:t>management system regarding Policy Endorsement. </a:t>
            </a:r>
            <a:r>
              <a:rPr lang="en-US" sz="1400" dirty="0"/>
              <a:t>A life insurance endorsement is a document that is used in order to make some type of change to the original life insurance policy. This is typically a piece of paper that is attached to the original document. You will be able to read the document and see exactly what has been changed from the original policy that was used by the insurance </a:t>
            </a:r>
            <a:r>
              <a:rPr lang="en-US" sz="1400" dirty="0" smtClean="0"/>
              <a:t>company.</a:t>
            </a:r>
          </a:p>
          <a:p>
            <a:r>
              <a:rPr lang="en-US" sz="1400" dirty="0" smtClean="0"/>
              <a:t> It is intended to perform the </a:t>
            </a:r>
            <a:r>
              <a:rPr lang="en-US" sz="1400" dirty="0"/>
              <a:t>following </a:t>
            </a:r>
            <a:r>
              <a:rPr lang="en-US" sz="1400" dirty="0" smtClean="0"/>
              <a:t>tasks:</a:t>
            </a:r>
          </a:p>
          <a:p>
            <a:endParaRPr lang="en-US" sz="1400" dirty="0"/>
          </a:p>
          <a:p>
            <a:pPr marL="285750" indent="-285750">
              <a:buFont typeface="Arial" panose="020B0604020202020204" pitchFamily="34" charset="0"/>
              <a:buChar char="•"/>
            </a:pPr>
            <a:r>
              <a:rPr lang="en-US" sz="1400" dirty="0"/>
              <a:t>Customer and Admin both can login into the application.</a:t>
            </a:r>
          </a:p>
          <a:p>
            <a:pPr marL="285750" indent="-285750">
              <a:buFont typeface="Arial" panose="020B0604020202020204" pitchFamily="34" charset="0"/>
              <a:buChar char="•"/>
            </a:pPr>
            <a:r>
              <a:rPr lang="en-US" sz="1400" dirty="0"/>
              <a:t>Customer can view his basic personal details and will be able to update those details by submitting documents regarding to the change.</a:t>
            </a:r>
          </a:p>
          <a:p>
            <a:pPr marL="285750" indent="-285750">
              <a:buFont typeface="Arial" panose="020B0604020202020204" pitchFamily="34" charset="0"/>
              <a:buChar char="•"/>
            </a:pPr>
            <a:r>
              <a:rPr lang="en-US" sz="1400" dirty="0"/>
              <a:t>After submitting the documents for the updation process, request will be sent to the Admin and he will decide whether that document is valid or not  and then he/she will approve or reject that request.</a:t>
            </a:r>
          </a:p>
          <a:p>
            <a:pPr marL="285750" indent="-285750">
              <a:buFont typeface="Arial" panose="020B0604020202020204" pitchFamily="34" charset="0"/>
              <a:buChar char="•"/>
            </a:pPr>
            <a:r>
              <a:rPr lang="en-US" sz="1400" dirty="0"/>
              <a:t>Customer can search for a specific policy by his/her Name or ID, Date of Birth and the Policy Number.</a:t>
            </a:r>
          </a:p>
          <a:p>
            <a:pPr marL="285750" indent="-285750">
              <a:buFont typeface="Arial" panose="020B0604020202020204" pitchFamily="34" charset="0"/>
              <a:buChar char="•"/>
            </a:pPr>
            <a:r>
              <a:rPr lang="en-US" sz="1400" dirty="0"/>
              <a:t>The work of Admin in this application is to approve or reject the request raised by the customer.</a:t>
            </a:r>
            <a:r>
              <a:rPr lang="en-US" sz="1400" dirty="0">
                <a:solidFill>
                  <a:schemeClr val="accent4"/>
                </a:solidFill>
              </a:rPr>
              <a:t> </a:t>
            </a:r>
            <a:r>
              <a:rPr lang="en-US" sz="1400" dirty="0"/>
              <a:t>And the Admin can also view all the details of all of the customers that are registered in the application.</a:t>
            </a:r>
          </a:p>
          <a:p>
            <a:endParaRPr lang="en-US" dirty="0"/>
          </a:p>
        </p:txBody>
      </p:sp>
    </p:spTree>
    <p:extLst>
      <p:ext uri="{BB962C8B-B14F-4D97-AF65-F5344CB8AC3E}">
        <p14:creationId xmlns:p14="http://schemas.microsoft.com/office/powerpoint/2010/main" val="4114938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361" y="1387117"/>
            <a:ext cx="11370945" cy="4351337"/>
          </a:xfrm>
        </p:spPr>
        <p:txBody>
          <a:bodyPr>
            <a:normAutofit/>
          </a:bodyPr>
          <a:lstStyle/>
          <a:p>
            <a:r>
              <a:rPr lang="en-US" sz="1400" dirty="0" smtClean="0"/>
              <a:t>An </a:t>
            </a:r>
            <a:r>
              <a:rPr lang="en-US" sz="1400" dirty="0"/>
              <a:t>Insurance company wants to set up </a:t>
            </a:r>
            <a:r>
              <a:rPr lang="en-US" sz="1400" dirty="0" smtClean="0"/>
              <a:t>Online </a:t>
            </a:r>
            <a:r>
              <a:rPr lang="en-US" sz="1400" dirty="0"/>
              <a:t>policy endorsement facility for their Customers. They sell Life and Non Life products insurance to their customers.</a:t>
            </a:r>
          </a:p>
          <a:p>
            <a:r>
              <a:rPr lang="en-US" sz="1400" dirty="0"/>
              <a:t> </a:t>
            </a:r>
          </a:p>
          <a:p>
            <a:r>
              <a:rPr lang="en-US" sz="1400" dirty="0"/>
              <a:t>This Online Policy Endorsement System should provide the following features to the customers:</a:t>
            </a:r>
          </a:p>
          <a:p>
            <a:pPr marL="285750" indent="-285750">
              <a:buFont typeface="Arial" panose="020B0604020202020204" pitchFamily="34" charset="0"/>
              <a:buChar char="•"/>
            </a:pPr>
            <a:r>
              <a:rPr lang="en-US" sz="1400" dirty="0"/>
              <a:t>Search Policy</a:t>
            </a:r>
          </a:p>
          <a:p>
            <a:pPr marL="285750" indent="-285750">
              <a:buFont typeface="Arial" panose="020B0604020202020204" pitchFamily="34" charset="0"/>
              <a:buChar char="•"/>
            </a:pPr>
            <a:r>
              <a:rPr lang="en-US" sz="1400" dirty="0"/>
              <a:t>View Policy details</a:t>
            </a:r>
          </a:p>
          <a:p>
            <a:pPr marL="285750" indent="-285750">
              <a:buFont typeface="Arial" panose="020B0604020202020204" pitchFamily="34" charset="0"/>
              <a:buChar char="•"/>
            </a:pPr>
            <a:r>
              <a:rPr lang="en-US" sz="1400" dirty="0"/>
              <a:t>Update Policy details (Endorsement)</a:t>
            </a:r>
          </a:p>
          <a:p>
            <a:pPr marL="285750" indent="-285750">
              <a:buFont typeface="Arial" panose="020B0604020202020204" pitchFamily="34" charset="0"/>
              <a:buChar char="•"/>
            </a:pPr>
            <a:r>
              <a:rPr lang="en-US" sz="1400" dirty="0"/>
              <a:t>Upload supporting documents</a:t>
            </a:r>
          </a:p>
          <a:p>
            <a:pPr marL="285750" indent="-285750">
              <a:buFont typeface="Arial" panose="020B0604020202020204" pitchFamily="34" charset="0"/>
              <a:buChar char="•"/>
            </a:pPr>
            <a:r>
              <a:rPr lang="en-US" sz="1400" dirty="0"/>
              <a:t>View Endorsement status</a:t>
            </a:r>
          </a:p>
          <a:p>
            <a:endParaRPr lang="en-US" sz="1400" dirty="0"/>
          </a:p>
        </p:txBody>
      </p:sp>
      <p:sp>
        <p:nvSpPr>
          <p:cNvPr id="4" name="Title 3"/>
          <p:cNvSpPr>
            <a:spLocks noGrp="1"/>
          </p:cNvSpPr>
          <p:nvPr>
            <p:ph type="title"/>
          </p:nvPr>
        </p:nvSpPr>
        <p:spPr/>
        <p:txBody>
          <a:bodyPr/>
          <a:lstStyle/>
          <a:p>
            <a:r>
              <a:rPr lang="en-US" dirty="0" smtClean="0">
                <a:latin typeface="+mj-lt"/>
              </a:rPr>
              <a:t>Abstract of the Project</a:t>
            </a:r>
            <a:endParaRPr lang="en-US" dirty="0">
              <a:latin typeface="+mj-lt"/>
            </a:endParaRPr>
          </a:p>
        </p:txBody>
      </p:sp>
    </p:spTree>
    <p:extLst>
      <p:ext uri="{BB962C8B-B14F-4D97-AF65-F5344CB8AC3E}">
        <p14:creationId xmlns:p14="http://schemas.microsoft.com/office/powerpoint/2010/main" val="101228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Depicting Entire Project</a:t>
            </a:r>
            <a:endParaRPr lang="en-US" dirty="0"/>
          </a:p>
        </p:txBody>
      </p:sp>
      <p:pic>
        <p:nvPicPr>
          <p:cNvPr id="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070" y="1277988"/>
            <a:ext cx="6931528" cy="5305173"/>
          </a:xfrm>
        </p:spPr>
      </p:pic>
    </p:spTree>
    <p:extLst>
      <p:ext uri="{BB962C8B-B14F-4D97-AF65-F5344CB8AC3E}">
        <p14:creationId xmlns:p14="http://schemas.microsoft.com/office/powerpoint/2010/main" val="1900272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82644" y="1277988"/>
            <a:ext cx="8544379" cy="5313312"/>
          </a:xfrm>
        </p:spPr>
      </p:pic>
    </p:spTree>
    <p:extLst>
      <p:ext uri="{BB962C8B-B14F-4D97-AF65-F5344CB8AC3E}">
        <p14:creationId xmlns:p14="http://schemas.microsoft.com/office/powerpoint/2010/main" val="141282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47" y="431330"/>
            <a:ext cx="11083532" cy="1938382"/>
          </a:xfrm>
        </p:spPr>
        <p:txBody>
          <a:bodyPr/>
          <a:lstStyle/>
          <a:p>
            <a:r>
              <a:rPr lang="en-US" dirty="0" smtClean="0"/>
              <a:t>Use Case Diagram</a:t>
            </a:r>
            <a:br>
              <a:rPr lang="en-US" dirty="0" smtClean="0"/>
            </a:br>
            <a:r>
              <a:rPr lang="en-US" dirty="0" smtClean="0"/>
              <a:t/>
            </a:r>
            <a:br>
              <a:rPr lang="en-US" dirty="0" smtClean="0"/>
            </a:br>
            <a:r>
              <a:rPr lang="en-US" dirty="0">
                <a:solidFill>
                  <a:schemeClr val="accent1">
                    <a:lumMod val="50000"/>
                  </a:schemeClr>
                </a:solidFill>
              </a:rPr>
              <a:t/>
            </a:r>
            <a:br>
              <a:rPr lang="en-US" dirty="0">
                <a:solidFill>
                  <a:schemeClr val="accent1">
                    <a:lumMod val="50000"/>
                  </a:schemeClr>
                </a:solidFill>
              </a:rPr>
            </a:br>
            <a:r>
              <a:rPr lang="en-US" sz="1400" dirty="0" smtClean="0">
                <a:solidFill>
                  <a:schemeClr val="accent1">
                    <a:lumMod val="50000"/>
                  </a:schemeClr>
                </a:solidFill>
                <a:latin typeface="+mn-lt"/>
                <a:cs typeface="Consolas" panose="020B0609020204030204" pitchFamily="49" charset="0"/>
              </a:rPr>
              <a:t>This is the use case diagram for login page where according to the login credentials and user type, the latter page is directed</a:t>
            </a:r>
            <a:r>
              <a:rPr lang="en-US" sz="1400" dirty="0">
                <a:solidFill>
                  <a:schemeClr val="accent1">
                    <a:lumMod val="50000"/>
                  </a:schemeClr>
                </a:solidFill>
              </a:rPr>
              <a: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925" y="2247900"/>
            <a:ext cx="7319936" cy="4420782"/>
          </a:xfrm>
        </p:spPr>
      </p:pic>
    </p:spTree>
    <p:extLst>
      <p:ext uri="{BB962C8B-B14F-4D97-AF65-F5344CB8AC3E}">
        <p14:creationId xmlns:p14="http://schemas.microsoft.com/office/powerpoint/2010/main" val="405491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8" y="418452"/>
            <a:ext cx="11083532" cy="1590652"/>
          </a:xfrm>
        </p:spPr>
        <p:txBody>
          <a:bodyPr>
            <a:normAutofit/>
          </a:bodyPr>
          <a:lstStyle/>
          <a:p>
            <a:r>
              <a:rPr lang="en-US" dirty="0"/>
              <a:t>Use Case </a:t>
            </a:r>
            <a:r>
              <a:rPr lang="en-US" dirty="0" smtClean="0"/>
              <a:t>Diagram(contd…)</a:t>
            </a:r>
            <a:br>
              <a:rPr lang="en-US" dirty="0" smtClean="0"/>
            </a:br>
            <a:r>
              <a:rPr lang="en-US" dirty="0" smtClean="0"/>
              <a:t/>
            </a:r>
            <a:br>
              <a:rPr lang="en-US" dirty="0" smtClean="0"/>
            </a:br>
            <a:r>
              <a:rPr lang="en-US" dirty="0"/>
              <a:t/>
            </a:r>
            <a:br>
              <a:rPr lang="en-US" dirty="0"/>
            </a:br>
            <a:r>
              <a:rPr lang="en-US" sz="1400" dirty="0" smtClean="0">
                <a:solidFill>
                  <a:schemeClr val="accent1">
                    <a:lumMod val="50000"/>
                  </a:schemeClr>
                </a:solidFill>
                <a:latin typeface="+mn-lt"/>
                <a:cs typeface="Consolas" panose="020B0609020204030204" pitchFamily="49" charset="0"/>
              </a:rPr>
              <a:t>If the login user type is customer, then his/her home page is directed which has choices like viewing the policy details or updating it.</a:t>
            </a:r>
            <a:endParaRPr lang="en-US" sz="1400" dirty="0">
              <a:solidFill>
                <a:schemeClr val="accent1">
                  <a:lumMod val="50000"/>
                </a:schemeClr>
              </a:solidFill>
              <a:latin typeface="+mn-lt"/>
              <a:cs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468" y="2233117"/>
            <a:ext cx="7354732" cy="4624883"/>
          </a:xfrm>
        </p:spPr>
      </p:pic>
    </p:spTree>
    <p:extLst>
      <p:ext uri="{BB962C8B-B14F-4D97-AF65-F5344CB8AC3E}">
        <p14:creationId xmlns:p14="http://schemas.microsoft.com/office/powerpoint/2010/main" val="245521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8" y="418451"/>
            <a:ext cx="11152160" cy="1127013"/>
          </a:xfrm>
        </p:spPr>
        <p:txBody>
          <a:bodyPr>
            <a:normAutofit fontScale="90000"/>
          </a:bodyPr>
          <a:lstStyle/>
          <a:p>
            <a:r>
              <a:rPr lang="en-US" sz="2900" dirty="0"/>
              <a:t>Use Case Diagram(contd</a:t>
            </a:r>
            <a:r>
              <a:rPr lang="en-US" sz="2900" dirty="0" smtClean="0"/>
              <a:t>…)</a:t>
            </a:r>
            <a:r>
              <a:rPr lang="en-US" dirty="0" smtClean="0"/>
              <a:t/>
            </a:r>
            <a:br>
              <a:rPr lang="en-US" dirty="0" smtClean="0"/>
            </a:br>
            <a:r>
              <a:rPr lang="en-US" dirty="0"/>
              <a:t/>
            </a:r>
            <a:br>
              <a:rPr lang="en-US" dirty="0"/>
            </a:br>
            <a:r>
              <a:rPr lang="en-US" sz="1600" dirty="0" smtClean="0">
                <a:solidFill>
                  <a:schemeClr val="tx1"/>
                </a:solidFill>
                <a:latin typeface="+mn-lt"/>
              </a:rPr>
              <a:t>If the Customer wants to update his/her details then he/she has to upload some valid documents regarding the updation and the Admin will decide whether the update request raised by the user is valid or not.</a:t>
            </a:r>
            <a:endParaRPr lang="en-US" sz="16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91" y="2095501"/>
            <a:ext cx="7658409" cy="4665908"/>
          </a:xfrm>
        </p:spPr>
      </p:pic>
    </p:spTree>
    <p:extLst>
      <p:ext uri="{BB962C8B-B14F-4D97-AF65-F5344CB8AC3E}">
        <p14:creationId xmlns:p14="http://schemas.microsoft.com/office/powerpoint/2010/main" val="163227199"/>
      </p:ext>
    </p:extLst>
  </p:cSld>
  <p:clrMapOvr>
    <a:masterClrMapping/>
  </p:clrMapOvr>
</p:sld>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151</Words>
  <Application>Microsoft Office PowerPoint</Application>
  <PresentationFormat>Widescreen</PresentationFormat>
  <Paragraphs>42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Verdana</vt:lpstr>
      <vt:lpstr>Wingdings</vt:lpstr>
      <vt:lpstr>Section slides</vt:lpstr>
      <vt:lpstr>PowerPoint Presentation</vt:lpstr>
      <vt:lpstr>PowerPoint Presentation</vt:lpstr>
      <vt:lpstr>Project Details</vt:lpstr>
      <vt:lpstr>Abstract of the Project</vt:lpstr>
      <vt:lpstr>Diagram Depicting Entire Project</vt:lpstr>
      <vt:lpstr>Class Diagram</vt:lpstr>
      <vt:lpstr>Use Case Diagram   This is the use case diagram for login page where according to the login credentials and user type, the latter page is directed.</vt:lpstr>
      <vt:lpstr>Use Case Diagram(contd…)   If the login user type is customer, then his/her home page is directed which has choices like viewing the policy details or updating it.</vt:lpstr>
      <vt:lpstr>Use Case Diagram(contd…)  If the Customer wants to update his/her details then he/she has to upload some valid documents regarding the updation and the Admin will decide whether the update request raised by the user is valid or not.</vt:lpstr>
      <vt:lpstr>Use Case Diagram(contd…)  Customer can search details of his/her policy by entering the Policy Number, Customer Name or Customer ID and Date of Birth.</vt:lpstr>
      <vt:lpstr>Sequence/Activity Diagram</vt:lpstr>
      <vt:lpstr>Screen shots</vt:lpstr>
      <vt:lpstr>Screen shots</vt:lpstr>
      <vt:lpstr>Future Enhancements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Chandrasekaran, Sangeetha</dc:creator>
  <cp:lastModifiedBy>pathak, tushar</cp:lastModifiedBy>
  <cp:revision>12</cp:revision>
  <dcterms:created xsi:type="dcterms:W3CDTF">2017-11-23T10:53:57Z</dcterms:created>
  <dcterms:modified xsi:type="dcterms:W3CDTF">2018-11-07T12:33:50Z</dcterms:modified>
</cp:coreProperties>
</file>