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5" r:id="rId9"/>
    <p:sldId id="266" r:id="rId10"/>
    <p:sldId id="267" r:id="rId11"/>
    <p:sldId id="268" r:id="rId12"/>
    <p:sldId id="269" r:id="rId13"/>
    <p:sldId id="270" r:id="rId14"/>
    <p:sldId id="281" r:id="rId15"/>
    <p:sldId id="282" r:id="rId16"/>
    <p:sldId id="283" r:id="rId17"/>
    <p:sldId id="284" r:id="rId18"/>
    <p:sldId id="380" r:id="rId19"/>
    <p:sldId id="381" r:id="rId20"/>
    <p:sldId id="285" r:id="rId21"/>
    <p:sldId id="286" r:id="rId22"/>
    <p:sldId id="287" r:id="rId23"/>
    <p:sldId id="288" r:id="rId24"/>
    <p:sldId id="290" r:id="rId25"/>
    <p:sldId id="292" r:id="rId26"/>
    <p:sldId id="293" r:id="rId27"/>
    <p:sldId id="294" r:id="rId28"/>
    <p:sldId id="295" r:id="rId29"/>
    <p:sldId id="296" r:id="rId30"/>
    <p:sldId id="297" r:id="rId31"/>
    <p:sldId id="299" r:id="rId32"/>
    <p:sldId id="300" r:id="rId33"/>
    <p:sldId id="301" r:id="rId34"/>
    <p:sldId id="304" r:id="rId35"/>
    <p:sldId id="305" r:id="rId36"/>
    <p:sldId id="306" r:id="rId37"/>
    <p:sldId id="307"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4EB3DD-A159-4F06-A2E8-D9F898C98498}"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48F90-727C-4369-8BA2-631917E13B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EB3DD-A159-4F06-A2E8-D9F898C98498}"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48F90-727C-4369-8BA2-631917E13B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EB3DD-A159-4F06-A2E8-D9F898C98498}"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48F90-727C-4369-8BA2-631917E13B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EB3DD-A159-4F06-A2E8-D9F898C98498}"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48F90-727C-4369-8BA2-631917E13B3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4EB3DD-A159-4F06-A2E8-D9F898C98498}"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148F90-727C-4369-8BA2-631917E13B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4EB3DD-A159-4F06-A2E8-D9F898C98498}"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148F90-727C-4369-8BA2-631917E13B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4EB3DD-A159-4F06-A2E8-D9F898C98498}"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148F90-727C-4369-8BA2-631917E13B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4EB3DD-A159-4F06-A2E8-D9F898C98498}"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148F90-727C-4369-8BA2-631917E13B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EB3DD-A159-4F06-A2E8-D9F898C98498}" type="datetimeFigureOut">
              <a:rPr lang="en-US" smtClean="0"/>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148F90-727C-4369-8BA2-631917E13B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EB3DD-A159-4F06-A2E8-D9F898C98498}"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148F90-727C-4369-8BA2-631917E13B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EB3DD-A159-4F06-A2E8-D9F898C98498}"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148F90-727C-4369-8BA2-631917E13B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EB3DD-A159-4F06-A2E8-D9F898C98498}" type="datetimeFigureOut">
              <a:rPr lang="en-US" smtClean="0"/>
              <a:t>11/2/2020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148F90-727C-4369-8BA2-631917E13B3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685800" y="2130425"/>
            <a:ext cx="8305800" cy="1470025"/>
          </a:xfrm>
          <a:prstGeom prst="rect">
            <a:avLst/>
          </a:prstGeom>
          <a:noFill/>
          <a:ln w="9525">
            <a:noFill/>
            <a:miter lim="800000"/>
            <a:headEnd/>
            <a:tailEnd/>
          </a:ln>
          <a:effectLst/>
        </p:spPr>
        <p:txBody>
          <a:bodyPr anchor="ctr"/>
          <a:lstStyle/>
          <a:p>
            <a:pPr algn="ctr"/>
            <a:r>
              <a:rPr lang="en-US" altLang="en-US" sz="4400" b="1">
                <a:solidFill>
                  <a:schemeClr val="tx2"/>
                </a:solidFill>
              </a:rPr>
              <a:t>Context-Free Grammars</a:t>
            </a:r>
          </a:p>
        </p:txBody>
      </p:sp>
      <p:sp>
        <p:nvSpPr>
          <p:cNvPr id="2052" name="Slide Number Placeholder 1"/>
          <p:cNvSpPr>
            <a:spLocks noGrp="1"/>
          </p:cNvSpPr>
          <p:nvPr>
            <p:ph type="sldNum" sz="quarter" idx="12"/>
          </p:nvPr>
        </p:nvSpPr>
        <p:spPr>
          <a:noFill/>
          <a:ln>
            <a:miter lim="800000"/>
            <a:headEnd/>
            <a:tailEnd/>
          </a:ln>
        </p:spPr>
        <p:txBody>
          <a:bodyPr/>
          <a:lstStyle/>
          <a:p>
            <a:fld id="{5EFE7B54-DC0C-4933-9ABC-293FB05597AE}" type="slidenum">
              <a:rPr lang="en-US" altLang="en-US" smtClean="0">
                <a:latin typeface="Arial" charset="0"/>
              </a:rPr>
              <a:pPr/>
              <a:t>1</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04800"/>
            <a:ext cx="8229600" cy="762000"/>
          </a:xfrm>
        </p:spPr>
        <p:txBody>
          <a:bodyPr/>
          <a:lstStyle/>
          <a:p>
            <a:pPr eaLnBrk="1" hangingPunct="1"/>
            <a:r>
              <a:rPr lang="en-US" altLang="en-US" sz="3600" b="1" smtClean="0"/>
              <a:t>Generating Many Strings</a:t>
            </a:r>
          </a:p>
        </p:txBody>
      </p:sp>
      <p:sp>
        <p:nvSpPr>
          <p:cNvPr id="12291" name="Text Box 3"/>
          <p:cNvSpPr txBox="1">
            <a:spLocks noChangeArrowheads="1"/>
          </p:cNvSpPr>
          <p:nvPr/>
        </p:nvSpPr>
        <p:spPr bwMode="auto">
          <a:xfrm>
            <a:off x="762000" y="1219200"/>
            <a:ext cx="8001000" cy="3743325"/>
          </a:xfrm>
          <a:prstGeom prst="rect">
            <a:avLst/>
          </a:prstGeom>
          <a:noFill/>
          <a:ln w="9525">
            <a:noFill/>
            <a:miter lim="800000"/>
            <a:headEnd/>
            <a:tailEnd/>
          </a:ln>
          <a:effectLst/>
        </p:spPr>
        <p:txBody>
          <a:bodyPr>
            <a:spAutoFit/>
          </a:bodyPr>
          <a:lstStyle/>
          <a:p>
            <a:pPr>
              <a:buFontTx/>
              <a:buChar char="•"/>
            </a:pPr>
            <a:r>
              <a:rPr lang="en-US" altLang="en-US" sz="2400"/>
              <a:t>  One rule may match in more than one way.</a:t>
            </a:r>
          </a:p>
          <a:p>
            <a:endParaRPr lang="en-US" altLang="en-US" sz="2400"/>
          </a:p>
          <a:p>
            <a:r>
              <a:rPr lang="en-US" altLang="en-US" sz="2400"/>
              <a:t>Given:	 </a:t>
            </a:r>
            <a:r>
              <a:rPr lang="en-US" altLang="en-US" sz="2400" i="1"/>
              <a:t>S</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i="1"/>
              <a:t>TT</a:t>
            </a:r>
            <a:r>
              <a:rPr lang="en-US" altLang="en-US" sz="2400">
                <a:latin typeface="Courier New" pitchFamily="49" charset="0"/>
              </a:rPr>
              <a:t>b</a:t>
            </a:r>
            <a:r>
              <a:rPr lang="en-US" altLang="en-US" sz="2400"/>
              <a:t>, </a:t>
            </a:r>
            <a:r>
              <a:rPr lang="en-US" altLang="en-US" sz="2400" i="1"/>
              <a:t>T</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b</a:t>
            </a:r>
            <a:r>
              <a:rPr lang="en-US" altLang="en-US" sz="2400" i="1"/>
              <a:t>T</a:t>
            </a:r>
            <a:r>
              <a:rPr lang="en-US" altLang="en-US" sz="2400">
                <a:latin typeface="Courier New" pitchFamily="49" charset="0"/>
              </a:rPr>
              <a:t>a</a:t>
            </a:r>
            <a:r>
              <a:rPr lang="en-US" altLang="en-US" sz="2400"/>
              <a:t>, and </a:t>
            </a:r>
            <a:r>
              <a:rPr lang="en-US" altLang="en-US" sz="2400" i="1"/>
              <a:t>T</a:t>
            </a:r>
            <a:r>
              <a:rPr lang="en-US" altLang="en-US" sz="2400"/>
              <a:t> </a:t>
            </a:r>
            <a:r>
              <a:rPr lang="en-US" altLang="en-US" sz="2400">
                <a:sym typeface="Symbol" pitchFamily="18" charset="2"/>
              </a:rPr>
              <a:t></a:t>
            </a:r>
            <a:r>
              <a:rPr lang="en-US" altLang="en-US" sz="2400"/>
              <a:t> </a:t>
            </a:r>
            <a:r>
              <a:rPr lang="en-US" altLang="en-US" sz="2400">
                <a:sym typeface="Symbol" pitchFamily="18" charset="2"/>
              </a:rPr>
              <a:t></a:t>
            </a:r>
            <a:r>
              <a:rPr lang="en-US" altLang="en-US" sz="2400"/>
              <a:t> </a:t>
            </a:r>
          </a:p>
          <a:p>
            <a:endParaRPr lang="en-US" altLang="en-US" sz="2400"/>
          </a:p>
          <a:p>
            <a:r>
              <a:rPr lang="en-US" altLang="en-US" sz="2400"/>
              <a:t>Derivation so far: </a:t>
            </a:r>
            <a:r>
              <a:rPr lang="en-US" altLang="en-US" sz="2400" i="1"/>
              <a:t>S</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i="1"/>
              <a:t>TT</a:t>
            </a:r>
            <a:r>
              <a:rPr lang="en-US" altLang="en-US" sz="2400">
                <a:latin typeface="Courier New" pitchFamily="49" charset="0"/>
              </a:rPr>
              <a:t>b</a:t>
            </a:r>
            <a:r>
              <a:rPr lang="en-US" altLang="en-US" sz="2400"/>
              <a:t> </a:t>
            </a:r>
            <a:r>
              <a:rPr lang="en-US" altLang="en-US" sz="2400">
                <a:sym typeface="Symbol" pitchFamily="18" charset="2"/>
              </a:rPr>
              <a:t></a:t>
            </a:r>
            <a:r>
              <a:rPr lang="en-US" altLang="en-US" sz="2400"/>
              <a:t>  </a:t>
            </a:r>
          </a:p>
          <a:p>
            <a:endParaRPr lang="en-US" altLang="en-US" sz="2400"/>
          </a:p>
          <a:p>
            <a:r>
              <a:rPr lang="en-US" altLang="en-US" sz="2400"/>
              <a:t>Two choices at the next step:</a:t>
            </a:r>
          </a:p>
          <a:p>
            <a:endParaRPr lang="en-US" altLang="en-US" sz="2400"/>
          </a:p>
          <a:p>
            <a:r>
              <a:rPr lang="en-US" altLang="en-US" sz="2400" i="1"/>
              <a:t>S</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i="1" u="sng"/>
              <a:t>T</a:t>
            </a:r>
            <a:r>
              <a:rPr lang="en-US" altLang="en-US" sz="2400" i="1"/>
              <a:t>T</a:t>
            </a:r>
            <a:r>
              <a:rPr lang="en-US" altLang="en-US" sz="2400">
                <a:latin typeface="Courier New" pitchFamily="49" charset="0"/>
              </a:rPr>
              <a:t>b</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ab</a:t>
            </a:r>
            <a:r>
              <a:rPr lang="en-US" altLang="en-US" sz="2400" i="1"/>
              <a:t>T</a:t>
            </a:r>
            <a:r>
              <a:rPr lang="en-US" altLang="en-US" sz="2400">
                <a:latin typeface="Courier New" pitchFamily="49" charset="0"/>
              </a:rPr>
              <a:t>a</a:t>
            </a:r>
            <a:r>
              <a:rPr lang="en-US" altLang="en-US" sz="2400" i="1"/>
              <a:t>T</a:t>
            </a:r>
            <a:r>
              <a:rPr lang="en-US" altLang="en-US" sz="2400">
                <a:latin typeface="Courier New" pitchFamily="49" charset="0"/>
              </a:rPr>
              <a:t>b</a:t>
            </a:r>
            <a:r>
              <a:rPr lang="en-US" altLang="en-US" sz="2400"/>
              <a:t> </a:t>
            </a:r>
            <a:r>
              <a:rPr lang="en-US" altLang="en-US" sz="2400">
                <a:sym typeface="Symbol" pitchFamily="18" charset="2"/>
              </a:rPr>
              <a:t></a:t>
            </a:r>
            <a:r>
              <a:rPr lang="en-US" altLang="en-US" sz="2400"/>
              <a:t> 	 </a:t>
            </a:r>
          </a:p>
          <a:p>
            <a:r>
              <a:rPr lang="en-US" altLang="en-US" sz="2400" i="1"/>
              <a:t>S</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i="1"/>
              <a:t>T</a:t>
            </a:r>
            <a:r>
              <a:rPr lang="en-US" altLang="en-US" sz="2400" i="1" u="sng"/>
              <a:t>T</a:t>
            </a:r>
            <a:r>
              <a:rPr lang="en-US" altLang="en-US" sz="2400">
                <a:latin typeface="Courier New" pitchFamily="49" charset="0"/>
              </a:rPr>
              <a:t>b</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i="1"/>
              <a:t>T</a:t>
            </a:r>
            <a:r>
              <a:rPr lang="en-US" altLang="en-US" sz="2400">
                <a:latin typeface="Courier New" pitchFamily="49" charset="0"/>
              </a:rPr>
              <a:t>b</a:t>
            </a:r>
            <a:r>
              <a:rPr lang="en-US" altLang="en-US" sz="2400" i="1"/>
              <a:t>T</a:t>
            </a:r>
            <a:r>
              <a:rPr lang="en-US" altLang="en-US" sz="2400">
                <a:latin typeface="Courier New" pitchFamily="49" charset="0"/>
              </a:rPr>
              <a:t>ab</a:t>
            </a:r>
            <a:r>
              <a:rPr lang="en-US" altLang="en-US" sz="2400"/>
              <a:t> </a:t>
            </a:r>
            <a:r>
              <a:rPr lang="en-US" altLang="en-US" sz="2400">
                <a:sym typeface="Symbol" pitchFamily="18" charset="2"/>
              </a:rPr>
              <a:t></a:t>
            </a:r>
            <a:r>
              <a:rPr lang="en-US" altLang="en-US" sz="2400"/>
              <a:t> 		</a:t>
            </a:r>
          </a:p>
        </p:txBody>
      </p:sp>
      <p:sp>
        <p:nvSpPr>
          <p:cNvPr id="12292" name="Slide Number Placeholder 1"/>
          <p:cNvSpPr>
            <a:spLocks noGrp="1"/>
          </p:cNvSpPr>
          <p:nvPr>
            <p:ph type="sldNum" sz="quarter" idx="12"/>
          </p:nvPr>
        </p:nvSpPr>
        <p:spPr>
          <a:noFill/>
          <a:ln>
            <a:miter lim="800000"/>
            <a:headEnd/>
            <a:tailEnd/>
          </a:ln>
        </p:spPr>
        <p:txBody>
          <a:bodyPr/>
          <a:lstStyle/>
          <a:p>
            <a:fld id="{62961D21-A27B-4078-BC84-0583F3D94608}" type="slidenum">
              <a:rPr lang="en-US" altLang="en-US" smtClean="0">
                <a:latin typeface="Arial" charset="0"/>
              </a:rPr>
              <a:pPr/>
              <a:t>10</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715962"/>
          </a:xfrm>
        </p:spPr>
        <p:txBody>
          <a:bodyPr/>
          <a:lstStyle/>
          <a:p>
            <a:pPr eaLnBrk="1" hangingPunct="1"/>
            <a:r>
              <a:rPr lang="en-US" altLang="en-US" sz="3600" b="1" smtClean="0"/>
              <a:t>When to Stop</a:t>
            </a:r>
          </a:p>
        </p:txBody>
      </p:sp>
      <p:sp>
        <p:nvSpPr>
          <p:cNvPr id="13315" name="Rectangle 3"/>
          <p:cNvSpPr>
            <a:spLocks noGrp="1" noChangeArrowheads="1"/>
          </p:cNvSpPr>
          <p:nvPr>
            <p:ph type="body" idx="1"/>
          </p:nvPr>
        </p:nvSpPr>
        <p:spPr>
          <a:xfrm>
            <a:off x="685800" y="990600"/>
            <a:ext cx="8153400" cy="4754563"/>
          </a:xfrm>
        </p:spPr>
        <p:txBody>
          <a:bodyPr/>
          <a:lstStyle/>
          <a:p>
            <a:pPr marL="381000" indent="-381000" eaLnBrk="1" hangingPunct="1">
              <a:lnSpc>
                <a:spcPct val="80000"/>
              </a:lnSpc>
              <a:buFontTx/>
              <a:buNone/>
            </a:pPr>
            <a:r>
              <a:rPr lang="en-US" altLang="en-US" sz="2800" dirty="0" smtClean="0"/>
              <a:t>May stop when:</a:t>
            </a:r>
          </a:p>
          <a:p>
            <a:pPr marL="381000" indent="-381000" eaLnBrk="1" hangingPunct="1">
              <a:lnSpc>
                <a:spcPct val="80000"/>
              </a:lnSpc>
              <a:buFontTx/>
              <a:buNone/>
            </a:pPr>
            <a:endParaRPr lang="en-US" altLang="en-US" sz="2800" dirty="0" smtClean="0"/>
          </a:p>
          <a:p>
            <a:pPr marL="381000" indent="-381000" eaLnBrk="1" hangingPunct="1">
              <a:lnSpc>
                <a:spcPct val="80000"/>
              </a:lnSpc>
              <a:buFontTx/>
              <a:buAutoNum type="arabicPeriod"/>
            </a:pPr>
            <a:r>
              <a:rPr lang="en-US" altLang="en-US" sz="2800" dirty="0" smtClean="0"/>
              <a:t>The working string no longer contains any nonterminal symbols (including, when it is </a:t>
            </a:r>
            <a:r>
              <a:rPr lang="en-US" altLang="en-US" sz="2800" dirty="0" smtClean="0">
                <a:sym typeface="Symbol" pitchFamily="18" charset="2"/>
              </a:rPr>
              <a:t></a:t>
            </a:r>
            <a:r>
              <a:rPr lang="en-US" altLang="en-US" sz="2800" dirty="0" smtClean="0"/>
              <a:t>).</a:t>
            </a:r>
          </a:p>
          <a:p>
            <a:pPr marL="381000" indent="-381000" eaLnBrk="1" hangingPunct="1">
              <a:lnSpc>
                <a:spcPct val="80000"/>
              </a:lnSpc>
              <a:buFontTx/>
              <a:buAutoNum type="arabicPeriod"/>
            </a:pPr>
            <a:endParaRPr lang="en-US" altLang="en-US" sz="2800" dirty="0" smtClean="0"/>
          </a:p>
          <a:p>
            <a:pPr marL="381000" indent="-381000" eaLnBrk="1" hangingPunct="1">
              <a:lnSpc>
                <a:spcPct val="80000"/>
              </a:lnSpc>
              <a:buFontTx/>
              <a:buNone/>
            </a:pPr>
            <a:r>
              <a:rPr lang="en-US" altLang="en-US" sz="2800" dirty="0" smtClean="0"/>
              <a:t>In this case,  we say that the working string is </a:t>
            </a:r>
            <a:r>
              <a:rPr lang="en-US" altLang="en-US" sz="2800" b="1" i="1" dirty="0" smtClean="0">
                <a:solidFill>
                  <a:srgbClr val="7030A0"/>
                </a:solidFill>
              </a:rPr>
              <a:t>generated</a:t>
            </a:r>
            <a:r>
              <a:rPr lang="en-US" altLang="en-US" sz="2800" dirty="0" smtClean="0"/>
              <a:t> by the grammar.  </a:t>
            </a:r>
          </a:p>
          <a:p>
            <a:pPr marL="381000" indent="-381000" eaLnBrk="1" hangingPunct="1">
              <a:lnSpc>
                <a:spcPct val="80000"/>
              </a:lnSpc>
              <a:buFontTx/>
              <a:buNone/>
            </a:pPr>
            <a:endParaRPr lang="en-US" altLang="en-US" sz="2800" dirty="0" smtClean="0"/>
          </a:p>
          <a:p>
            <a:pPr marL="381000" indent="-381000" eaLnBrk="1" hangingPunct="1">
              <a:lnSpc>
                <a:spcPct val="80000"/>
              </a:lnSpc>
              <a:buFontTx/>
              <a:buNone/>
            </a:pPr>
            <a:r>
              <a:rPr lang="en-US" altLang="en-US" sz="2800" dirty="0" smtClean="0"/>
              <a:t>Example:</a:t>
            </a:r>
          </a:p>
        </p:txBody>
      </p:sp>
      <p:sp>
        <p:nvSpPr>
          <p:cNvPr id="13316" name="Text Box 4"/>
          <p:cNvSpPr txBox="1">
            <a:spLocks noChangeArrowheads="1"/>
          </p:cNvSpPr>
          <p:nvPr/>
        </p:nvSpPr>
        <p:spPr bwMode="auto">
          <a:xfrm>
            <a:off x="1539875" y="4724400"/>
            <a:ext cx="6553200" cy="457200"/>
          </a:xfrm>
          <a:prstGeom prst="rect">
            <a:avLst/>
          </a:prstGeom>
          <a:noFill/>
          <a:ln w="9525">
            <a:noFill/>
            <a:miter lim="800000"/>
            <a:headEnd/>
            <a:tailEnd/>
          </a:ln>
          <a:effectLst/>
        </p:spPr>
        <p:txBody>
          <a:bodyPr>
            <a:spAutoFit/>
          </a:bodyPr>
          <a:lstStyle/>
          <a:p>
            <a:pPr>
              <a:spcBef>
                <a:spcPct val="50000"/>
              </a:spcBef>
            </a:pPr>
            <a:r>
              <a:rPr lang="en-US" altLang="en-US" sz="2400" i="1"/>
              <a:t>S</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i="1"/>
              <a:t>S</a:t>
            </a:r>
            <a:r>
              <a:rPr lang="en-US" altLang="en-US" sz="2400">
                <a:latin typeface="Courier New" pitchFamily="49" charset="0"/>
              </a:rPr>
              <a:t>b</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a:t>
            </a:r>
            <a:r>
              <a:rPr lang="en-US" altLang="en-US" sz="2400" i="1"/>
              <a:t>S</a:t>
            </a:r>
            <a:r>
              <a:rPr lang="en-US" altLang="en-US" sz="2400">
                <a:latin typeface="Courier New" pitchFamily="49" charset="0"/>
              </a:rPr>
              <a:t>bb</a:t>
            </a:r>
            <a:r>
              <a:rPr lang="en-US" altLang="en-US" sz="2400"/>
              <a:t> </a:t>
            </a:r>
            <a:r>
              <a:rPr lang="en-US" altLang="en-US" sz="2400">
                <a:sym typeface="Symbol" pitchFamily="18" charset="2"/>
              </a:rPr>
              <a:t> </a:t>
            </a:r>
            <a:r>
              <a:rPr lang="en-US" altLang="en-US" sz="2400">
                <a:latin typeface="Courier New" pitchFamily="49" charset="0"/>
              </a:rPr>
              <a:t>aabb</a:t>
            </a:r>
          </a:p>
        </p:txBody>
      </p:sp>
      <p:sp>
        <p:nvSpPr>
          <p:cNvPr id="13317" name="Slide Number Placeholder 1"/>
          <p:cNvSpPr>
            <a:spLocks noGrp="1"/>
          </p:cNvSpPr>
          <p:nvPr>
            <p:ph type="sldNum" sz="quarter" idx="12"/>
          </p:nvPr>
        </p:nvSpPr>
        <p:spPr>
          <a:noFill/>
          <a:ln>
            <a:miter lim="800000"/>
            <a:headEnd/>
            <a:tailEnd/>
          </a:ln>
        </p:spPr>
        <p:txBody>
          <a:bodyPr/>
          <a:lstStyle/>
          <a:p>
            <a:fld id="{12CAB92E-8889-42F7-9871-7E12283BC755}" type="slidenum">
              <a:rPr lang="en-US" altLang="en-US" smtClean="0">
                <a:latin typeface="Arial" charset="0"/>
              </a:rPr>
              <a:pPr/>
              <a:t>11</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715962"/>
          </a:xfrm>
        </p:spPr>
        <p:txBody>
          <a:bodyPr/>
          <a:lstStyle/>
          <a:p>
            <a:pPr eaLnBrk="1" hangingPunct="1"/>
            <a:r>
              <a:rPr lang="en-US" altLang="en-US" sz="3600" b="1" smtClean="0"/>
              <a:t>When to Stop</a:t>
            </a:r>
          </a:p>
        </p:txBody>
      </p:sp>
      <p:sp>
        <p:nvSpPr>
          <p:cNvPr id="14339" name="Rectangle 3"/>
          <p:cNvSpPr>
            <a:spLocks noGrp="1" noChangeArrowheads="1"/>
          </p:cNvSpPr>
          <p:nvPr>
            <p:ph type="body" idx="1"/>
          </p:nvPr>
        </p:nvSpPr>
        <p:spPr>
          <a:xfrm>
            <a:off x="838200" y="990600"/>
            <a:ext cx="8001000" cy="3352800"/>
          </a:xfrm>
        </p:spPr>
        <p:txBody>
          <a:bodyPr>
            <a:normAutofit lnSpcReduction="10000"/>
          </a:bodyPr>
          <a:lstStyle/>
          <a:p>
            <a:pPr marL="381000" indent="-381000" eaLnBrk="1" hangingPunct="1">
              <a:lnSpc>
                <a:spcPct val="80000"/>
              </a:lnSpc>
              <a:buFontTx/>
              <a:buNone/>
            </a:pPr>
            <a:r>
              <a:rPr lang="en-US" altLang="en-US" sz="2200" dirty="0" smtClean="0"/>
              <a:t>May stop when:</a:t>
            </a:r>
          </a:p>
          <a:p>
            <a:pPr marL="381000" indent="-381000" eaLnBrk="1" hangingPunct="1">
              <a:lnSpc>
                <a:spcPct val="80000"/>
              </a:lnSpc>
              <a:buFontTx/>
              <a:buNone/>
            </a:pPr>
            <a:endParaRPr lang="en-US" altLang="en-US" sz="2200" dirty="0" smtClean="0"/>
          </a:p>
          <a:p>
            <a:pPr marL="381000" indent="-381000" algn="just" eaLnBrk="1" hangingPunct="1">
              <a:lnSpc>
                <a:spcPct val="80000"/>
              </a:lnSpc>
              <a:buFontTx/>
              <a:buAutoNum type="arabicPeriod" startAt="2"/>
            </a:pPr>
            <a:r>
              <a:rPr lang="en-US" altLang="en-US" sz="2800" dirty="0" smtClean="0"/>
              <a:t>There are nonterminal symbols in the working string but none of them appears on the left-hand side of any rule in the grammar.</a:t>
            </a:r>
          </a:p>
          <a:p>
            <a:pPr marL="381000" indent="-381000" eaLnBrk="1" hangingPunct="1">
              <a:lnSpc>
                <a:spcPct val="80000"/>
              </a:lnSpc>
              <a:buFontTx/>
              <a:buAutoNum type="arabicPeriod" startAt="2"/>
            </a:pPr>
            <a:endParaRPr lang="en-US" altLang="en-US" sz="2200" dirty="0" smtClean="0"/>
          </a:p>
          <a:p>
            <a:pPr marL="381000" indent="-381000" eaLnBrk="1" hangingPunct="1">
              <a:lnSpc>
                <a:spcPct val="80000"/>
              </a:lnSpc>
              <a:buFontTx/>
              <a:buNone/>
            </a:pPr>
            <a:r>
              <a:rPr lang="en-US" altLang="en-US" sz="2200" dirty="0" smtClean="0"/>
              <a:t>In this case, we have a </a:t>
            </a:r>
            <a:r>
              <a:rPr lang="en-US" altLang="en-US" sz="2200" b="1" dirty="0" smtClean="0"/>
              <a:t>blocked or non-terminated derivation </a:t>
            </a:r>
            <a:r>
              <a:rPr lang="en-US" altLang="en-US" sz="2200" dirty="0" smtClean="0"/>
              <a:t>but no generated string.</a:t>
            </a:r>
          </a:p>
          <a:p>
            <a:pPr marL="381000" indent="-381000" eaLnBrk="1" hangingPunct="1">
              <a:lnSpc>
                <a:spcPct val="80000"/>
              </a:lnSpc>
              <a:buFontTx/>
              <a:buNone/>
            </a:pPr>
            <a:endParaRPr lang="en-US" altLang="en-US" sz="2200" dirty="0" smtClean="0"/>
          </a:p>
          <a:p>
            <a:pPr marL="381000" indent="-381000" eaLnBrk="1" hangingPunct="1">
              <a:lnSpc>
                <a:spcPct val="80000"/>
              </a:lnSpc>
              <a:buFontTx/>
              <a:buNone/>
            </a:pPr>
            <a:r>
              <a:rPr lang="en-US" altLang="en-US" sz="2200" dirty="0" smtClean="0"/>
              <a:t>Example:</a:t>
            </a:r>
          </a:p>
        </p:txBody>
      </p:sp>
      <p:sp>
        <p:nvSpPr>
          <p:cNvPr id="14340" name="Text Box 4"/>
          <p:cNvSpPr txBox="1">
            <a:spLocks noChangeArrowheads="1"/>
          </p:cNvSpPr>
          <p:nvPr/>
        </p:nvSpPr>
        <p:spPr bwMode="auto">
          <a:xfrm>
            <a:off x="1066800" y="4572000"/>
            <a:ext cx="8077200" cy="1552575"/>
          </a:xfrm>
          <a:prstGeom prst="rect">
            <a:avLst/>
          </a:prstGeom>
          <a:noFill/>
          <a:ln w="9525">
            <a:noFill/>
            <a:miter lim="800000"/>
            <a:headEnd/>
            <a:tailEnd/>
          </a:ln>
          <a:effectLst/>
        </p:spPr>
        <p:txBody>
          <a:bodyPr>
            <a:spAutoFit/>
          </a:bodyPr>
          <a:lstStyle/>
          <a:p>
            <a:pPr>
              <a:spcBef>
                <a:spcPct val="50000"/>
              </a:spcBef>
            </a:pPr>
            <a:r>
              <a:rPr lang="en-US" altLang="en-US" sz="2400"/>
              <a:t>Rules:	</a:t>
            </a:r>
            <a:r>
              <a:rPr lang="en-US" altLang="en-US" sz="2400" i="1"/>
              <a:t>S</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i="1"/>
              <a:t>S</a:t>
            </a:r>
            <a:r>
              <a:rPr lang="en-US" altLang="en-US" sz="2400">
                <a:latin typeface="Courier New" pitchFamily="49" charset="0"/>
              </a:rPr>
              <a:t>b</a:t>
            </a:r>
            <a:r>
              <a:rPr lang="en-US" altLang="en-US" sz="2400"/>
              <a:t>, </a:t>
            </a:r>
            <a:r>
              <a:rPr lang="en-US" altLang="en-US" sz="2400" i="1"/>
              <a:t>S</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b</a:t>
            </a:r>
            <a:r>
              <a:rPr lang="en-US" altLang="en-US" sz="2400" i="1"/>
              <a:t>T</a:t>
            </a:r>
            <a:r>
              <a:rPr lang="en-US" altLang="en-US" sz="2400">
                <a:latin typeface="Courier New" pitchFamily="49" charset="0"/>
              </a:rPr>
              <a:t>a</a:t>
            </a:r>
            <a:r>
              <a:rPr lang="en-US" altLang="en-US" sz="2400"/>
              <a:t>, and </a:t>
            </a:r>
            <a:r>
              <a:rPr lang="en-US" altLang="en-US" sz="2400" i="1"/>
              <a:t>S</a:t>
            </a:r>
            <a:r>
              <a:rPr lang="en-US" altLang="en-US" sz="2400"/>
              <a:t> </a:t>
            </a:r>
            <a:r>
              <a:rPr lang="en-US" altLang="en-US" sz="2400">
                <a:sym typeface="Symbol" pitchFamily="18" charset="2"/>
              </a:rPr>
              <a:t></a:t>
            </a:r>
            <a:r>
              <a:rPr lang="en-US" altLang="en-US" sz="2400"/>
              <a:t> </a:t>
            </a:r>
            <a:r>
              <a:rPr lang="en-US" altLang="en-US" sz="2400">
                <a:sym typeface="Symbol" pitchFamily="18" charset="2"/>
              </a:rPr>
              <a:t></a:t>
            </a:r>
            <a:r>
              <a:rPr lang="en-US" altLang="en-US" sz="2400"/>
              <a:t> </a:t>
            </a:r>
          </a:p>
          <a:p>
            <a:pPr>
              <a:spcBef>
                <a:spcPct val="50000"/>
              </a:spcBef>
            </a:pPr>
            <a:endParaRPr lang="en-US" altLang="en-US" sz="2400"/>
          </a:p>
          <a:p>
            <a:pPr>
              <a:spcBef>
                <a:spcPct val="50000"/>
              </a:spcBef>
            </a:pPr>
            <a:r>
              <a:rPr lang="en-US" altLang="en-US" sz="2400"/>
              <a:t>Derivations: </a:t>
            </a:r>
            <a:r>
              <a:rPr lang="en-US" altLang="en-US" sz="2400" i="1"/>
              <a:t>S</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i="1"/>
              <a:t>S</a:t>
            </a:r>
            <a:r>
              <a:rPr lang="en-US" altLang="en-US" sz="2400">
                <a:latin typeface="Courier New" pitchFamily="49" charset="0"/>
              </a:rPr>
              <a:t>b</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ab</a:t>
            </a:r>
            <a:r>
              <a:rPr lang="en-US" altLang="en-US" sz="2400" i="1"/>
              <a:t>T</a:t>
            </a:r>
            <a:r>
              <a:rPr lang="en-US" altLang="en-US" sz="2400">
                <a:latin typeface="Courier New" pitchFamily="49" charset="0"/>
              </a:rPr>
              <a:t>ab</a:t>
            </a:r>
            <a:r>
              <a:rPr lang="en-US" altLang="en-US" sz="2400"/>
              <a:t> </a:t>
            </a:r>
            <a:r>
              <a:rPr lang="en-US" altLang="en-US" sz="2400">
                <a:sym typeface="Symbol" pitchFamily="18" charset="2"/>
              </a:rPr>
              <a:t> 		[blocked]</a:t>
            </a:r>
            <a:endParaRPr lang="en-US" altLang="en-US" sz="2400"/>
          </a:p>
        </p:txBody>
      </p:sp>
      <p:sp>
        <p:nvSpPr>
          <p:cNvPr id="14341" name="Slide Number Placeholder 1"/>
          <p:cNvSpPr>
            <a:spLocks noGrp="1"/>
          </p:cNvSpPr>
          <p:nvPr>
            <p:ph type="sldNum" sz="quarter" idx="12"/>
          </p:nvPr>
        </p:nvSpPr>
        <p:spPr>
          <a:noFill/>
          <a:ln>
            <a:miter lim="800000"/>
            <a:headEnd/>
            <a:tailEnd/>
          </a:ln>
        </p:spPr>
        <p:txBody>
          <a:bodyPr/>
          <a:lstStyle/>
          <a:p>
            <a:fld id="{24214C2D-FA2D-4CF7-ACCC-81E2DED53B23}" type="slidenum">
              <a:rPr lang="en-US" altLang="en-US" smtClean="0">
                <a:latin typeface="Arial" charset="0"/>
              </a:rPr>
              <a:pPr/>
              <a:t>12</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15962"/>
          </a:xfrm>
        </p:spPr>
        <p:txBody>
          <a:bodyPr/>
          <a:lstStyle/>
          <a:p>
            <a:pPr eaLnBrk="1" hangingPunct="1"/>
            <a:r>
              <a:rPr lang="en-US" altLang="en-US" sz="3600" b="1" smtClean="0"/>
              <a:t>When to Stop</a:t>
            </a:r>
          </a:p>
        </p:txBody>
      </p:sp>
      <p:sp>
        <p:nvSpPr>
          <p:cNvPr id="15363" name="Rectangle 3"/>
          <p:cNvSpPr>
            <a:spLocks noGrp="1" noChangeArrowheads="1"/>
          </p:cNvSpPr>
          <p:nvPr>
            <p:ph type="body" idx="1"/>
          </p:nvPr>
        </p:nvSpPr>
        <p:spPr>
          <a:xfrm>
            <a:off x="609600" y="1219200"/>
            <a:ext cx="8229600" cy="4754563"/>
          </a:xfrm>
        </p:spPr>
        <p:txBody>
          <a:bodyPr/>
          <a:lstStyle/>
          <a:p>
            <a:pPr marL="381000" indent="-381000" eaLnBrk="1" hangingPunct="1">
              <a:lnSpc>
                <a:spcPct val="80000"/>
              </a:lnSpc>
              <a:buFontTx/>
              <a:buNone/>
            </a:pPr>
            <a:r>
              <a:rPr lang="en-US" altLang="en-US" sz="2200" smtClean="0"/>
              <a:t>It is possible that neither (1) nor (2) is achieved.  </a:t>
            </a:r>
          </a:p>
          <a:p>
            <a:pPr marL="381000" indent="-381000" eaLnBrk="1" hangingPunct="1">
              <a:lnSpc>
                <a:spcPct val="80000"/>
              </a:lnSpc>
              <a:buFontTx/>
              <a:buNone/>
            </a:pPr>
            <a:endParaRPr lang="en-US" altLang="en-US" sz="2200" smtClean="0"/>
          </a:p>
          <a:p>
            <a:pPr marL="381000" indent="-381000" eaLnBrk="1" hangingPunct="1">
              <a:lnSpc>
                <a:spcPct val="80000"/>
              </a:lnSpc>
              <a:buFontTx/>
              <a:buNone/>
            </a:pPr>
            <a:r>
              <a:rPr lang="en-US" altLang="en-US" sz="2200" smtClean="0"/>
              <a:t>Example: </a:t>
            </a:r>
          </a:p>
          <a:p>
            <a:pPr marL="381000" indent="-381000" eaLnBrk="1" hangingPunct="1">
              <a:lnSpc>
                <a:spcPct val="80000"/>
              </a:lnSpc>
              <a:buFontTx/>
              <a:buNone/>
            </a:pPr>
            <a:endParaRPr lang="en-US" altLang="en-US" sz="2200" smtClean="0"/>
          </a:p>
          <a:p>
            <a:pPr marL="381000" indent="-381000" eaLnBrk="1" hangingPunct="1">
              <a:lnSpc>
                <a:spcPct val="80000"/>
              </a:lnSpc>
              <a:buFontTx/>
              <a:buNone/>
            </a:pPr>
            <a:r>
              <a:rPr lang="en-US" altLang="en-US" sz="2200" smtClean="0"/>
              <a:t>  </a:t>
            </a:r>
            <a:r>
              <a:rPr lang="en-US" altLang="en-US" sz="2200" i="1" smtClean="0"/>
              <a:t>G</a:t>
            </a:r>
            <a:r>
              <a:rPr lang="en-US" altLang="en-US" sz="2200" smtClean="0"/>
              <a:t> contains only the rules </a:t>
            </a:r>
            <a:r>
              <a:rPr lang="en-US" altLang="en-US" sz="2200" i="1" smtClean="0"/>
              <a:t>S</a:t>
            </a:r>
            <a:r>
              <a:rPr lang="en-US" altLang="en-US" sz="2200" smtClean="0"/>
              <a:t> </a:t>
            </a:r>
            <a:r>
              <a:rPr lang="en-US" altLang="en-US" sz="2200" smtClean="0">
                <a:sym typeface="Symbol" pitchFamily="18" charset="2"/>
              </a:rPr>
              <a:t></a:t>
            </a:r>
            <a:r>
              <a:rPr lang="en-US" altLang="en-US" sz="2200" smtClean="0"/>
              <a:t> </a:t>
            </a:r>
            <a:r>
              <a:rPr lang="en-US" altLang="en-US" sz="2200" i="1" smtClean="0"/>
              <a:t>B</a:t>
            </a:r>
            <a:r>
              <a:rPr lang="en-US" altLang="en-US" sz="2200" smtClean="0">
                <a:latin typeface="Courier New" pitchFamily="49" charset="0"/>
              </a:rPr>
              <a:t>a</a:t>
            </a:r>
            <a:r>
              <a:rPr lang="en-US" altLang="en-US" sz="2200" smtClean="0"/>
              <a:t> and </a:t>
            </a:r>
            <a:r>
              <a:rPr lang="en-US" altLang="en-US" sz="2200" i="1" smtClean="0"/>
              <a:t>B</a:t>
            </a:r>
            <a:r>
              <a:rPr lang="en-US" altLang="en-US" sz="2200" smtClean="0"/>
              <a:t> </a:t>
            </a:r>
            <a:r>
              <a:rPr lang="en-US" altLang="en-US" sz="2200" smtClean="0">
                <a:sym typeface="Symbol" pitchFamily="18" charset="2"/>
              </a:rPr>
              <a:t></a:t>
            </a:r>
            <a:r>
              <a:rPr lang="en-US" altLang="en-US" sz="2200" smtClean="0"/>
              <a:t> </a:t>
            </a:r>
            <a:r>
              <a:rPr lang="en-US" altLang="en-US" sz="2200" smtClean="0">
                <a:latin typeface="Courier New" pitchFamily="49" charset="0"/>
              </a:rPr>
              <a:t>b</a:t>
            </a:r>
            <a:r>
              <a:rPr lang="en-US" altLang="en-US" sz="2200" i="1" smtClean="0"/>
              <a:t>B</a:t>
            </a:r>
            <a:r>
              <a:rPr lang="en-US" altLang="en-US" sz="2200" smtClean="0"/>
              <a:t>, with </a:t>
            </a:r>
            <a:r>
              <a:rPr lang="en-US" altLang="en-US" sz="2200" i="1" smtClean="0"/>
              <a:t>S</a:t>
            </a:r>
            <a:r>
              <a:rPr lang="en-US" altLang="en-US" sz="2200" smtClean="0"/>
              <a:t> the start symbol.  </a:t>
            </a:r>
          </a:p>
          <a:p>
            <a:pPr marL="381000" indent="-381000" eaLnBrk="1" hangingPunct="1">
              <a:lnSpc>
                <a:spcPct val="80000"/>
              </a:lnSpc>
              <a:buFontTx/>
              <a:buNone/>
            </a:pPr>
            <a:endParaRPr lang="en-US" altLang="en-US" sz="2200" smtClean="0"/>
          </a:p>
          <a:p>
            <a:pPr marL="381000" indent="-381000" eaLnBrk="1" hangingPunct="1">
              <a:lnSpc>
                <a:spcPct val="80000"/>
              </a:lnSpc>
              <a:buFontTx/>
              <a:buNone/>
            </a:pPr>
            <a:r>
              <a:rPr lang="en-US" altLang="en-US" sz="2200" smtClean="0"/>
              <a:t>   Then all derivations proceed as:</a:t>
            </a:r>
          </a:p>
          <a:p>
            <a:pPr marL="381000" indent="-381000" eaLnBrk="1" hangingPunct="1">
              <a:lnSpc>
                <a:spcPct val="80000"/>
              </a:lnSpc>
              <a:buFontTx/>
              <a:buNone/>
            </a:pPr>
            <a:endParaRPr lang="en-US" altLang="en-US" sz="2200" i="1" smtClean="0"/>
          </a:p>
          <a:p>
            <a:pPr marL="381000" indent="-381000" eaLnBrk="1" hangingPunct="1">
              <a:lnSpc>
                <a:spcPct val="80000"/>
              </a:lnSpc>
              <a:buFontTx/>
              <a:buNone/>
            </a:pPr>
            <a:r>
              <a:rPr lang="en-US" altLang="en-US" sz="2200" i="1" smtClean="0"/>
              <a:t>	S</a:t>
            </a:r>
            <a:r>
              <a:rPr lang="en-US" altLang="en-US" sz="2200" smtClean="0"/>
              <a:t> </a:t>
            </a:r>
            <a:r>
              <a:rPr lang="en-US" altLang="en-US" sz="2200" smtClean="0">
                <a:sym typeface="Symbol" pitchFamily="18" charset="2"/>
              </a:rPr>
              <a:t></a:t>
            </a:r>
            <a:r>
              <a:rPr lang="en-US" altLang="en-US" sz="2200" smtClean="0"/>
              <a:t> </a:t>
            </a:r>
            <a:r>
              <a:rPr lang="en-US" altLang="en-US" sz="2200" i="1" smtClean="0"/>
              <a:t>B</a:t>
            </a:r>
            <a:r>
              <a:rPr lang="en-US" altLang="en-US" sz="2200" smtClean="0">
                <a:latin typeface="Courier New" pitchFamily="49" charset="0"/>
              </a:rPr>
              <a:t>a</a:t>
            </a:r>
            <a:r>
              <a:rPr lang="en-US" altLang="en-US" sz="2200" smtClean="0"/>
              <a:t> </a:t>
            </a:r>
            <a:r>
              <a:rPr lang="en-US" altLang="en-US" sz="2200" smtClean="0">
                <a:sym typeface="Symbol" pitchFamily="18" charset="2"/>
              </a:rPr>
              <a:t></a:t>
            </a:r>
            <a:r>
              <a:rPr lang="en-US" altLang="en-US" sz="2200" smtClean="0"/>
              <a:t> </a:t>
            </a:r>
            <a:r>
              <a:rPr lang="en-US" altLang="en-US" sz="2200" smtClean="0">
                <a:latin typeface="Courier New" pitchFamily="49" charset="0"/>
              </a:rPr>
              <a:t>b</a:t>
            </a:r>
            <a:r>
              <a:rPr lang="en-US" altLang="en-US" sz="2200" i="1" smtClean="0"/>
              <a:t>B</a:t>
            </a:r>
            <a:r>
              <a:rPr lang="en-US" altLang="en-US" sz="2200" smtClean="0">
                <a:latin typeface="Courier New" pitchFamily="49" charset="0"/>
              </a:rPr>
              <a:t>a</a:t>
            </a:r>
            <a:r>
              <a:rPr lang="en-US" altLang="en-US" sz="2200" smtClean="0"/>
              <a:t> </a:t>
            </a:r>
            <a:r>
              <a:rPr lang="en-US" altLang="en-US" sz="2200" smtClean="0">
                <a:sym typeface="Symbol" pitchFamily="18" charset="2"/>
              </a:rPr>
              <a:t></a:t>
            </a:r>
            <a:r>
              <a:rPr lang="en-US" altLang="en-US" sz="2200" smtClean="0"/>
              <a:t> </a:t>
            </a:r>
            <a:r>
              <a:rPr lang="en-US" altLang="en-US" sz="2200" smtClean="0">
                <a:latin typeface="Courier New" pitchFamily="49" charset="0"/>
              </a:rPr>
              <a:t>bb</a:t>
            </a:r>
            <a:r>
              <a:rPr lang="en-US" altLang="en-US" sz="2200" i="1" smtClean="0"/>
              <a:t>B</a:t>
            </a:r>
            <a:r>
              <a:rPr lang="en-US" altLang="en-US" sz="2200" smtClean="0">
                <a:latin typeface="Courier New" pitchFamily="49" charset="0"/>
              </a:rPr>
              <a:t>a</a:t>
            </a:r>
            <a:r>
              <a:rPr lang="en-US" altLang="en-US" sz="2200" smtClean="0"/>
              <a:t> </a:t>
            </a:r>
            <a:r>
              <a:rPr lang="en-US" altLang="en-US" sz="2200" smtClean="0">
                <a:sym typeface="Symbol" pitchFamily="18" charset="2"/>
              </a:rPr>
              <a:t></a:t>
            </a:r>
            <a:r>
              <a:rPr lang="en-US" altLang="en-US" sz="2200" smtClean="0"/>
              <a:t> </a:t>
            </a:r>
            <a:r>
              <a:rPr lang="en-US" altLang="en-US" sz="2200" smtClean="0">
                <a:latin typeface="Courier New" pitchFamily="49" charset="0"/>
              </a:rPr>
              <a:t>bbb</a:t>
            </a:r>
            <a:r>
              <a:rPr lang="en-US" altLang="en-US" sz="2200" i="1" smtClean="0"/>
              <a:t>B</a:t>
            </a:r>
            <a:r>
              <a:rPr lang="en-US" altLang="en-US" sz="2200" smtClean="0">
                <a:latin typeface="Courier New" pitchFamily="49" charset="0"/>
              </a:rPr>
              <a:t>a</a:t>
            </a:r>
            <a:r>
              <a:rPr lang="en-US" altLang="en-US" sz="2200" smtClean="0"/>
              <a:t> </a:t>
            </a:r>
            <a:r>
              <a:rPr lang="en-US" altLang="en-US" sz="2200" smtClean="0">
                <a:sym typeface="Symbol" pitchFamily="18" charset="2"/>
              </a:rPr>
              <a:t></a:t>
            </a:r>
            <a:r>
              <a:rPr lang="en-US" altLang="en-US" sz="2200" smtClean="0"/>
              <a:t> </a:t>
            </a:r>
            <a:r>
              <a:rPr lang="en-US" altLang="en-US" sz="2200" smtClean="0">
                <a:latin typeface="Courier New" pitchFamily="49" charset="0"/>
              </a:rPr>
              <a:t>bbbb</a:t>
            </a:r>
            <a:r>
              <a:rPr lang="en-US" altLang="en-US" sz="2200" i="1" smtClean="0"/>
              <a:t>B</a:t>
            </a:r>
            <a:r>
              <a:rPr lang="en-US" altLang="en-US" sz="2200" smtClean="0">
                <a:latin typeface="Courier New" pitchFamily="49" charset="0"/>
              </a:rPr>
              <a:t>a</a:t>
            </a:r>
            <a:r>
              <a:rPr lang="en-US" altLang="en-US" sz="2200" smtClean="0"/>
              <a:t> </a:t>
            </a:r>
            <a:r>
              <a:rPr lang="en-US" altLang="en-US" sz="2200" smtClean="0">
                <a:sym typeface="Symbol" pitchFamily="18" charset="2"/>
              </a:rPr>
              <a:t></a:t>
            </a:r>
            <a:r>
              <a:rPr lang="en-US" altLang="en-US" sz="2200" smtClean="0"/>
              <a:t> ...</a:t>
            </a:r>
          </a:p>
          <a:p>
            <a:pPr marL="381000" indent="-381000" eaLnBrk="1" hangingPunct="1">
              <a:lnSpc>
                <a:spcPct val="80000"/>
              </a:lnSpc>
              <a:buFontTx/>
              <a:buNone/>
            </a:pPr>
            <a:endParaRPr lang="en-US" altLang="en-US" sz="2200" smtClean="0"/>
          </a:p>
          <a:p>
            <a:pPr marL="381000" indent="-381000" eaLnBrk="1" hangingPunct="1">
              <a:lnSpc>
                <a:spcPct val="80000"/>
              </a:lnSpc>
              <a:buFontTx/>
              <a:buNone/>
            </a:pPr>
            <a:r>
              <a:rPr lang="en-US" altLang="en-US" sz="2200" b="1" i="1" smtClean="0">
                <a:solidFill>
                  <a:srgbClr val="7030A0"/>
                </a:solidFill>
              </a:rPr>
              <a:t>In the last 2 cases, you have a “bad” grammar!!</a:t>
            </a:r>
          </a:p>
        </p:txBody>
      </p:sp>
      <p:sp>
        <p:nvSpPr>
          <p:cNvPr id="15364" name="Slide Number Placeholder 1"/>
          <p:cNvSpPr>
            <a:spLocks noGrp="1"/>
          </p:cNvSpPr>
          <p:nvPr>
            <p:ph type="sldNum" sz="quarter" idx="12"/>
          </p:nvPr>
        </p:nvSpPr>
        <p:spPr>
          <a:noFill/>
          <a:ln>
            <a:miter lim="800000"/>
            <a:headEnd/>
            <a:tailEnd/>
          </a:ln>
        </p:spPr>
        <p:txBody>
          <a:bodyPr/>
          <a:lstStyle/>
          <a:p>
            <a:fld id="{223EDF68-940E-4740-ADEA-00BC86D7D589}" type="slidenum">
              <a:rPr lang="en-US" altLang="en-US" smtClean="0">
                <a:latin typeface="Arial" charset="0"/>
              </a:rPr>
              <a:pPr/>
              <a:t>13</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914400" y="0"/>
            <a:ext cx="8229600" cy="914400"/>
          </a:xfrm>
        </p:spPr>
        <p:txBody>
          <a:bodyPr/>
          <a:lstStyle/>
          <a:p>
            <a:pPr eaLnBrk="1" hangingPunct="1"/>
            <a:r>
              <a:rPr lang="en-US" altLang="en-US" sz="3600" b="1" smtClean="0"/>
              <a:t>Context-Free Grammars</a:t>
            </a:r>
            <a:r>
              <a:rPr lang="en-US" altLang="en-US" smtClean="0"/>
              <a:t> </a:t>
            </a:r>
          </a:p>
        </p:txBody>
      </p:sp>
      <p:sp>
        <p:nvSpPr>
          <p:cNvPr id="26627" name="Text Box 5"/>
          <p:cNvSpPr txBox="1">
            <a:spLocks noChangeArrowheads="1"/>
          </p:cNvSpPr>
          <p:nvPr/>
        </p:nvSpPr>
        <p:spPr bwMode="auto">
          <a:xfrm>
            <a:off x="1066800" y="1143000"/>
            <a:ext cx="7696200" cy="366713"/>
          </a:xfrm>
          <a:prstGeom prst="rect">
            <a:avLst/>
          </a:prstGeom>
          <a:noFill/>
          <a:ln w="9525">
            <a:noFill/>
            <a:miter lim="800000"/>
            <a:headEnd/>
            <a:tailEnd/>
          </a:ln>
          <a:effectLst/>
        </p:spPr>
        <p:txBody>
          <a:bodyPr>
            <a:spAutoFit/>
          </a:bodyPr>
          <a:lstStyle/>
          <a:p>
            <a:endParaRPr lang="en-US" altLang="en-US"/>
          </a:p>
        </p:txBody>
      </p:sp>
      <p:sp>
        <p:nvSpPr>
          <p:cNvPr id="26628" name="Text Box 6"/>
          <p:cNvSpPr txBox="1">
            <a:spLocks noChangeArrowheads="1"/>
          </p:cNvSpPr>
          <p:nvPr/>
        </p:nvSpPr>
        <p:spPr bwMode="auto">
          <a:xfrm>
            <a:off x="990600" y="1143000"/>
            <a:ext cx="7772400" cy="4308872"/>
          </a:xfrm>
          <a:prstGeom prst="rect">
            <a:avLst/>
          </a:prstGeom>
          <a:noFill/>
          <a:ln w="9525">
            <a:noFill/>
            <a:miter lim="800000"/>
            <a:headEnd/>
            <a:tailEnd/>
          </a:ln>
          <a:effectLst/>
        </p:spPr>
        <p:txBody>
          <a:bodyPr>
            <a:spAutoFit/>
          </a:bodyPr>
          <a:lstStyle/>
          <a:p>
            <a:pPr marL="342900" indent="-342900"/>
            <a:r>
              <a:rPr lang="en-US" altLang="en-US" sz="2400" dirty="0"/>
              <a:t>A context-free grammar </a:t>
            </a:r>
            <a:r>
              <a:rPr lang="en-US" altLang="en-US" sz="2400" i="1" dirty="0"/>
              <a:t>G</a:t>
            </a:r>
            <a:r>
              <a:rPr lang="en-US" altLang="en-US" sz="2400" dirty="0"/>
              <a:t> is a quadruple,</a:t>
            </a:r>
          </a:p>
          <a:p>
            <a:pPr marL="342900" indent="-342900"/>
            <a:r>
              <a:rPr lang="en-US" altLang="en-US" sz="2400" dirty="0"/>
              <a:t>		</a:t>
            </a:r>
            <a:r>
              <a:rPr lang="en-US" altLang="en-US" sz="2400" dirty="0">
                <a:solidFill>
                  <a:srgbClr val="FF0000"/>
                </a:solidFill>
              </a:rPr>
              <a:t>(</a:t>
            </a:r>
            <a:r>
              <a:rPr lang="en-US" altLang="en-US" sz="2400" i="1" dirty="0">
                <a:solidFill>
                  <a:srgbClr val="FF0000"/>
                </a:solidFill>
              </a:rPr>
              <a:t>V</a:t>
            </a:r>
            <a:r>
              <a:rPr lang="en-US" altLang="en-US" sz="2400" dirty="0">
                <a:solidFill>
                  <a:srgbClr val="FF0000"/>
                </a:solidFill>
              </a:rPr>
              <a:t>, </a:t>
            </a:r>
            <a:r>
              <a:rPr lang="en-US" altLang="en-US" sz="2400" dirty="0">
                <a:solidFill>
                  <a:srgbClr val="FF0000"/>
                </a:solidFill>
                <a:sym typeface="Symbol" pitchFamily="18" charset="2"/>
              </a:rPr>
              <a:t></a:t>
            </a:r>
            <a:r>
              <a:rPr lang="en-US" altLang="en-US" sz="2400" dirty="0">
                <a:solidFill>
                  <a:srgbClr val="FF0000"/>
                </a:solidFill>
              </a:rPr>
              <a:t>, </a:t>
            </a:r>
            <a:r>
              <a:rPr lang="en-US" altLang="en-US" sz="2400" i="1" dirty="0">
                <a:solidFill>
                  <a:srgbClr val="FF0000"/>
                </a:solidFill>
              </a:rPr>
              <a:t>R</a:t>
            </a:r>
            <a:r>
              <a:rPr lang="en-US" altLang="en-US" sz="2400" dirty="0">
                <a:solidFill>
                  <a:srgbClr val="FF0000"/>
                </a:solidFill>
              </a:rPr>
              <a:t>, </a:t>
            </a:r>
            <a:r>
              <a:rPr lang="en-US" altLang="en-US" sz="2400" i="1" dirty="0">
                <a:solidFill>
                  <a:srgbClr val="FF0000"/>
                </a:solidFill>
              </a:rPr>
              <a:t>S</a:t>
            </a:r>
            <a:r>
              <a:rPr lang="en-US" altLang="en-US" sz="2400" dirty="0">
                <a:solidFill>
                  <a:srgbClr val="FF0000"/>
                </a:solidFill>
              </a:rPr>
              <a:t>), </a:t>
            </a:r>
            <a:r>
              <a:rPr lang="en-US" altLang="en-US" sz="2400" dirty="0"/>
              <a:t>where:</a:t>
            </a:r>
          </a:p>
          <a:p>
            <a:pPr marL="342900" indent="-342900"/>
            <a:endParaRPr lang="en-US" altLang="en-US" sz="2400" dirty="0"/>
          </a:p>
          <a:p>
            <a:pPr marL="342900" indent="-342900"/>
            <a:r>
              <a:rPr lang="en-US" altLang="en-US" sz="2400" dirty="0"/>
              <a:t>● </a:t>
            </a:r>
            <a:r>
              <a:rPr lang="en-US" altLang="en-US" sz="2400" i="1" dirty="0"/>
              <a:t>V</a:t>
            </a:r>
            <a:r>
              <a:rPr lang="en-US" altLang="en-US" sz="2400" dirty="0"/>
              <a:t> is the </a:t>
            </a:r>
            <a:r>
              <a:rPr lang="en-US" altLang="en-US" sz="2400" b="1" dirty="0"/>
              <a:t>rule alphabet</a:t>
            </a:r>
            <a:r>
              <a:rPr lang="en-US" altLang="en-US" sz="2400" dirty="0"/>
              <a:t>, which contains nonterminals  </a:t>
            </a:r>
          </a:p>
          <a:p>
            <a:pPr marL="342900" indent="-342900"/>
            <a:r>
              <a:rPr lang="en-US" altLang="en-US" sz="2400" dirty="0"/>
              <a:t>         and terminals.</a:t>
            </a:r>
            <a:endParaRPr lang="en-US" altLang="en-US" sz="2400" dirty="0">
              <a:sym typeface="Symbol" pitchFamily="18" charset="2"/>
            </a:endParaRPr>
          </a:p>
          <a:p>
            <a:pPr marL="342900" indent="-342900"/>
            <a:r>
              <a:rPr lang="en-US" altLang="en-US" sz="2400" dirty="0"/>
              <a:t>●</a:t>
            </a:r>
            <a:r>
              <a:rPr lang="en-US" altLang="en-US" sz="2400" dirty="0">
                <a:sym typeface="Symbol" pitchFamily="18" charset="2"/>
              </a:rPr>
              <a:t> </a:t>
            </a:r>
            <a:r>
              <a:rPr lang="en-US" altLang="en-US" sz="2400" dirty="0"/>
              <a:t> (the </a:t>
            </a:r>
            <a:r>
              <a:rPr lang="en-US" altLang="en-US" sz="2400" b="1" dirty="0"/>
              <a:t>set of terminals</a:t>
            </a:r>
            <a:r>
              <a:rPr lang="en-US" altLang="en-US" sz="2400" dirty="0"/>
              <a:t>) is a subset of </a:t>
            </a:r>
            <a:r>
              <a:rPr lang="en-US" altLang="en-US" sz="2400" i="1" dirty="0"/>
              <a:t>V</a:t>
            </a:r>
            <a:r>
              <a:rPr lang="en-US" altLang="en-US" sz="2400" dirty="0"/>
              <a:t>,</a:t>
            </a:r>
            <a:endParaRPr lang="en-US" altLang="en-US" sz="2400" i="1" dirty="0"/>
          </a:p>
          <a:p>
            <a:pPr marL="342900" indent="-342900"/>
            <a:r>
              <a:rPr lang="en-US" altLang="en-US" sz="2400" dirty="0"/>
              <a:t>● </a:t>
            </a:r>
            <a:r>
              <a:rPr lang="en-US" altLang="en-US" sz="2400" i="1" dirty="0"/>
              <a:t>R</a:t>
            </a:r>
            <a:r>
              <a:rPr lang="en-US" altLang="en-US" sz="2400" dirty="0"/>
              <a:t> (the </a:t>
            </a:r>
            <a:r>
              <a:rPr lang="en-US" altLang="en-US" sz="2400" b="1" dirty="0"/>
              <a:t>set of rules</a:t>
            </a:r>
            <a:r>
              <a:rPr lang="en-US" altLang="en-US" sz="2400" dirty="0"/>
              <a:t>) is a finite subset of (</a:t>
            </a:r>
            <a:r>
              <a:rPr lang="en-US" altLang="en-US" sz="2400" i="1" dirty="0"/>
              <a:t>V</a:t>
            </a:r>
            <a:r>
              <a:rPr lang="en-US" altLang="en-US" sz="2400" dirty="0"/>
              <a:t> - </a:t>
            </a:r>
            <a:r>
              <a:rPr lang="en-US" altLang="en-US" sz="2400" dirty="0">
                <a:sym typeface="Symbol" pitchFamily="18" charset="2"/>
              </a:rPr>
              <a:t></a:t>
            </a:r>
            <a:r>
              <a:rPr lang="en-US" altLang="en-US" sz="2400" dirty="0"/>
              <a:t>) </a:t>
            </a:r>
            <a:r>
              <a:rPr lang="en-US" altLang="en-US" sz="2400" dirty="0">
                <a:sym typeface="Symbol" pitchFamily="18" charset="2"/>
              </a:rPr>
              <a:t></a:t>
            </a:r>
            <a:r>
              <a:rPr lang="en-US" altLang="en-US" sz="2400" i="1" dirty="0"/>
              <a:t>V</a:t>
            </a:r>
            <a:r>
              <a:rPr lang="en-US" altLang="en-US" sz="2400" dirty="0"/>
              <a:t>*, </a:t>
            </a:r>
            <a:endParaRPr lang="en-US" altLang="en-US" sz="2400" i="1" dirty="0"/>
          </a:p>
          <a:p>
            <a:pPr marL="342900" indent="-342900"/>
            <a:r>
              <a:rPr lang="en-US" altLang="en-US" sz="2400" dirty="0"/>
              <a:t>● </a:t>
            </a:r>
            <a:r>
              <a:rPr lang="en-US" altLang="en-US" sz="2400" i="1" dirty="0"/>
              <a:t>S</a:t>
            </a:r>
            <a:r>
              <a:rPr lang="en-US" altLang="en-US" sz="2400" dirty="0"/>
              <a:t> (the </a:t>
            </a:r>
            <a:r>
              <a:rPr lang="en-US" altLang="en-US" sz="2400" b="1" dirty="0"/>
              <a:t>start symbol</a:t>
            </a:r>
            <a:r>
              <a:rPr lang="en-US" altLang="en-US" sz="2400" dirty="0"/>
              <a:t>) is an element of </a:t>
            </a:r>
            <a:r>
              <a:rPr lang="en-US" altLang="en-US" sz="2400" i="1" dirty="0"/>
              <a:t>V</a:t>
            </a:r>
            <a:r>
              <a:rPr lang="en-US" altLang="en-US" sz="2400" dirty="0"/>
              <a:t> - </a:t>
            </a:r>
            <a:r>
              <a:rPr lang="en-US" altLang="en-US" sz="2400" dirty="0">
                <a:sym typeface="Symbol" pitchFamily="18" charset="2"/>
              </a:rPr>
              <a:t></a:t>
            </a:r>
            <a:r>
              <a:rPr lang="en-US" altLang="en-US" sz="2400" dirty="0"/>
              <a:t>.</a:t>
            </a:r>
          </a:p>
          <a:p>
            <a:pPr marL="342900" indent="-342900"/>
            <a:endParaRPr lang="en-US" altLang="en-US" sz="2400" dirty="0"/>
          </a:p>
          <a:p>
            <a:pPr marL="342900" indent="-342900"/>
            <a:r>
              <a:rPr lang="en-US" altLang="en-US" sz="2400" dirty="0"/>
              <a:t>Example:</a:t>
            </a:r>
          </a:p>
          <a:p>
            <a:pPr marL="342900" indent="-342900"/>
            <a:endParaRPr lang="en-US" altLang="en-US" sz="1000" dirty="0"/>
          </a:p>
          <a:p>
            <a:pPr marL="342900" indent="-342900"/>
            <a:r>
              <a:rPr lang="en-US" altLang="en-US" sz="2400" dirty="0"/>
              <a:t>	({</a:t>
            </a:r>
            <a:r>
              <a:rPr lang="en-US" altLang="en-US" sz="2400" i="1" dirty="0"/>
              <a:t>S</a:t>
            </a:r>
            <a:r>
              <a:rPr lang="en-US" altLang="en-US" sz="2400" dirty="0"/>
              <a:t>, </a:t>
            </a:r>
            <a:r>
              <a:rPr lang="en-US" altLang="en-US" sz="2400" dirty="0">
                <a:latin typeface="Courier New" pitchFamily="49" charset="0"/>
              </a:rPr>
              <a:t>a</a:t>
            </a:r>
            <a:r>
              <a:rPr lang="en-US" altLang="en-US" sz="2400" dirty="0"/>
              <a:t>, </a:t>
            </a:r>
            <a:r>
              <a:rPr lang="en-US" altLang="en-US" sz="2400" dirty="0">
                <a:latin typeface="Courier New" pitchFamily="49" charset="0"/>
              </a:rPr>
              <a:t>b</a:t>
            </a:r>
            <a:r>
              <a:rPr lang="en-US" altLang="en-US" sz="2400" dirty="0"/>
              <a:t>},  {</a:t>
            </a:r>
            <a:r>
              <a:rPr lang="en-US" altLang="en-US" sz="2400" dirty="0">
                <a:latin typeface="Courier New" pitchFamily="49" charset="0"/>
              </a:rPr>
              <a:t>a</a:t>
            </a:r>
            <a:r>
              <a:rPr lang="en-US" altLang="en-US" sz="2400" dirty="0"/>
              <a:t>, </a:t>
            </a:r>
            <a:r>
              <a:rPr lang="en-US" altLang="en-US" sz="2400" dirty="0">
                <a:latin typeface="Courier New" pitchFamily="49" charset="0"/>
              </a:rPr>
              <a:t>b</a:t>
            </a:r>
            <a:r>
              <a:rPr lang="en-US" altLang="en-US" sz="2400" dirty="0"/>
              <a:t>},   {</a:t>
            </a:r>
            <a:r>
              <a:rPr lang="en-US" altLang="en-US" sz="2400" i="1" dirty="0"/>
              <a:t>S</a:t>
            </a:r>
            <a:r>
              <a:rPr lang="en-US" altLang="en-US" sz="2400" dirty="0"/>
              <a:t> </a:t>
            </a:r>
            <a:r>
              <a:rPr lang="en-US" altLang="en-US" sz="2400" dirty="0">
                <a:sym typeface="Symbol" pitchFamily="18" charset="2"/>
              </a:rPr>
              <a:t></a:t>
            </a:r>
            <a:r>
              <a:rPr lang="en-US" altLang="en-US" sz="2400" dirty="0"/>
              <a:t> </a:t>
            </a:r>
            <a:r>
              <a:rPr lang="en-US" altLang="en-US" sz="2400" dirty="0">
                <a:latin typeface="Courier New" pitchFamily="49" charset="0"/>
              </a:rPr>
              <a:t>a</a:t>
            </a:r>
            <a:r>
              <a:rPr lang="en-US" altLang="en-US" sz="2400" dirty="0"/>
              <a:t> </a:t>
            </a:r>
            <a:r>
              <a:rPr lang="en-US" altLang="en-US" sz="2400" i="1" dirty="0"/>
              <a:t>S</a:t>
            </a:r>
            <a:r>
              <a:rPr lang="en-US" altLang="en-US" sz="2400" dirty="0"/>
              <a:t> </a:t>
            </a:r>
            <a:r>
              <a:rPr lang="en-US" altLang="en-US" sz="2400" dirty="0">
                <a:latin typeface="Courier New" pitchFamily="49" charset="0"/>
              </a:rPr>
              <a:t>b</a:t>
            </a:r>
            <a:r>
              <a:rPr lang="en-US" altLang="en-US" sz="2400" dirty="0"/>
              <a:t>, </a:t>
            </a:r>
            <a:r>
              <a:rPr lang="en-US" altLang="en-US" sz="2400" i="1" dirty="0"/>
              <a:t>S</a:t>
            </a:r>
            <a:r>
              <a:rPr lang="en-US" altLang="en-US" sz="2400" dirty="0"/>
              <a:t> </a:t>
            </a:r>
            <a:r>
              <a:rPr lang="en-US" altLang="en-US" sz="2400" dirty="0">
                <a:sym typeface="Symbol" pitchFamily="18" charset="2"/>
              </a:rPr>
              <a:t></a:t>
            </a:r>
            <a:r>
              <a:rPr lang="en-US" altLang="en-US" sz="2400" dirty="0"/>
              <a:t> </a:t>
            </a:r>
            <a:r>
              <a:rPr lang="en-US" altLang="en-US" sz="2400" dirty="0">
                <a:sym typeface="Symbol" pitchFamily="18" charset="2"/>
              </a:rPr>
              <a:t></a:t>
            </a:r>
            <a:r>
              <a:rPr lang="en-US" altLang="en-US" sz="2400" dirty="0"/>
              <a:t>},  </a:t>
            </a:r>
            <a:r>
              <a:rPr lang="en-US" altLang="en-US" sz="2400" i="1" dirty="0"/>
              <a:t>S</a:t>
            </a:r>
            <a:r>
              <a:rPr lang="en-US" altLang="en-US" sz="2400" dirty="0"/>
              <a:t>)</a:t>
            </a:r>
          </a:p>
        </p:txBody>
      </p:sp>
      <p:sp>
        <p:nvSpPr>
          <p:cNvPr id="26629" name="Slide Number Placeholder 1"/>
          <p:cNvSpPr>
            <a:spLocks noGrp="1"/>
          </p:cNvSpPr>
          <p:nvPr>
            <p:ph type="sldNum" sz="quarter" idx="12"/>
          </p:nvPr>
        </p:nvSpPr>
        <p:spPr>
          <a:noFill/>
          <a:ln>
            <a:miter lim="800000"/>
            <a:headEnd/>
            <a:tailEnd/>
          </a:ln>
        </p:spPr>
        <p:txBody>
          <a:bodyPr/>
          <a:lstStyle/>
          <a:p>
            <a:fld id="{71A0A1E4-BBAE-4691-83E7-80B337BE3E54}" type="slidenum">
              <a:rPr lang="en-US" altLang="en-US" smtClean="0">
                <a:latin typeface="Arial" charset="0"/>
              </a:rPr>
              <a:pPr/>
              <a:t>14</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838200" y="76200"/>
            <a:ext cx="8229600" cy="914400"/>
          </a:xfrm>
        </p:spPr>
        <p:txBody>
          <a:bodyPr/>
          <a:lstStyle/>
          <a:p>
            <a:pPr eaLnBrk="1" hangingPunct="1"/>
            <a:r>
              <a:rPr lang="en-US" altLang="en-US" sz="3600" b="1" smtClean="0"/>
              <a:t>Derivations</a:t>
            </a:r>
            <a:r>
              <a:rPr lang="en-US" altLang="en-US" sz="3600" smtClean="0"/>
              <a:t> </a:t>
            </a:r>
          </a:p>
        </p:txBody>
      </p:sp>
      <p:sp>
        <p:nvSpPr>
          <p:cNvPr id="27651" name="Rectangle 9"/>
          <p:cNvSpPr>
            <a:spLocks noChangeArrowheads="1"/>
          </p:cNvSpPr>
          <p:nvPr/>
        </p:nvSpPr>
        <p:spPr bwMode="auto">
          <a:xfrm>
            <a:off x="-1143000" y="1066800"/>
            <a:ext cx="184150" cy="565150"/>
          </a:xfrm>
          <a:prstGeom prst="rect">
            <a:avLst/>
          </a:prstGeom>
          <a:noFill/>
          <a:ln w="9525">
            <a:noFill/>
            <a:miter lim="800000"/>
            <a:headEnd/>
            <a:tailEnd/>
          </a:ln>
          <a:effectLst/>
        </p:spPr>
        <p:txBody>
          <a:bodyPr wrap="none" anchor="ctr">
            <a:spAutoFit/>
          </a:bodyPr>
          <a:lstStyle/>
          <a:p>
            <a:endParaRPr lang="en-US" altLang="en-US" sz="1100">
              <a:latin typeface="Times New Roman" pitchFamily="18" charset="0"/>
              <a:sym typeface="Symbol" pitchFamily="18" charset="2"/>
            </a:endParaRPr>
          </a:p>
          <a:p>
            <a:pPr eaLnBrk="0" hangingPunct="0"/>
            <a:endParaRPr lang="en-US" altLang="en-US" sz="2000">
              <a:latin typeface="Times New Roman" pitchFamily="18" charset="0"/>
              <a:cs typeface="Times New Roman" pitchFamily="18" charset="0"/>
              <a:sym typeface="Symbol" pitchFamily="18" charset="2"/>
            </a:endParaRPr>
          </a:p>
        </p:txBody>
      </p:sp>
      <p:sp>
        <p:nvSpPr>
          <p:cNvPr id="27652" name="Rectangle 10"/>
          <p:cNvSpPr>
            <a:spLocks noChangeArrowheads="1"/>
          </p:cNvSpPr>
          <p:nvPr/>
        </p:nvSpPr>
        <p:spPr bwMode="auto">
          <a:xfrm>
            <a:off x="838200" y="1045637"/>
            <a:ext cx="7772400" cy="3785652"/>
          </a:xfrm>
          <a:prstGeom prst="rect">
            <a:avLst/>
          </a:prstGeom>
          <a:noFill/>
          <a:ln w="9525">
            <a:noFill/>
            <a:miter lim="800000"/>
            <a:headEnd/>
            <a:tailEnd/>
          </a:ln>
          <a:effectLst/>
        </p:spPr>
        <p:txBody>
          <a:bodyPr anchor="ctr">
            <a:spAutoFit/>
          </a:bodyPr>
          <a:lstStyle/>
          <a:p>
            <a:pPr indent="457200"/>
            <a:r>
              <a:rPr lang="en-US" altLang="en-US" sz="2400" i="1" dirty="0">
                <a:cs typeface="Times New Roman" pitchFamily="18" charset="0"/>
              </a:rPr>
              <a:t>x</a:t>
            </a:r>
            <a:r>
              <a:rPr lang="en-US" altLang="en-US" sz="2400" dirty="0">
                <a:cs typeface="Times New Roman" pitchFamily="18" charset="0"/>
              </a:rPr>
              <a:t> </a:t>
            </a:r>
            <a:r>
              <a:rPr lang="en-US" altLang="en-US" sz="2400" dirty="0">
                <a:latin typeface="Times New Roman" pitchFamily="18" charset="0"/>
                <a:cs typeface="Times New Roman" pitchFamily="18" charset="0"/>
                <a:sym typeface="Symbol" pitchFamily="18" charset="2"/>
              </a:rPr>
              <a:t></a:t>
            </a:r>
            <a:r>
              <a:rPr lang="en-US" altLang="en-US" sz="2400" i="1" baseline="-30000" dirty="0">
                <a:cs typeface="Times New Roman" pitchFamily="18" charset="0"/>
              </a:rPr>
              <a:t>G</a:t>
            </a:r>
            <a:r>
              <a:rPr lang="en-US" altLang="en-US" sz="2400" dirty="0">
                <a:latin typeface="Times New Roman" pitchFamily="18" charset="0"/>
                <a:cs typeface="Times New Roman" pitchFamily="18" charset="0"/>
                <a:sym typeface="Symbol" pitchFamily="18" charset="2"/>
              </a:rPr>
              <a:t> </a:t>
            </a:r>
            <a:r>
              <a:rPr lang="en-US" altLang="en-US" sz="2400" i="1" dirty="0">
                <a:cs typeface="Times New Roman" pitchFamily="18" charset="0"/>
                <a:sym typeface="Symbol" pitchFamily="18" charset="2"/>
              </a:rPr>
              <a:t>y</a:t>
            </a:r>
            <a:r>
              <a:rPr lang="en-US" altLang="en-US" sz="2400" dirty="0">
                <a:latin typeface="Times New Roman" pitchFamily="18" charset="0"/>
                <a:cs typeface="Times New Roman" pitchFamily="18" charset="0"/>
                <a:sym typeface="Symbol" pitchFamily="18" charset="2"/>
              </a:rPr>
              <a:t> </a:t>
            </a:r>
            <a:r>
              <a:rPr lang="en-US" altLang="en-US" sz="2400" dirty="0" err="1">
                <a:cs typeface="Times New Roman" pitchFamily="18" charset="0"/>
                <a:sym typeface="Symbol" pitchFamily="18" charset="2"/>
              </a:rPr>
              <a:t>iff</a:t>
            </a:r>
            <a:r>
              <a:rPr lang="en-US" altLang="en-US" sz="2400" dirty="0">
                <a:cs typeface="Times New Roman" pitchFamily="18" charset="0"/>
                <a:sym typeface="Symbol" pitchFamily="18" charset="2"/>
              </a:rPr>
              <a:t> </a:t>
            </a:r>
            <a:r>
              <a:rPr lang="en-US" altLang="en-US" sz="2400" i="1" dirty="0">
                <a:cs typeface="Times New Roman" pitchFamily="18" charset="0"/>
                <a:sym typeface="Symbol" pitchFamily="18" charset="2"/>
              </a:rPr>
              <a:t>x</a:t>
            </a:r>
            <a:r>
              <a:rPr lang="en-US" altLang="en-US" sz="2400" dirty="0">
                <a:latin typeface="Times New Roman" pitchFamily="18" charset="0"/>
                <a:cs typeface="Times New Roman" pitchFamily="18" charset="0"/>
                <a:sym typeface="Symbol" pitchFamily="18" charset="2"/>
              </a:rPr>
              <a:t> = </a:t>
            </a:r>
            <a:r>
              <a:rPr lang="en-US" altLang="en-US" sz="2400" i="1" dirty="0">
                <a:cs typeface="Times New Roman" pitchFamily="18" charset="0"/>
              </a:rPr>
              <a:t>A</a:t>
            </a:r>
            <a:r>
              <a:rPr lang="en-US" altLang="en-US" sz="2400" dirty="0">
                <a:latin typeface="Times New Roman" pitchFamily="18" charset="0"/>
                <a:cs typeface="Times New Roman" pitchFamily="18" charset="0"/>
                <a:sym typeface="Symbol" pitchFamily="18" charset="2"/>
              </a:rPr>
              <a:t></a:t>
            </a:r>
          </a:p>
          <a:p>
            <a:pPr indent="457200"/>
            <a:r>
              <a:rPr lang="en-US" altLang="en-US" sz="2400" dirty="0">
                <a:cs typeface="Times New Roman" pitchFamily="18" charset="0"/>
              </a:rPr>
              <a:t>			</a:t>
            </a:r>
          </a:p>
          <a:p>
            <a:pPr indent="457200"/>
            <a:r>
              <a:rPr lang="en-US" altLang="en-US" sz="2400" i="1" dirty="0">
                <a:cs typeface="Times New Roman" pitchFamily="18" charset="0"/>
              </a:rPr>
              <a:t>		           </a:t>
            </a:r>
            <a:r>
              <a:rPr lang="en-US" altLang="en-US" sz="2400" dirty="0">
                <a:cs typeface="Times New Roman" pitchFamily="18" charset="0"/>
              </a:rPr>
              <a:t>and  </a:t>
            </a:r>
            <a:r>
              <a:rPr lang="en-US" altLang="en-US" sz="2400" i="1" dirty="0">
                <a:cs typeface="Times New Roman" pitchFamily="18" charset="0"/>
              </a:rPr>
              <a:t>A </a:t>
            </a:r>
            <a:r>
              <a:rPr lang="en-US" altLang="en-US" sz="2400" dirty="0">
                <a:latin typeface="Times New Roman" pitchFamily="18" charset="0"/>
                <a:cs typeface="Times New Roman" pitchFamily="18" charset="0"/>
                <a:sym typeface="Symbol" pitchFamily="18" charset="2"/>
              </a:rPr>
              <a:t></a:t>
            </a:r>
            <a:r>
              <a:rPr lang="en-US" altLang="en-US" sz="2400" dirty="0">
                <a:cs typeface="Times New Roman" pitchFamily="18" charset="0"/>
              </a:rPr>
              <a:t> </a:t>
            </a:r>
            <a:r>
              <a:rPr lang="en-US" altLang="en-US" sz="2400" dirty="0">
                <a:latin typeface="Times New Roman" pitchFamily="18" charset="0"/>
                <a:cs typeface="Times New Roman" pitchFamily="18" charset="0"/>
                <a:sym typeface="Symbol" pitchFamily="18" charset="2"/>
              </a:rPr>
              <a:t></a:t>
            </a:r>
            <a:r>
              <a:rPr lang="en-US" altLang="en-US" sz="2400" dirty="0">
                <a:cs typeface="Times New Roman" pitchFamily="18" charset="0"/>
              </a:rPr>
              <a:t> is in </a:t>
            </a:r>
            <a:r>
              <a:rPr lang="en-US" altLang="en-US" sz="2400" i="1" dirty="0">
                <a:latin typeface="Times New Roman" pitchFamily="18" charset="0"/>
                <a:cs typeface="Times New Roman" pitchFamily="18" charset="0"/>
                <a:sym typeface="Symbol" pitchFamily="18" charset="2"/>
              </a:rPr>
              <a:t>R</a:t>
            </a:r>
          </a:p>
          <a:p>
            <a:pPr indent="457200"/>
            <a:endParaRPr lang="en-US" altLang="en-US" sz="2400" dirty="0">
              <a:latin typeface="Times New Roman" pitchFamily="18" charset="0"/>
              <a:sym typeface="Symbol" pitchFamily="18" charset="2"/>
            </a:endParaRPr>
          </a:p>
          <a:p>
            <a:pPr indent="457200" eaLnBrk="0" hangingPunct="0"/>
            <a:r>
              <a:rPr lang="en-US" altLang="en-US" sz="2400" i="1" dirty="0">
                <a:latin typeface="Times New Roman" pitchFamily="18" charset="0"/>
                <a:cs typeface="Times New Roman" pitchFamily="18" charset="0"/>
                <a:sym typeface="Symbol" pitchFamily="18" charset="2"/>
              </a:rPr>
              <a:t>	           </a:t>
            </a:r>
            <a:r>
              <a:rPr lang="en-US" altLang="en-US" sz="2400" i="1" dirty="0">
                <a:cs typeface="Times New Roman" pitchFamily="18" charset="0"/>
                <a:sym typeface="Symbol" pitchFamily="18" charset="2"/>
              </a:rPr>
              <a:t>y</a:t>
            </a:r>
            <a:r>
              <a:rPr lang="en-US" altLang="en-US" sz="2400" dirty="0">
                <a:latin typeface="Times New Roman" pitchFamily="18" charset="0"/>
                <a:cs typeface="Times New Roman" pitchFamily="18" charset="0"/>
                <a:sym typeface="Symbol" pitchFamily="18" charset="2"/>
              </a:rPr>
              <a:t> =   </a:t>
            </a:r>
          </a:p>
          <a:p>
            <a:pPr indent="457200" eaLnBrk="0" hangingPunct="0"/>
            <a:endParaRPr lang="en-US" altLang="en-US" sz="2400" dirty="0"/>
          </a:p>
          <a:p>
            <a:pPr indent="457200" eaLnBrk="0" hangingPunct="0"/>
            <a:r>
              <a:rPr lang="en-US" altLang="en-US" sz="2400" i="1" dirty="0">
                <a:latin typeface="Times New Roman" pitchFamily="18" charset="0"/>
                <a:cs typeface="Times New Roman" pitchFamily="18" charset="0"/>
                <a:sym typeface="Symbol" pitchFamily="18" charset="2"/>
              </a:rPr>
              <a:t>w</a:t>
            </a:r>
            <a:r>
              <a:rPr lang="en-US" altLang="en-US" sz="2400" baseline="-30000" dirty="0">
                <a:latin typeface="Times New Roman" pitchFamily="18" charset="0"/>
                <a:cs typeface="Times New Roman" pitchFamily="18" charset="0"/>
                <a:sym typeface="Symbol" pitchFamily="18" charset="2"/>
              </a:rPr>
              <a:t>0</a:t>
            </a:r>
            <a:r>
              <a:rPr lang="en-US" altLang="en-US" sz="2400" dirty="0">
                <a:latin typeface="Times New Roman" pitchFamily="18" charset="0"/>
                <a:cs typeface="Times New Roman" pitchFamily="18" charset="0"/>
                <a:sym typeface="Symbol" pitchFamily="18" charset="2"/>
              </a:rPr>
              <a:t> </a:t>
            </a:r>
            <a:r>
              <a:rPr lang="en-US" altLang="en-US" sz="2400" i="1" baseline="-30000" dirty="0">
                <a:cs typeface="Times New Roman" pitchFamily="18" charset="0"/>
              </a:rPr>
              <a:t>G</a:t>
            </a:r>
            <a:r>
              <a:rPr lang="en-US" altLang="en-US" sz="2400" dirty="0">
                <a:latin typeface="Times New Roman" pitchFamily="18" charset="0"/>
                <a:cs typeface="Times New Roman" pitchFamily="18" charset="0"/>
                <a:sym typeface="Symbol" pitchFamily="18" charset="2"/>
              </a:rPr>
              <a:t> </a:t>
            </a:r>
            <a:r>
              <a:rPr lang="en-US" altLang="en-US" sz="2400" i="1" dirty="0">
                <a:latin typeface="Times New Roman" pitchFamily="18" charset="0"/>
                <a:cs typeface="Times New Roman" pitchFamily="18" charset="0"/>
                <a:sym typeface="Symbol" pitchFamily="18" charset="2"/>
              </a:rPr>
              <a:t>w</a:t>
            </a:r>
            <a:r>
              <a:rPr lang="en-US" altLang="en-US" sz="2400" baseline="-30000" dirty="0">
                <a:latin typeface="Times New Roman" pitchFamily="18" charset="0"/>
                <a:cs typeface="Times New Roman" pitchFamily="18" charset="0"/>
                <a:sym typeface="Symbol" pitchFamily="18" charset="2"/>
              </a:rPr>
              <a:t>1</a:t>
            </a:r>
            <a:r>
              <a:rPr lang="en-US" altLang="en-US" sz="2400" dirty="0">
                <a:latin typeface="Times New Roman" pitchFamily="18" charset="0"/>
                <a:cs typeface="Times New Roman" pitchFamily="18" charset="0"/>
                <a:sym typeface="Symbol" pitchFamily="18" charset="2"/>
              </a:rPr>
              <a:t> </a:t>
            </a:r>
            <a:r>
              <a:rPr lang="en-US" altLang="en-US" sz="2400" i="1" baseline="-30000" dirty="0">
                <a:cs typeface="Times New Roman" pitchFamily="18" charset="0"/>
              </a:rPr>
              <a:t>G</a:t>
            </a:r>
            <a:r>
              <a:rPr lang="en-US" altLang="en-US" sz="2400" dirty="0">
                <a:latin typeface="Times New Roman" pitchFamily="18" charset="0"/>
                <a:cs typeface="Times New Roman" pitchFamily="18" charset="0"/>
                <a:sym typeface="Symbol" pitchFamily="18" charset="2"/>
              </a:rPr>
              <a:t> </a:t>
            </a:r>
            <a:r>
              <a:rPr lang="en-US" altLang="en-US" sz="2400" i="1" dirty="0">
                <a:latin typeface="Times New Roman" pitchFamily="18" charset="0"/>
                <a:cs typeface="Times New Roman" pitchFamily="18" charset="0"/>
                <a:sym typeface="Symbol" pitchFamily="18" charset="2"/>
              </a:rPr>
              <a:t>w</a:t>
            </a:r>
            <a:r>
              <a:rPr lang="en-US" altLang="en-US" sz="2400" baseline="-30000" dirty="0">
                <a:latin typeface="Times New Roman" pitchFamily="18" charset="0"/>
                <a:cs typeface="Times New Roman" pitchFamily="18" charset="0"/>
                <a:sym typeface="Symbol" pitchFamily="18" charset="2"/>
              </a:rPr>
              <a:t>2</a:t>
            </a:r>
            <a:r>
              <a:rPr lang="en-US" altLang="en-US" sz="2400" dirty="0">
                <a:latin typeface="Times New Roman" pitchFamily="18" charset="0"/>
                <a:cs typeface="Times New Roman" pitchFamily="18" charset="0"/>
                <a:sym typeface="Symbol" pitchFamily="18" charset="2"/>
              </a:rPr>
              <a:t> </a:t>
            </a:r>
            <a:r>
              <a:rPr lang="en-US" altLang="en-US" sz="2400" i="1" baseline="-30000" dirty="0">
                <a:cs typeface="Times New Roman" pitchFamily="18" charset="0"/>
              </a:rPr>
              <a:t>G</a:t>
            </a:r>
            <a:r>
              <a:rPr lang="en-US" altLang="en-US" sz="2400" dirty="0">
                <a:latin typeface="Times New Roman" pitchFamily="18" charset="0"/>
                <a:cs typeface="Times New Roman" pitchFamily="18" charset="0"/>
                <a:sym typeface="Symbol" pitchFamily="18" charset="2"/>
              </a:rPr>
              <a:t> . . . </a:t>
            </a:r>
            <a:r>
              <a:rPr lang="en-US" altLang="en-US" sz="2400" baseline="-30000" dirty="0">
                <a:cs typeface="Times New Roman" pitchFamily="18" charset="0"/>
              </a:rPr>
              <a:t>G</a:t>
            </a:r>
            <a:r>
              <a:rPr lang="en-US" altLang="en-US" sz="2400" dirty="0">
                <a:latin typeface="Times New Roman" pitchFamily="18" charset="0"/>
                <a:cs typeface="Times New Roman" pitchFamily="18" charset="0"/>
                <a:sym typeface="Symbol" pitchFamily="18" charset="2"/>
              </a:rPr>
              <a:t> </a:t>
            </a:r>
            <a:r>
              <a:rPr lang="en-US" altLang="en-US" sz="2400" i="1" dirty="0" err="1">
                <a:latin typeface="Times New Roman" pitchFamily="18" charset="0"/>
                <a:cs typeface="Times New Roman" pitchFamily="18" charset="0"/>
                <a:sym typeface="Symbol" pitchFamily="18" charset="2"/>
              </a:rPr>
              <a:t>w</a:t>
            </a:r>
            <a:r>
              <a:rPr lang="en-US" altLang="en-US" sz="2400" i="1" baseline="-30000" dirty="0" err="1">
                <a:latin typeface="Times New Roman" pitchFamily="18" charset="0"/>
                <a:cs typeface="Times New Roman" pitchFamily="18" charset="0"/>
                <a:sym typeface="Symbol" pitchFamily="18" charset="2"/>
              </a:rPr>
              <a:t>n</a:t>
            </a:r>
            <a:r>
              <a:rPr lang="en-US" altLang="en-US" sz="2400" dirty="0">
                <a:latin typeface="Times New Roman" pitchFamily="18" charset="0"/>
                <a:cs typeface="Times New Roman" pitchFamily="18" charset="0"/>
                <a:sym typeface="Symbol" pitchFamily="18" charset="2"/>
              </a:rPr>
              <a:t> </a:t>
            </a:r>
            <a:r>
              <a:rPr lang="en-US" altLang="en-US" sz="2400" dirty="0">
                <a:cs typeface="Times New Roman" pitchFamily="18" charset="0"/>
                <a:sym typeface="Symbol" pitchFamily="18" charset="2"/>
              </a:rPr>
              <a:t>is a </a:t>
            </a:r>
            <a:r>
              <a:rPr lang="en-US" altLang="en-US" sz="2400" b="1" dirty="0">
                <a:cs typeface="Times New Roman" pitchFamily="18" charset="0"/>
                <a:sym typeface="Symbol" pitchFamily="18" charset="2"/>
              </a:rPr>
              <a:t>derivation in </a:t>
            </a:r>
            <a:r>
              <a:rPr lang="en-US" altLang="en-US" sz="2400" b="1" i="1" dirty="0">
                <a:cs typeface="Times New Roman" pitchFamily="18" charset="0"/>
                <a:sym typeface="Symbol" pitchFamily="18" charset="2"/>
              </a:rPr>
              <a:t>G</a:t>
            </a:r>
            <a:r>
              <a:rPr lang="en-US" altLang="en-US" sz="2400" dirty="0">
                <a:latin typeface="Times New Roman" pitchFamily="18" charset="0"/>
                <a:cs typeface="Times New Roman" pitchFamily="18" charset="0"/>
                <a:sym typeface="Symbol" pitchFamily="18" charset="2"/>
              </a:rPr>
              <a:t>. </a:t>
            </a:r>
            <a:endParaRPr lang="en-US" altLang="en-US" sz="2400" dirty="0">
              <a:latin typeface="Times New Roman" pitchFamily="18" charset="0"/>
              <a:sym typeface="Symbol" pitchFamily="18" charset="2"/>
            </a:endParaRPr>
          </a:p>
          <a:p>
            <a:pPr indent="457200" eaLnBrk="0" hangingPunct="0"/>
            <a:endParaRPr lang="en-US" altLang="en-US" sz="2400" dirty="0">
              <a:latin typeface="Times New Roman" pitchFamily="18" charset="0"/>
              <a:cs typeface="Times New Roman" pitchFamily="18" charset="0"/>
              <a:sym typeface="Symbol" pitchFamily="18" charset="2"/>
            </a:endParaRPr>
          </a:p>
          <a:p>
            <a:pPr indent="457200" eaLnBrk="0" hangingPunct="0"/>
            <a:r>
              <a:rPr lang="en-US" altLang="en-US" sz="2400" dirty="0">
                <a:cs typeface="Times New Roman" pitchFamily="18" charset="0"/>
                <a:sym typeface="Symbol" pitchFamily="18" charset="2"/>
              </a:rPr>
              <a:t>Let</a:t>
            </a:r>
            <a:r>
              <a:rPr lang="en-US" altLang="en-US" sz="2400" dirty="0">
                <a:latin typeface="Times New Roman" pitchFamily="18" charset="0"/>
                <a:cs typeface="Times New Roman" pitchFamily="18" charset="0"/>
                <a:sym typeface="Symbol" pitchFamily="18" charset="2"/>
              </a:rPr>
              <a:t> </a:t>
            </a:r>
            <a:r>
              <a:rPr lang="en-US" altLang="en-US" sz="2400" i="1" baseline="-30000" dirty="0">
                <a:cs typeface="Times New Roman" pitchFamily="18" charset="0"/>
              </a:rPr>
              <a:t>G</a:t>
            </a:r>
            <a:r>
              <a:rPr lang="en-US" altLang="en-US" sz="2400" dirty="0">
                <a:latin typeface="Times New Roman" pitchFamily="18" charset="0"/>
                <a:cs typeface="Times New Roman" pitchFamily="18" charset="0"/>
                <a:sym typeface="Symbol" pitchFamily="18" charset="2"/>
              </a:rPr>
              <a:t>* </a:t>
            </a:r>
            <a:r>
              <a:rPr lang="en-US" altLang="en-US" sz="2400" dirty="0">
                <a:cs typeface="Times New Roman" pitchFamily="18" charset="0"/>
                <a:sym typeface="Symbol" pitchFamily="18" charset="2"/>
              </a:rPr>
              <a:t>be the reflexive, transitive closure of</a:t>
            </a:r>
            <a:r>
              <a:rPr lang="en-US" altLang="en-US" sz="2400" dirty="0">
                <a:latin typeface="Times New Roman" pitchFamily="18" charset="0"/>
                <a:cs typeface="Times New Roman" pitchFamily="18" charset="0"/>
                <a:sym typeface="Symbol" pitchFamily="18" charset="2"/>
              </a:rPr>
              <a:t> </a:t>
            </a:r>
            <a:r>
              <a:rPr lang="en-US" altLang="en-US" sz="2400" i="1" baseline="-30000" dirty="0">
                <a:cs typeface="Times New Roman" pitchFamily="18" charset="0"/>
              </a:rPr>
              <a:t>G</a:t>
            </a:r>
            <a:r>
              <a:rPr lang="en-US" altLang="en-US" sz="2400" dirty="0">
                <a:latin typeface="Times New Roman" pitchFamily="18" charset="0"/>
                <a:cs typeface="Times New Roman" pitchFamily="18" charset="0"/>
                <a:sym typeface="Symbol" pitchFamily="18" charset="2"/>
              </a:rPr>
              <a:t>.  </a:t>
            </a:r>
            <a:endParaRPr lang="en-US" altLang="en-US" sz="2400" dirty="0">
              <a:latin typeface="Times New Roman" pitchFamily="18" charset="0"/>
              <a:sym typeface="Symbol" pitchFamily="18" charset="2"/>
            </a:endParaRPr>
          </a:p>
          <a:p>
            <a:pPr indent="457200" eaLnBrk="0" hangingPunct="0"/>
            <a:endParaRPr lang="en-US" altLang="en-US" sz="2400" dirty="0">
              <a:cs typeface="Times New Roman" pitchFamily="18" charset="0"/>
              <a:sym typeface="Symbol" pitchFamily="18" charset="2"/>
            </a:endParaRPr>
          </a:p>
        </p:txBody>
      </p:sp>
      <p:sp>
        <p:nvSpPr>
          <p:cNvPr id="27653" name="Line 8"/>
          <p:cNvSpPr>
            <a:spLocks noChangeShapeType="1"/>
          </p:cNvSpPr>
          <p:nvPr/>
        </p:nvSpPr>
        <p:spPr bwMode="auto">
          <a:xfrm>
            <a:off x="3505200" y="1447800"/>
            <a:ext cx="0" cy="1219200"/>
          </a:xfrm>
          <a:prstGeom prst="line">
            <a:avLst/>
          </a:prstGeom>
          <a:noFill/>
          <a:ln w="28575">
            <a:solidFill>
              <a:srgbClr val="000000"/>
            </a:solidFill>
            <a:round/>
            <a:headEnd/>
            <a:tailEnd type="triangle" w="med" len="med"/>
          </a:ln>
        </p:spPr>
        <p:txBody>
          <a:bodyPr/>
          <a:lstStyle/>
          <a:p>
            <a:endParaRPr lang="en-US"/>
          </a:p>
        </p:txBody>
      </p:sp>
      <p:sp>
        <p:nvSpPr>
          <p:cNvPr id="27654" name="Text Box 11"/>
          <p:cNvSpPr txBox="1">
            <a:spLocks noChangeArrowheads="1"/>
          </p:cNvSpPr>
          <p:nvPr/>
        </p:nvSpPr>
        <p:spPr bwMode="auto">
          <a:xfrm>
            <a:off x="838200" y="5029200"/>
            <a:ext cx="7772400" cy="1569660"/>
          </a:xfrm>
          <a:prstGeom prst="rect">
            <a:avLst/>
          </a:prstGeom>
          <a:noFill/>
          <a:ln w="9525">
            <a:noFill/>
            <a:miter lim="800000"/>
            <a:headEnd/>
            <a:tailEnd/>
          </a:ln>
          <a:effectLst/>
        </p:spPr>
        <p:txBody>
          <a:bodyPr>
            <a:spAutoFit/>
          </a:bodyPr>
          <a:lstStyle/>
          <a:p>
            <a:pPr>
              <a:spcBef>
                <a:spcPct val="50000"/>
              </a:spcBef>
            </a:pPr>
            <a:r>
              <a:rPr lang="en-US" altLang="en-US" sz="2400" dirty="0">
                <a:sym typeface="Symbol" pitchFamily="18" charset="2"/>
              </a:rPr>
              <a:t>Then the language generated by </a:t>
            </a:r>
            <a:r>
              <a:rPr lang="en-US" altLang="en-US" sz="2400" i="1" dirty="0">
                <a:sym typeface="Symbol" pitchFamily="18" charset="2"/>
              </a:rPr>
              <a:t>G</a:t>
            </a:r>
            <a:r>
              <a:rPr lang="en-US" altLang="en-US" sz="2400" dirty="0">
                <a:sym typeface="Symbol" pitchFamily="18" charset="2"/>
              </a:rPr>
              <a:t>, denoted </a:t>
            </a:r>
            <a:r>
              <a:rPr lang="en-US" altLang="en-US" sz="2400" i="1" dirty="0">
                <a:sym typeface="Symbol" pitchFamily="18" charset="2"/>
              </a:rPr>
              <a:t>L</a:t>
            </a:r>
            <a:r>
              <a:rPr lang="en-US" altLang="en-US" sz="2400" dirty="0">
                <a:sym typeface="Symbol" pitchFamily="18" charset="2"/>
              </a:rPr>
              <a:t>(</a:t>
            </a:r>
            <a:r>
              <a:rPr lang="en-US" altLang="en-US" sz="2400" i="1" dirty="0">
                <a:sym typeface="Symbol" pitchFamily="18" charset="2"/>
              </a:rPr>
              <a:t>G</a:t>
            </a:r>
            <a:r>
              <a:rPr lang="en-US" altLang="en-US" sz="2400" dirty="0">
                <a:sym typeface="Symbol" pitchFamily="18" charset="2"/>
              </a:rPr>
              <a:t>), is:</a:t>
            </a:r>
          </a:p>
          <a:p>
            <a:pPr>
              <a:spcBef>
                <a:spcPct val="50000"/>
              </a:spcBef>
            </a:pPr>
            <a:r>
              <a:rPr lang="en-US" altLang="en-US" sz="2400" dirty="0">
                <a:sym typeface="Symbol" pitchFamily="18" charset="2"/>
              </a:rPr>
              <a:t>	 {</a:t>
            </a:r>
            <a:r>
              <a:rPr lang="en-US" altLang="en-US" sz="2400" i="1" dirty="0">
                <a:sym typeface="Symbol" pitchFamily="18" charset="2"/>
              </a:rPr>
              <a:t>w</a:t>
            </a:r>
            <a:r>
              <a:rPr lang="en-US" altLang="en-US" sz="2400" dirty="0">
                <a:sym typeface="Symbol" pitchFamily="18" charset="2"/>
              </a:rPr>
              <a:t> </a:t>
            </a:r>
            <a:r>
              <a:rPr lang="en-US" altLang="en-US" sz="2400" dirty="0"/>
              <a:t> </a:t>
            </a:r>
            <a:r>
              <a:rPr lang="en-US" altLang="en-US" sz="2400" dirty="0">
                <a:sym typeface="Symbol" pitchFamily="18" charset="2"/>
              </a:rPr>
              <a:t></a:t>
            </a:r>
            <a:r>
              <a:rPr lang="en-US" altLang="en-US" sz="2400" dirty="0"/>
              <a:t>* : </a:t>
            </a:r>
            <a:r>
              <a:rPr lang="en-US" altLang="en-US" sz="2400" i="1" dirty="0">
                <a:sym typeface="Symbol" pitchFamily="18" charset="2"/>
              </a:rPr>
              <a:t>S</a:t>
            </a:r>
            <a:r>
              <a:rPr lang="en-US" altLang="en-US" sz="2400" dirty="0">
                <a:sym typeface="Symbol" pitchFamily="18" charset="2"/>
              </a:rPr>
              <a:t> </a:t>
            </a:r>
            <a:r>
              <a:rPr lang="en-US" altLang="en-US" sz="2400" i="1" baseline="-25000" dirty="0"/>
              <a:t>G</a:t>
            </a:r>
            <a:r>
              <a:rPr lang="en-US" altLang="en-US" sz="2400" dirty="0">
                <a:sym typeface="Symbol" pitchFamily="18" charset="2"/>
              </a:rPr>
              <a:t>* </a:t>
            </a:r>
            <a:r>
              <a:rPr lang="en-US" altLang="en-US" sz="2400" i="1" dirty="0">
                <a:sym typeface="Symbol" pitchFamily="18" charset="2"/>
              </a:rPr>
              <a:t>w</a:t>
            </a:r>
            <a:r>
              <a:rPr lang="en-US" altLang="en-US" sz="2400" dirty="0">
                <a:sym typeface="Symbol" pitchFamily="18" charset="2"/>
              </a:rPr>
              <a:t>}. </a:t>
            </a:r>
            <a:endParaRPr lang="en-US" altLang="en-US" sz="2400" dirty="0" smtClean="0">
              <a:sym typeface="Symbol" pitchFamily="18" charset="2"/>
            </a:endParaRPr>
          </a:p>
          <a:p>
            <a:pPr>
              <a:spcBef>
                <a:spcPct val="50000"/>
              </a:spcBef>
            </a:pPr>
            <a:r>
              <a:rPr lang="en-US" altLang="en-US" sz="2400" dirty="0">
                <a:sym typeface="Symbol" pitchFamily="18" charset="2"/>
              </a:rPr>
              <a:t></a:t>
            </a:r>
            <a:r>
              <a:rPr lang="en-US" altLang="en-US" sz="2400" i="1" baseline="-25000" dirty="0"/>
              <a:t>G</a:t>
            </a:r>
            <a:r>
              <a:rPr lang="en-US" altLang="en-US" sz="2400" dirty="0" smtClean="0">
                <a:sym typeface="Symbol" pitchFamily="18" charset="2"/>
              </a:rPr>
              <a:t>*=</a:t>
            </a:r>
            <a:r>
              <a:rPr lang="en-US" altLang="en-US" sz="2400" b="1" dirty="0" smtClean="0">
                <a:sym typeface="Symbol" pitchFamily="18" charset="2"/>
              </a:rPr>
              <a:t>Derives relation</a:t>
            </a:r>
            <a:endParaRPr lang="en-US" altLang="en-US" sz="2400" b="1" dirty="0">
              <a:sym typeface="Symbol" pitchFamily="18" charset="2"/>
            </a:endParaRPr>
          </a:p>
        </p:txBody>
      </p:sp>
      <p:sp>
        <p:nvSpPr>
          <p:cNvPr id="27655" name="Slide Number Placeholder 1"/>
          <p:cNvSpPr>
            <a:spLocks noGrp="1"/>
          </p:cNvSpPr>
          <p:nvPr>
            <p:ph type="sldNum" sz="quarter" idx="12"/>
          </p:nvPr>
        </p:nvSpPr>
        <p:spPr>
          <a:noFill/>
          <a:ln>
            <a:miter lim="800000"/>
            <a:headEnd/>
            <a:tailEnd/>
          </a:ln>
        </p:spPr>
        <p:txBody>
          <a:bodyPr/>
          <a:lstStyle/>
          <a:p>
            <a:fld id="{10A6E954-3C58-4487-9F04-AE6DDEFD9A42}" type="slidenum">
              <a:rPr lang="en-US" altLang="en-US" smtClean="0">
                <a:latin typeface="Arial" charset="0"/>
              </a:rPr>
              <a:pPr/>
              <a:t>15</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76200"/>
            <a:ext cx="8229600" cy="914400"/>
          </a:xfrm>
        </p:spPr>
        <p:txBody>
          <a:bodyPr/>
          <a:lstStyle/>
          <a:p>
            <a:pPr eaLnBrk="1" hangingPunct="1"/>
            <a:r>
              <a:rPr lang="en-US" altLang="en-US" sz="3600" b="1" smtClean="0"/>
              <a:t>An Example Derivation</a:t>
            </a:r>
            <a:r>
              <a:rPr lang="en-US" altLang="en-US" sz="3600" smtClean="0"/>
              <a:t> </a:t>
            </a:r>
          </a:p>
        </p:txBody>
      </p:sp>
      <p:sp>
        <p:nvSpPr>
          <p:cNvPr id="28675" name="Rectangle 3"/>
          <p:cNvSpPr>
            <a:spLocks noChangeArrowheads="1"/>
          </p:cNvSpPr>
          <p:nvPr/>
        </p:nvSpPr>
        <p:spPr bwMode="auto">
          <a:xfrm>
            <a:off x="-1143000" y="1066800"/>
            <a:ext cx="184150" cy="565150"/>
          </a:xfrm>
          <a:prstGeom prst="rect">
            <a:avLst/>
          </a:prstGeom>
          <a:noFill/>
          <a:ln w="9525">
            <a:noFill/>
            <a:miter lim="800000"/>
            <a:headEnd/>
            <a:tailEnd/>
          </a:ln>
          <a:effectLst/>
        </p:spPr>
        <p:txBody>
          <a:bodyPr wrap="none" anchor="ctr">
            <a:spAutoFit/>
          </a:bodyPr>
          <a:lstStyle/>
          <a:p>
            <a:endParaRPr lang="en-US" altLang="en-US" sz="1100">
              <a:latin typeface="Times New Roman" pitchFamily="18" charset="0"/>
              <a:sym typeface="Symbol" pitchFamily="18" charset="2"/>
            </a:endParaRPr>
          </a:p>
          <a:p>
            <a:pPr eaLnBrk="0" hangingPunct="0"/>
            <a:endParaRPr lang="en-US" altLang="en-US" sz="2000">
              <a:latin typeface="Times New Roman" pitchFamily="18" charset="0"/>
              <a:cs typeface="Times New Roman" pitchFamily="18" charset="0"/>
              <a:sym typeface="Symbol" pitchFamily="18" charset="2"/>
            </a:endParaRPr>
          </a:p>
        </p:txBody>
      </p:sp>
      <p:sp>
        <p:nvSpPr>
          <p:cNvPr id="28676" name="Rectangle 4"/>
          <p:cNvSpPr>
            <a:spLocks noChangeArrowheads="1"/>
          </p:cNvSpPr>
          <p:nvPr/>
        </p:nvSpPr>
        <p:spPr bwMode="auto">
          <a:xfrm>
            <a:off x="533400" y="1538288"/>
            <a:ext cx="8382000" cy="3743325"/>
          </a:xfrm>
          <a:prstGeom prst="rect">
            <a:avLst/>
          </a:prstGeom>
          <a:noFill/>
          <a:ln w="9525">
            <a:noFill/>
            <a:miter lim="800000"/>
            <a:headEnd/>
            <a:tailEnd/>
          </a:ln>
          <a:effectLst/>
        </p:spPr>
        <p:txBody>
          <a:bodyPr anchor="ctr">
            <a:spAutoFit/>
          </a:bodyPr>
          <a:lstStyle/>
          <a:p>
            <a:pPr indent="457200"/>
            <a:r>
              <a:rPr lang="en-US" altLang="en-US" sz="2400">
                <a:cs typeface="Times New Roman" pitchFamily="18" charset="0"/>
                <a:sym typeface="Symbol" pitchFamily="18" charset="2"/>
              </a:rPr>
              <a:t>Example:</a:t>
            </a:r>
          </a:p>
          <a:p>
            <a:pPr indent="457200"/>
            <a:endParaRPr lang="en-US" altLang="en-US" sz="2400">
              <a:sym typeface="Symbol" pitchFamily="18" charset="2"/>
            </a:endParaRPr>
          </a:p>
          <a:p>
            <a:pPr indent="457200" eaLnBrk="0" hangingPunct="0"/>
            <a:r>
              <a:rPr lang="en-US" altLang="en-US" sz="2400">
                <a:cs typeface="Times New Roman" pitchFamily="18" charset="0"/>
                <a:sym typeface="Symbol" pitchFamily="18" charset="2"/>
              </a:rPr>
              <a:t>Let </a:t>
            </a:r>
            <a:r>
              <a:rPr lang="en-US" altLang="en-US" sz="2400" i="1">
                <a:cs typeface="Times New Roman" pitchFamily="18" charset="0"/>
                <a:sym typeface="Symbol" pitchFamily="18" charset="2"/>
              </a:rPr>
              <a:t>G</a:t>
            </a:r>
            <a:r>
              <a:rPr lang="en-US" altLang="en-US" sz="2400">
                <a:cs typeface="Times New Roman" pitchFamily="18" charset="0"/>
                <a:sym typeface="Symbol" pitchFamily="18" charset="2"/>
              </a:rPr>
              <a:t> = </a:t>
            </a:r>
            <a:r>
              <a:rPr lang="en-US" altLang="en-US" sz="2400">
                <a:latin typeface="Times New Roman" pitchFamily="18" charset="0"/>
                <a:cs typeface="Times New Roman" pitchFamily="18" charset="0"/>
                <a:sym typeface="Symbol" pitchFamily="18" charset="2"/>
              </a:rPr>
              <a:t>({</a:t>
            </a:r>
            <a:r>
              <a:rPr lang="en-US" altLang="en-US" sz="2400" i="1">
                <a:latin typeface="Times New Roman" pitchFamily="18" charset="0"/>
                <a:cs typeface="Times New Roman" pitchFamily="18" charset="0"/>
                <a:sym typeface="Symbol" pitchFamily="18" charset="2"/>
              </a:rPr>
              <a:t>S</a:t>
            </a:r>
            <a:r>
              <a:rPr lang="en-US" altLang="en-US" sz="2400">
                <a:latin typeface="Times New Roman" pitchFamily="18" charset="0"/>
                <a:cs typeface="Times New Roman" pitchFamily="18" charset="0"/>
                <a:sym typeface="Symbol" pitchFamily="18" charset="2"/>
              </a:rPr>
              <a:t>, </a:t>
            </a:r>
            <a:r>
              <a:rPr lang="en-US" altLang="en-US" sz="2400">
                <a:latin typeface="Courier New" pitchFamily="49" charset="0"/>
                <a:cs typeface="Times New Roman" pitchFamily="18" charset="0"/>
                <a:sym typeface="Symbol" pitchFamily="18" charset="2"/>
              </a:rPr>
              <a:t>a</a:t>
            </a:r>
            <a:r>
              <a:rPr lang="en-US" altLang="en-US" sz="2400">
                <a:cs typeface="Times New Roman" pitchFamily="18" charset="0"/>
                <a:sym typeface="Symbol" pitchFamily="18" charset="2"/>
              </a:rPr>
              <a:t>, </a:t>
            </a:r>
            <a:r>
              <a:rPr lang="en-US" altLang="en-US" sz="2400">
                <a:latin typeface="Courier New" pitchFamily="49" charset="0"/>
                <a:cs typeface="Times New Roman" pitchFamily="18" charset="0"/>
                <a:sym typeface="Symbol" pitchFamily="18" charset="2"/>
              </a:rPr>
              <a:t>b</a:t>
            </a:r>
            <a:r>
              <a:rPr lang="en-US" altLang="en-US" sz="2400">
                <a:cs typeface="Times New Roman" pitchFamily="18" charset="0"/>
                <a:sym typeface="Symbol" pitchFamily="18" charset="2"/>
              </a:rPr>
              <a:t>},</a:t>
            </a:r>
            <a:r>
              <a:rPr lang="en-US" altLang="en-US" sz="2400">
                <a:latin typeface="Times New Roman" pitchFamily="18" charset="0"/>
                <a:cs typeface="Times New Roman" pitchFamily="18" charset="0"/>
                <a:sym typeface="Symbol" pitchFamily="18" charset="2"/>
              </a:rPr>
              <a:t>  {</a:t>
            </a:r>
            <a:r>
              <a:rPr lang="en-US" altLang="en-US" sz="2400">
                <a:latin typeface="Courier New" pitchFamily="49" charset="0"/>
                <a:cs typeface="Times New Roman" pitchFamily="18" charset="0"/>
                <a:sym typeface="Symbol" pitchFamily="18" charset="2"/>
              </a:rPr>
              <a:t>a</a:t>
            </a:r>
            <a:r>
              <a:rPr lang="en-US" altLang="en-US" sz="2400">
                <a:cs typeface="Times New Roman" pitchFamily="18" charset="0"/>
                <a:sym typeface="Symbol" pitchFamily="18" charset="2"/>
              </a:rPr>
              <a:t>, </a:t>
            </a:r>
            <a:r>
              <a:rPr lang="en-US" altLang="en-US" sz="2400">
                <a:latin typeface="Courier New" pitchFamily="49" charset="0"/>
                <a:cs typeface="Times New Roman" pitchFamily="18" charset="0"/>
                <a:sym typeface="Symbol" pitchFamily="18" charset="2"/>
              </a:rPr>
              <a:t>b</a:t>
            </a:r>
            <a:r>
              <a:rPr lang="en-US" altLang="en-US" sz="2400">
                <a:cs typeface="Times New Roman" pitchFamily="18" charset="0"/>
                <a:sym typeface="Symbol" pitchFamily="18" charset="2"/>
              </a:rPr>
              <a:t>},</a:t>
            </a:r>
            <a:r>
              <a:rPr lang="en-US" altLang="en-US" sz="2400">
                <a:latin typeface="Times New Roman" pitchFamily="18" charset="0"/>
                <a:cs typeface="Times New Roman" pitchFamily="18" charset="0"/>
                <a:sym typeface="Symbol" pitchFamily="18" charset="2"/>
              </a:rPr>
              <a:t>   {</a:t>
            </a:r>
            <a:r>
              <a:rPr lang="en-US" altLang="en-US" sz="2400" i="1">
                <a:latin typeface="Times New Roman" pitchFamily="18" charset="0"/>
                <a:cs typeface="Times New Roman" pitchFamily="18" charset="0"/>
                <a:sym typeface="Symbol" pitchFamily="18" charset="2"/>
              </a:rPr>
              <a:t>S</a:t>
            </a:r>
            <a:r>
              <a:rPr lang="en-US" altLang="en-US" sz="2400">
                <a:latin typeface="Times New Roman" pitchFamily="18" charset="0"/>
                <a:cs typeface="Times New Roman" pitchFamily="18" charset="0"/>
                <a:sym typeface="Symbol" pitchFamily="18" charset="2"/>
              </a:rPr>
              <a:t> </a:t>
            </a:r>
            <a:r>
              <a:rPr lang="en-US" altLang="en-US" sz="2400">
                <a:cs typeface="Times New Roman" pitchFamily="18" charset="0"/>
              </a:rPr>
              <a:t> </a:t>
            </a:r>
            <a:r>
              <a:rPr lang="en-US" altLang="en-US" sz="2400">
                <a:latin typeface="Courier New" pitchFamily="49" charset="0"/>
                <a:cs typeface="Times New Roman" pitchFamily="18" charset="0"/>
                <a:sym typeface="Symbol" pitchFamily="18" charset="2"/>
              </a:rPr>
              <a:t>a</a:t>
            </a:r>
            <a:r>
              <a:rPr lang="en-US" altLang="en-US" sz="2400">
                <a:cs typeface="Times New Roman" pitchFamily="18" charset="0"/>
                <a:sym typeface="Symbol" pitchFamily="18" charset="2"/>
              </a:rPr>
              <a:t> </a:t>
            </a:r>
            <a:r>
              <a:rPr lang="en-US" altLang="en-US" sz="2400" i="1">
                <a:latin typeface="Times New Roman" pitchFamily="18" charset="0"/>
                <a:cs typeface="Times New Roman" pitchFamily="18" charset="0"/>
                <a:sym typeface="Symbol" pitchFamily="18" charset="2"/>
              </a:rPr>
              <a:t>S</a:t>
            </a:r>
            <a:r>
              <a:rPr lang="en-US" altLang="en-US" sz="2400">
                <a:latin typeface="Times New Roman" pitchFamily="18" charset="0"/>
                <a:cs typeface="Times New Roman" pitchFamily="18" charset="0"/>
                <a:sym typeface="Symbol" pitchFamily="18" charset="2"/>
              </a:rPr>
              <a:t> </a:t>
            </a:r>
            <a:r>
              <a:rPr lang="en-US" altLang="en-US" sz="2400">
                <a:latin typeface="Courier New" pitchFamily="49" charset="0"/>
                <a:cs typeface="Times New Roman" pitchFamily="18" charset="0"/>
                <a:sym typeface="Symbol" pitchFamily="18" charset="2"/>
              </a:rPr>
              <a:t>b</a:t>
            </a:r>
            <a:r>
              <a:rPr lang="en-US" altLang="en-US" sz="2400">
                <a:cs typeface="Times New Roman" pitchFamily="18" charset="0"/>
                <a:sym typeface="Symbol" pitchFamily="18" charset="2"/>
              </a:rPr>
              <a:t>, </a:t>
            </a:r>
            <a:r>
              <a:rPr lang="en-US" altLang="en-US" sz="2400" i="1">
                <a:latin typeface="Times New Roman" pitchFamily="18" charset="0"/>
                <a:cs typeface="Times New Roman" pitchFamily="18" charset="0"/>
                <a:sym typeface="Symbol" pitchFamily="18" charset="2"/>
              </a:rPr>
              <a:t>S</a:t>
            </a:r>
            <a:r>
              <a:rPr lang="en-US" altLang="en-US" sz="2400">
                <a:latin typeface="Times New Roman" pitchFamily="18" charset="0"/>
                <a:cs typeface="Times New Roman" pitchFamily="18" charset="0"/>
                <a:sym typeface="Symbol" pitchFamily="18" charset="2"/>
              </a:rPr>
              <a:t> </a:t>
            </a:r>
            <a:r>
              <a:rPr lang="en-US" altLang="en-US" sz="2400">
                <a:cs typeface="Times New Roman" pitchFamily="18" charset="0"/>
              </a:rPr>
              <a:t> </a:t>
            </a:r>
            <a:r>
              <a:rPr lang="en-US" altLang="en-US" sz="2400">
                <a:latin typeface="Times New Roman" pitchFamily="18" charset="0"/>
                <a:cs typeface="Times New Roman" pitchFamily="18" charset="0"/>
                <a:sym typeface="Symbol" pitchFamily="18" charset="2"/>
              </a:rPr>
              <a:t></a:t>
            </a:r>
            <a:r>
              <a:rPr lang="en-US" altLang="en-US" sz="2400">
                <a:cs typeface="Times New Roman" pitchFamily="18" charset="0"/>
              </a:rPr>
              <a:t>},</a:t>
            </a:r>
            <a:r>
              <a:rPr lang="en-US" altLang="en-US" sz="2400">
                <a:latin typeface="Times New Roman" pitchFamily="18" charset="0"/>
                <a:cs typeface="Times New Roman" pitchFamily="18" charset="0"/>
                <a:sym typeface="Symbol" pitchFamily="18" charset="2"/>
              </a:rPr>
              <a:t>  </a:t>
            </a:r>
            <a:r>
              <a:rPr lang="en-US" altLang="en-US" sz="2400" i="1">
                <a:latin typeface="Times New Roman" pitchFamily="18" charset="0"/>
                <a:cs typeface="Times New Roman" pitchFamily="18" charset="0"/>
                <a:sym typeface="Symbol" pitchFamily="18" charset="2"/>
              </a:rPr>
              <a:t>S</a:t>
            </a:r>
            <a:r>
              <a:rPr lang="en-US" altLang="en-US" sz="2400">
                <a:latin typeface="Times New Roman" pitchFamily="18" charset="0"/>
                <a:cs typeface="Times New Roman" pitchFamily="18" charset="0"/>
                <a:sym typeface="Symbol" pitchFamily="18" charset="2"/>
              </a:rPr>
              <a:t>)</a:t>
            </a:r>
            <a:endParaRPr lang="en-US" altLang="en-US" sz="2400">
              <a:latin typeface="Times New Roman" pitchFamily="18" charset="0"/>
              <a:sym typeface="Symbol" pitchFamily="18" charset="2"/>
            </a:endParaRPr>
          </a:p>
          <a:p>
            <a:pPr indent="457200" eaLnBrk="0" hangingPunct="0"/>
            <a:endParaRPr lang="en-US" altLang="en-US" sz="2400" i="1">
              <a:latin typeface="Times New Roman" pitchFamily="18" charset="0"/>
              <a:cs typeface="Times New Roman" pitchFamily="18" charset="0"/>
              <a:sym typeface="Symbol" pitchFamily="18" charset="2"/>
            </a:endParaRPr>
          </a:p>
          <a:p>
            <a:pPr indent="457200" eaLnBrk="0" hangingPunct="0"/>
            <a:r>
              <a:rPr lang="en-US" altLang="en-US" sz="2400" i="1">
                <a:latin typeface="Times New Roman" pitchFamily="18" charset="0"/>
                <a:cs typeface="Times New Roman" pitchFamily="18" charset="0"/>
                <a:sym typeface="Symbol" pitchFamily="18" charset="2"/>
              </a:rPr>
              <a:t>S</a:t>
            </a:r>
            <a:r>
              <a:rPr lang="en-US" altLang="en-US" sz="2400">
                <a:latin typeface="Times New Roman" pitchFamily="18" charset="0"/>
                <a:cs typeface="Times New Roman" pitchFamily="18" charset="0"/>
                <a:sym typeface="Symbol" pitchFamily="18" charset="2"/>
              </a:rPr>
              <a:t> </a:t>
            </a:r>
            <a:r>
              <a:rPr lang="en-US" altLang="en-US" sz="2400">
                <a:cs typeface="Times New Roman" pitchFamily="18" charset="0"/>
              </a:rPr>
              <a:t> </a:t>
            </a:r>
            <a:r>
              <a:rPr lang="en-US" altLang="en-US" sz="2400">
                <a:latin typeface="Courier New" pitchFamily="49" charset="0"/>
                <a:cs typeface="Times New Roman" pitchFamily="18" charset="0"/>
                <a:sym typeface="Symbol" pitchFamily="18" charset="2"/>
              </a:rPr>
              <a:t>a</a:t>
            </a:r>
            <a:r>
              <a:rPr lang="en-US" altLang="en-US" sz="2400">
                <a:cs typeface="Times New Roman" pitchFamily="18" charset="0"/>
                <a:sym typeface="Symbol" pitchFamily="18" charset="2"/>
              </a:rPr>
              <a:t> </a:t>
            </a:r>
            <a:r>
              <a:rPr lang="en-US" altLang="en-US" sz="2400" i="1">
                <a:latin typeface="Times New Roman" pitchFamily="18" charset="0"/>
                <a:cs typeface="Times New Roman" pitchFamily="18" charset="0"/>
                <a:sym typeface="Symbol" pitchFamily="18" charset="2"/>
              </a:rPr>
              <a:t>S</a:t>
            </a:r>
            <a:r>
              <a:rPr lang="en-US" altLang="en-US" sz="2400">
                <a:latin typeface="Times New Roman" pitchFamily="18" charset="0"/>
                <a:cs typeface="Times New Roman" pitchFamily="18" charset="0"/>
                <a:sym typeface="Symbol" pitchFamily="18" charset="2"/>
              </a:rPr>
              <a:t> </a:t>
            </a:r>
            <a:r>
              <a:rPr lang="en-US" altLang="en-US" sz="2400">
                <a:latin typeface="Courier New" pitchFamily="49" charset="0"/>
                <a:cs typeface="Times New Roman" pitchFamily="18" charset="0"/>
                <a:sym typeface="Symbol" pitchFamily="18" charset="2"/>
              </a:rPr>
              <a:t>b</a:t>
            </a:r>
            <a:r>
              <a:rPr lang="en-US" altLang="en-US" sz="2400">
                <a:cs typeface="Times New Roman" pitchFamily="18" charset="0"/>
                <a:sym typeface="Symbol" pitchFamily="18" charset="2"/>
              </a:rPr>
              <a:t> </a:t>
            </a:r>
            <a:r>
              <a:rPr lang="en-US" altLang="en-US" sz="2400">
                <a:latin typeface="Times New Roman" pitchFamily="18" charset="0"/>
                <a:cs typeface="Times New Roman" pitchFamily="18" charset="0"/>
                <a:sym typeface="Symbol" pitchFamily="18" charset="2"/>
              </a:rPr>
              <a:t></a:t>
            </a:r>
            <a:r>
              <a:rPr lang="en-US" altLang="en-US" sz="2400">
                <a:cs typeface="Times New Roman" pitchFamily="18" charset="0"/>
              </a:rPr>
              <a:t> </a:t>
            </a:r>
            <a:r>
              <a:rPr lang="en-US" altLang="en-US" sz="2400">
                <a:latin typeface="Courier New" pitchFamily="49" charset="0"/>
                <a:cs typeface="Times New Roman" pitchFamily="18" charset="0"/>
                <a:sym typeface="Symbol" pitchFamily="18" charset="2"/>
              </a:rPr>
              <a:t>aa</a:t>
            </a:r>
            <a:r>
              <a:rPr lang="en-US" altLang="en-US" sz="2400">
                <a:cs typeface="Times New Roman" pitchFamily="18" charset="0"/>
                <a:sym typeface="Symbol" pitchFamily="18" charset="2"/>
              </a:rPr>
              <a:t> </a:t>
            </a:r>
            <a:r>
              <a:rPr lang="en-US" altLang="en-US" sz="2400" i="1">
                <a:latin typeface="Times New Roman" pitchFamily="18" charset="0"/>
                <a:cs typeface="Times New Roman" pitchFamily="18" charset="0"/>
                <a:sym typeface="Symbol" pitchFamily="18" charset="2"/>
              </a:rPr>
              <a:t>S</a:t>
            </a:r>
            <a:r>
              <a:rPr lang="en-US" altLang="en-US" sz="2400">
                <a:latin typeface="Times New Roman" pitchFamily="18" charset="0"/>
                <a:cs typeface="Times New Roman" pitchFamily="18" charset="0"/>
                <a:sym typeface="Symbol" pitchFamily="18" charset="2"/>
              </a:rPr>
              <a:t> </a:t>
            </a:r>
            <a:r>
              <a:rPr lang="en-US" altLang="en-US" sz="2400">
                <a:latin typeface="Courier New" pitchFamily="49" charset="0"/>
                <a:cs typeface="Times New Roman" pitchFamily="18" charset="0"/>
                <a:sym typeface="Symbol" pitchFamily="18" charset="2"/>
              </a:rPr>
              <a:t>bb</a:t>
            </a:r>
            <a:r>
              <a:rPr lang="en-US" altLang="en-US" sz="2400">
                <a:cs typeface="Times New Roman" pitchFamily="18" charset="0"/>
                <a:sym typeface="Symbol" pitchFamily="18" charset="2"/>
              </a:rPr>
              <a:t> </a:t>
            </a:r>
            <a:r>
              <a:rPr lang="en-US" altLang="en-US" sz="2400">
                <a:latin typeface="Times New Roman" pitchFamily="18" charset="0"/>
                <a:cs typeface="Times New Roman" pitchFamily="18" charset="0"/>
                <a:sym typeface="Symbol" pitchFamily="18" charset="2"/>
              </a:rPr>
              <a:t></a:t>
            </a:r>
            <a:r>
              <a:rPr lang="en-US" altLang="en-US" sz="2400">
                <a:cs typeface="Times New Roman" pitchFamily="18" charset="0"/>
              </a:rPr>
              <a:t> </a:t>
            </a:r>
            <a:r>
              <a:rPr lang="en-US" altLang="en-US" sz="2400">
                <a:latin typeface="Courier New" pitchFamily="49" charset="0"/>
                <a:cs typeface="Times New Roman" pitchFamily="18" charset="0"/>
                <a:sym typeface="Symbol" pitchFamily="18" charset="2"/>
              </a:rPr>
              <a:t>aaa</a:t>
            </a:r>
            <a:r>
              <a:rPr lang="en-US" altLang="en-US" sz="2400">
                <a:cs typeface="Times New Roman" pitchFamily="18" charset="0"/>
                <a:sym typeface="Symbol" pitchFamily="18" charset="2"/>
              </a:rPr>
              <a:t> </a:t>
            </a:r>
            <a:r>
              <a:rPr lang="en-US" altLang="en-US" sz="2400" i="1">
                <a:latin typeface="Times New Roman" pitchFamily="18" charset="0"/>
                <a:cs typeface="Times New Roman" pitchFamily="18" charset="0"/>
                <a:sym typeface="Symbol" pitchFamily="18" charset="2"/>
              </a:rPr>
              <a:t>S</a:t>
            </a:r>
            <a:r>
              <a:rPr lang="en-US" altLang="en-US" sz="2400">
                <a:latin typeface="Times New Roman" pitchFamily="18" charset="0"/>
                <a:cs typeface="Times New Roman" pitchFamily="18" charset="0"/>
                <a:sym typeface="Symbol" pitchFamily="18" charset="2"/>
              </a:rPr>
              <a:t> </a:t>
            </a:r>
            <a:r>
              <a:rPr lang="en-US" altLang="en-US" sz="2400">
                <a:latin typeface="Courier New" pitchFamily="49" charset="0"/>
                <a:cs typeface="Times New Roman" pitchFamily="18" charset="0"/>
                <a:sym typeface="Symbol" pitchFamily="18" charset="2"/>
              </a:rPr>
              <a:t>bbb</a:t>
            </a:r>
            <a:r>
              <a:rPr lang="en-US" altLang="en-US" sz="2400">
                <a:cs typeface="Times New Roman" pitchFamily="18" charset="0"/>
                <a:sym typeface="Symbol" pitchFamily="18" charset="2"/>
              </a:rPr>
              <a:t> </a:t>
            </a:r>
            <a:r>
              <a:rPr lang="en-US" altLang="en-US" sz="2400">
                <a:latin typeface="Times New Roman" pitchFamily="18" charset="0"/>
                <a:cs typeface="Times New Roman" pitchFamily="18" charset="0"/>
                <a:sym typeface="Symbol" pitchFamily="18" charset="2"/>
              </a:rPr>
              <a:t></a:t>
            </a:r>
            <a:r>
              <a:rPr lang="en-US" altLang="en-US" sz="2400">
                <a:cs typeface="Times New Roman" pitchFamily="18" charset="0"/>
              </a:rPr>
              <a:t> </a:t>
            </a:r>
            <a:r>
              <a:rPr lang="en-US" altLang="en-US" sz="2400">
                <a:latin typeface="Courier New" pitchFamily="49" charset="0"/>
                <a:cs typeface="Times New Roman" pitchFamily="18" charset="0"/>
                <a:sym typeface="Symbol" pitchFamily="18" charset="2"/>
              </a:rPr>
              <a:t>aaabbb</a:t>
            </a:r>
            <a:r>
              <a:rPr lang="en-US" altLang="en-US" sz="2400">
                <a:cs typeface="Times New Roman" pitchFamily="18" charset="0"/>
                <a:sym typeface="Symbol" pitchFamily="18" charset="2"/>
              </a:rPr>
              <a:t> </a:t>
            </a:r>
            <a:endParaRPr lang="en-US" altLang="en-US" sz="2400">
              <a:latin typeface="Times New Roman" pitchFamily="18" charset="0"/>
              <a:sym typeface="Symbol" pitchFamily="18" charset="2"/>
            </a:endParaRPr>
          </a:p>
          <a:p>
            <a:pPr indent="457200" eaLnBrk="0" hangingPunct="0"/>
            <a:endParaRPr lang="en-US" altLang="en-US" sz="2400" i="1">
              <a:latin typeface="Times New Roman" pitchFamily="18" charset="0"/>
              <a:cs typeface="Times New Roman" pitchFamily="18" charset="0"/>
              <a:sym typeface="Symbol" pitchFamily="18" charset="2"/>
            </a:endParaRPr>
          </a:p>
          <a:p>
            <a:pPr indent="457200" eaLnBrk="0" hangingPunct="0"/>
            <a:r>
              <a:rPr lang="en-US" altLang="en-US" sz="2400" i="1">
                <a:latin typeface="Times New Roman" pitchFamily="18" charset="0"/>
                <a:cs typeface="Times New Roman" pitchFamily="18" charset="0"/>
                <a:sym typeface="Symbol" pitchFamily="18" charset="2"/>
              </a:rPr>
              <a:t>S</a:t>
            </a:r>
            <a:r>
              <a:rPr lang="en-US" altLang="en-US" sz="2400">
                <a:latin typeface="Times New Roman" pitchFamily="18" charset="0"/>
                <a:cs typeface="Times New Roman" pitchFamily="18" charset="0"/>
                <a:sym typeface="Symbol" pitchFamily="18" charset="2"/>
              </a:rPr>
              <a:t> </a:t>
            </a:r>
            <a:r>
              <a:rPr lang="en-US" altLang="en-US" sz="2400">
                <a:cs typeface="Times New Roman" pitchFamily="18" charset="0"/>
              </a:rPr>
              <a:t>* </a:t>
            </a:r>
            <a:r>
              <a:rPr lang="en-US" altLang="en-US" sz="2400">
                <a:latin typeface="Courier New" pitchFamily="49" charset="0"/>
                <a:cs typeface="Times New Roman" pitchFamily="18" charset="0"/>
                <a:sym typeface="Symbol" pitchFamily="18" charset="2"/>
              </a:rPr>
              <a:t>aaabbb</a:t>
            </a:r>
            <a:r>
              <a:rPr lang="en-US" altLang="en-US" sz="2400">
                <a:cs typeface="Times New Roman" pitchFamily="18" charset="0"/>
                <a:sym typeface="Symbol" pitchFamily="18" charset="2"/>
              </a:rPr>
              <a:t> </a:t>
            </a:r>
            <a:endParaRPr lang="en-US" altLang="en-US" sz="2400">
              <a:latin typeface="Times New Roman" pitchFamily="18" charset="0"/>
              <a:sym typeface="Symbol" pitchFamily="18" charset="2"/>
            </a:endParaRPr>
          </a:p>
          <a:p>
            <a:pPr indent="457200" eaLnBrk="0" hangingPunct="0"/>
            <a:endParaRPr lang="en-US" altLang="en-US" sz="2400">
              <a:latin typeface="Times New Roman" pitchFamily="18" charset="0"/>
              <a:cs typeface="Times New Roman" pitchFamily="18" charset="0"/>
              <a:sym typeface="Symbol" pitchFamily="18" charset="2"/>
            </a:endParaRPr>
          </a:p>
          <a:p>
            <a:pPr indent="457200" eaLnBrk="0" hangingPunct="0"/>
            <a:endParaRPr lang="en-US" altLang="en-US" sz="2400">
              <a:latin typeface="Times New Roman" pitchFamily="18" charset="0"/>
              <a:cs typeface="Times New Roman" pitchFamily="18" charset="0"/>
              <a:sym typeface="Symbol" pitchFamily="18" charset="2"/>
            </a:endParaRPr>
          </a:p>
          <a:p>
            <a:pPr indent="457200" eaLnBrk="0" hangingPunct="0"/>
            <a:endParaRPr lang="en-US" altLang="en-US" sz="2400">
              <a:latin typeface="Times New Roman" pitchFamily="18" charset="0"/>
              <a:cs typeface="Times New Roman" pitchFamily="18" charset="0"/>
              <a:sym typeface="Symbol" pitchFamily="18" charset="2"/>
            </a:endParaRPr>
          </a:p>
        </p:txBody>
      </p:sp>
      <p:sp>
        <p:nvSpPr>
          <p:cNvPr id="28677" name="Slide Number Placeholder 1"/>
          <p:cNvSpPr>
            <a:spLocks noGrp="1"/>
          </p:cNvSpPr>
          <p:nvPr>
            <p:ph type="sldNum" sz="quarter" idx="12"/>
          </p:nvPr>
        </p:nvSpPr>
        <p:spPr>
          <a:noFill/>
          <a:ln>
            <a:miter lim="800000"/>
            <a:headEnd/>
            <a:tailEnd/>
          </a:ln>
        </p:spPr>
        <p:txBody>
          <a:bodyPr/>
          <a:lstStyle/>
          <a:p>
            <a:fld id="{2F5482A7-ACCE-47C1-94B4-3A53772F0773}" type="slidenum">
              <a:rPr lang="en-US" altLang="en-US" smtClean="0">
                <a:latin typeface="Arial" charset="0"/>
              </a:rPr>
              <a:pPr/>
              <a:t>16</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62000" y="381000"/>
            <a:ext cx="8229600" cy="914400"/>
          </a:xfrm>
        </p:spPr>
        <p:txBody>
          <a:bodyPr/>
          <a:lstStyle/>
          <a:p>
            <a:pPr eaLnBrk="1" hangingPunct="1"/>
            <a:r>
              <a:rPr lang="en-US" altLang="en-US" sz="3600" b="1" smtClean="0"/>
              <a:t>Definition of a Context-Free Grammar</a:t>
            </a:r>
            <a:r>
              <a:rPr lang="en-US" altLang="en-US" sz="3600" smtClean="0"/>
              <a:t> </a:t>
            </a:r>
          </a:p>
        </p:txBody>
      </p:sp>
      <p:sp>
        <p:nvSpPr>
          <p:cNvPr id="29699" name="Rectangle 3"/>
          <p:cNvSpPr>
            <a:spLocks noChangeArrowheads="1"/>
          </p:cNvSpPr>
          <p:nvPr/>
        </p:nvSpPr>
        <p:spPr bwMode="auto">
          <a:xfrm>
            <a:off x="-1143000" y="1066800"/>
            <a:ext cx="184150" cy="565150"/>
          </a:xfrm>
          <a:prstGeom prst="rect">
            <a:avLst/>
          </a:prstGeom>
          <a:noFill/>
          <a:ln w="9525">
            <a:noFill/>
            <a:miter lim="800000"/>
            <a:headEnd/>
            <a:tailEnd/>
          </a:ln>
          <a:effectLst/>
        </p:spPr>
        <p:txBody>
          <a:bodyPr wrap="none" anchor="ctr">
            <a:spAutoFit/>
          </a:bodyPr>
          <a:lstStyle/>
          <a:p>
            <a:endParaRPr lang="en-US" altLang="en-US" sz="1100">
              <a:latin typeface="Times New Roman" pitchFamily="18" charset="0"/>
              <a:sym typeface="Symbol" pitchFamily="18" charset="2"/>
            </a:endParaRPr>
          </a:p>
          <a:p>
            <a:pPr eaLnBrk="0" hangingPunct="0"/>
            <a:endParaRPr lang="en-US" altLang="en-US" sz="2000">
              <a:latin typeface="Times New Roman" pitchFamily="18" charset="0"/>
              <a:cs typeface="Times New Roman" pitchFamily="18" charset="0"/>
              <a:sym typeface="Symbol" pitchFamily="18" charset="2"/>
            </a:endParaRPr>
          </a:p>
        </p:txBody>
      </p:sp>
      <p:sp>
        <p:nvSpPr>
          <p:cNvPr id="29700" name="Rectangle 4"/>
          <p:cNvSpPr>
            <a:spLocks noChangeArrowheads="1"/>
          </p:cNvSpPr>
          <p:nvPr/>
        </p:nvSpPr>
        <p:spPr bwMode="auto">
          <a:xfrm>
            <a:off x="533400" y="1692275"/>
            <a:ext cx="8305800" cy="974725"/>
          </a:xfrm>
          <a:prstGeom prst="rect">
            <a:avLst/>
          </a:prstGeom>
          <a:noFill/>
          <a:ln w="9525">
            <a:noFill/>
            <a:miter lim="800000"/>
            <a:headEnd/>
            <a:tailEnd/>
          </a:ln>
          <a:effectLst/>
        </p:spPr>
        <p:txBody>
          <a:bodyPr anchor="ctr">
            <a:spAutoFit/>
          </a:bodyPr>
          <a:lstStyle/>
          <a:p>
            <a:pPr indent="457200" eaLnBrk="0" hangingPunct="0"/>
            <a:endParaRPr lang="en-US" altLang="en-US" sz="1000">
              <a:latin typeface="Times New Roman" pitchFamily="18" charset="0"/>
              <a:cs typeface="Times New Roman" pitchFamily="18" charset="0"/>
              <a:sym typeface="Symbol" pitchFamily="18" charset="2"/>
            </a:endParaRPr>
          </a:p>
          <a:p>
            <a:pPr indent="457200" eaLnBrk="0" hangingPunct="0"/>
            <a:r>
              <a:rPr lang="en-US" altLang="en-US" sz="2400">
                <a:cs typeface="Times New Roman" pitchFamily="18" charset="0"/>
                <a:sym typeface="Symbol" pitchFamily="18" charset="2"/>
              </a:rPr>
              <a:t>A language </a:t>
            </a:r>
            <a:r>
              <a:rPr lang="en-US" altLang="en-US" sz="2400" i="1">
                <a:cs typeface="Times New Roman" pitchFamily="18" charset="0"/>
                <a:sym typeface="Symbol" pitchFamily="18" charset="2"/>
              </a:rPr>
              <a:t>L</a:t>
            </a:r>
            <a:r>
              <a:rPr lang="en-US" altLang="en-US" sz="2400">
                <a:cs typeface="Times New Roman" pitchFamily="18" charset="0"/>
                <a:sym typeface="Symbol" pitchFamily="18" charset="2"/>
              </a:rPr>
              <a:t> is </a:t>
            </a:r>
            <a:r>
              <a:rPr lang="en-US" altLang="en-US" sz="2400" b="1" i="1">
                <a:cs typeface="Times New Roman" pitchFamily="18" charset="0"/>
                <a:sym typeface="Symbol" pitchFamily="18" charset="2"/>
              </a:rPr>
              <a:t>context-free</a:t>
            </a:r>
            <a:r>
              <a:rPr lang="en-US" altLang="en-US" sz="2400">
                <a:cs typeface="Times New Roman" pitchFamily="18" charset="0"/>
                <a:sym typeface="Symbol" pitchFamily="18" charset="2"/>
              </a:rPr>
              <a:t> iff it is generated by some</a:t>
            </a:r>
          </a:p>
          <a:p>
            <a:pPr indent="457200" eaLnBrk="0" hangingPunct="0"/>
            <a:r>
              <a:rPr lang="en-US" altLang="en-US" sz="2400">
                <a:cs typeface="Times New Roman" pitchFamily="18" charset="0"/>
                <a:sym typeface="Symbol" pitchFamily="18" charset="2"/>
              </a:rPr>
              <a:t>context-free grammar </a:t>
            </a:r>
            <a:r>
              <a:rPr lang="en-US" altLang="en-US" sz="2400" i="1">
                <a:cs typeface="Times New Roman" pitchFamily="18" charset="0"/>
                <a:sym typeface="Symbol" pitchFamily="18" charset="2"/>
              </a:rPr>
              <a:t>G</a:t>
            </a:r>
            <a:r>
              <a:rPr lang="en-US" altLang="en-US" sz="2400">
                <a:latin typeface="Times New Roman" pitchFamily="18" charset="0"/>
                <a:cs typeface="Times New Roman" pitchFamily="18" charset="0"/>
                <a:sym typeface="Symbol" pitchFamily="18" charset="2"/>
              </a:rPr>
              <a:t>.   </a:t>
            </a:r>
          </a:p>
        </p:txBody>
      </p:sp>
      <p:sp>
        <p:nvSpPr>
          <p:cNvPr id="29701" name="Slide Number Placeholder 1"/>
          <p:cNvSpPr>
            <a:spLocks noGrp="1"/>
          </p:cNvSpPr>
          <p:nvPr>
            <p:ph type="sldNum" sz="quarter" idx="12"/>
          </p:nvPr>
        </p:nvSpPr>
        <p:spPr>
          <a:noFill/>
          <a:ln>
            <a:miter lim="800000"/>
            <a:headEnd/>
            <a:tailEnd/>
          </a:ln>
        </p:spPr>
        <p:txBody>
          <a:bodyPr/>
          <a:lstStyle/>
          <a:p>
            <a:fld id="{A15638AA-6E36-4A0F-80B3-3EC3962CAAA7}" type="slidenum">
              <a:rPr lang="en-US" altLang="en-US" smtClean="0">
                <a:latin typeface="Arial" charset="0"/>
              </a:rPr>
              <a:pPr/>
              <a:t>17</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868362"/>
          </a:xfrm>
        </p:spPr>
        <p:txBody>
          <a:bodyPr/>
          <a:lstStyle/>
          <a:p>
            <a:pPr eaLnBrk="1" hangingPunct="1"/>
            <a:r>
              <a:rPr lang="en-US" altLang="en-US" sz="3600" b="1" smtClean="0"/>
              <a:t>Balanced Parentheses</a:t>
            </a:r>
          </a:p>
        </p:txBody>
      </p:sp>
      <p:sp>
        <p:nvSpPr>
          <p:cNvPr id="25603" name="Text Box 3"/>
          <p:cNvSpPr txBox="1">
            <a:spLocks noChangeArrowheads="1"/>
          </p:cNvSpPr>
          <p:nvPr/>
        </p:nvSpPr>
        <p:spPr bwMode="auto">
          <a:xfrm>
            <a:off x="990600" y="1600200"/>
            <a:ext cx="7467600" cy="3970318"/>
          </a:xfrm>
          <a:prstGeom prst="rect">
            <a:avLst/>
          </a:prstGeom>
          <a:noFill/>
          <a:ln w="9525">
            <a:noFill/>
            <a:miter lim="800000"/>
            <a:headEnd/>
            <a:tailEnd/>
          </a:ln>
          <a:effectLst/>
        </p:spPr>
        <p:txBody>
          <a:bodyPr>
            <a:spAutoFit/>
          </a:bodyPr>
          <a:lstStyle/>
          <a:p>
            <a:endParaRPr lang="en-US" altLang="en-US" sz="2400" i="1" dirty="0" smtClean="0"/>
          </a:p>
          <a:p>
            <a:r>
              <a:rPr lang="en-US" altLang="en-US" sz="2400" b="1" i="1" dirty="0" smtClean="0"/>
              <a:t>Bal={w </a:t>
            </a:r>
            <a:r>
              <a:rPr lang="az-Cyrl-AZ" altLang="en-US" sz="2400" b="1" i="1" dirty="0" smtClean="0"/>
              <a:t>Є</a:t>
            </a:r>
            <a:r>
              <a:rPr lang="en-IN" altLang="en-US" sz="2400" b="1" i="1" dirty="0" smtClean="0"/>
              <a:t> {),(}*” the parentheses are balanced}.</a:t>
            </a:r>
          </a:p>
          <a:p>
            <a:endParaRPr lang="en-IN" altLang="en-US" sz="2400" i="1" dirty="0" smtClean="0"/>
          </a:p>
          <a:p>
            <a:r>
              <a:rPr lang="en-IN" altLang="en-US" sz="2400" i="1" dirty="0" smtClean="0"/>
              <a:t>Generate by a grammar G= { {S,),(}, {),(},R,S) where:</a:t>
            </a:r>
          </a:p>
          <a:p>
            <a:r>
              <a:rPr lang="en-IN" altLang="en-US" sz="2400" i="1" dirty="0" smtClean="0"/>
              <a:t>R={</a:t>
            </a:r>
            <a:endParaRPr lang="en-US" altLang="en-US" sz="2400" i="1" dirty="0"/>
          </a:p>
          <a:p>
            <a:pPr lvl="1"/>
            <a:r>
              <a:rPr lang="en-US" altLang="en-US" sz="2400" i="1" dirty="0" smtClean="0"/>
              <a:t>S</a:t>
            </a:r>
            <a:r>
              <a:rPr lang="en-US" altLang="en-US" sz="2400" dirty="0" smtClean="0"/>
              <a:t> </a:t>
            </a:r>
            <a:r>
              <a:rPr lang="en-US" altLang="en-US" sz="2400" dirty="0">
                <a:sym typeface="Symbol" pitchFamily="18" charset="2"/>
              </a:rPr>
              <a:t></a:t>
            </a:r>
            <a:r>
              <a:rPr lang="en-US" altLang="en-US" sz="2400" dirty="0"/>
              <a:t> </a:t>
            </a:r>
            <a:r>
              <a:rPr lang="en-US" altLang="en-US" sz="2400" dirty="0">
                <a:sym typeface="Symbol" pitchFamily="18" charset="2"/>
              </a:rPr>
              <a:t></a:t>
            </a:r>
            <a:r>
              <a:rPr lang="en-US" altLang="en-US" sz="2400" dirty="0"/>
              <a:t>				</a:t>
            </a:r>
            <a:r>
              <a:rPr lang="en-US" altLang="en-US" sz="2400" i="1" dirty="0"/>
              <a:t>    </a:t>
            </a:r>
          </a:p>
          <a:p>
            <a:pPr lvl="1"/>
            <a:r>
              <a:rPr lang="en-US" altLang="en-US" sz="2400" i="1" dirty="0"/>
              <a:t>S</a:t>
            </a:r>
            <a:r>
              <a:rPr lang="en-US" altLang="en-US" sz="2400" dirty="0"/>
              <a:t> </a:t>
            </a:r>
            <a:r>
              <a:rPr lang="en-US" altLang="en-US" sz="2400" dirty="0">
                <a:sym typeface="Symbol" pitchFamily="18" charset="2"/>
              </a:rPr>
              <a:t></a:t>
            </a:r>
            <a:r>
              <a:rPr lang="en-US" altLang="en-US" sz="2400" dirty="0"/>
              <a:t> </a:t>
            </a:r>
            <a:r>
              <a:rPr lang="en-US" altLang="en-US" sz="2400" i="1" dirty="0"/>
              <a:t>SS</a:t>
            </a:r>
            <a:r>
              <a:rPr lang="en-US" altLang="en-US" sz="2400" dirty="0"/>
              <a:t>				</a:t>
            </a:r>
            <a:r>
              <a:rPr lang="en-US" altLang="en-US" sz="2400" i="1" dirty="0"/>
              <a:t>    </a:t>
            </a:r>
          </a:p>
          <a:p>
            <a:pPr lvl="1"/>
            <a:r>
              <a:rPr lang="en-US" altLang="en-US" sz="2400" i="1" dirty="0"/>
              <a:t>S</a:t>
            </a:r>
            <a:r>
              <a:rPr lang="en-US" altLang="en-US" sz="2400" dirty="0"/>
              <a:t> </a:t>
            </a:r>
            <a:r>
              <a:rPr lang="en-US" altLang="en-US" sz="2400" dirty="0">
                <a:sym typeface="Symbol" pitchFamily="18" charset="2"/>
              </a:rPr>
              <a:t></a:t>
            </a:r>
            <a:r>
              <a:rPr lang="en-US" altLang="en-US" sz="2400" dirty="0"/>
              <a:t> (</a:t>
            </a:r>
            <a:r>
              <a:rPr lang="en-US" altLang="en-US" sz="2400" i="1" dirty="0"/>
              <a:t>S</a:t>
            </a:r>
            <a:r>
              <a:rPr lang="en-US" altLang="en-US" sz="2400" dirty="0" smtClean="0"/>
              <a:t>)</a:t>
            </a:r>
          </a:p>
          <a:p>
            <a:r>
              <a:rPr lang="en-US" altLang="en-US" sz="2400" dirty="0"/>
              <a:t>}</a:t>
            </a:r>
          </a:p>
          <a:p>
            <a:pPr>
              <a:spcBef>
                <a:spcPct val="50000"/>
              </a:spcBef>
            </a:pPr>
            <a:endParaRPr lang="en-US" altLang="en-US" sz="2400" dirty="0"/>
          </a:p>
        </p:txBody>
      </p:sp>
      <p:sp>
        <p:nvSpPr>
          <p:cNvPr id="25604" name="Slide Number Placeholder 1"/>
          <p:cNvSpPr>
            <a:spLocks noGrp="1"/>
          </p:cNvSpPr>
          <p:nvPr>
            <p:ph type="sldNum" sz="quarter" idx="12"/>
          </p:nvPr>
        </p:nvSpPr>
        <p:spPr>
          <a:noFill/>
          <a:ln>
            <a:miter lim="800000"/>
            <a:headEnd/>
            <a:tailEnd/>
          </a:ln>
        </p:spPr>
        <p:txBody>
          <a:bodyPr/>
          <a:lstStyle/>
          <a:p>
            <a:fld id="{A5CB8252-E7E0-4A2C-82EF-4587B921F4AA}" type="slidenum">
              <a:rPr lang="en-US" altLang="en-US" smtClean="0">
                <a:latin typeface="Arial" charset="0"/>
              </a:rPr>
              <a:pPr/>
              <a:t>18</a:t>
            </a:fld>
            <a:endParaRPr lang="en-US" altLang="en-US" smtClean="0">
              <a:latin typeface="Arial" charset="0"/>
            </a:endParaRPr>
          </a:p>
        </p:txBody>
      </p:sp>
      <p:pic>
        <p:nvPicPr>
          <p:cNvPr id="2" name="Picture 1"/>
          <p:cNvPicPr>
            <a:picLocks noChangeAspect="1"/>
          </p:cNvPicPr>
          <p:nvPr/>
        </p:nvPicPr>
        <p:blipFill>
          <a:blip r:embed="rId2"/>
          <a:stretch>
            <a:fillRect/>
          </a:stretch>
        </p:blipFill>
        <p:spPr>
          <a:xfrm>
            <a:off x="1295400" y="5307889"/>
            <a:ext cx="4124325" cy="1038225"/>
          </a:xfrm>
          <a:prstGeom prst="rect">
            <a:avLst/>
          </a:prstGeom>
        </p:spPr>
      </p:pic>
    </p:spTree>
    <p:extLst>
      <p:ext uri="{BB962C8B-B14F-4D97-AF65-F5344CB8AC3E}">
        <p14:creationId xmlns:p14="http://schemas.microsoft.com/office/powerpoint/2010/main" val="2363003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868362"/>
          </a:xfrm>
        </p:spPr>
        <p:txBody>
          <a:bodyPr/>
          <a:lstStyle/>
          <a:p>
            <a:pPr eaLnBrk="1" hangingPunct="1"/>
            <a:r>
              <a:rPr lang="en-US" altLang="en-US" sz="3600" b="1" smtClean="0"/>
              <a:t>A</a:t>
            </a:r>
            <a:r>
              <a:rPr lang="en-US" altLang="en-US" sz="3600" b="1" baseline="30000" smtClean="0"/>
              <a:t>n</a:t>
            </a:r>
            <a:r>
              <a:rPr lang="en-US" altLang="en-US" sz="3600" b="1" smtClean="0"/>
              <a:t>B</a:t>
            </a:r>
            <a:r>
              <a:rPr lang="en-US" altLang="en-US" sz="3600" b="1" baseline="30000" smtClean="0"/>
              <a:t>n</a:t>
            </a:r>
          </a:p>
        </p:txBody>
      </p:sp>
      <p:sp>
        <p:nvSpPr>
          <p:cNvPr id="23555" name="Text Box 3"/>
          <p:cNvSpPr txBox="1">
            <a:spLocks noChangeArrowheads="1"/>
          </p:cNvSpPr>
          <p:nvPr/>
        </p:nvSpPr>
        <p:spPr bwMode="auto">
          <a:xfrm>
            <a:off x="990600" y="1600200"/>
            <a:ext cx="7467600" cy="3231654"/>
          </a:xfrm>
          <a:prstGeom prst="rect">
            <a:avLst/>
          </a:prstGeom>
          <a:noFill/>
          <a:ln w="9525">
            <a:noFill/>
            <a:miter lim="800000"/>
            <a:headEnd/>
            <a:tailEnd/>
          </a:ln>
          <a:effectLst/>
        </p:spPr>
        <p:txBody>
          <a:bodyPr>
            <a:spAutoFit/>
          </a:bodyPr>
          <a:lstStyle/>
          <a:p>
            <a:r>
              <a:rPr lang="en-US" altLang="en-US" sz="2400" b="1" i="1" dirty="0" err="1" smtClean="0"/>
              <a:t>AnBn</a:t>
            </a:r>
            <a:r>
              <a:rPr lang="en-US" altLang="en-US" sz="2400" b="1" i="1" dirty="0" smtClean="0"/>
              <a:t>={</a:t>
            </a:r>
            <a:r>
              <a:rPr lang="en-US" altLang="en-US" sz="2400" b="1" i="1" dirty="0" err="1" smtClean="0"/>
              <a:t>anbn:n</a:t>
            </a:r>
            <a:r>
              <a:rPr lang="en-US" altLang="en-US" sz="2400" b="1" i="1" dirty="0" smtClean="0"/>
              <a:t>&gt;=0}</a:t>
            </a:r>
          </a:p>
          <a:p>
            <a:endParaRPr lang="en-US" altLang="en-US" sz="2400" b="1" i="1" dirty="0" smtClean="0"/>
          </a:p>
          <a:p>
            <a:r>
              <a:rPr lang="en-US" altLang="en-US" sz="2400" i="1" dirty="0" smtClean="0"/>
              <a:t>G={{</a:t>
            </a:r>
            <a:r>
              <a:rPr lang="en-US" altLang="en-US" sz="2400" i="1" dirty="0" err="1" smtClean="0"/>
              <a:t>S,a,b</a:t>
            </a:r>
            <a:r>
              <a:rPr lang="en-US" altLang="en-US" sz="2400" i="1" dirty="0" smtClean="0"/>
              <a:t>},{</a:t>
            </a:r>
            <a:r>
              <a:rPr lang="en-US" altLang="en-US" sz="2400" i="1" dirty="0" err="1" smtClean="0"/>
              <a:t>a,b</a:t>
            </a:r>
            <a:r>
              <a:rPr lang="en-US" altLang="en-US" sz="2400" i="1" dirty="0" smtClean="0"/>
              <a:t>},R,S}</a:t>
            </a:r>
          </a:p>
          <a:p>
            <a:r>
              <a:rPr lang="en-US" altLang="en-US" sz="2400" i="1" dirty="0" smtClean="0"/>
              <a:t>Where:</a:t>
            </a:r>
          </a:p>
          <a:p>
            <a:r>
              <a:rPr lang="en-US" altLang="en-US" sz="2400" i="1" dirty="0" smtClean="0"/>
              <a:t>R={</a:t>
            </a:r>
            <a:endParaRPr lang="en-US" altLang="en-US" sz="2400" i="1" dirty="0"/>
          </a:p>
          <a:p>
            <a:r>
              <a:rPr lang="en-US" altLang="en-US" sz="2400" i="1" dirty="0" smtClean="0"/>
              <a:t>S</a:t>
            </a:r>
            <a:r>
              <a:rPr lang="en-US" altLang="en-US" sz="2400" dirty="0" smtClean="0"/>
              <a:t> </a:t>
            </a:r>
            <a:r>
              <a:rPr lang="en-US" altLang="en-US" sz="2400" dirty="0">
                <a:sym typeface="Symbol" pitchFamily="18" charset="2"/>
              </a:rPr>
              <a:t></a:t>
            </a:r>
            <a:r>
              <a:rPr lang="en-US" altLang="en-US" sz="2400" dirty="0"/>
              <a:t> </a:t>
            </a:r>
            <a:r>
              <a:rPr lang="en-US" altLang="en-US" sz="2400" dirty="0">
                <a:sym typeface="Symbol" pitchFamily="18" charset="2"/>
              </a:rPr>
              <a:t></a:t>
            </a:r>
            <a:r>
              <a:rPr lang="en-US" altLang="en-US" sz="2400" dirty="0"/>
              <a:t>				</a:t>
            </a:r>
            <a:r>
              <a:rPr lang="en-US" altLang="en-US" sz="2400" i="1" dirty="0"/>
              <a:t>    </a:t>
            </a:r>
          </a:p>
          <a:p>
            <a:r>
              <a:rPr lang="en-US" altLang="en-US" sz="2400" i="1" dirty="0"/>
              <a:t>S</a:t>
            </a:r>
            <a:r>
              <a:rPr lang="en-US" altLang="en-US" sz="2400" dirty="0"/>
              <a:t> </a:t>
            </a:r>
            <a:r>
              <a:rPr lang="en-US" altLang="en-US" sz="2400" dirty="0">
                <a:sym typeface="Symbol" pitchFamily="18" charset="2"/>
              </a:rPr>
              <a:t></a:t>
            </a:r>
            <a:r>
              <a:rPr lang="en-US" altLang="en-US" sz="2400" dirty="0"/>
              <a:t> </a:t>
            </a:r>
            <a:r>
              <a:rPr lang="en-US" altLang="en-US" sz="2400" dirty="0" err="1">
                <a:latin typeface="Courier New" pitchFamily="49" charset="0"/>
              </a:rPr>
              <a:t>a</a:t>
            </a:r>
            <a:r>
              <a:rPr lang="en-US" altLang="en-US" sz="2400" i="1" dirty="0" err="1"/>
              <a:t>S</a:t>
            </a:r>
            <a:r>
              <a:rPr lang="en-US" altLang="en-US" sz="2400" dirty="0" err="1">
                <a:latin typeface="Courier New" pitchFamily="49" charset="0"/>
              </a:rPr>
              <a:t>b</a:t>
            </a:r>
            <a:endParaRPr lang="en-US" altLang="en-US" sz="2400" dirty="0">
              <a:latin typeface="Courier New" pitchFamily="49" charset="0"/>
            </a:endParaRPr>
          </a:p>
          <a:p>
            <a:pPr>
              <a:spcBef>
                <a:spcPct val="50000"/>
              </a:spcBef>
            </a:pPr>
            <a:r>
              <a:rPr lang="en-US" altLang="en-US" sz="2400" dirty="0" smtClean="0"/>
              <a:t>}</a:t>
            </a:r>
            <a:endParaRPr lang="en-US" altLang="en-US" sz="2400" dirty="0"/>
          </a:p>
        </p:txBody>
      </p:sp>
      <p:sp>
        <p:nvSpPr>
          <p:cNvPr id="23556" name="Slide Number Placeholder 1"/>
          <p:cNvSpPr>
            <a:spLocks noGrp="1"/>
          </p:cNvSpPr>
          <p:nvPr>
            <p:ph type="sldNum" sz="quarter" idx="12"/>
          </p:nvPr>
        </p:nvSpPr>
        <p:spPr>
          <a:noFill/>
          <a:ln>
            <a:miter lim="800000"/>
            <a:headEnd/>
            <a:tailEnd/>
          </a:ln>
        </p:spPr>
        <p:txBody>
          <a:bodyPr/>
          <a:lstStyle/>
          <a:p>
            <a:fld id="{F56411D7-301C-4BC4-984E-3F937A8842D9}" type="slidenum">
              <a:rPr lang="en-US" altLang="en-US" smtClean="0">
                <a:latin typeface="Arial" charset="0"/>
              </a:rPr>
              <a:pPr/>
              <a:t>19</a:t>
            </a:fld>
            <a:endParaRPr lang="en-US" altLang="en-US" smtClean="0">
              <a:latin typeface="Arial" charset="0"/>
            </a:endParaRPr>
          </a:p>
        </p:txBody>
      </p:sp>
    </p:spTree>
    <p:extLst>
      <p:ext uri="{BB962C8B-B14F-4D97-AF65-F5344CB8AC3E}">
        <p14:creationId xmlns:p14="http://schemas.microsoft.com/office/powerpoint/2010/main" val="2693669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457200" y="274638"/>
            <a:ext cx="8229600" cy="868362"/>
          </a:xfrm>
        </p:spPr>
        <p:txBody>
          <a:bodyPr/>
          <a:lstStyle/>
          <a:p>
            <a:pPr eaLnBrk="1" hangingPunct="1"/>
            <a:r>
              <a:rPr lang="en-US" altLang="en-US" sz="3600" b="1" smtClean="0"/>
              <a:t>Languages and Machines</a:t>
            </a:r>
          </a:p>
        </p:txBody>
      </p:sp>
      <p:pic>
        <p:nvPicPr>
          <p:cNvPr id="3075" name="Picture 6"/>
          <p:cNvPicPr>
            <a:picLocks noChangeAspect="1" noChangeArrowheads="1"/>
          </p:cNvPicPr>
          <p:nvPr/>
        </p:nvPicPr>
        <p:blipFill>
          <a:blip r:embed="rId2"/>
          <a:srcRect/>
          <a:stretch>
            <a:fillRect/>
          </a:stretch>
        </p:blipFill>
        <p:spPr bwMode="auto">
          <a:xfrm>
            <a:off x="1828800" y="1066800"/>
            <a:ext cx="5943600" cy="5645150"/>
          </a:xfrm>
          <a:prstGeom prst="rect">
            <a:avLst/>
          </a:prstGeom>
          <a:noFill/>
          <a:ln w="9525">
            <a:noFill/>
            <a:miter lim="800000"/>
            <a:headEnd/>
            <a:tailEnd/>
          </a:ln>
          <a:effectLst/>
        </p:spPr>
      </p:pic>
      <p:sp>
        <p:nvSpPr>
          <p:cNvPr id="3076" name="Slide Number Placeholder 1"/>
          <p:cNvSpPr>
            <a:spLocks noGrp="1"/>
          </p:cNvSpPr>
          <p:nvPr>
            <p:ph type="sldNum" sz="quarter" idx="12"/>
          </p:nvPr>
        </p:nvSpPr>
        <p:spPr>
          <a:noFill/>
          <a:ln>
            <a:miter lim="800000"/>
            <a:headEnd/>
            <a:tailEnd/>
          </a:ln>
        </p:spPr>
        <p:txBody>
          <a:bodyPr/>
          <a:lstStyle/>
          <a:p>
            <a:fld id="{B7E77045-3486-4ABA-966F-76DFCFB432E3}" type="slidenum">
              <a:rPr lang="en-US" altLang="en-US" smtClean="0">
                <a:latin typeface="Arial" charset="0"/>
              </a:rPr>
              <a:pPr/>
              <a:t>2</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4638"/>
            <a:ext cx="8229600" cy="762000"/>
          </a:xfrm>
        </p:spPr>
        <p:txBody>
          <a:bodyPr/>
          <a:lstStyle/>
          <a:p>
            <a:pPr eaLnBrk="1" hangingPunct="1"/>
            <a:r>
              <a:rPr lang="en-US" altLang="en-US" sz="3600" b="1" smtClean="0"/>
              <a:t>Recursive Grammar Rules </a:t>
            </a:r>
          </a:p>
        </p:txBody>
      </p:sp>
      <p:sp>
        <p:nvSpPr>
          <p:cNvPr id="30723" name="Rectangle 3"/>
          <p:cNvSpPr>
            <a:spLocks noGrp="1" noChangeArrowheads="1"/>
          </p:cNvSpPr>
          <p:nvPr>
            <p:ph type="body" idx="1"/>
          </p:nvPr>
        </p:nvSpPr>
        <p:spPr>
          <a:xfrm>
            <a:off x="609600" y="1600200"/>
            <a:ext cx="8382000" cy="5029200"/>
          </a:xfrm>
        </p:spPr>
        <p:txBody>
          <a:bodyPr/>
          <a:lstStyle/>
          <a:p>
            <a:pPr eaLnBrk="1" hangingPunct="1"/>
            <a:r>
              <a:rPr lang="en-US" altLang="en-US" sz="2400" smtClean="0"/>
              <a:t>A rule is </a:t>
            </a:r>
            <a:r>
              <a:rPr lang="en-US" altLang="en-US" sz="2400" b="1" i="1" smtClean="0"/>
              <a:t>recursive</a:t>
            </a:r>
            <a:r>
              <a:rPr lang="en-US" altLang="en-US" sz="2400" smtClean="0"/>
              <a:t> iff it is  </a:t>
            </a:r>
            <a:r>
              <a:rPr lang="en-US" altLang="en-US" sz="2400" i="1" smtClean="0"/>
              <a:t>X</a:t>
            </a:r>
            <a:r>
              <a:rPr lang="en-US" altLang="en-US" sz="2400" smtClean="0"/>
              <a:t> </a:t>
            </a:r>
            <a:r>
              <a:rPr lang="en-US" altLang="en-US" sz="2400" smtClean="0">
                <a:sym typeface="Symbol" pitchFamily="18" charset="2"/>
              </a:rPr>
              <a:t></a:t>
            </a:r>
            <a:r>
              <a:rPr lang="en-US" altLang="en-US" sz="2400" smtClean="0"/>
              <a:t> </a:t>
            </a:r>
            <a:r>
              <a:rPr lang="en-US" altLang="en-US" sz="2400" i="1" smtClean="0"/>
              <a:t>w</a:t>
            </a:r>
            <a:r>
              <a:rPr lang="en-US" altLang="en-US" sz="2400" baseline="-25000" smtClean="0"/>
              <a:t>1</a:t>
            </a:r>
            <a:r>
              <a:rPr lang="en-US" altLang="en-US" sz="2400" i="1" smtClean="0"/>
              <a:t>Yw</a:t>
            </a:r>
            <a:r>
              <a:rPr lang="en-US" altLang="en-US" sz="2400" baseline="-25000" smtClean="0"/>
              <a:t>2</a:t>
            </a:r>
            <a:r>
              <a:rPr lang="en-US" altLang="en-US" sz="2400" smtClean="0"/>
              <a:t>, where:</a:t>
            </a:r>
          </a:p>
          <a:p>
            <a:pPr eaLnBrk="1" hangingPunct="1">
              <a:buFontTx/>
              <a:buNone/>
            </a:pPr>
            <a:r>
              <a:rPr lang="en-US" altLang="en-US" sz="2400" smtClean="0"/>
              <a:t> 		</a:t>
            </a:r>
            <a:r>
              <a:rPr lang="en-US" altLang="en-US" sz="2400" i="1" smtClean="0"/>
              <a:t>Y</a:t>
            </a:r>
            <a:r>
              <a:rPr lang="en-US" altLang="en-US" sz="2400" smtClean="0"/>
              <a:t> </a:t>
            </a:r>
            <a:r>
              <a:rPr lang="en-US" altLang="en-US" sz="2400" smtClean="0">
                <a:sym typeface="Symbol" pitchFamily="18" charset="2"/>
              </a:rPr>
              <a:t></a:t>
            </a:r>
            <a:r>
              <a:rPr lang="en-US" altLang="en-US" sz="2400" smtClean="0"/>
              <a:t>* </a:t>
            </a:r>
            <a:r>
              <a:rPr lang="en-US" altLang="en-US" sz="2400" i="1" smtClean="0"/>
              <a:t>w</a:t>
            </a:r>
            <a:r>
              <a:rPr lang="en-US" altLang="en-US" sz="2400" baseline="-25000" smtClean="0"/>
              <a:t>3</a:t>
            </a:r>
            <a:r>
              <a:rPr lang="en-US" altLang="en-US" sz="2400" i="1" smtClean="0"/>
              <a:t>Xw</a:t>
            </a:r>
            <a:r>
              <a:rPr lang="en-US" altLang="en-US" sz="2400" baseline="-25000" smtClean="0"/>
              <a:t>4</a:t>
            </a:r>
            <a:r>
              <a:rPr lang="en-US" altLang="en-US" sz="2400" smtClean="0"/>
              <a:t> for some </a:t>
            </a:r>
            <a:r>
              <a:rPr lang="en-US" altLang="en-US" sz="2400" i="1" smtClean="0"/>
              <a:t>w</a:t>
            </a:r>
            <a:r>
              <a:rPr lang="en-US" altLang="en-US" sz="2400" baseline="-25000" smtClean="0"/>
              <a:t>1</a:t>
            </a:r>
            <a:r>
              <a:rPr lang="en-US" altLang="en-US" sz="2400" smtClean="0"/>
              <a:t>, </a:t>
            </a:r>
            <a:r>
              <a:rPr lang="en-US" altLang="en-US" sz="2400" i="1" smtClean="0"/>
              <a:t>w</a:t>
            </a:r>
            <a:r>
              <a:rPr lang="en-US" altLang="en-US" sz="2400" baseline="-25000" smtClean="0"/>
              <a:t>2</a:t>
            </a:r>
            <a:r>
              <a:rPr lang="en-US" altLang="en-US" sz="2400" smtClean="0"/>
              <a:t>, </a:t>
            </a:r>
            <a:r>
              <a:rPr lang="en-US" altLang="en-US" sz="2400" i="1" smtClean="0"/>
              <a:t>w</a:t>
            </a:r>
            <a:r>
              <a:rPr lang="en-US" altLang="en-US" sz="2400" baseline="-25000" smtClean="0"/>
              <a:t>3</a:t>
            </a:r>
            <a:r>
              <a:rPr lang="en-US" altLang="en-US" sz="2400" smtClean="0"/>
              <a:t>, and </a:t>
            </a:r>
            <a:r>
              <a:rPr lang="en-US" altLang="en-US" sz="2400" i="1" smtClean="0"/>
              <a:t>w</a:t>
            </a:r>
            <a:r>
              <a:rPr lang="en-US" altLang="en-US" sz="2400" smtClean="0"/>
              <a:t> in </a:t>
            </a:r>
            <a:r>
              <a:rPr lang="en-US" altLang="en-US" sz="2400" i="1" smtClean="0"/>
              <a:t>V</a:t>
            </a:r>
            <a:r>
              <a:rPr lang="en-US" altLang="en-US" sz="2400" smtClean="0"/>
              <a:t>*.  </a:t>
            </a:r>
          </a:p>
          <a:p>
            <a:pPr eaLnBrk="1" hangingPunct="1">
              <a:buFontTx/>
              <a:buNone/>
            </a:pPr>
            <a:endParaRPr lang="en-US" altLang="en-US" sz="2400" smtClean="0"/>
          </a:p>
          <a:p>
            <a:pPr eaLnBrk="1" hangingPunct="1"/>
            <a:r>
              <a:rPr lang="en-US" altLang="en-US" sz="2400" smtClean="0"/>
              <a:t>A grammar is recursive iff it contains at least one recursive rule.   </a:t>
            </a:r>
          </a:p>
          <a:p>
            <a:pPr eaLnBrk="1" hangingPunct="1"/>
            <a:endParaRPr lang="en-US" altLang="en-US" sz="2400" i="1" smtClean="0"/>
          </a:p>
          <a:p>
            <a:pPr eaLnBrk="1" hangingPunct="1"/>
            <a:r>
              <a:rPr lang="en-US" altLang="en-US" sz="2400" smtClean="0"/>
              <a:t>Examples: 	</a:t>
            </a:r>
            <a:r>
              <a:rPr lang="en-US" altLang="en-US" sz="2400" i="1" smtClean="0"/>
              <a:t>S</a:t>
            </a:r>
            <a:r>
              <a:rPr lang="en-US" altLang="en-US" sz="2400" smtClean="0"/>
              <a:t> </a:t>
            </a:r>
            <a:r>
              <a:rPr lang="en-US" altLang="en-US" sz="2400" smtClean="0">
                <a:sym typeface="Symbol" pitchFamily="18" charset="2"/>
              </a:rPr>
              <a:t></a:t>
            </a:r>
            <a:r>
              <a:rPr lang="en-US" altLang="en-US" sz="2400" smtClean="0"/>
              <a:t> (</a:t>
            </a:r>
            <a:r>
              <a:rPr lang="en-US" altLang="en-US" sz="2400" i="1" smtClean="0"/>
              <a:t>S</a:t>
            </a:r>
            <a:r>
              <a:rPr lang="en-US" altLang="en-US" sz="2400" smtClean="0"/>
              <a:t>)  		 </a:t>
            </a:r>
          </a:p>
          <a:p>
            <a:pPr eaLnBrk="1" hangingPunct="1">
              <a:buFontTx/>
              <a:buNone/>
            </a:pPr>
            <a:r>
              <a:rPr lang="en-US" altLang="en-US" sz="2400" smtClean="0"/>
              <a:t> 							  </a:t>
            </a:r>
          </a:p>
          <a:p>
            <a:pPr eaLnBrk="1" hangingPunct="1">
              <a:buFontTx/>
              <a:buNone/>
            </a:pPr>
            <a:r>
              <a:rPr lang="en-US" altLang="en-US" smtClean="0"/>
              <a:t> 	</a:t>
            </a:r>
          </a:p>
        </p:txBody>
      </p:sp>
      <p:sp>
        <p:nvSpPr>
          <p:cNvPr id="30724" name="Slide Number Placeholder 1"/>
          <p:cNvSpPr>
            <a:spLocks noGrp="1"/>
          </p:cNvSpPr>
          <p:nvPr>
            <p:ph type="sldNum" sz="quarter" idx="12"/>
          </p:nvPr>
        </p:nvSpPr>
        <p:spPr>
          <a:noFill/>
          <a:ln>
            <a:miter lim="800000"/>
            <a:headEnd/>
            <a:tailEnd/>
          </a:ln>
        </p:spPr>
        <p:txBody>
          <a:bodyPr/>
          <a:lstStyle/>
          <a:p>
            <a:fld id="{D9F3A598-0EC2-47B7-A8F4-523A091F018C}" type="slidenum">
              <a:rPr lang="en-US" altLang="en-US" smtClean="0">
                <a:latin typeface="Arial" charset="0"/>
              </a:rPr>
              <a:pPr/>
              <a:t>20</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762000"/>
          </a:xfrm>
        </p:spPr>
        <p:txBody>
          <a:bodyPr/>
          <a:lstStyle/>
          <a:p>
            <a:pPr eaLnBrk="1" hangingPunct="1"/>
            <a:r>
              <a:rPr lang="en-US" altLang="en-US" sz="3600" b="1" smtClean="0"/>
              <a:t>Recursive Grammar Rules </a:t>
            </a:r>
          </a:p>
        </p:txBody>
      </p:sp>
      <p:sp>
        <p:nvSpPr>
          <p:cNvPr id="31747" name="Rectangle 3"/>
          <p:cNvSpPr>
            <a:spLocks noGrp="1" noChangeArrowheads="1"/>
          </p:cNvSpPr>
          <p:nvPr>
            <p:ph type="body" idx="1"/>
          </p:nvPr>
        </p:nvSpPr>
        <p:spPr>
          <a:xfrm>
            <a:off x="609600" y="1600200"/>
            <a:ext cx="8382000" cy="5029200"/>
          </a:xfrm>
        </p:spPr>
        <p:txBody>
          <a:bodyPr/>
          <a:lstStyle/>
          <a:p>
            <a:pPr eaLnBrk="1" hangingPunct="1"/>
            <a:r>
              <a:rPr lang="en-US" altLang="en-US" sz="2400" smtClean="0"/>
              <a:t>A rule is </a:t>
            </a:r>
            <a:r>
              <a:rPr lang="en-US" altLang="en-US" sz="2400" b="1" i="1" smtClean="0"/>
              <a:t>recursive</a:t>
            </a:r>
            <a:r>
              <a:rPr lang="en-US" altLang="en-US" sz="2400" smtClean="0"/>
              <a:t> iff it is  </a:t>
            </a:r>
            <a:r>
              <a:rPr lang="en-US" altLang="en-US" sz="2400" i="1" smtClean="0"/>
              <a:t>X</a:t>
            </a:r>
            <a:r>
              <a:rPr lang="en-US" altLang="en-US" sz="2400" smtClean="0"/>
              <a:t> </a:t>
            </a:r>
            <a:r>
              <a:rPr lang="en-US" altLang="en-US" sz="2400" smtClean="0">
                <a:sym typeface="Symbol" pitchFamily="18" charset="2"/>
              </a:rPr>
              <a:t></a:t>
            </a:r>
            <a:r>
              <a:rPr lang="en-US" altLang="en-US" sz="2400" smtClean="0"/>
              <a:t> </a:t>
            </a:r>
            <a:r>
              <a:rPr lang="en-US" altLang="en-US" sz="2400" i="1" smtClean="0"/>
              <a:t>w</a:t>
            </a:r>
            <a:r>
              <a:rPr lang="en-US" altLang="en-US" sz="2400" baseline="-25000" smtClean="0"/>
              <a:t>1</a:t>
            </a:r>
            <a:r>
              <a:rPr lang="en-US" altLang="en-US" sz="2400" i="1" smtClean="0"/>
              <a:t>Yw</a:t>
            </a:r>
            <a:r>
              <a:rPr lang="en-US" altLang="en-US" sz="2400" baseline="-25000" smtClean="0"/>
              <a:t>2</a:t>
            </a:r>
            <a:r>
              <a:rPr lang="en-US" altLang="en-US" sz="2400" smtClean="0"/>
              <a:t>, where:</a:t>
            </a:r>
          </a:p>
          <a:p>
            <a:pPr eaLnBrk="1" hangingPunct="1">
              <a:buFontTx/>
              <a:buNone/>
            </a:pPr>
            <a:r>
              <a:rPr lang="en-US" altLang="en-US" sz="2400" smtClean="0"/>
              <a:t> 		</a:t>
            </a:r>
            <a:r>
              <a:rPr lang="en-US" altLang="en-US" sz="2400" i="1" smtClean="0"/>
              <a:t>Y</a:t>
            </a:r>
            <a:r>
              <a:rPr lang="en-US" altLang="en-US" sz="2400" smtClean="0"/>
              <a:t> </a:t>
            </a:r>
            <a:r>
              <a:rPr lang="en-US" altLang="en-US" sz="2400" smtClean="0">
                <a:sym typeface="Symbol" pitchFamily="18" charset="2"/>
              </a:rPr>
              <a:t></a:t>
            </a:r>
            <a:r>
              <a:rPr lang="en-US" altLang="en-US" sz="2400" smtClean="0"/>
              <a:t>* </a:t>
            </a:r>
            <a:r>
              <a:rPr lang="en-US" altLang="en-US" sz="2400" i="1" smtClean="0"/>
              <a:t>w</a:t>
            </a:r>
            <a:r>
              <a:rPr lang="en-US" altLang="en-US" sz="2400" baseline="-25000" smtClean="0"/>
              <a:t>3</a:t>
            </a:r>
            <a:r>
              <a:rPr lang="en-US" altLang="en-US" sz="2400" i="1" smtClean="0"/>
              <a:t>Xw</a:t>
            </a:r>
            <a:r>
              <a:rPr lang="en-US" altLang="en-US" sz="2400" baseline="-25000" smtClean="0"/>
              <a:t>4</a:t>
            </a:r>
            <a:r>
              <a:rPr lang="en-US" altLang="en-US" sz="2400" smtClean="0"/>
              <a:t> for some </a:t>
            </a:r>
            <a:r>
              <a:rPr lang="en-US" altLang="en-US" sz="2400" i="1" smtClean="0"/>
              <a:t>w</a:t>
            </a:r>
            <a:r>
              <a:rPr lang="en-US" altLang="en-US" sz="2400" baseline="-25000" smtClean="0"/>
              <a:t>1</a:t>
            </a:r>
            <a:r>
              <a:rPr lang="en-US" altLang="en-US" sz="2400" smtClean="0"/>
              <a:t>, </a:t>
            </a:r>
            <a:r>
              <a:rPr lang="en-US" altLang="en-US" sz="2400" i="1" smtClean="0"/>
              <a:t>w</a:t>
            </a:r>
            <a:r>
              <a:rPr lang="en-US" altLang="en-US" sz="2400" baseline="-25000" smtClean="0"/>
              <a:t>2</a:t>
            </a:r>
            <a:r>
              <a:rPr lang="en-US" altLang="en-US" sz="2400" smtClean="0"/>
              <a:t>, </a:t>
            </a:r>
            <a:r>
              <a:rPr lang="en-US" altLang="en-US" sz="2400" i="1" smtClean="0"/>
              <a:t>w</a:t>
            </a:r>
            <a:r>
              <a:rPr lang="en-US" altLang="en-US" sz="2400" baseline="-25000" smtClean="0"/>
              <a:t>3</a:t>
            </a:r>
            <a:r>
              <a:rPr lang="en-US" altLang="en-US" sz="2400" smtClean="0"/>
              <a:t>, and </a:t>
            </a:r>
            <a:r>
              <a:rPr lang="en-US" altLang="en-US" sz="2400" i="1" smtClean="0"/>
              <a:t>w</a:t>
            </a:r>
            <a:r>
              <a:rPr lang="en-US" altLang="en-US" sz="2400" smtClean="0"/>
              <a:t> in </a:t>
            </a:r>
            <a:r>
              <a:rPr lang="en-US" altLang="en-US" sz="2400" i="1" smtClean="0"/>
              <a:t>V</a:t>
            </a:r>
            <a:r>
              <a:rPr lang="en-US" altLang="en-US" sz="2400" smtClean="0"/>
              <a:t>*.  </a:t>
            </a:r>
          </a:p>
          <a:p>
            <a:pPr eaLnBrk="1" hangingPunct="1">
              <a:buFontTx/>
              <a:buNone/>
            </a:pPr>
            <a:endParaRPr lang="en-US" altLang="en-US" sz="2400" smtClean="0"/>
          </a:p>
          <a:p>
            <a:pPr eaLnBrk="1" hangingPunct="1"/>
            <a:r>
              <a:rPr lang="en-US" altLang="en-US" sz="2400" smtClean="0"/>
              <a:t>A grammar is recursive iff it contains at least one recursive rule.   </a:t>
            </a:r>
          </a:p>
          <a:p>
            <a:pPr eaLnBrk="1" hangingPunct="1"/>
            <a:endParaRPr lang="en-US" altLang="en-US" sz="2400" i="1" smtClean="0"/>
          </a:p>
          <a:p>
            <a:pPr eaLnBrk="1" hangingPunct="1"/>
            <a:r>
              <a:rPr lang="en-US" altLang="en-US" sz="2400" smtClean="0"/>
              <a:t>Examples: 	</a:t>
            </a:r>
            <a:r>
              <a:rPr lang="en-US" altLang="en-US" sz="2400" i="1" smtClean="0"/>
              <a:t>S</a:t>
            </a:r>
            <a:r>
              <a:rPr lang="en-US" altLang="en-US" sz="2400" smtClean="0"/>
              <a:t> </a:t>
            </a:r>
            <a:r>
              <a:rPr lang="en-US" altLang="en-US" sz="2400" smtClean="0">
                <a:sym typeface="Symbol" pitchFamily="18" charset="2"/>
              </a:rPr>
              <a:t></a:t>
            </a:r>
            <a:r>
              <a:rPr lang="en-US" altLang="en-US" sz="2400" smtClean="0"/>
              <a:t> (</a:t>
            </a:r>
            <a:r>
              <a:rPr lang="en-US" altLang="en-US" sz="2400" i="1" smtClean="0"/>
              <a:t>S</a:t>
            </a:r>
            <a:r>
              <a:rPr lang="en-US" altLang="en-US" sz="2400" smtClean="0"/>
              <a:t>)  		</a:t>
            </a:r>
            <a:r>
              <a:rPr lang="en-US" altLang="en-US" sz="2400" i="1" smtClean="0"/>
              <a:t>S</a:t>
            </a:r>
            <a:r>
              <a:rPr lang="en-US" altLang="en-US" sz="2400" smtClean="0"/>
              <a:t> </a:t>
            </a:r>
            <a:r>
              <a:rPr lang="en-US" altLang="en-US" sz="2400" smtClean="0">
                <a:sym typeface="Symbol" pitchFamily="18" charset="2"/>
              </a:rPr>
              <a:t></a:t>
            </a:r>
            <a:r>
              <a:rPr lang="en-US" altLang="en-US" sz="2400" smtClean="0"/>
              <a:t> (</a:t>
            </a:r>
            <a:r>
              <a:rPr lang="en-US" altLang="en-US" sz="2400" i="1" smtClean="0"/>
              <a:t>T</a:t>
            </a:r>
            <a:r>
              <a:rPr lang="en-US" altLang="en-US" sz="2400" smtClean="0"/>
              <a:t>) </a:t>
            </a:r>
          </a:p>
          <a:p>
            <a:pPr eaLnBrk="1" hangingPunct="1">
              <a:buFontTx/>
              <a:buNone/>
            </a:pPr>
            <a:r>
              <a:rPr lang="en-US" altLang="en-US" sz="2400" smtClean="0"/>
              <a:t> 							 </a:t>
            </a:r>
          </a:p>
          <a:p>
            <a:pPr eaLnBrk="1" hangingPunct="1">
              <a:buFontTx/>
              <a:buNone/>
            </a:pPr>
            <a:r>
              <a:rPr lang="en-US" altLang="en-US" smtClean="0"/>
              <a:t> 	</a:t>
            </a:r>
          </a:p>
        </p:txBody>
      </p:sp>
      <p:sp>
        <p:nvSpPr>
          <p:cNvPr id="31748" name="Slide Number Placeholder 1"/>
          <p:cNvSpPr>
            <a:spLocks noGrp="1"/>
          </p:cNvSpPr>
          <p:nvPr>
            <p:ph type="sldNum" sz="quarter" idx="12"/>
          </p:nvPr>
        </p:nvSpPr>
        <p:spPr>
          <a:noFill/>
          <a:ln>
            <a:miter lim="800000"/>
            <a:headEnd/>
            <a:tailEnd/>
          </a:ln>
        </p:spPr>
        <p:txBody>
          <a:bodyPr/>
          <a:lstStyle/>
          <a:p>
            <a:fld id="{943A7C8D-9E89-4D43-AABC-2AE60BB8C463}" type="slidenum">
              <a:rPr lang="en-US" altLang="en-US" smtClean="0">
                <a:latin typeface="Arial" charset="0"/>
              </a:rPr>
              <a:pPr/>
              <a:t>21</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762000"/>
          </a:xfrm>
        </p:spPr>
        <p:txBody>
          <a:bodyPr/>
          <a:lstStyle/>
          <a:p>
            <a:pPr eaLnBrk="1" hangingPunct="1"/>
            <a:r>
              <a:rPr lang="en-US" altLang="en-US" sz="3600" b="1" smtClean="0"/>
              <a:t>Recursive Grammar Rules </a:t>
            </a:r>
          </a:p>
        </p:txBody>
      </p:sp>
      <p:sp>
        <p:nvSpPr>
          <p:cNvPr id="32771" name="Rectangle 3"/>
          <p:cNvSpPr>
            <a:spLocks noGrp="1" noChangeArrowheads="1"/>
          </p:cNvSpPr>
          <p:nvPr>
            <p:ph type="body" idx="1"/>
          </p:nvPr>
        </p:nvSpPr>
        <p:spPr>
          <a:xfrm>
            <a:off x="609600" y="1600200"/>
            <a:ext cx="8382000" cy="5029200"/>
          </a:xfrm>
        </p:spPr>
        <p:txBody>
          <a:bodyPr/>
          <a:lstStyle/>
          <a:p>
            <a:pPr eaLnBrk="1" hangingPunct="1"/>
            <a:r>
              <a:rPr lang="en-US" altLang="en-US" sz="2400" smtClean="0"/>
              <a:t>A rule is </a:t>
            </a:r>
            <a:r>
              <a:rPr lang="en-US" altLang="en-US" sz="2400" b="1" i="1" smtClean="0"/>
              <a:t>recursive</a:t>
            </a:r>
            <a:r>
              <a:rPr lang="en-US" altLang="en-US" sz="2400" smtClean="0"/>
              <a:t> iff it is  </a:t>
            </a:r>
            <a:r>
              <a:rPr lang="en-US" altLang="en-US" sz="2400" i="1" smtClean="0"/>
              <a:t>X</a:t>
            </a:r>
            <a:r>
              <a:rPr lang="en-US" altLang="en-US" sz="2400" smtClean="0"/>
              <a:t> </a:t>
            </a:r>
            <a:r>
              <a:rPr lang="en-US" altLang="en-US" sz="2400" smtClean="0">
                <a:sym typeface="Symbol" pitchFamily="18" charset="2"/>
              </a:rPr>
              <a:t></a:t>
            </a:r>
            <a:r>
              <a:rPr lang="en-US" altLang="en-US" sz="2400" smtClean="0"/>
              <a:t> </a:t>
            </a:r>
            <a:r>
              <a:rPr lang="en-US" altLang="en-US" sz="2400" i="1" smtClean="0"/>
              <a:t>w</a:t>
            </a:r>
            <a:r>
              <a:rPr lang="en-US" altLang="en-US" sz="2400" baseline="-25000" smtClean="0"/>
              <a:t>1</a:t>
            </a:r>
            <a:r>
              <a:rPr lang="en-US" altLang="en-US" sz="2400" i="1" smtClean="0"/>
              <a:t>Yw</a:t>
            </a:r>
            <a:r>
              <a:rPr lang="en-US" altLang="en-US" sz="2400" baseline="-25000" smtClean="0"/>
              <a:t>2</a:t>
            </a:r>
            <a:r>
              <a:rPr lang="en-US" altLang="en-US" sz="2400" smtClean="0"/>
              <a:t>, where:</a:t>
            </a:r>
          </a:p>
          <a:p>
            <a:pPr eaLnBrk="1" hangingPunct="1">
              <a:buFontTx/>
              <a:buNone/>
            </a:pPr>
            <a:r>
              <a:rPr lang="en-US" altLang="en-US" sz="2400" smtClean="0"/>
              <a:t> 		</a:t>
            </a:r>
            <a:r>
              <a:rPr lang="en-US" altLang="en-US" sz="2400" i="1" smtClean="0"/>
              <a:t>Y</a:t>
            </a:r>
            <a:r>
              <a:rPr lang="en-US" altLang="en-US" sz="2400" smtClean="0"/>
              <a:t> </a:t>
            </a:r>
            <a:r>
              <a:rPr lang="en-US" altLang="en-US" sz="2400" smtClean="0">
                <a:sym typeface="Symbol" pitchFamily="18" charset="2"/>
              </a:rPr>
              <a:t></a:t>
            </a:r>
            <a:r>
              <a:rPr lang="en-US" altLang="en-US" sz="2400" smtClean="0"/>
              <a:t>* </a:t>
            </a:r>
            <a:r>
              <a:rPr lang="en-US" altLang="en-US" sz="2400" i="1" smtClean="0"/>
              <a:t>w</a:t>
            </a:r>
            <a:r>
              <a:rPr lang="en-US" altLang="en-US" sz="2400" baseline="-25000" smtClean="0"/>
              <a:t>3</a:t>
            </a:r>
            <a:r>
              <a:rPr lang="en-US" altLang="en-US" sz="2400" i="1" smtClean="0"/>
              <a:t>Xw</a:t>
            </a:r>
            <a:r>
              <a:rPr lang="en-US" altLang="en-US" sz="2400" baseline="-25000" smtClean="0"/>
              <a:t>4</a:t>
            </a:r>
            <a:r>
              <a:rPr lang="en-US" altLang="en-US" sz="2400" smtClean="0"/>
              <a:t> for some </a:t>
            </a:r>
            <a:r>
              <a:rPr lang="en-US" altLang="en-US" sz="2400" i="1" smtClean="0"/>
              <a:t>w</a:t>
            </a:r>
            <a:r>
              <a:rPr lang="en-US" altLang="en-US" sz="2400" baseline="-25000" smtClean="0"/>
              <a:t>1</a:t>
            </a:r>
            <a:r>
              <a:rPr lang="en-US" altLang="en-US" sz="2400" smtClean="0"/>
              <a:t>, </a:t>
            </a:r>
            <a:r>
              <a:rPr lang="en-US" altLang="en-US" sz="2400" i="1" smtClean="0"/>
              <a:t>w</a:t>
            </a:r>
            <a:r>
              <a:rPr lang="en-US" altLang="en-US" sz="2400" baseline="-25000" smtClean="0"/>
              <a:t>2</a:t>
            </a:r>
            <a:r>
              <a:rPr lang="en-US" altLang="en-US" sz="2400" smtClean="0"/>
              <a:t>, </a:t>
            </a:r>
            <a:r>
              <a:rPr lang="en-US" altLang="en-US" sz="2400" i="1" smtClean="0"/>
              <a:t>w</a:t>
            </a:r>
            <a:r>
              <a:rPr lang="en-US" altLang="en-US" sz="2400" baseline="-25000" smtClean="0"/>
              <a:t>3</a:t>
            </a:r>
            <a:r>
              <a:rPr lang="en-US" altLang="en-US" sz="2400" smtClean="0"/>
              <a:t>, and </a:t>
            </a:r>
            <a:r>
              <a:rPr lang="en-US" altLang="en-US" sz="2400" i="1" smtClean="0"/>
              <a:t>w</a:t>
            </a:r>
            <a:r>
              <a:rPr lang="en-US" altLang="en-US" sz="2400" smtClean="0"/>
              <a:t> in </a:t>
            </a:r>
            <a:r>
              <a:rPr lang="en-US" altLang="en-US" sz="2400" i="1" smtClean="0"/>
              <a:t>V</a:t>
            </a:r>
            <a:r>
              <a:rPr lang="en-US" altLang="en-US" sz="2400" smtClean="0"/>
              <a:t>*.  </a:t>
            </a:r>
          </a:p>
          <a:p>
            <a:pPr eaLnBrk="1" hangingPunct="1">
              <a:buFontTx/>
              <a:buNone/>
            </a:pPr>
            <a:endParaRPr lang="en-US" altLang="en-US" sz="2400" smtClean="0"/>
          </a:p>
          <a:p>
            <a:pPr eaLnBrk="1" hangingPunct="1"/>
            <a:r>
              <a:rPr lang="en-US" altLang="en-US" sz="2400" smtClean="0"/>
              <a:t>A grammar is recursive iff it contains at least one recursive rule.   </a:t>
            </a:r>
          </a:p>
          <a:p>
            <a:pPr eaLnBrk="1" hangingPunct="1"/>
            <a:endParaRPr lang="en-US" altLang="en-US" sz="2400" i="1" smtClean="0"/>
          </a:p>
          <a:p>
            <a:pPr eaLnBrk="1" hangingPunct="1"/>
            <a:r>
              <a:rPr lang="en-US" altLang="en-US" sz="2400" smtClean="0"/>
              <a:t>Examples: 	</a:t>
            </a:r>
            <a:r>
              <a:rPr lang="en-US" altLang="en-US" sz="2400" i="1" smtClean="0"/>
              <a:t>S</a:t>
            </a:r>
            <a:r>
              <a:rPr lang="en-US" altLang="en-US" sz="2400" smtClean="0"/>
              <a:t> </a:t>
            </a:r>
            <a:r>
              <a:rPr lang="en-US" altLang="en-US" sz="2400" smtClean="0">
                <a:sym typeface="Symbol" pitchFamily="18" charset="2"/>
              </a:rPr>
              <a:t></a:t>
            </a:r>
            <a:r>
              <a:rPr lang="en-US" altLang="en-US" sz="2400" smtClean="0"/>
              <a:t> (</a:t>
            </a:r>
            <a:r>
              <a:rPr lang="en-US" altLang="en-US" sz="2400" i="1" smtClean="0"/>
              <a:t>S</a:t>
            </a:r>
            <a:r>
              <a:rPr lang="en-US" altLang="en-US" sz="2400" smtClean="0"/>
              <a:t>)  		</a:t>
            </a:r>
            <a:r>
              <a:rPr lang="en-US" altLang="en-US" sz="2400" i="1" smtClean="0"/>
              <a:t>S</a:t>
            </a:r>
            <a:r>
              <a:rPr lang="en-US" altLang="en-US" sz="2400" smtClean="0"/>
              <a:t> </a:t>
            </a:r>
            <a:r>
              <a:rPr lang="en-US" altLang="en-US" sz="2400" smtClean="0">
                <a:sym typeface="Symbol" pitchFamily="18" charset="2"/>
              </a:rPr>
              <a:t></a:t>
            </a:r>
            <a:r>
              <a:rPr lang="en-US" altLang="en-US" sz="2400" smtClean="0"/>
              <a:t> (</a:t>
            </a:r>
            <a:r>
              <a:rPr lang="en-US" altLang="en-US" sz="2400" i="1" smtClean="0"/>
              <a:t>T</a:t>
            </a:r>
            <a:r>
              <a:rPr lang="en-US" altLang="en-US" sz="2400" smtClean="0"/>
              <a:t>) </a:t>
            </a:r>
          </a:p>
          <a:p>
            <a:pPr eaLnBrk="1" hangingPunct="1">
              <a:buFontTx/>
              <a:buNone/>
            </a:pPr>
            <a:r>
              <a:rPr lang="en-US" altLang="en-US" sz="2400" smtClean="0"/>
              <a:t> 							</a:t>
            </a:r>
            <a:r>
              <a:rPr lang="en-US" altLang="en-US" sz="2400" i="1" smtClean="0"/>
              <a:t>T</a:t>
            </a:r>
            <a:r>
              <a:rPr lang="en-US" altLang="en-US" sz="2400" smtClean="0"/>
              <a:t> </a:t>
            </a:r>
            <a:r>
              <a:rPr lang="en-US" altLang="en-US" sz="2400" smtClean="0">
                <a:sym typeface="Symbol" pitchFamily="18" charset="2"/>
              </a:rPr>
              <a:t></a:t>
            </a:r>
            <a:r>
              <a:rPr lang="en-US" altLang="en-US" sz="2400" smtClean="0"/>
              <a:t> (</a:t>
            </a:r>
            <a:r>
              <a:rPr lang="en-US" altLang="en-US" sz="2400" i="1" smtClean="0"/>
              <a:t>S</a:t>
            </a:r>
            <a:r>
              <a:rPr lang="en-US" altLang="en-US" sz="2400" smtClean="0"/>
              <a:t>)  </a:t>
            </a:r>
          </a:p>
          <a:p>
            <a:pPr eaLnBrk="1" hangingPunct="1">
              <a:buFontTx/>
              <a:buNone/>
            </a:pPr>
            <a:r>
              <a:rPr lang="en-US" altLang="en-US" smtClean="0"/>
              <a:t> 	</a:t>
            </a:r>
          </a:p>
        </p:txBody>
      </p:sp>
      <p:sp>
        <p:nvSpPr>
          <p:cNvPr id="32772" name="Slide Number Placeholder 1"/>
          <p:cNvSpPr>
            <a:spLocks noGrp="1"/>
          </p:cNvSpPr>
          <p:nvPr>
            <p:ph type="sldNum" sz="quarter" idx="12"/>
          </p:nvPr>
        </p:nvSpPr>
        <p:spPr>
          <a:noFill/>
          <a:ln>
            <a:miter lim="800000"/>
            <a:headEnd/>
            <a:tailEnd/>
          </a:ln>
        </p:spPr>
        <p:txBody>
          <a:bodyPr/>
          <a:lstStyle/>
          <a:p>
            <a:fld id="{6CABBE4D-A7F2-4ACA-AD71-697CE3051ECA}" type="slidenum">
              <a:rPr lang="en-US" altLang="en-US" smtClean="0">
                <a:latin typeface="Arial" charset="0"/>
              </a:rPr>
              <a:pPr/>
              <a:t>22</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762000"/>
          </a:xfrm>
        </p:spPr>
        <p:txBody>
          <a:bodyPr/>
          <a:lstStyle/>
          <a:p>
            <a:pPr eaLnBrk="1" hangingPunct="1"/>
            <a:r>
              <a:rPr lang="en-US" altLang="en-US" sz="3600" b="1" smtClean="0"/>
              <a:t>Self-Embedding Grammar Rules </a:t>
            </a:r>
          </a:p>
        </p:txBody>
      </p:sp>
      <p:sp>
        <p:nvSpPr>
          <p:cNvPr id="33795" name="Rectangle 3"/>
          <p:cNvSpPr>
            <a:spLocks noGrp="1" noChangeArrowheads="1"/>
          </p:cNvSpPr>
          <p:nvPr>
            <p:ph type="body" idx="1"/>
          </p:nvPr>
        </p:nvSpPr>
        <p:spPr>
          <a:xfrm>
            <a:off x="609600" y="1168400"/>
            <a:ext cx="8382000" cy="5029200"/>
          </a:xfrm>
        </p:spPr>
        <p:txBody>
          <a:bodyPr>
            <a:normAutofit lnSpcReduction="10000"/>
          </a:bodyPr>
          <a:lstStyle/>
          <a:p>
            <a:pPr eaLnBrk="1" hangingPunct="1"/>
            <a:r>
              <a:rPr lang="en-US" altLang="en-US" sz="2400" smtClean="0"/>
              <a:t>A rule in a grammar </a:t>
            </a:r>
            <a:r>
              <a:rPr lang="en-US" altLang="en-US" sz="2400" i="1" smtClean="0"/>
              <a:t>G</a:t>
            </a:r>
            <a:r>
              <a:rPr lang="en-US" altLang="en-US" sz="2400" smtClean="0"/>
              <a:t> is </a:t>
            </a:r>
            <a:r>
              <a:rPr lang="en-US" altLang="en-US" sz="2400" b="1" i="1" smtClean="0"/>
              <a:t>self-embedding</a:t>
            </a:r>
            <a:r>
              <a:rPr lang="en-US" altLang="en-US" sz="2400" smtClean="0"/>
              <a:t> iff it is :</a:t>
            </a:r>
          </a:p>
          <a:p>
            <a:pPr eaLnBrk="1" hangingPunct="1">
              <a:buFontTx/>
              <a:buNone/>
            </a:pPr>
            <a:r>
              <a:rPr lang="en-US" altLang="en-US" sz="2400" smtClean="0"/>
              <a:t> 		</a:t>
            </a:r>
            <a:r>
              <a:rPr lang="en-US" altLang="en-US" sz="2400" i="1" smtClean="0"/>
              <a:t>X </a:t>
            </a:r>
            <a:r>
              <a:rPr lang="en-US" altLang="en-US" sz="2400" smtClean="0">
                <a:sym typeface="Symbol" pitchFamily="18" charset="2"/>
              </a:rPr>
              <a:t></a:t>
            </a:r>
            <a:r>
              <a:rPr lang="en-US" altLang="en-US" sz="2400" smtClean="0"/>
              <a:t> </a:t>
            </a:r>
            <a:r>
              <a:rPr lang="en-US" altLang="en-US" sz="2400" i="1" smtClean="0"/>
              <a:t>w</a:t>
            </a:r>
            <a:r>
              <a:rPr lang="en-US" altLang="en-US" sz="2400" baseline="-25000" smtClean="0"/>
              <a:t>1</a:t>
            </a:r>
            <a:r>
              <a:rPr lang="en-US" altLang="en-US" sz="2400" i="1" smtClean="0"/>
              <a:t>Yw</a:t>
            </a:r>
            <a:r>
              <a:rPr lang="en-US" altLang="en-US" sz="2400" baseline="-25000" smtClean="0"/>
              <a:t>2</a:t>
            </a:r>
            <a:r>
              <a:rPr lang="en-US" altLang="en-US" sz="2400" smtClean="0"/>
              <a:t>, where </a:t>
            </a:r>
            <a:r>
              <a:rPr lang="en-US" altLang="en-US" sz="2400" i="1" smtClean="0"/>
              <a:t>Y</a:t>
            </a:r>
            <a:r>
              <a:rPr lang="en-US" altLang="en-US" sz="2400" smtClean="0"/>
              <a:t> </a:t>
            </a:r>
            <a:r>
              <a:rPr lang="en-US" altLang="en-US" sz="2400" smtClean="0">
                <a:sym typeface="Symbol" pitchFamily="18" charset="2"/>
              </a:rPr>
              <a:t></a:t>
            </a:r>
            <a:r>
              <a:rPr lang="en-US" altLang="en-US" sz="2400" smtClean="0"/>
              <a:t>* </a:t>
            </a:r>
            <a:r>
              <a:rPr lang="en-US" altLang="en-US" sz="2400" i="1" smtClean="0"/>
              <a:t>w</a:t>
            </a:r>
            <a:r>
              <a:rPr lang="en-US" altLang="en-US" sz="2400" baseline="-25000" smtClean="0"/>
              <a:t>3</a:t>
            </a:r>
            <a:r>
              <a:rPr lang="en-US" altLang="en-US" sz="2400" i="1" smtClean="0"/>
              <a:t>Xw</a:t>
            </a:r>
            <a:r>
              <a:rPr lang="en-US" altLang="en-US" sz="2400" baseline="-25000" smtClean="0"/>
              <a:t>4</a:t>
            </a:r>
            <a:r>
              <a:rPr lang="en-US" altLang="en-US" sz="2400" smtClean="0"/>
              <a:t> and </a:t>
            </a:r>
          </a:p>
          <a:p>
            <a:pPr eaLnBrk="1" hangingPunct="1">
              <a:buFontTx/>
              <a:buNone/>
            </a:pPr>
            <a:r>
              <a:rPr lang="en-US" altLang="en-US" sz="2400" smtClean="0"/>
              <a:t>			both </a:t>
            </a:r>
            <a:r>
              <a:rPr lang="en-US" altLang="en-US" sz="2400" i="1" smtClean="0"/>
              <a:t>w</a:t>
            </a:r>
            <a:r>
              <a:rPr lang="en-US" altLang="en-US" sz="2400" baseline="-25000" smtClean="0"/>
              <a:t>1</a:t>
            </a:r>
            <a:r>
              <a:rPr lang="en-US" altLang="en-US" sz="2400" i="1" smtClean="0"/>
              <a:t>w</a:t>
            </a:r>
            <a:r>
              <a:rPr lang="en-US" altLang="en-US" sz="2400" baseline="-25000" smtClean="0"/>
              <a:t>3</a:t>
            </a:r>
            <a:r>
              <a:rPr lang="en-US" altLang="en-US" sz="2400" smtClean="0"/>
              <a:t> and </a:t>
            </a:r>
            <a:r>
              <a:rPr lang="en-US" altLang="en-US" sz="2400" i="1" smtClean="0"/>
              <a:t>w</a:t>
            </a:r>
            <a:r>
              <a:rPr lang="en-US" altLang="en-US" sz="2400" baseline="-25000" smtClean="0"/>
              <a:t>4</a:t>
            </a:r>
            <a:r>
              <a:rPr lang="en-US" altLang="en-US" sz="2400" i="1" smtClean="0"/>
              <a:t>w</a:t>
            </a:r>
            <a:r>
              <a:rPr lang="en-US" altLang="en-US" sz="2400" baseline="-25000" smtClean="0"/>
              <a:t>2</a:t>
            </a:r>
            <a:r>
              <a:rPr lang="en-US" altLang="en-US" sz="2400" smtClean="0"/>
              <a:t> are in </a:t>
            </a:r>
            <a:r>
              <a:rPr lang="en-US" altLang="en-US" sz="2400" smtClean="0">
                <a:sym typeface="Symbol" pitchFamily="18" charset="2"/>
              </a:rPr>
              <a:t></a:t>
            </a:r>
            <a:r>
              <a:rPr lang="en-US" altLang="en-US" sz="2400" baseline="30000" smtClean="0"/>
              <a:t>+</a:t>
            </a:r>
            <a:r>
              <a:rPr lang="en-US" altLang="en-US" sz="2400" smtClean="0"/>
              <a:t>. </a:t>
            </a:r>
          </a:p>
          <a:p>
            <a:pPr eaLnBrk="1" hangingPunct="1"/>
            <a:endParaRPr lang="en-US" altLang="en-US" sz="2400" smtClean="0"/>
          </a:p>
          <a:p>
            <a:pPr eaLnBrk="1" hangingPunct="1"/>
            <a:r>
              <a:rPr lang="en-US" altLang="en-US" sz="2400" smtClean="0"/>
              <a:t>A grammar is self-embedding iff it contains at least one self-embedding rule.  </a:t>
            </a:r>
          </a:p>
          <a:p>
            <a:pPr eaLnBrk="1" hangingPunct="1"/>
            <a:endParaRPr lang="en-US" altLang="en-US" sz="2400" smtClean="0"/>
          </a:p>
          <a:p>
            <a:pPr eaLnBrk="1" hangingPunct="1"/>
            <a:r>
              <a:rPr lang="en-US" altLang="en-US" sz="2400" smtClean="0"/>
              <a:t>Example:	 </a:t>
            </a:r>
            <a:r>
              <a:rPr lang="en-US" altLang="en-US" sz="2400" i="1" smtClean="0"/>
              <a:t>S</a:t>
            </a:r>
            <a:r>
              <a:rPr lang="en-US" altLang="en-US" sz="2400" smtClean="0"/>
              <a:t> </a:t>
            </a:r>
            <a:r>
              <a:rPr lang="en-US" altLang="en-US" sz="2400" smtClean="0">
                <a:sym typeface="Symbol" pitchFamily="18" charset="2"/>
              </a:rPr>
              <a:t></a:t>
            </a:r>
            <a:r>
              <a:rPr lang="en-US" altLang="en-US" sz="2400" smtClean="0"/>
              <a:t> </a:t>
            </a:r>
            <a:r>
              <a:rPr lang="en-US" altLang="en-US" sz="2400" smtClean="0">
                <a:latin typeface="Courier New" pitchFamily="49" charset="0"/>
              </a:rPr>
              <a:t>a</a:t>
            </a:r>
            <a:r>
              <a:rPr lang="en-US" altLang="en-US" sz="2400" i="1" smtClean="0"/>
              <a:t>S</a:t>
            </a:r>
            <a:r>
              <a:rPr lang="en-US" altLang="en-US" sz="2400" smtClean="0">
                <a:latin typeface="Courier New" pitchFamily="49" charset="0"/>
              </a:rPr>
              <a:t>a</a:t>
            </a:r>
            <a:r>
              <a:rPr lang="en-US" altLang="en-US" sz="2400" smtClean="0"/>
              <a:t>  	is self-embedding</a:t>
            </a:r>
          </a:p>
          <a:p>
            <a:pPr eaLnBrk="1" hangingPunct="1">
              <a:buFontTx/>
              <a:buNone/>
            </a:pPr>
            <a:r>
              <a:rPr lang="en-US" altLang="en-US" sz="2400" i="1" smtClean="0"/>
              <a:t>			 S</a:t>
            </a:r>
            <a:r>
              <a:rPr lang="en-US" altLang="en-US" sz="2400" smtClean="0"/>
              <a:t> </a:t>
            </a:r>
            <a:r>
              <a:rPr lang="en-US" altLang="en-US" sz="2400" smtClean="0">
                <a:sym typeface="Symbol" pitchFamily="18" charset="2"/>
              </a:rPr>
              <a:t></a:t>
            </a:r>
            <a:r>
              <a:rPr lang="en-US" altLang="en-US" sz="2400" smtClean="0"/>
              <a:t> </a:t>
            </a:r>
            <a:r>
              <a:rPr lang="en-US" altLang="en-US" sz="2400" smtClean="0">
                <a:latin typeface="Courier New" pitchFamily="49" charset="0"/>
              </a:rPr>
              <a:t>a</a:t>
            </a:r>
            <a:r>
              <a:rPr lang="en-US" altLang="en-US" sz="2400" i="1" smtClean="0"/>
              <a:t>S</a:t>
            </a:r>
            <a:r>
              <a:rPr lang="en-US" altLang="en-US" sz="2400" smtClean="0"/>
              <a:t>  	is recursive but not self-</a:t>
            </a:r>
          </a:p>
          <a:p>
            <a:pPr eaLnBrk="1" hangingPunct="1">
              <a:spcBef>
                <a:spcPct val="0"/>
              </a:spcBef>
              <a:buFontTx/>
              <a:buNone/>
            </a:pPr>
            <a:r>
              <a:rPr lang="en-US" altLang="en-US" sz="2400" smtClean="0"/>
              <a:t>						embedding</a:t>
            </a:r>
          </a:p>
          <a:p>
            <a:pPr eaLnBrk="1" hangingPunct="1">
              <a:buFontTx/>
              <a:buNone/>
            </a:pPr>
            <a:r>
              <a:rPr lang="en-US" altLang="en-US" sz="2400" smtClean="0"/>
              <a:t>			 </a:t>
            </a:r>
            <a:r>
              <a:rPr lang="en-US" altLang="en-US" sz="2400" i="1" smtClean="0"/>
              <a:t>S</a:t>
            </a:r>
            <a:r>
              <a:rPr lang="en-US" altLang="en-US" sz="2400" smtClean="0"/>
              <a:t> </a:t>
            </a:r>
            <a:r>
              <a:rPr lang="en-US" altLang="en-US" sz="2400" smtClean="0">
                <a:sym typeface="Symbol" pitchFamily="18" charset="2"/>
              </a:rPr>
              <a:t></a:t>
            </a:r>
            <a:r>
              <a:rPr lang="en-US" altLang="en-US" sz="2400" smtClean="0"/>
              <a:t> </a:t>
            </a:r>
            <a:r>
              <a:rPr lang="en-US" altLang="en-US" sz="2400" smtClean="0">
                <a:latin typeface="Courier New" pitchFamily="49" charset="0"/>
              </a:rPr>
              <a:t>a</a:t>
            </a:r>
            <a:r>
              <a:rPr lang="en-US" altLang="en-US" sz="2400" i="1" smtClean="0"/>
              <a:t>T</a:t>
            </a:r>
            <a:r>
              <a:rPr lang="en-US" altLang="en-US" sz="2400" smtClean="0"/>
              <a:t>  	</a:t>
            </a:r>
          </a:p>
          <a:p>
            <a:pPr eaLnBrk="1" hangingPunct="1">
              <a:buFontTx/>
              <a:buNone/>
            </a:pPr>
            <a:r>
              <a:rPr lang="en-US" altLang="en-US" sz="2400" smtClean="0"/>
              <a:t>			 </a:t>
            </a:r>
            <a:r>
              <a:rPr lang="en-US" altLang="en-US" sz="2400" i="1" smtClean="0"/>
              <a:t>T</a:t>
            </a:r>
            <a:r>
              <a:rPr lang="en-US" altLang="en-US" sz="2400" smtClean="0"/>
              <a:t> </a:t>
            </a:r>
            <a:r>
              <a:rPr lang="en-US" altLang="en-US" sz="2400" smtClean="0">
                <a:sym typeface="Symbol" pitchFamily="18" charset="2"/>
              </a:rPr>
              <a:t></a:t>
            </a:r>
            <a:r>
              <a:rPr lang="en-US" altLang="en-US" sz="2400" smtClean="0"/>
              <a:t> </a:t>
            </a:r>
            <a:r>
              <a:rPr lang="en-US" altLang="en-US" sz="2400" i="1" smtClean="0"/>
              <a:t>S</a:t>
            </a:r>
            <a:r>
              <a:rPr lang="en-US" altLang="en-US" sz="2400" smtClean="0">
                <a:latin typeface="Courier New" pitchFamily="49" charset="0"/>
              </a:rPr>
              <a:t>a</a:t>
            </a:r>
            <a:r>
              <a:rPr lang="en-US" altLang="en-US" sz="2400" smtClean="0"/>
              <a:t>  	is self-embedding</a:t>
            </a:r>
            <a:endParaRPr lang="en-US" altLang="en-US" sz="3600" smtClean="0"/>
          </a:p>
        </p:txBody>
      </p:sp>
      <p:sp>
        <p:nvSpPr>
          <p:cNvPr id="33796" name="Slide Number Placeholder 1"/>
          <p:cNvSpPr>
            <a:spLocks noGrp="1"/>
          </p:cNvSpPr>
          <p:nvPr>
            <p:ph type="sldNum" sz="quarter" idx="12"/>
          </p:nvPr>
        </p:nvSpPr>
        <p:spPr>
          <a:noFill/>
          <a:ln>
            <a:miter lim="800000"/>
            <a:headEnd/>
            <a:tailEnd/>
          </a:ln>
        </p:spPr>
        <p:txBody>
          <a:bodyPr/>
          <a:lstStyle/>
          <a:p>
            <a:fld id="{5B867289-F92C-4AD4-836D-923E1A8D6809}" type="slidenum">
              <a:rPr lang="en-US" altLang="en-US" smtClean="0">
                <a:latin typeface="Arial" charset="0"/>
              </a:rPr>
              <a:pPr/>
              <a:t>23</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14400" y="274638"/>
            <a:ext cx="7772400" cy="1143000"/>
          </a:xfrm>
        </p:spPr>
        <p:txBody>
          <a:bodyPr>
            <a:normAutofit fontScale="90000"/>
          </a:bodyPr>
          <a:lstStyle/>
          <a:p>
            <a:pPr eaLnBrk="1" hangingPunct="1"/>
            <a:r>
              <a:rPr lang="en-US" altLang="en-US" sz="3600" b="1" smtClean="0"/>
              <a:t>Where Context-Free Grammars Get Their Power</a:t>
            </a:r>
          </a:p>
        </p:txBody>
      </p:sp>
      <p:sp>
        <p:nvSpPr>
          <p:cNvPr id="35843" name="Rectangle 3"/>
          <p:cNvSpPr>
            <a:spLocks noGrp="1" noChangeArrowheads="1"/>
          </p:cNvSpPr>
          <p:nvPr>
            <p:ph type="body" idx="1"/>
          </p:nvPr>
        </p:nvSpPr>
        <p:spPr>
          <a:xfrm>
            <a:off x="914400" y="1828800"/>
            <a:ext cx="7772400" cy="2514600"/>
          </a:xfrm>
        </p:spPr>
        <p:txBody>
          <a:bodyPr/>
          <a:lstStyle/>
          <a:p>
            <a:pPr eaLnBrk="1" hangingPunct="1"/>
            <a:r>
              <a:rPr lang="en-US" altLang="en-US" sz="2400" smtClean="0"/>
              <a:t>If a grammar </a:t>
            </a:r>
            <a:r>
              <a:rPr lang="en-US" altLang="en-US" sz="2400" i="1" smtClean="0"/>
              <a:t>G</a:t>
            </a:r>
            <a:r>
              <a:rPr lang="en-US" altLang="en-US" sz="2400" smtClean="0"/>
              <a:t> is not self-embedding then </a:t>
            </a:r>
            <a:r>
              <a:rPr lang="en-US" altLang="en-US" sz="2400" i="1" smtClean="0"/>
              <a:t>L</a:t>
            </a:r>
            <a:r>
              <a:rPr lang="en-US" altLang="en-US" sz="2400" smtClean="0"/>
              <a:t>(</a:t>
            </a:r>
            <a:r>
              <a:rPr lang="en-US" altLang="en-US" sz="2400" i="1" smtClean="0"/>
              <a:t>G</a:t>
            </a:r>
            <a:r>
              <a:rPr lang="en-US" altLang="en-US" sz="2400" smtClean="0"/>
              <a:t>) is regular.   </a:t>
            </a:r>
          </a:p>
          <a:p>
            <a:pPr eaLnBrk="1" hangingPunct="1"/>
            <a:endParaRPr lang="en-US" altLang="en-US" sz="2400" smtClean="0"/>
          </a:p>
          <a:p>
            <a:pPr eaLnBrk="1" hangingPunct="1"/>
            <a:r>
              <a:rPr lang="en-US" altLang="en-US" sz="2400" smtClean="0"/>
              <a:t>If a language </a:t>
            </a:r>
            <a:r>
              <a:rPr lang="en-US" altLang="en-US" sz="2400" i="1" smtClean="0"/>
              <a:t>L</a:t>
            </a:r>
            <a:r>
              <a:rPr lang="en-US" altLang="en-US" sz="2400" smtClean="0"/>
              <a:t> has the property that every grammar that defines it is self-embedding, then </a:t>
            </a:r>
            <a:r>
              <a:rPr lang="en-US" altLang="en-US" sz="2400" i="1" smtClean="0"/>
              <a:t>L</a:t>
            </a:r>
            <a:r>
              <a:rPr lang="en-US" altLang="en-US" sz="2400" smtClean="0"/>
              <a:t> is not regular.  </a:t>
            </a:r>
          </a:p>
          <a:p>
            <a:pPr eaLnBrk="1" hangingPunct="1"/>
            <a:endParaRPr lang="en-US" altLang="en-US" sz="2400" smtClean="0"/>
          </a:p>
        </p:txBody>
      </p:sp>
      <p:sp>
        <p:nvSpPr>
          <p:cNvPr id="35844" name="Slide Number Placeholder 1"/>
          <p:cNvSpPr>
            <a:spLocks noGrp="1"/>
          </p:cNvSpPr>
          <p:nvPr>
            <p:ph type="sldNum" sz="quarter" idx="12"/>
          </p:nvPr>
        </p:nvSpPr>
        <p:spPr>
          <a:noFill/>
          <a:ln>
            <a:miter lim="800000"/>
            <a:headEnd/>
            <a:tailEnd/>
          </a:ln>
        </p:spPr>
        <p:txBody>
          <a:bodyPr/>
          <a:lstStyle/>
          <a:p>
            <a:fld id="{5512AA3F-0C77-46D6-8345-A4EDD3FD794C}" type="slidenum">
              <a:rPr lang="en-US" altLang="en-US" smtClean="0">
                <a:latin typeface="Arial" charset="0"/>
              </a:rPr>
              <a:pPr/>
              <a:t>24</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914400" y="304800"/>
            <a:ext cx="8229600" cy="641350"/>
          </a:xfrm>
          <a:prstGeom prst="rect">
            <a:avLst/>
          </a:prstGeom>
          <a:noFill/>
          <a:ln w="9525">
            <a:noFill/>
            <a:miter lim="800000"/>
            <a:headEnd/>
            <a:tailEnd/>
          </a:ln>
          <a:effectLst/>
        </p:spPr>
        <p:txBody>
          <a:bodyPr anchor="ctr">
            <a:spAutoFit/>
          </a:bodyPr>
          <a:lstStyle/>
          <a:p>
            <a:pPr algn="ctr"/>
            <a:r>
              <a:rPr lang="en-US" altLang="en-US" sz="3600" b="1" dirty="0" err="1"/>
              <a:t>PalEven</a:t>
            </a:r>
            <a:r>
              <a:rPr lang="en-US" altLang="en-US" sz="3600" b="1" dirty="0"/>
              <a:t> = {</a:t>
            </a:r>
            <a:r>
              <a:rPr lang="en-US" altLang="en-US" sz="3600" b="1" i="1" dirty="0" err="1"/>
              <a:t>ww</a:t>
            </a:r>
            <a:r>
              <a:rPr lang="en-US" altLang="en-US" sz="3600" b="1" baseline="30000" dirty="0" err="1"/>
              <a:t>R</a:t>
            </a:r>
            <a:r>
              <a:rPr lang="en-US" altLang="en-US" sz="3600" b="1" dirty="0"/>
              <a:t> : </a:t>
            </a:r>
            <a:r>
              <a:rPr lang="en-US" altLang="en-US" sz="3600" b="1" i="1" dirty="0"/>
              <a:t>w</a:t>
            </a:r>
            <a:r>
              <a:rPr lang="en-US" altLang="en-US" sz="3600" b="1" dirty="0"/>
              <a:t> </a:t>
            </a:r>
            <a:r>
              <a:rPr lang="en-US" altLang="en-US" sz="3600" b="1" dirty="0">
                <a:sym typeface="Symbol" pitchFamily="18" charset="2"/>
              </a:rPr>
              <a:t></a:t>
            </a:r>
            <a:r>
              <a:rPr lang="en-US" altLang="en-US" sz="3600" b="1" dirty="0"/>
              <a:t> {</a:t>
            </a:r>
            <a:r>
              <a:rPr lang="en-US" altLang="en-US" sz="3600" b="1" dirty="0">
                <a:latin typeface="Courier New" pitchFamily="49" charset="0"/>
                <a:sym typeface="Symbol" pitchFamily="18" charset="2"/>
              </a:rPr>
              <a:t>a</a:t>
            </a:r>
            <a:r>
              <a:rPr lang="en-US" altLang="en-US" sz="3600" b="1" dirty="0">
                <a:sym typeface="Symbol" pitchFamily="18" charset="2"/>
              </a:rPr>
              <a:t>, </a:t>
            </a:r>
            <a:r>
              <a:rPr lang="en-US" altLang="en-US" sz="3600" b="1" dirty="0">
                <a:latin typeface="Courier New" pitchFamily="49" charset="0"/>
                <a:sym typeface="Symbol" pitchFamily="18" charset="2"/>
              </a:rPr>
              <a:t>b</a:t>
            </a:r>
            <a:r>
              <a:rPr lang="en-US" altLang="en-US" sz="3600" b="1" dirty="0">
                <a:sym typeface="Symbol" pitchFamily="18" charset="2"/>
              </a:rPr>
              <a:t>}*}</a:t>
            </a:r>
            <a:r>
              <a:rPr lang="en-US" altLang="en-US" sz="3600" dirty="0">
                <a:sym typeface="Symbol" pitchFamily="18" charset="2"/>
              </a:rPr>
              <a:t> </a:t>
            </a:r>
          </a:p>
        </p:txBody>
      </p:sp>
      <p:sp>
        <p:nvSpPr>
          <p:cNvPr id="37891" name="Text Box 3"/>
          <p:cNvSpPr txBox="1">
            <a:spLocks noChangeArrowheads="1"/>
          </p:cNvSpPr>
          <p:nvPr/>
        </p:nvSpPr>
        <p:spPr bwMode="auto">
          <a:xfrm>
            <a:off x="762000" y="1371600"/>
            <a:ext cx="8077200" cy="1917700"/>
          </a:xfrm>
          <a:prstGeom prst="rect">
            <a:avLst/>
          </a:prstGeom>
          <a:noFill/>
          <a:ln w="9525">
            <a:noFill/>
            <a:miter lim="800000"/>
            <a:headEnd/>
            <a:tailEnd/>
          </a:ln>
          <a:effectLst/>
        </p:spPr>
        <p:txBody>
          <a:bodyPr>
            <a:spAutoFit/>
          </a:bodyPr>
          <a:lstStyle/>
          <a:p>
            <a:r>
              <a:rPr lang="en-US" altLang="en-US" dirty="0"/>
              <a:t> </a:t>
            </a:r>
            <a:r>
              <a:rPr lang="en-US" altLang="en-US" sz="2400" i="1" dirty="0"/>
              <a:t>G</a:t>
            </a:r>
            <a:r>
              <a:rPr lang="en-US" altLang="en-US" sz="2400" dirty="0"/>
              <a:t> = {{</a:t>
            </a:r>
            <a:r>
              <a:rPr lang="en-US" altLang="en-US" sz="2400" i="1" dirty="0"/>
              <a:t>S</a:t>
            </a:r>
            <a:r>
              <a:rPr lang="en-US" altLang="en-US" sz="2400" dirty="0"/>
              <a:t>, </a:t>
            </a:r>
            <a:r>
              <a:rPr lang="en-US" altLang="en-US" sz="2400" dirty="0">
                <a:latin typeface="Courier New" pitchFamily="49" charset="0"/>
              </a:rPr>
              <a:t>a</a:t>
            </a:r>
            <a:r>
              <a:rPr lang="en-US" altLang="en-US" sz="2400" dirty="0"/>
              <a:t>, </a:t>
            </a:r>
            <a:r>
              <a:rPr lang="en-US" altLang="en-US" sz="2400" dirty="0">
                <a:latin typeface="Courier New" pitchFamily="49" charset="0"/>
              </a:rPr>
              <a:t>b</a:t>
            </a:r>
            <a:r>
              <a:rPr lang="en-US" altLang="en-US" sz="2400" dirty="0"/>
              <a:t>}, {</a:t>
            </a:r>
            <a:r>
              <a:rPr lang="en-US" altLang="en-US" sz="2400" dirty="0">
                <a:latin typeface="Courier New" pitchFamily="49" charset="0"/>
              </a:rPr>
              <a:t>a</a:t>
            </a:r>
            <a:r>
              <a:rPr lang="en-US" altLang="en-US" sz="2400" dirty="0"/>
              <a:t>, </a:t>
            </a:r>
            <a:r>
              <a:rPr lang="en-US" altLang="en-US" sz="2400" dirty="0">
                <a:latin typeface="Courier New" pitchFamily="49" charset="0"/>
              </a:rPr>
              <a:t>b</a:t>
            </a:r>
            <a:r>
              <a:rPr lang="en-US" altLang="en-US" sz="2400" dirty="0"/>
              <a:t>}, </a:t>
            </a:r>
            <a:r>
              <a:rPr lang="en-US" altLang="en-US" sz="2400" i="1" dirty="0"/>
              <a:t>R</a:t>
            </a:r>
            <a:r>
              <a:rPr lang="en-US" altLang="en-US" sz="2400" dirty="0"/>
              <a:t>, </a:t>
            </a:r>
            <a:r>
              <a:rPr lang="en-US" altLang="en-US" sz="2400" i="1" dirty="0"/>
              <a:t>S</a:t>
            </a:r>
            <a:r>
              <a:rPr lang="en-US" altLang="en-US" sz="2400" dirty="0"/>
              <a:t>}, where:</a:t>
            </a:r>
          </a:p>
          <a:p>
            <a:endParaRPr lang="en-US" altLang="en-US" sz="2400" dirty="0"/>
          </a:p>
          <a:p>
            <a:r>
              <a:rPr lang="en-US" altLang="en-US" sz="2400" dirty="0"/>
              <a:t>        	     </a:t>
            </a:r>
            <a:r>
              <a:rPr lang="en-US" altLang="en-US" sz="2400" i="1" dirty="0"/>
              <a:t>R</a:t>
            </a:r>
            <a:r>
              <a:rPr lang="en-US" altLang="en-US" sz="2400" dirty="0"/>
              <a:t> = {</a:t>
            </a:r>
            <a:r>
              <a:rPr lang="en-US" altLang="en-US" sz="2400" i="1" dirty="0"/>
              <a:t> S</a:t>
            </a:r>
            <a:r>
              <a:rPr lang="en-US" altLang="en-US" sz="2400" dirty="0"/>
              <a:t> </a:t>
            </a:r>
            <a:r>
              <a:rPr lang="en-US" altLang="en-US" sz="2400" dirty="0">
                <a:sym typeface="Symbol" pitchFamily="18" charset="2"/>
              </a:rPr>
              <a:t></a:t>
            </a:r>
            <a:r>
              <a:rPr lang="en-US" altLang="en-US" sz="2400" dirty="0"/>
              <a:t> </a:t>
            </a:r>
            <a:r>
              <a:rPr lang="en-US" altLang="en-US" sz="2400" dirty="0" err="1">
                <a:latin typeface="Courier New" pitchFamily="49" charset="0"/>
              </a:rPr>
              <a:t>a</a:t>
            </a:r>
            <a:r>
              <a:rPr lang="en-US" altLang="en-US" sz="2400" i="1" dirty="0" err="1"/>
              <a:t>S</a:t>
            </a:r>
            <a:r>
              <a:rPr lang="en-US" altLang="en-US" sz="2400" dirty="0" err="1">
                <a:latin typeface="Courier New" pitchFamily="49" charset="0"/>
              </a:rPr>
              <a:t>a</a:t>
            </a:r>
            <a:endParaRPr lang="en-US" altLang="en-US" sz="2400" i="1" dirty="0">
              <a:latin typeface="Courier New" pitchFamily="49" charset="0"/>
            </a:endParaRPr>
          </a:p>
          <a:p>
            <a:r>
              <a:rPr lang="en-US" altLang="en-US" sz="2400" i="1" dirty="0"/>
              <a:t> 	 	   S</a:t>
            </a:r>
            <a:r>
              <a:rPr lang="en-US" altLang="en-US" sz="2400" dirty="0"/>
              <a:t> </a:t>
            </a:r>
            <a:r>
              <a:rPr lang="en-US" altLang="en-US" sz="2400" dirty="0">
                <a:sym typeface="Symbol" pitchFamily="18" charset="2"/>
              </a:rPr>
              <a:t></a:t>
            </a:r>
            <a:r>
              <a:rPr lang="en-US" altLang="en-US" sz="2400" dirty="0"/>
              <a:t> </a:t>
            </a:r>
            <a:r>
              <a:rPr lang="en-US" altLang="en-US" sz="2400" dirty="0" err="1">
                <a:latin typeface="Courier New" pitchFamily="49" charset="0"/>
              </a:rPr>
              <a:t>b</a:t>
            </a:r>
            <a:r>
              <a:rPr lang="en-US" altLang="en-US" sz="2400" i="1" dirty="0" err="1"/>
              <a:t>S</a:t>
            </a:r>
            <a:r>
              <a:rPr lang="en-US" altLang="en-US" sz="2400" dirty="0" err="1">
                <a:latin typeface="Courier New" pitchFamily="49" charset="0"/>
              </a:rPr>
              <a:t>b</a:t>
            </a:r>
            <a:endParaRPr lang="en-US" altLang="en-US" sz="2400" i="1" dirty="0">
              <a:latin typeface="Courier New" pitchFamily="49" charset="0"/>
            </a:endParaRPr>
          </a:p>
          <a:p>
            <a:r>
              <a:rPr lang="en-US" altLang="en-US" sz="2400" i="1" dirty="0"/>
              <a:t> 		   S</a:t>
            </a:r>
            <a:r>
              <a:rPr lang="en-US" altLang="en-US" sz="2400" dirty="0"/>
              <a:t> </a:t>
            </a:r>
            <a:r>
              <a:rPr lang="en-US" altLang="en-US" sz="2400" dirty="0">
                <a:sym typeface="Symbol" pitchFamily="18" charset="2"/>
              </a:rPr>
              <a:t></a:t>
            </a:r>
            <a:r>
              <a:rPr lang="en-US" altLang="en-US" sz="2400" dirty="0"/>
              <a:t> </a:t>
            </a:r>
            <a:r>
              <a:rPr lang="en-US" altLang="en-US" sz="2400" dirty="0">
                <a:sym typeface="Symbol" pitchFamily="18" charset="2"/>
              </a:rPr>
              <a:t></a:t>
            </a:r>
            <a:r>
              <a:rPr lang="en-US" altLang="en-US" sz="2400" dirty="0"/>
              <a:t> }.</a:t>
            </a:r>
          </a:p>
        </p:txBody>
      </p:sp>
      <p:sp>
        <p:nvSpPr>
          <p:cNvPr id="37892" name="Slide Number Placeholder 1"/>
          <p:cNvSpPr>
            <a:spLocks noGrp="1"/>
          </p:cNvSpPr>
          <p:nvPr>
            <p:ph type="sldNum" sz="quarter" idx="12"/>
          </p:nvPr>
        </p:nvSpPr>
        <p:spPr>
          <a:noFill/>
          <a:ln>
            <a:miter lim="800000"/>
            <a:headEnd/>
            <a:tailEnd/>
          </a:ln>
        </p:spPr>
        <p:txBody>
          <a:bodyPr/>
          <a:lstStyle/>
          <a:p>
            <a:fld id="{39365369-797E-479E-8621-1AFFD29D6BE3}" type="slidenum">
              <a:rPr lang="en-US" altLang="en-US" smtClean="0">
                <a:latin typeface="Arial" charset="0"/>
              </a:rPr>
              <a:pPr/>
              <a:t>25</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74638"/>
            <a:ext cx="8229600" cy="647700"/>
          </a:xfrm>
        </p:spPr>
        <p:txBody>
          <a:bodyPr/>
          <a:lstStyle/>
          <a:p>
            <a:pPr eaLnBrk="1" hangingPunct="1"/>
            <a:r>
              <a:rPr lang="en-US" altLang="en-US" sz="3600" b="1" smtClean="0"/>
              <a:t>Equal Numbers of </a:t>
            </a:r>
            <a:r>
              <a:rPr lang="en-US" altLang="en-US" sz="3600" b="1" smtClean="0">
                <a:latin typeface="Courier New" pitchFamily="49" charset="0"/>
              </a:rPr>
              <a:t>a</a:t>
            </a:r>
            <a:r>
              <a:rPr lang="en-US" altLang="en-US" sz="3600" b="1" smtClean="0"/>
              <a:t>’s and </a:t>
            </a:r>
            <a:r>
              <a:rPr lang="en-US" altLang="en-US" sz="3600" b="1" smtClean="0">
                <a:latin typeface="Courier New" pitchFamily="49" charset="0"/>
              </a:rPr>
              <a:t>b</a:t>
            </a:r>
            <a:r>
              <a:rPr lang="en-US" altLang="en-US" sz="3600" b="1" smtClean="0"/>
              <a:t>’s</a:t>
            </a:r>
          </a:p>
        </p:txBody>
      </p:sp>
      <p:sp>
        <p:nvSpPr>
          <p:cNvPr id="38915" name="Text Box 4"/>
          <p:cNvSpPr txBox="1">
            <a:spLocks noChangeArrowheads="1"/>
          </p:cNvSpPr>
          <p:nvPr/>
        </p:nvSpPr>
        <p:spPr bwMode="auto">
          <a:xfrm>
            <a:off x="838200" y="1447800"/>
            <a:ext cx="7696200" cy="1552575"/>
          </a:xfrm>
          <a:prstGeom prst="rect">
            <a:avLst/>
          </a:prstGeom>
          <a:noFill/>
          <a:ln w="9525">
            <a:noFill/>
            <a:miter lim="800000"/>
            <a:headEnd/>
            <a:tailEnd/>
          </a:ln>
          <a:effectLst/>
        </p:spPr>
        <p:txBody>
          <a:bodyPr>
            <a:spAutoFit/>
          </a:bodyPr>
          <a:lstStyle/>
          <a:p>
            <a:r>
              <a:rPr lang="en-US" altLang="en-US" sz="2400"/>
              <a:t>Let </a:t>
            </a:r>
            <a:r>
              <a:rPr lang="en-US" altLang="en-US" sz="2400" i="1"/>
              <a:t>L</a:t>
            </a:r>
            <a:r>
              <a:rPr lang="en-US" altLang="en-US" sz="2400"/>
              <a:t> = {</a:t>
            </a:r>
            <a:r>
              <a:rPr lang="en-US" altLang="en-US" sz="2400" i="1"/>
              <a:t>w</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a:t>, </a:t>
            </a:r>
            <a:r>
              <a:rPr lang="en-US" altLang="en-US" sz="2400">
                <a:latin typeface="Courier New" pitchFamily="49" charset="0"/>
              </a:rPr>
              <a:t>b</a:t>
            </a:r>
            <a:r>
              <a:rPr lang="en-US" altLang="en-US" sz="2400"/>
              <a:t>}*: #</a:t>
            </a:r>
            <a:r>
              <a:rPr lang="en-US" altLang="en-US" sz="2400" baseline="-25000">
                <a:latin typeface="Courier New" pitchFamily="49" charset="0"/>
              </a:rPr>
              <a:t>a</a:t>
            </a:r>
            <a:r>
              <a:rPr lang="en-US" altLang="en-US" sz="2400"/>
              <a:t>(</a:t>
            </a:r>
            <a:r>
              <a:rPr lang="en-US" altLang="en-US" sz="2400" i="1"/>
              <a:t>w</a:t>
            </a:r>
            <a:r>
              <a:rPr lang="en-US" altLang="en-US" sz="2400"/>
              <a:t>) = #</a:t>
            </a:r>
            <a:r>
              <a:rPr lang="en-US" altLang="en-US" sz="2400" baseline="-25000">
                <a:latin typeface="Courier New" pitchFamily="49" charset="0"/>
              </a:rPr>
              <a:t>b</a:t>
            </a:r>
            <a:r>
              <a:rPr lang="en-US" altLang="en-US" sz="2400"/>
              <a:t>(</a:t>
            </a:r>
            <a:r>
              <a:rPr lang="en-US" altLang="en-US" sz="2400" i="1"/>
              <a:t>w</a:t>
            </a:r>
            <a:r>
              <a:rPr lang="en-US" altLang="en-US" sz="2400"/>
              <a:t>)}. </a:t>
            </a:r>
          </a:p>
          <a:p>
            <a:endParaRPr lang="en-US" altLang="en-US" sz="2400"/>
          </a:p>
          <a:p>
            <a:endParaRPr lang="en-US" altLang="en-US" sz="2400"/>
          </a:p>
          <a:p>
            <a:r>
              <a:rPr lang="en-US" altLang="en-US" sz="2400"/>
              <a:t> </a:t>
            </a:r>
          </a:p>
        </p:txBody>
      </p:sp>
      <p:sp>
        <p:nvSpPr>
          <p:cNvPr id="38916" name="Slide Number Placeholder 1"/>
          <p:cNvSpPr>
            <a:spLocks noGrp="1"/>
          </p:cNvSpPr>
          <p:nvPr>
            <p:ph type="sldNum" sz="quarter" idx="12"/>
          </p:nvPr>
        </p:nvSpPr>
        <p:spPr>
          <a:noFill/>
          <a:ln>
            <a:miter lim="800000"/>
            <a:headEnd/>
            <a:tailEnd/>
          </a:ln>
        </p:spPr>
        <p:txBody>
          <a:bodyPr/>
          <a:lstStyle/>
          <a:p>
            <a:fld id="{B0CA577C-DA80-4D9B-B347-61B54F72F12C}" type="slidenum">
              <a:rPr lang="en-US" altLang="en-US" smtClean="0">
                <a:latin typeface="Arial" charset="0"/>
              </a:rPr>
              <a:pPr/>
              <a:t>26</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635000"/>
          </a:xfrm>
        </p:spPr>
        <p:txBody>
          <a:bodyPr>
            <a:normAutofit fontScale="90000"/>
          </a:bodyPr>
          <a:lstStyle/>
          <a:p>
            <a:pPr eaLnBrk="1" hangingPunct="1"/>
            <a:r>
              <a:rPr lang="en-US" altLang="en-US" sz="3600" b="1" smtClean="0"/>
              <a:t>Equal Numbers of </a:t>
            </a:r>
            <a:r>
              <a:rPr lang="en-US" altLang="en-US" sz="3600" b="1" smtClean="0">
                <a:latin typeface="Courier New" pitchFamily="49" charset="0"/>
              </a:rPr>
              <a:t>a</a:t>
            </a:r>
            <a:r>
              <a:rPr lang="en-US" altLang="en-US" sz="3600" b="1" smtClean="0"/>
              <a:t>’s and </a:t>
            </a:r>
            <a:r>
              <a:rPr lang="en-US" altLang="en-US" sz="3600" b="1" smtClean="0">
                <a:latin typeface="Courier New" pitchFamily="49" charset="0"/>
              </a:rPr>
              <a:t>b</a:t>
            </a:r>
            <a:r>
              <a:rPr lang="en-US" altLang="en-US" sz="3600" b="1" smtClean="0"/>
              <a:t>’s</a:t>
            </a:r>
          </a:p>
        </p:txBody>
      </p:sp>
      <p:sp>
        <p:nvSpPr>
          <p:cNvPr id="39939" name="Text Box 3"/>
          <p:cNvSpPr txBox="1">
            <a:spLocks noChangeArrowheads="1"/>
          </p:cNvSpPr>
          <p:nvPr/>
        </p:nvSpPr>
        <p:spPr bwMode="auto">
          <a:xfrm>
            <a:off x="990600" y="1371600"/>
            <a:ext cx="7696200" cy="3378200"/>
          </a:xfrm>
          <a:prstGeom prst="rect">
            <a:avLst/>
          </a:prstGeom>
          <a:noFill/>
          <a:ln w="9525">
            <a:noFill/>
            <a:miter lim="800000"/>
            <a:headEnd/>
            <a:tailEnd/>
          </a:ln>
          <a:effectLst/>
        </p:spPr>
        <p:txBody>
          <a:bodyPr>
            <a:spAutoFit/>
          </a:bodyPr>
          <a:lstStyle/>
          <a:p>
            <a:r>
              <a:rPr lang="en-US" altLang="en-US" sz="2400" dirty="0"/>
              <a:t>Let </a:t>
            </a:r>
            <a:r>
              <a:rPr lang="en-US" altLang="en-US" sz="2400" i="1" dirty="0"/>
              <a:t>L</a:t>
            </a:r>
            <a:r>
              <a:rPr lang="en-US" altLang="en-US" sz="2400" dirty="0"/>
              <a:t> = {</a:t>
            </a:r>
            <a:r>
              <a:rPr lang="en-US" altLang="en-US" sz="2400" i="1" dirty="0"/>
              <a:t>w</a:t>
            </a:r>
            <a:r>
              <a:rPr lang="en-US" altLang="en-US" sz="2400" dirty="0"/>
              <a:t> </a:t>
            </a:r>
            <a:r>
              <a:rPr lang="en-US" altLang="en-US" sz="2400" dirty="0">
                <a:sym typeface="Symbol" pitchFamily="18" charset="2"/>
              </a:rPr>
              <a:t></a:t>
            </a:r>
            <a:r>
              <a:rPr lang="en-US" altLang="en-US" sz="2400" dirty="0"/>
              <a:t> {</a:t>
            </a:r>
            <a:r>
              <a:rPr lang="en-US" altLang="en-US" sz="2400" dirty="0">
                <a:latin typeface="Courier New" pitchFamily="49" charset="0"/>
              </a:rPr>
              <a:t>a</a:t>
            </a:r>
            <a:r>
              <a:rPr lang="en-US" altLang="en-US" sz="2400" dirty="0"/>
              <a:t>, </a:t>
            </a:r>
            <a:r>
              <a:rPr lang="en-US" altLang="en-US" sz="2400" dirty="0">
                <a:latin typeface="Courier New" pitchFamily="49" charset="0"/>
              </a:rPr>
              <a:t>b</a:t>
            </a:r>
            <a:r>
              <a:rPr lang="en-US" altLang="en-US" sz="2400" dirty="0"/>
              <a:t>}*: #</a:t>
            </a:r>
            <a:r>
              <a:rPr lang="en-US" altLang="en-US" sz="2400" baseline="-25000" dirty="0">
                <a:latin typeface="Courier New" pitchFamily="49" charset="0"/>
              </a:rPr>
              <a:t>a</a:t>
            </a:r>
            <a:r>
              <a:rPr lang="en-US" altLang="en-US" sz="2400" dirty="0"/>
              <a:t>(</a:t>
            </a:r>
            <a:r>
              <a:rPr lang="en-US" altLang="en-US" sz="2400" i="1" dirty="0"/>
              <a:t>w</a:t>
            </a:r>
            <a:r>
              <a:rPr lang="en-US" altLang="en-US" sz="2400" dirty="0"/>
              <a:t>) = #</a:t>
            </a:r>
            <a:r>
              <a:rPr lang="en-US" altLang="en-US" sz="2400" baseline="-25000" dirty="0">
                <a:latin typeface="Courier New" pitchFamily="49" charset="0"/>
              </a:rPr>
              <a:t>b</a:t>
            </a:r>
            <a:r>
              <a:rPr lang="en-US" altLang="en-US" sz="2400" dirty="0"/>
              <a:t>(</a:t>
            </a:r>
            <a:r>
              <a:rPr lang="en-US" altLang="en-US" sz="2400" i="1" dirty="0"/>
              <a:t>w</a:t>
            </a:r>
            <a:r>
              <a:rPr lang="en-US" altLang="en-US" sz="2400" dirty="0"/>
              <a:t>)}. </a:t>
            </a:r>
          </a:p>
          <a:p>
            <a:endParaRPr lang="en-US" altLang="en-US" sz="2400" dirty="0"/>
          </a:p>
          <a:p>
            <a:endParaRPr lang="en-US" altLang="en-US" sz="2400" dirty="0"/>
          </a:p>
          <a:p>
            <a:r>
              <a:rPr lang="en-US" altLang="en-US" sz="2400" dirty="0"/>
              <a:t> </a:t>
            </a:r>
            <a:r>
              <a:rPr lang="en-US" altLang="en-US" sz="2400" i="1" dirty="0"/>
              <a:t>G</a:t>
            </a:r>
            <a:r>
              <a:rPr lang="en-US" altLang="en-US" sz="2400" dirty="0"/>
              <a:t> = {{</a:t>
            </a:r>
            <a:r>
              <a:rPr lang="en-US" altLang="en-US" sz="2400" i="1" dirty="0"/>
              <a:t>S</a:t>
            </a:r>
            <a:r>
              <a:rPr lang="en-US" altLang="en-US" sz="2400" dirty="0"/>
              <a:t>, </a:t>
            </a:r>
            <a:r>
              <a:rPr lang="en-US" altLang="en-US" sz="2400" dirty="0">
                <a:latin typeface="Courier New" pitchFamily="49" charset="0"/>
              </a:rPr>
              <a:t>a</a:t>
            </a:r>
            <a:r>
              <a:rPr lang="en-US" altLang="en-US" sz="2400" dirty="0"/>
              <a:t>, </a:t>
            </a:r>
            <a:r>
              <a:rPr lang="en-US" altLang="en-US" sz="2400" dirty="0">
                <a:latin typeface="Courier New" pitchFamily="49" charset="0"/>
              </a:rPr>
              <a:t>b</a:t>
            </a:r>
            <a:r>
              <a:rPr lang="en-US" altLang="en-US" sz="2400" dirty="0"/>
              <a:t>}, {</a:t>
            </a:r>
            <a:r>
              <a:rPr lang="en-US" altLang="en-US" sz="2400" dirty="0">
                <a:latin typeface="Courier New" pitchFamily="49" charset="0"/>
              </a:rPr>
              <a:t>a</a:t>
            </a:r>
            <a:r>
              <a:rPr lang="en-US" altLang="en-US" sz="2400" dirty="0"/>
              <a:t>, </a:t>
            </a:r>
            <a:r>
              <a:rPr lang="en-US" altLang="en-US" sz="2400" dirty="0">
                <a:latin typeface="Courier New" pitchFamily="49" charset="0"/>
              </a:rPr>
              <a:t>b</a:t>
            </a:r>
            <a:r>
              <a:rPr lang="en-US" altLang="en-US" sz="2400" dirty="0"/>
              <a:t>}, </a:t>
            </a:r>
            <a:r>
              <a:rPr lang="en-US" altLang="en-US" sz="2400" i="1" dirty="0"/>
              <a:t>R</a:t>
            </a:r>
            <a:r>
              <a:rPr lang="en-US" altLang="en-US" sz="2400" dirty="0"/>
              <a:t>, </a:t>
            </a:r>
            <a:r>
              <a:rPr lang="en-US" altLang="en-US" sz="2400" i="1" dirty="0"/>
              <a:t>S</a:t>
            </a:r>
            <a:r>
              <a:rPr lang="en-US" altLang="en-US" sz="2400" dirty="0"/>
              <a:t>}, where:</a:t>
            </a:r>
          </a:p>
          <a:p>
            <a:endParaRPr lang="en-US" altLang="en-US" sz="2400" dirty="0"/>
          </a:p>
          <a:p>
            <a:r>
              <a:rPr lang="en-US" altLang="en-US" sz="2400" dirty="0"/>
              <a:t>        	     </a:t>
            </a:r>
            <a:r>
              <a:rPr lang="en-US" altLang="en-US" sz="2400" i="1" dirty="0"/>
              <a:t>R</a:t>
            </a:r>
            <a:r>
              <a:rPr lang="en-US" altLang="en-US" sz="2400" dirty="0"/>
              <a:t> = { </a:t>
            </a:r>
            <a:r>
              <a:rPr lang="en-US" altLang="en-US" sz="2400" i="1" dirty="0"/>
              <a:t>S</a:t>
            </a:r>
            <a:r>
              <a:rPr lang="en-US" altLang="en-US" sz="2400" dirty="0"/>
              <a:t> </a:t>
            </a:r>
            <a:r>
              <a:rPr lang="en-US" altLang="en-US" sz="2400" dirty="0">
                <a:sym typeface="Symbol" pitchFamily="18" charset="2"/>
              </a:rPr>
              <a:t></a:t>
            </a:r>
            <a:r>
              <a:rPr lang="en-US" altLang="en-US" sz="2400" dirty="0"/>
              <a:t> </a:t>
            </a:r>
            <a:r>
              <a:rPr lang="en-US" altLang="en-US" sz="2400" dirty="0" err="1">
                <a:latin typeface="Courier New" pitchFamily="49" charset="0"/>
              </a:rPr>
              <a:t>a</a:t>
            </a:r>
            <a:r>
              <a:rPr lang="en-US" altLang="en-US" sz="2400" i="1" dirty="0" err="1"/>
              <a:t>S</a:t>
            </a:r>
            <a:r>
              <a:rPr lang="en-US" altLang="en-US" sz="2400" dirty="0" err="1">
                <a:latin typeface="Courier New" pitchFamily="49" charset="0"/>
              </a:rPr>
              <a:t>b</a:t>
            </a:r>
            <a:endParaRPr lang="en-US" altLang="en-US" sz="2400" i="1" dirty="0">
              <a:latin typeface="Courier New" pitchFamily="49" charset="0"/>
            </a:endParaRPr>
          </a:p>
          <a:p>
            <a:r>
              <a:rPr lang="en-US" altLang="en-US" sz="2400" i="1" dirty="0"/>
              <a:t> 		   S</a:t>
            </a:r>
            <a:r>
              <a:rPr lang="en-US" altLang="en-US" sz="2400" dirty="0"/>
              <a:t> </a:t>
            </a:r>
            <a:r>
              <a:rPr lang="en-US" altLang="en-US" sz="2400" dirty="0">
                <a:sym typeface="Symbol" pitchFamily="18" charset="2"/>
              </a:rPr>
              <a:t></a:t>
            </a:r>
            <a:r>
              <a:rPr lang="en-US" altLang="en-US" sz="2400" dirty="0"/>
              <a:t> </a:t>
            </a:r>
            <a:r>
              <a:rPr lang="en-US" altLang="en-US" sz="2400" dirty="0" err="1">
                <a:latin typeface="Courier New" pitchFamily="49" charset="0"/>
              </a:rPr>
              <a:t>b</a:t>
            </a:r>
            <a:r>
              <a:rPr lang="en-US" altLang="en-US" sz="2400" i="1" dirty="0" err="1"/>
              <a:t>S</a:t>
            </a:r>
            <a:r>
              <a:rPr lang="en-US" altLang="en-US" sz="2400" dirty="0" err="1">
                <a:latin typeface="Courier New" pitchFamily="49" charset="0"/>
              </a:rPr>
              <a:t>a</a:t>
            </a:r>
            <a:endParaRPr lang="en-US" altLang="en-US" sz="2400" dirty="0">
              <a:latin typeface="Courier New" pitchFamily="49" charset="0"/>
            </a:endParaRPr>
          </a:p>
          <a:p>
            <a:r>
              <a:rPr lang="en-US" altLang="en-US" sz="2400" dirty="0"/>
              <a:t> 		   </a:t>
            </a:r>
            <a:r>
              <a:rPr lang="en-US" altLang="en-US" sz="2400" i="1" dirty="0"/>
              <a:t>S</a:t>
            </a:r>
            <a:r>
              <a:rPr lang="en-US" altLang="en-US" sz="2400" dirty="0"/>
              <a:t> </a:t>
            </a:r>
            <a:r>
              <a:rPr lang="en-US" altLang="en-US" sz="2400" dirty="0">
                <a:sym typeface="Symbol" pitchFamily="18" charset="2"/>
              </a:rPr>
              <a:t></a:t>
            </a:r>
            <a:r>
              <a:rPr lang="en-US" altLang="en-US" sz="2400" dirty="0"/>
              <a:t> </a:t>
            </a:r>
            <a:r>
              <a:rPr lang="en-US" altLang="en-US" sz="2400" i="1" dirty="0"/>
              <a:t>SS</a:t>
            </a:r>
          </a:p>
          <a:p>
            <a:r>
              <a:rPr lang="en-US" altLang="en-US" sz="2400" i="1" dirty="0"/>
              <a:t> 	              S</a:t>
            </a:r>
            <a:r>
              <a:rPr lang="en-US" altLang="en-US" sz="2400" dirty="0"/>
              <a:t> </a:t>
            </a:r>
            <a:r>
              <a:rPr lang="en-US" altLang="en-US" sz="2400" dirty="0">
                <a:sym typeface="Symbol" pitchFamily="18" charset="2"/>
              </a:rPr>
              <a:t></a:t>
            </a:r>
            <a:r>
              <a:rPr lang="en-US" altLang="en-US" sz="2400" dirty="0"/>
              <a:t> </a:t>
            </a:r>
            <a:r>
              <a:rPr lang="en-US" altLang="en-US" sz="2400" dirty="0">
                <a:sym typeface="Symbol" pitchFamily="18" charset="2"/>
              </a:rPr>
              <a:t></a:t>
            </a:r>
            <a:r>
              <a:rPr lang="en-US" altLang="en-US" sz="2400" dirty="0"/>
              <a:t> }.</a:t>
            </a:r>
          </a:p>
        </p:txBody>
      </p:sp>
      <p:sp>
        <p:nvSpPr>
          <p:cNvPr id="39940" name="Slide Number Placeholder 1"/>
          <p:cNvSpPr>
            <a:spLocks noGrp="1"/>
          </p:cNvSpPr>
          <p:nvPr>
            <p:ph type="sldNum" sz="quarter" idx="12"/>
          </p:nvPr>
        </p:nvSpPr>
        <p:spPr>
          <a:noFill/>
          <a:ln>
            <a:miter lim="800000"/>
            <a:headEnd/>
            <a:tailEnd/>
          </a:ln>
        </p:spPr>
        <p:txBody>
          <a:bodyPr/>
          <a:lstStyle/>
          <a:p>
            <a:fld id="{A3553062-634E-41DD-A1A2-979CCE869A9C}" type="slidenum">
              <a:rPr lang="en-US" altLang="en-US" smtClean="0">
                <a:latin typeface="Arial" charset="0"/>
              </a:rPr>
              <a:pPr/>
              <a:t>27</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ChangeArrowheads="1"/>
          </p:cNvSpPr>
          <p:nvPr/>
        </p:nvSpPr>
        <p:spPr bwMode="auto">
          <a:xfrm>
            <a:off x="914400" y="228600"/>
            <a:ext cx="8229600" cy="641350"/>
          </a:xfrm>
          <a:prstGeom prst="rect">
            <a:avLst/>
          </a:prstGeom>
          <a:noFill/>
          <a:ln w="9525">
            <a:noFill/>
            <a:miter lim="800000"/>
            <a:headEnd/>
            <a:tailEnd/>
          </a:ln>
          <a:effectLst/>
        </p:spPr>
        <p:txBody>
          <a:bodyPr anchor="ctr">
            <a:spAutoFit/>
          </a:bodyPr>
          <a:lstStyle/>
          <a:p>
            <a:pPr algn="ctr"/>
            <a:r>
              <a:rPr lang="en-US" altLang="en-US" sz="3600" b="1"/>
              <a:t>Arithmetic Expressions </a:t>
            </a:r>
          </a:p>
        </p:txBody>
      </p:sp>
      <p:sp>
        <p:nvSpPr>
          <p:cNvPr id="40963" name="Text Box 8"/>
          <p:cNvSpPr txBox="1">
            <a:spLocks noChangeArrowheads="1"/>
          </p:cNvSpPr>
          <p:nvPr/>
        </p:nvSpPr>
        <p:spPr bwMode="auto">
          <a:xfrm>
            <a:off x="914400" y="1066800"/>
            <a:ext cx="8229600" cy="3378200"/>
          </a:xfrm>
          <a:prstGeom prst="rect">
            <a:avLst/>
          </a:prstGeom>
          <a:noFill/>
          <a:ln w="9525">
            <a:noFill/>
            <a:miter lim="800000"/>
            <a:headEnd/>
            <a:tailEnd/>
          </a:ln>
          <a:effectLst/>
        </p:spPr>
        <p:txBody>
          <a:bodyPr>
            <a:spAutoFit/>
          </a:bodyPr>
          <a:lstStyle/>
          <a:p>
            <a:r>
              <a:rPr lang="en-US" altLang="en-US" sz="2400" i="1"/>
              <a:t>G</a:t>
            </a:r>
            <a:r>
              <a:rPr lang="en-US" altLang="en-US" sz="2400"/>
              <a:t> = (</a:t>
            </a:r>
            <a:r>
              <a:rPr lang="en-US" altLang="en-US" sz="2400" i="1"/>
              <a:t>V</a:t>
            </a:r>
            <a:r>
              <a:rPr lang="en-US" altLang="en-US" sz="2400"/>
              <a:t>, </a:t>
            </a:r>
            <a:r>
              <a:rPr lang="en-US" altLang="en-US" sz="2400">
                <a:sym typeface="Symbol" pitchFamily="18" charset="2"/>
              </a:rPr>
              <a:t></a:t>
            </a:r>
            <a:r>
              <a:rPr lang="en-US" altLang="en-US" sz="2400"/>
              <a:t>, </a:t>
            </a:r>
            <a:r>
              <a:rPr lang="en-US" altLang="en-US" sz="2400" i="1">
                <a:sym typeface="Symbol" pitchFamily="18" charset="2"/>
              </a:rPr>
              <a:t>R</a:t>
            </a:r>
            <a:r>
              <a:rPr lang="en-US" altLang="en-US" sz="2400">
                <a:sym typeface="Symbol" pitchFamily="18" charset="2"/>
              </a:rPr>
              <a:t>, </a:t>
            </a:r>
            <a:r>
              <a:rPr lang="en-US" altLang="en-US" sz="2400" i="1">
                <a:sym typeface="Symbol" pitchFamily="18" charset="2"/>
              </a:rPr>
              <a:t>E</a:t>
            </a:r>
            <a:r>
              <a:rPr lang="en-US" altLang="en-US" sz="2400">
                <a:sym typeface="Symbol" pitchFamily="18" charset="2"/>
              </a:rPr>
              <a:t>), where</a:t>
            </a:r>
          </a:p>
          <a:p>
            <a:r>
              <a:rPr lang="en-US" altLang="en-US" sz="2400" i="1">
                <a:sym typeface="Symbol" pitchFamily="18" charset="2"/>
              </a:rPr>
              <a:t>        V</a:t>
            </a:r>
            <a:r>
              <a:rPr lang="en-US" altLang="en-US" sz="2400">
                <a:sym typeface="Symbol" pitchFamily="18" charset="2"/>
              </a:rPr>
              <a:t> = {+, *, (, ), </a:t>
            </a:r>
            <a:r>
              <a:rPr lang="en-US" altLang="en-US" sz="2400">
                <a:latin typeface="Courier New" pitchFamily="49" charset="0"/>
                <a:sym typeface="Symbol" pitchFamily="18" charset="2"/>
              </a:rPr>
              <a:t>id</a:t>
            </a:r>
            <a:r>
              <a:rPr lang="en-US" altLang="en-US" sz="2400">
                <a:sym typeface="Symbol" pitchFamily="18" charset="2"/>
              </a:rPr>
              <a:t>, </a:t>
            </a:r>
            <a:r>
              <a:rPr lang="en-US" altLang="en-US" sz="2400" i="1">
                <a:sym typeface="Symbol" pitchFamily="18" charset="2"/>
              </a:rPr>
              <a:t>E</a:t>
            </a:r>
            <a:r>
              <a:rPr lang="en-US" altLang="en-US" sz="2400">
                <a:sym typeface="Symbol" pitchFamily="18" charset="2"/>
              </a:rPr>
              <a:t>},</a:t>
            </a:r>
          </a:p>
          <a:p>
            <a:r>
              <a:rPr lang="en-US" altLang="en-US" sz="2400">
                <a:sym typeface="Symbol" pitchFamily="18" charset="2"/>
              </a:rPr>
              <a:t>        </a:t>
            </a:r>
            <a:r>
              <a:rPr lang="en-US" altLang="en-US" sz="2400"/>
              <a:t> = {+, *, (, ), </a:t>
            </a:r>
            <a:r>
              <a:rPr lang="en-US" altLang="en-US" sz="2400">
                <a:latin typeface="Courier New" pitchFamily="49" charset="0"/>
                <a:sym typeface="Symbol" pitchFamily="18" charset="2"/>
              </a:rPr>
              <a:t>id</a:t>
            </a:r>
            <a:r>
              <a:rPr lang="en-US" altLang="en-US" sz="2400">
                <a:sym typeface="Symbol" pitchFamily="18" charset="2"/>
              </a:rPr>
              <a:t>},</a:t>
            </a:r>
          </a:p>
          <a:p>
            <a:r>
              <a:rPr lang="en-US" altLang="en-US" sz="2400" i="1">
                <a:sym typeface="Symbol" pitchFamily="18" charset="2"/>
              </a:rPr>
              <a:t>        R</a:t>
            </a:r>
            <a:r>
              <a:rPr lang="en-US" altLang="en-US" sz="2400">
                <a:sym typeface="Symbol" pitchFamily="18" charset="2"/>
              </a:rPr>
              <a:t> = {</a:t>
            </a:r>
          </a:p>
          <a:p>
            <a:r>
              <a:rPr lang="en-US" altLang="en-US" sz="2400" i="1">
                <a:sym typeface="Symbol" pitchFamily="18" charset="2"/>
              </a:rPr>
              <a:t>   	      E</a:t>
            </a:r>
            <a:r>
              <a:rPr lang="en-US" altLang="en-US" sz="2400">
                <a:sym typeface="Symbol" pitchFamily="18" charset="2"/>
              </a:rPr>
              <a:t> </a:t>
            </a:r>
            <a:r>
              <a:rPr lang="en-US" altLang="en-US" sz="2400"/>
              <a:t> </a:t>
            </a:r>
            <a:r>
              <a:rPr lang="en-US" altLang="en-US" sz="2400" i="1">
                <a:sym typeface="Symbol" pitchFamily="18" charset="2"/>
              </a:rPr>
              <a:t>E</a:t>
            </a:r>
            <a:r>
              <a:rPr lang="en-US" altLang="en-US" sz="2400">
                <a:sym typeface="Symbol" pitchFamily="18" charset="2"/>
              </a:rPr>
              <a:t> + </a:t>
            </a:r>
            <a:r>
              <a:rPr lang="en-US" altLang="en-US" sz="2400" i="1">
                <a:sym typeface="Symbol" pitchFamily="18" charset="2"/>
              </a:rPr>
              <a:t>E</a:t>
            </a:r>
            <a:endParaRPr lang="en-US" altLang="en-US" sz="2400">
              <a:sym typeface="Symbol" pitchFamily="18" charset="2"/>
            </a:endParaRPr>
          </a:p>
          <a:p>
            <a:r>
              <a:rPr lang="en-US" altLang="en-US" sz="2400" i="1">
                <a:sym typeface="Symbol" pitchFamily="18" charset="2"/>
              </a:rPr>
              <a:t>       	      E</a:t>
            </a:r>
            <a:r>
              <a:rPr lang="en-US" altLang="en-US" sz="2400">
                <a:sym typeface="Symbol" pitchFamily="18" charset="2"/>
              </a:rPr>
              <a:t> </a:t>
            </a:r>
            <a:r>
              <a:rPr lang="en-US" altLang="en-US" sz="2400"/>
              <a:t> </a:t>
            </a:r>
            <a:r>
              <a:rPr lang="en-US" altLang="en-US" sz="2400" i="1">
                <a:sym typeface="Symbol" pitchFamily="18" charset="2"/>
              </a:rPr>
              <a:t>E</a:t>
            </a:r>
            <a:r>
              <a:rPr lang="en-US" altLang="en-US" sz="2400">
                <a:sym typeface="Symbol" pitchFamily="18" charset="2"/>
              </a:rPr>
              <a:t> </a:t>
            </a:r>
            <a:r>
              <a:rPr lang="en-US" altLang="en-US" sz="2400"/>
              <a:t> </a:t>
            </a:r>
            <a:r>
              <a:rPr lang="en-US" altLang="en-US" sz="2400" i="1">
                <a:sym typeface="Symbol" pitchFamily="18" charset="2"/>
              </a:rPr>
              <a:t>E</a:t>
            </a:r>
            <a:endParaRPr lang="en-US" altLang="en-US" sz="2400">
              <a:sym typeface="Symbol" pitchFamily="18" charset="2"/>
            </a:endParaRPr>
          </a:p>
          <a:p>
            <a:r>
              <a:rPr lang="en-US" altLang="en-US" sz="2400" i="1">
                <a:sym typeface="Symbol" pitchFamily="18" charset="2"/>
              </a:rPr>
              <a:t>     	      E</a:t>
            </a:r>
            <a:r>
              <a:rPr lang="en-US" altLang="en-US" sz="2400">
                <a:sym typeface="Symbol" pitchFamily="18" charset="2"/>
              </a:rPr>
              <a:t> </a:t>
            </a:r>
            <a:r>
              <a:rPr lang="en-US" altLang="en-US" sz="2400"/>
              <a:t> (</a:t>
            </a:r>
            <a:r>
              <a:rPr lang="en-US" altLang="en-US" sz="2400" i="1">
                <a:sym typeface="Symbol" pitchFamily="18" charset="2"/>
              </a:rPr>
              <a:t>E</a:t>
            </a:r>
            <a:r>
              <a:rPr lang="en-US" altLang="en-US" sz="2400">
                <a:sym typeface="Symbol" pitchFamily="18" charset="2"/>
              </a:rPr>
              <a:t>)</a:t>
            </a:r>
          </a:p>
          <a:p>
            <a:r>
              <a:rPr lang="en-US" altLang="en-US" sz="2400" i="1">
                <a:sym typeface="Symbol" pitchFamily="18" charset="2"/>
              </a:rPr>
              <a:t>  	      E</a:t>
            </a:r>
            <a:r>
              <a:rPr lang="en-US" altLang="en-US" sz="2400">
                <a:sym typeface="Symbol" pitchFamily="18" charset="2"/>
              </a:rPr>
              <a:t> </a:t>
            </a:r>
            <a:r>
              <a:rPr lang="en-US" altLang="en-US" sz="2400"/>
              <a:t> </a:t>
            </a:r>
            <a:r>
              <a:rPr lang="en-US" altLang="en-US" sz="2400">
                <a:latin typeface="Courier New" pitchFamily="49" charset="0"/>
                <a:sym typeface="Symbol" pitchFamily="18" charset="2"/>
              </a:rPr>
              <a:t>id</a:t>
            </a:r>
            <a:r>
              <a:rPr lang="en-US" altLang="en-US" sz="2400">
                <a:sym typeface="Symbol" pitchFamily="18" charset="2"/>
              </a:rPr>
              <a:t>  }</a:t>
            </a:r>
          </a:p>
          <a:p>
            <a:endParaRPr lang="en-US" altLang="en-US" sz="2400"/>
          </a:p>
        </p:txBody>
      </p:sp>
      <p:sp>
        <p:nvSpPr>
          <p:cNvPr id="40964" name="Slide Number Placeholder 1"/>
          <p:cNvSpPr>
            <a:spLocks noGrp="1"/>
          </p:cNvSpPr>
          <p:nvPr>
            <p:ph type="sldNum" sz="quarter" idx="12"/>
          </p:nvPr>
        </p:nvSpPr>
        <p:spPr>
          <a:noFill/>
          <a:ln>
            <a:miter lim="800000"/>
            <a:headEnd/>
            <a:tailEnd/>
          </a:ln>
        </p:spPr>
        <p:txBody>
          <a:bodyPr/>
          <a:lstStyle/>
          <a:p>
            <a:fld id="{07365B9F-94A6-446A-8178-F61E5CF7884A}" type="slidenum">
              <a:rPr lang="en-US" altLang="en-US" smtClean="0">
                <a:latin typeface="Arial" charset="0"/>
              </a:rPr>
              <a:pPr/>
              <a:t>28</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8229600" cy="588962"/>
          </a:xfrm>
        </p:spPr>
        <p:txBody>
          <a:bodyPr>
            <a:normAutofit fontScale="90000"/>
          </a:bodyPr>
          <a:lstStyle/>
          <a:p>
            <a:pPr eaLnBrk="1" hangingPunct="1"/>
            <a:r>
              <a:rPr lang="en-US" altLang="en-US" sz="3600" b="1" smtClean="0"/>
              <a:t>BNF</a:t>
            </a:r>
          </a:p>
        </p:txBody>
      </p:sp>
      <p:sp>
        <p:nvSpPr>
          <p:cNvPr id="41987" name="Rectangle 3"/>
          <p:cNvSpPr>
            <a:spLocks noGrp="1" noChangeArrowheads="1"/>
          </p:cNvSpPr>
          <p:nvPr>
            <p:ph type="body" idx="1"/>
          </p:nvPr>
        </p:nvSpPr>
        <p:spPr>
          <a:xfrm>
            <a:off x="609600" y="1752600"/>
            <a:ext cx="8229600" cy="4525963"/>
          </a:xfrm>
        </p:spPr>
        <p:txBody>
          <a:bodyPr/>
          <a:lstStyle/>
          <a:p>
            <a:pPr eaLnBrk="1" hangingPunct="1">
              <a:lnSpc>
                <a:spcPct val="80000"/>
              </a:lnSpc>
            </a:pPr>
            <a:r>
              <a:rPr lang="en-US" altLang="en-US" sz="2400" dirty="0" smtClean="0"/>
              <a:t>The symbol | should be read as “or”.  </a:t>
            </a:r>
          </a:p>
          <a:p>
            <a:pPr eaLnBrk="1" hangingPunct="1">
              <a:lnSpc>
                <a:spcPct val="80000"/>
              </a:lnSpc>
            </a:pPr>
            <a:endParaRPr lang="en-US" altLang="en-US" sz="2400" dirty="0" smtClean="0"/>
          </a:p>
          <a:p>
            <a:pPr eaLnBrk="1" hangingPunct="1">
              <a:lnSpc>
                <a:spcPct val="80000"/>
              </a:lnSpc>
              <a:buFontTx/>
              <a:buNone/>
            </a:pPr>
            <a:r>
              <a:rPr lang="en-US" altLang="en-US" sz="2400" dirty="0" smtClean="0"/>
              <a:t>		Example: </a:t>
            </a:r>
            <a:r>
              <a:rPr lang="en-US" altLang="en-US" sz="2400" i="1" dirty="0" smtClean="0"/>
              <a:t>S</a:t>
            </a:r>
            <a:r>
              <a:rPr lang="en-US" altLang="en-US" sz="2400" dirty="0" smtClean="0"/>
              <a:t> </a:t>
            </a:r>
            <a:r>
              <a:rPr lang="en-US" altLang="en-US" sz="2400" dirty="0" smtClean="0">
                <a:sym typeface="Symbol" pitchFamily="18" charset="2"/>
              </a:rPr>
              <a:t></a:t>
            </a:r>
            <a:r>
              <a:rPr lang="en-US" altLang="en-US" sz="2400" dirty="0" smtClean="0"/>
              <a:t> </a:t>
            </a:r>
            <a:r>
              <a:rPr lang="en-US" altLang="en-US" sz="2400" dirty="0" err="1" smtClean="0">
                <a:latin typeface="Courier New" pitchFamily="49" charset="0"/>
              </a:rPr>
              <a:t>a</a:t>
            </a:r>
            <a:r>
              <a:rPr lang="en-US" altLang="en-US" sz="2400" i="1" dirty="0" err="1" smtClean="0"/>
              <a:t>S</a:t>
            </a:r>
            <a:r>
              <a:rPr lang="en-US" altLang="en-US" sz="2400" dirty="0" err="1" smtClean="0">
                <a:latin typeface="Courier New" pitchFamily="49" charset="0"/>
              </a:rPr>
              <a:t>b</a:t>
            </a:r>
            <a:r>
              <a:rPr lang="en-US" altLang="en-US" sz="2400" dirty="0" smtClean="0"/>
              <a:t> | </a:t>
            </a:r>
            <a:r>
              <a:rPr lang="en-US" altLang="en-US" sz="2400" dirty="0" err="1" smtClean="0">
                <a:latin typeface="Courier New" pitchFamily="49" charset="0"/>
              </a:rPr>
              <a:t>b</a:t>
            </a:r>
            <a:r>
              <a:rPr lang="en-US" altLang="en-US" sz="2400" i="1" dirty="0" err="1" smtClean="0"/>
              <a:t>S</a:t>
            </a:r>
            <a:r>
              <a:rPr lang="en-US" altLang="en-US" sz="2400" dirty="0" err="1" smtClean="0">
                <a:latin typeface="Courier New" pitchFamily="49" charset="0"/>
              </a:rPr>
              <a:t>a</a:t>
            </a:r>
            <a:r>
              <a:rPr lang="en-US" altLang="en-US" sz="2400" dirty="0" smtClean="0"/>
              <a:t> | </a:t>
            </a:r>
            <a:r>
              <a:rPr lang="en-US" altLang="en-US" sz="2400" i="1" dirty="0" smtClean="0"/>
              <a:t>SS</a:t>
            </a:r>
            <a:r>
              <a:rPr lang="en-US" altLang="en-US" sz="2400" dirty="0" smtClean="0"/>
              <a:t> | </a:t>
            </a:r>
            <a:r>
              <a:rPr lang="en-US" altLang="en-US" sz="2400" dirty="0" smtClean="0">
                <a:sym typeface="Symbol" pitchFamily="18" charset="2"/>
              </a:rPr>
              <a:t></a:t>
            </a:r>
            <a:endParaRPr lang="en-US" altLang="en-US" sz="2400" dirty="0" smtClean="0"/>
          </a:p>
          <a:p>
            <a:pPr eaLnBrk="1" hangingPunct="1">
              <a:lnSpc>
                <a:spcPct val="80000"/>
              </a:lnSpc>
            </a:pPr>
            <a:endParaRPr lang="en-US" altLang="en-US" sz="2400" dirty="0" smtClean="0"/>
          </a:p>
          <a:p>
            <a:pPr eaLnBrk="1" hangingPunct="1">
              <a:lnSpc>
                <a:spcPct val="80000"/>
              </a:lnSpc>
            </a:pPr>
            <a:endParaRPr lang="en-US" altLang="en-US" sz="2400" dirty="0" smtClean="0"/>
          </a:p>
          <a:p>
            <a:pPr eaLnBrk="1" hangingPunct="1">
              <a:lnSpc>
                <a:spcPct val="80000"/>
              </a:lnSpc>
            </a:pPr>
            <a:r>
              <a:rPr lang="en-US" altLang="en-US" sz="2400" dirty="0" smtClean="0"/>
              <a:t>Allow a nonterminal symbol to be any sequence of characters surrounded by angle brackets.  </a:t>
            </a:r>
          </a:p>
          <a:p>
            <a:pPr eaLnBrk="1" hangingPunct="1">
              <a:lnSpc>
                <a:spcPct val="80000"/>
              </a:lnSpc>
            </a:pPr>
            <a:endParaRPr lang="en-US" altLang="en-US" sz="2400" dirty="0" smtClean="0"/>
          </a:p>
          <a:p>
            <a:pPr eaLnBrk="1" hangingPunct="1">
              <a:lnSpc>
                <a:spcPct val="80000"/>
              </a:lnSpc>
              <a:buFontTx/>
              <a:buNone/>
            </a:pPr>
            <a:r>
              <a:rPr lang="en-US" altLang="en-US" sz="2400" dirty="0" smtClean="0"/>
              <a:t>		Examples of nonterminals: </a:t>
            </a:r>
          </a:p>
          <a:p>
            <a:pPr eaLnBrk="1" hangingPunct="1">
              <a:lnSpc>
                <a:spcPct val="80000"/>
              </a:lnSpc>
              <a:buFontTx/>
              <a:buNone/>
            </a:pPr>
            <a:endParaRPr lang="en-US" altLang="en-US" sz="2400" dirty="0" smtClean="0"/>
          </a:p>
          <a:p>
            <a:pPr eaLnBrk="1" hangingPunct="1">
              <a:lnSpc>
                <a:spcPct val="80000"/>
              </a:lnSpc>
              <a:buFontTx/>
              <a:buNone/>
            </a:pPr>
            <a:r>
              <a:rPr lang="en-US" altLang="en-US" sz="2400" dirty="0" smtClean="0"/>
              <a:t>			&lt;program&gt;       </a:t>
            </a:r>
          </a:p>
          <a:p>
            <a:pPr eaLnBrk="1" hangingPunct="1">
              <a:lnSpc>
                <a:spcPct val="80000"/>
              </a:lnSpc>
              <a:buFontTx/>
              <a:buNone/>
            </a:pPr>
            <a:r>
              <a:rPr lang="en-US" altLang="en-US" sz="2400" dirty="0" smtClean="0"/>
              <a:t>			&lt;variable&gt;  </a:t>
            </a:r>
          </a:p>
        </p:txBody>
      </p:sp>
      <p:sp>
        <p:nvSpPr>
          <p:cNvPr id="41988" name="Text Box 4"/>
          <p:cNvSpPr txBox="1">
            <a:spLocks noChangeArrowheads="1"/>
          </p:cNvSpPr>
          <p:nvPr/>
        </p:nvSpPr>
        <p:spPr bwMode="auto">
          <a:xfrm>
            <a:off x="762000" y="1143000"/>
            <a:ext cx="8001000" cy="457200"/>
          </a:xfrm>
          <a:prstGeom prst="rect">
            <a:avLst/>
          </a:prstGeom>
          <a:noFill/>
          <a:ln w="9525">
            <a:noFill/>
            <a:miter lim="800000"/>
            <a:headEnd/>
            <a:tailEnd/>
          </a:ln>
          <a:effectLst/>
        </p:spPr>
        <p:txBody>
          <a:bodyPr>
            <a:spAutoFit/>
          </a:bodyPr>
          <a:lstStyle/>
          <a:p>
            <a:pPr>
              <a:spcBef>
                <a:spcPct val="50000"/>
              </a:spcBef>
            </a:pPr>
            <a:r>
              <a:rPr lang="en-US" altLang="en-US" sz="2400"/>
              <a:t>A notation for writing practical context-free grammars</a:t>
            </a:r>
          </a:p>
        </p:txBody>
      </p:sp>
      <p:sp>
        <p:nvSpPr>
          <p:cNvPr id="41989" name="Slide Number Placeholder 1"/>
          <p:cNvSpPr>
            <a:spLocks noGrp="1"/>
          </p:cNvSpPr>
          <p:nvPr>
            <p:ph type="sldNum" sz="quarter" idx="12"/>
          </p:nvPr>
        </p:nvSpPr>
        <p:spPr>
          <a:noFill/>
          <a:ln>
            <a:miter lim="800000"/>
            <a:headEnd/>
            <a:tailEnd/>
          </a:ln>
        </p:spPr>
        <p:txBody>
          <a:bodyPr/>
          <a:lstStyle/>
          <a:p>
            <a:fld id="{512818D3-AE02-4520-A553-1D019C43A7EC}" type="slidenum">
              <a:rPr lang="en-US" altLang="en-US" smtClean="0">
                <a:latin typeface="Arial" charset="0"/>
              </a:rPr>
              <a:pPr/>
              <a:t>29</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838200" y="106363"/>
            <a:ext cx="8305800" cy="884237"/>
          </a:xfrm>
        </p:spPr>
        <p:txBody>
          <a:bodyPr/>
          <a:lstStyle/>
          <a:p>
            <a:pPr eaLnBrk="1" hangingPunct="1"/>
            <a:r>
              <a:rPr lang="en-US" altLang="en-US" sz="3600" b="1" smtClean="0"/>
              <a:t>Rewrite Systems and Grammars</a:t>
            </a:r>
            <a:r>
              <a:rPr lang="en-US" altLang="en-US" smtClean="0"/>
              <a:t> </a:t>
            </a:r>
          </a:p>
        </p:txBody>
      </p:sp>
      <p:sp>
        <p:nvSpPr>
          <p:cNvPr id="4099" name="Text Box 5"/>
          <p:cNvSpPr txBox="1">
            <a:spLocks noChangeArrowheads="1"/>
          </p:cNvSpPr>
          <p:nvPr/>
        </p:nvSpPr>
        <p:spPr bwMode="auto">
          <a:xfrm>
            <a:off x="990600" y="1162050"/>
            <a:ext cx="7696200" cy="4770438"/>
          </a:xfrm>
          <a:prstGeom prst="rect">
            <a:avLst/>
          </a:prstGeom>
          <a:noFill/>
          <a:ln w="9525">
            <a:noFill/>
            <a:miter lim="800000"/>
            <a:headEnd/>
            <a:tailEnd/>
          </a:ln>
          <a:effectLst/>
        </p:spPr>
        <p:txBody>
          <a:bodyPr>
            <a:spAutoFit/>
          </a:bodyPr>
          <a:lstStyle/>
          <a:p>
            <a:r>
              <a:rPr lang="en-US" altLang="en-US" sz="2400"/>
              <a:t>A </a:t>
            </a:r>
            <a:r>
              <a:rPr lang="en-US" altLang="en-US" sz="2400" b="1" i="1">
                <a:solidFill>
                  <a:srgbClr val="0070C0"/>
                </a:solidFill>
              </a:rPr>
              <a:t>rewrite system</a:t>
            </a:r>
            <a:r>
              <a:rPr lang="en-US" altLang="en-US" sz="2400">
                <a:solidFill>
                  <a:srgbClr val="0070C0"/>
                </a:solidFill>
              </a:rPr>
              <a:t> </a:t>
            </a:r>
            <a:r>
              <a:rPr lang="en-US" altLang="en-US" sz="2400"/>
              <a:t>(or </a:t>
            </a:r>
            <a:r>
              <a:rPr lang="en-US" altLang="en-US" sz="2400" b="1" i="1">
                <a:solidFill>
                  <a:srgbClr val="0070C0"/>
                </a:solidFill>
              </a:rPr>
              <a:t>production system</a:t>
            </a:r>
            <a:r>
              <a:rPr lang="en-US" altLang="en-US" sz="2400"/>
              <a:t> or </a:t>
            </a:r>
            <a:r>
              <a:rPr lang="en-US" altLang="en-US" sz="2400" b="1" i="1">
                <a:solidFill>
                  <a:srgbClr val="0070C0"/>
                </a:solidFill>
              </a:rPr>
              <a:t>rule-based system</a:t>
            </a:r>
            <a:r>
              <a:rPr lang="en-US" altLang="en-US" sz="2400"/>
              <a:t>) is:</a:t>
            </a:r>
          </a:p>
          <a:p>
            <a:endParaRPr lang="en-US" altLang="en-US" sz="2400"/>
          </a:p>
          <a:p>
            <a:r>
              <a:rPr lang="en-US" altLang="en-US" sz="2400"/>
              <a:t>    ● a list of rules, and </a:t>
            </a:r>
          </a:p>
          <a:p>
            <a:r>
              <a:rPr lang="en-US" altLang="en-US" sz="2400"/>
              <a:t>    ● an algorithm for applying them.  </a:t>
            </a:r>
          </a:p>
          <a:p>
            <a:endParaRPr lang="en-US" altLang="en-US" sz="2400"/>
          </a:p>
          <a:p>
            <a:r>
              <a:rPr lang="en-US" altLang="en-US" sz="2400"/>
              <a:t>Each rule has a left-hand side and a right hand side. </a:t>
            </a:r>
          </a:p>
          <a:p>
            <a:endParaRPr lang="en-US" altLang="en-US" sz="2400"/>
          </a:p>
          <a:p>
            <a:r>
              <a:rPr lang="en-US" altLang="en-US" sz="2400"/>
              <a:t> Example rules:</a:t>
            </a:r>
          </a:p>
          <a:p>
            <a:endParaRPr lang="en-US" altLang="en-US" sz="2200"/>
          </a:p>
          <a:p>
            <a:r>
              <a:rPr lang="en-US" altLang="en-US" sz="2200" i="1">
                <a:latin typeface="Courier New" pitchFamily="49" charset="0"/>
              </a:rPr>
              <a:t>   </a:t>
            </a:r>
            <a:r>
              <a:rPr lang="en-US" altLang="en-US" sz="2200" i="1"/>
              <a:t>S</a:t>
            </a:r>
            <a:r>
              <a:rPr lang="en-US" altLang="en-US" sz="2200"/>
              <a:t> </a:t>
            </a:r>
            <a:r>
              <a:rPr lang="en-US" altLang="en-US" sz="2200">
                <a:sym typeface="Symbol" pitchFamily="18" charset="2"/>
              </a:rPr>
              <a:t></a:t>
            </a:r>
            <a:r>
              <a:rPr lang="en-US" altLang="en-US" sz="2200"/>
              <a:t> </a:t>
            </a:r>
            <a:r>
              <a:rPr lang="en-US" altLang="en-US" sz="2200">
                <a:latin typeface="Courier New" pitchFamily="49" charset="0"/>
              </a:rPr>
              <a:t>a</a:t>
            </a:r>
            <a:r>
              <a:rPr lang="en-US" altLang="en-US" sz="2200" i="1"/>
              <a:t>S</a:t>
            </a:r>
            <a:r>
              <a:rPr lang="en-US" altLang="en-US" sz="2200">
                <a:latin typeface="Courier New" pitchFamily="49" charset="0"/>
              </a:rPr>
              <a:t>b </a:t>
            </a:r>
          </a:p>
          <a:p>
            <a:r>
              <a:rPr lang="en-US" altLang="en-US" sz="2200">
                <a:latin typeface="Courier New" pitchFamily="49" charset="0"/>
              </a:rPr>
              <a:t>   a</a:t>
            </a:r>
            <a:r>
              <a:rPr lang="en-US" altLang="en-US" sz="2200" i="1"/>
              <a:t>S</a:t>
            </a:r>
            <a:r>
              <a:rPr lang="en-US" altLang="en-US" sz="2200"/>
              <a:t> </a:t>
            </a:r>
            <a:r>
              <a:rPr lang="en-US" altLang="en-US" sz="2200">
                <a:sym typeface="Symbol" pitchFamily="18" charset="2"/>
              </a:rPr>
              <a:t></a:t>
            </a:r>
            <a:r>
              <a:rPr lang="en-US" altLang="en-US" sz="2200"/>
              <a:t> </a:t>
            </a:r>
            <a:r>
              <a:rPr lang="en-US" altLang="en-US" sz="2200">
                <a:latin typeface="Courier New" pitchFamily="49" charset="0"/>
                <a:sym typeface="Symbol" pitchFamily="18" charset="2"/>
              </a:rPr>
              <a:t></a:t>
            </a:r>
            <a:r>
              <a:rPr lang="en-US" altLang="en-US" sz="2200">
                <a:latin typeface="Courier New" pitchFamily="49" charset="0"/>
              </a:rPr>
              <a:t> </a:t>
            </a:r>
          </a:p>
          <a:p>
            <a:r>
              <a:rPr lang="en-US" altLang="en-US" sz="2200">
                <a:latin typeface="Courier New" pitchFamily="49" charset="0"/>
              </a:rPr>
              <a:t>   a</a:t>
            </a:r>
            <a:r>
              <a:rPr lang="en-US" altLang="en-US" sz="2200" i="1"/>
              <a:t>S</a:t>
            </a:r>
            <a:r>
              <a:rPr lang="en-US" altLang="en-US" sz="2200">
                <a:latin typeface="Courier New" pitchFamily="49" charset="0"/>
              </a:rPr>
              <a:t>b</a:t>
            </a:r>
            <a:r>
              <a:rPr lang="en-US" altLang="en-US" sz="2200"/>
              <a:t> </a:t>
            </a:r>
            <a:r>
              <a:rPr lang="en-US" altLang="en-US" sz="2200">
                <a:sym typeface="Symbol" pitchFamily="18" charset="2"/>
              </a:rPr>
              <a:t></a:t>
            </a:r>
            <a:r>
              <a:rPr lang="en-US" altLang="en-US" sz="2200"/>
              <a:t> </a:t>
            </a:r>
            <a:r>
              <a:rPr lang="en-US" altLang="en-US" sz="2200">
                <a:latin typeface="Courier New" pitchFamily="49" charset="0"/>
              </a:rPr>
              <a:t>b</a:t>
            </a:r>
            <a:r>
              <a:rPr lang="en-US" altLang="en-US" sz="2200" i="1"/>
              <a:t>S</a:t>
            </a:r>
            <a:r>
              <a:rPr lang="en-US" altLang="en-US" sz="2200">
                <a:latin typeface="Courier New" pitchFamily="49" charset="0"/>
              </a:rPr>
              <a:t>ab</a:t>
            </a:r>
            <a:r>
              <a:rPr lang="en-US" altLang="en-US" sz="2200" i="1"/>
              <a:t>S</a:t>
            </a:r>
            <a:r>
              <a:rPr lang="en-US" altLang="en-US" sz="2200">
                <a:latin typeface="Courier New" pitchFamily="49" charset="0"/>
              </a:rPr>
              <a:t>a</a:t>
            </a:r>
            <a:r>
              <a:rPr lang="en-US" altLang="en-US" sz="2200"/>
              <a:t> </a:t>
            </a:r>
          </a:p>
        </p:txBody>
      </p:sp>
      <p:sp>
        <p:nvSpPr>
          <p:cNvPr id="4100" name="Slide Number Placeholder 1"/>
          <p:cNvSpPr>
            <a:spLocks noGrp="1"/>
          </p:cNvSpPr>
          <p:nvPr>
            <p:ph type="sldNum" sz="quarter" idx="12"/>
          </p:nvPr>
        </p:nvSpPr>
        <p:spPr>
          <a:noFill/>
          <a:ln>
            <a:miter lim="800000"/>
            <a:headEnd/>
            <a:tailEnd/>
          </a:ln>
        </p:spPr>
        <p:txBody>
          <a:bodyPr/>
          <a:lstStyle/>
          <a:p>
            <a:fld id="{84910B99-9CD7-46F5-9F4E-73476158BC54}" type="slidenum">
              <a:rPr lang="en-US" altLang="en-US" smtClean="0">
                <a:latin typeface="Arial" charset="0"/>
              </a:rPr>
              <a:pPr/>
              <a:t>3</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229600" cy="635000"/>
          </a:xfrm>
        </p:spPr>
        <p:txBody>
          <a:bodyPr>
            <a:normAutofit fontScale="90000"/>
          </a:bodyPr>
          <a:lstStyle/>
          <a:p>
            <a:pPr eaLnBrk="1" hangingPunct="1"/>
            <a:r>
              <a:rPr lang="en-US" altLang="en-US" sz="3600" b="1" smtClean="0"/>
              <a:t>BNF for a Java Fragment</a:t>
            </a:r>
          </a:p>
        </p:txBody>
      </p:sp>
      <p:sp>
        <p:nvSpPr>
          <p:cNvPr id="43011" name="Text Box 4"/>
          <p:cNvSpPr txBox="1">
            <a:spLocks noChangeArrowheads="1"/>
          </p:cNvSpPr>
          <p:nvPr/>
        </p:nvSpPr>
        <p:spPr bwMode="auto">
          <a:xfrm>
            <a:off x="914400" y="1600200"/>
            <a:ext cx="7848600" cy="2289175"/>
          </a:xfrm>
          <a:prstGeom prst="rect">
            <a:avLst/>
          </a:prstGeom>
          <a:noFill/>
          <a:ln w="9525">
            <a:noFill/>
            <a:miter lim="800000"/>
            <a:headEnd/>
            <a:tailEnd/>
          </a:ln>
          <a:effectLst/>
        </p:spPr>
        <p:txBody>
          <a:bodyPr>
            <a:spAutoFit/>
          </a:bodyPr>
          <a:lstStyle/>
          <a:p>
            <a:r>
              <a:rPr lang="sv-SE" altLang="en-US">
                <a:latin typeface="Courier New" pitchFamily="49" charset="0"/>
              </a:rPr>
              <a:t>&lt;block&gt; ::= {&lt;stmt-list&gt;} | {}</a:t>
            </a:r>
          </a:p>
          <a:p>
            <a:r>
              <a:rPr lang="sv-SE" altLang="en-US">
                <a:latin typeface="Courier New" pitchFamily="49" charset="0"/>
              </a:rPr>
              <a:t>&lt;stmt-list&gt; ::= &lt;stmt&gt; | &lt;stmt-list&gt; &lt;stmt&gt;</a:t>
            </a:r>
          </a:p>
          <a:p>
            <a:r>
              <a:rPr lang="en-US" altLang="en-US">
                <a:latin typeface="Courier New" pitchFamily="49" charset="0"/>
              </a:rPr>
              <a:t>&lt;stmt&gt; ::= &lt;block&gt; | while (&lt;cond&gt;) &lt;stmt&gt; | </a:t>
            </a:r>
          </a:p>
          <a:p>
            <a:r>
              <a:rPr lang="en-US" altLang="en-US">
                <a:latin typeface="Courier New" pitchFamily="49" charset="0"/>
              </a:rPr>
              <a:t>	    if (&lt;cond&gt;) &lt;stmt&gt; | </a:t>
            </a:r>
          </a:p>
          <a:p>
            <a:r>
              <a:rPr lang="en-US" altLang="en-US">
                <a:latin typeface="Courier New" pitchFamily="49" charset="0"/>
              </a:rPr>
              <a:t> 	    do &lt;stmt&gt; while (&lt;cond&gt;); | </a:t>
            </a:r>
          </a:p>
          <a:p>
            <a:r>
              <a:rPr lang="en-US" altLang="en-US">
                <a:latin typeface="Courier New" pitchFamily="49" charset="0"/>
              </a:rPr>
              <a:t>	    &lt;assignment-stmt&gt;; | </a:t>
            </a:r>
          </a:p>
          <a:p>
            <a:r>
              <a:rPr lang="en-US" altLang="en-US">
                <a:latin typeface="Courier New" pitchFamily="49" charset="0"/>
              </a:rPr>
              <a:t> 	    return | return &lt;expression&gt; | </a:t>
            </a:r>
          </a:p>
          <a:p>
            <a:r>
              <a:rPr lang="en-US" altLang="en-US">
                <a:latin typeface="Courier New" pitchFamily="49" charset="0"/>
              </a:rPr>
              <a:t>	    &lt;method-invocation&gt;;</a:t>
            </a:r>
          </a:p>
        </p:txBody>
      </p:sp>
      <p:sp>
        <p:nvSpPr>
          <p:cNvPr id="43012" name="Slide Number Placeholder 1"/>
          <p:cNvSpPr>
            <a:spLocks noGrp="1"/>
          </p:cNvSpPr>
          <p:nvPr>
            <p:ph type="sldNum" sz="quarter" idx="12"/>
          </p:nvPr>
        </p:nvSpPr>
        <p:spPr>
          <a:noFill/>
          <a:ln>
            <a:miter lim="800000"/>
            <a:headEnd/>
            <a:tailEnd/>
          </a:ln>
        </p:spPr>
        <p:txBody>
          <a:bodyPr/>
          <a:lstStyle/>
          <a:p>
            <a:fld id="{0D12D043-3E9E-4667-B866-17AC169DECAC}" type="slidenum">
              <a:rPr lang="en-US" altLang="en-US" smtClean="0">
                <a:latin typeface="Arial" charset="0"/>
              </a:rPr>
              <a:pPr/>
              <a:t>30</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p:cNvSpPr>
            <a:spLocks noGrp="1" noChangeArrowheads="1"/>
          </p:cNvSpPr>
          <p:nvPr>
            <p:ph type="title"/>
          </p:nvPr>
        </p:nvSpPr>
        <p:spPr>
          <a:xfrm>
            <a:off x="838200" y="76200"/>
            <a:ext cx="8229600" cy="762000"/>
          </a:xfrm>
        </p:spPr>
        <p:txBody>
          <a:bodyPr/>
          <a:lstStyle/>
          <a:p>
            <a:pPr eaLnBrk="1" hangingPunct="1"/>
            <a:r>
              <a:rPr lang="en-US" altLang="en-US" sz="3600" b="1" smtClean="0"/>
              <a:t>HTML</a:t>
            </a:r>
          </a:p>
        </p:txBody>
      </p:sp>
      <p:sp>
        <p:nvSpPr>
          <p:cNvPr id="45059" name="Text Box 10"/>
          <p:cNvSpPr txBox="1">
            <a:spLocks noChangeArrowheads="1"/>
          </p:cNvSpPr>
          <p:nvPr/>
        </p:nvSpPr>
        <p:spPr bwMode="auto">
          <a:xfrm>
            <a:off x="990600" y="1143000"/>
            <a:ext cx="7924800" cy="366713"/>
          </a:xfrm>
          <a:prstGeom prst="rect">
            <a:avLst/>
          </a:prstGeom>
          <a:noFill/>
          <a:ln w="9525">
            <a:noFill/>
            <a:miter lim="800000"/>
            <a:headEnd/>
            <a:tailEnd/>
          </a:ln>
          <a:effectLst/>
        </p:spPr>
        <p:txBody>
          <a:bodyPr>
            <a:spAutoFit/>
          </a:bodyPr>
          <a:lstStyle/>
          <a:p>
            <a:pPr>
              <a:spcBef>
                <a:spcPct val="50000"/>
              </a:spcBef>
            </a:pPr>
            <a:endParaRPr lang="en-US" altLang="en-US"/>
          </a:p>
        </p:txBody>
      </p:sp>
      <p:sp>
        <p:nvSpPr>
          <p:cNvPr id="45060" name="Text Box 11"/>
          <p:cNvSpPr txBox="1">
            <a:spLocks noChangeArrowheads="1"/>
          </p:cNvSpPr>
          <p:nvPr/>
        </p:nvSpPr>
        <p:spPr bwMode="auto">
          <a:xfrm>
            <a:off x="990600" y="1066800"/>
            <a:ext cx="7772400" cy="366713"/>
          </a:xfrm>
          <a:prstGeom prst="rect">
            <a:avLst/>
          </a:prstGeom>
          <a:noFill/>
          <a:ln w="9525">
            <a:noFill/>
            <a:miter lim="800000"/>
            <a:headEnd/>
            <a:tailEnd/>
          </a:ln>
          <a:effectLst/>
        </p:spPr>
        <p:txBody>
          <a:bodyPr>
            <a:spAutoFit/>
          </a:bodyPr>
          <a:lstStyle/>
          <a:p>
            <a:pPr>
              <a:spcBef>
                <a:spcPct val="50000"/>
              </a:spcBef>
            </a:pPr>
            <a:endParaRPr lang="en-US" altLang="en-US"/>
          </a:p>
        </p:txBody>
      </p:sp>
      <p:sp>
        <p:nvSpPr>
          <p:cNvPr id="45061" name="Rectangle 14"/>
          <p:cNvSpPr>
            <a:spLocks noChangeArrowheads="1"/>
          </p:cNvSpPr>
          <p:nvPr/>
        </p:nvSpPr>
        <p:spPr bwMode="auto">
          <a:xfrm>
            <a:off x="990600" y="863600"/>
            <a:ext cx="7696200" cy="5797550"/>
          </a:xfrm>
          <a:prstGeom prst="rect">
            <a:avLst/>
          </a:prstGeom>
          <a:noFill/>
          <a:ln w="9525">
            <a:noFill/>
            <a:miter lim="800000"/>
            <a:headEnd/>
            <a:tailEnd/>
          </a:ln>
          <a:effectLst/>
        </p:spPr>
        <p:txBody>
          <a:bodyPr anchor="ctr">
            <a:spAutoFit/>
          </a:bodyPr>
          <a:lstStyle/>
          <a:p>
            <a:pPr indent="457200"/>
            <a:r>
              <a:rPr lang="en-US" altLang="en-US" sz="1900">
                <a:latin typeface="Courier New" pitchFamily="49" charset="0"/>
              </a:rPr>
              <a:t>&lt;ul&gt;</a:t>
            </a:r>
          </a:p>
          <a:p>
            <a:pPr indent="457200"/>
            <a:r>
              <a:rPr lang="en-US" altLang="en-US" sz="1900"/>
              <a:t>       </a:t>
            </a:r>
            <a:r>
              <a:rPr lang="en-US" altLang="en-US" sz="1900">
                <a:latin typeface="Courier New" pitchFamily="49" charset="0"/>
              </a:rPr>
              <a:t>&lt;li&gt;</a:t>
            </a:r>
            <a:r>
              <a:rPr lang="en-US" altLang="en-US" sz="1900"/>
              <a:t>Item 1, which will include a sublist</a:t>
            </a:r>
            <a:r>
              <a:rPr lang="en-US" altLang="en-US" sz="1900">
                <a:latin typeface="Courier New" pitchFamily="49" charset="0"/>
              </a:rPr>
              <a:t>&lt;/li&gt;</a:t>
            </a:r>
          </a:p>
          <a:p>
            <a:pPr indent="457200"/>
            <a:r>
              <a:rPr lang="en-US" altLang="en-US" sz="1900"/>
              <a:t>              </a:t>
            </a:r>
            <a:r>
              <a:rPr lang="en-US" altLang="en-US" sz="1900">
                <a:latin typeface="Courier New" pitchFamily="49" charset="0"/>
              </a:rPr>
              <a:t>&lt;ul&gt;</a:t>
            </a:r>
          </a:p>
          <a:p>
            <a:pPr indent="457200"/>
            <a:r>
              <a:rPr lang="en-US" altLang="en-US" sz="1900"/>
              <a:t>                     </a:t>
            </a:r>
            <a:r>
              <a:rPr lang="en-US" altLang="en-US" sz="1900">
                <a:latin typeface="Courier New" pitchFamily="49" charset="0"/>
              </a:rPr>
              <a:t>&lt;li&gt;</a:t>
            </a:r>
            <a:r>
              <a:rPr lang="en-US" altLang="en-US" sz="1900"/>
              <a:t>First item in sublist</a:t>
            </a:r>
            <a:r>
              <a:rPr lang="en-US" altLang="en-US" sz="1900">
                <a:latin typeface="Courier New" pitchFamily="49" charset="0"/>
              </a:rPr>
              <a:t>&lt;/li&gt;</a:t>
            </a:r>
          </a:p>
          <a:p>
            <a:pPr indent="457200"/>
            <a:r>
              <a:rPr lang="en-US" altLang="en-US" sz="1900"/>
              <a:t>                     </a:t>
            </a:r>
            <a:r>
              <a:rPr lang="en-US" altLang="en-US" sz="1900">
                <a:latin typeface="Courier New" pitchFamily="49" charset="0"/>
              </a:rPr>
              <a:t>&lt;li&gt;</a:t>
            </a:r>
            <a:r>
              <a:rPr lang="en-US" altLang="en-US" sz="1900"/>
              <a:t>Second item in sublist</a:t>
            </a:r>
            <a:r>
              <a:rPr lang="en-US" altLang="en-US" sz="1900">
                <a:latin typeface="Courier New" pitchFamily="49" charset="0"/>
              </a:rPr>
              <a:t>&lt;/li&gt;</a:t>
            </a:r>
          </a:p>
          <a:p>
            <a:pPr indent="457200"/>
            <a:r>
              <a:rPr lang="en-US" altLang="en-US" sz="1900"/>
              <a:t>             </a:t>
            </a:r>
            <a:r>
              <a:rPr lang="en-US" altLang="en-US" sz="1900">
                <a:latin typeface="Courier New" pitchFamily="49" charset="0"/>
              </a:rPr>
              <a:t>&lt;/ul&gt;</a:t>
            </a:r>
          </a:p>
          <a:p>
            <a:pPr indent="457200"/>
            <a:r>
              <a:rPr lang="en-US" altLang="en-US" sz="1900"/>
              <a:t>       </a:t>
            </a:r>
            <a:r>
              <a:rPr lang="en-US" altLang="en-US" sz="1900">
                <a:latin typeface="Courier New" pitchFamily="49" charset="0"/>
              </a:rPr>
              <a:t>&lt;li&gt;</a:t>
            </a:r>
            <a:r>
              <a:rPr lang="en-US" altLang="en-US" sz="1900"/>
              <a:t>Item 2</a:t>
            </a:r>
            <a:r>
              <a:rPr lang="en-US" altLang="en-US" sz="1900">
                <a:latin typeface="Courier New" pitchFamily="49" charset="0"/>
              </a:rPr>
              <a:t>&lt;/li&gt;</a:t>
            </a:r>
          </a:p>
          <a:p>
            <a:pPr indent="457200"/>
            <a:r>
              <a:rPr lang="en-US" altLang="en-US" sz="1900">
                <a:latin typeface="Courier New" pitchFamily="49" charset="0"/>
              </a:rPr>
              <a:t>&lt;/ul&gt;</a:t>
            </a:r>
          </a:p>
          <a:p>
            <a:pPr indent="457200"/>
            <a:endParaRPr lang="en-US" altLang="en-US" sz="1000">
              <a:latin typeface="Courier New" pitchFamily="49" charset="0"/>
            </a:endParaRPr>
          </a:p>
          <a:p>
            <a:pPr indent="457200"/>
            <a:r>
              <a:rPr lang="en-US" altLang="en-US" sz="1900"/>
              <a:t>A grammar:</a:t>
            </a:r>
          </a:p>
          <a:p>
            <a:pPr indent="457200"/>
            <a:endParaRPr lang="en-US" altLang="en-US" sz="1000"/>
          </a:p>
          <a:p>
            <a:pPr indent="457200"/>
            <a:r>
              <a:rPr lang="en-US" altLang="en-US" sz="1900"/>
              <a:t>/* Text is a sequence of elements.</a:t>
            </a:r>
          </a:p>
          <a:p>
            <a:pPr indent="457200"/>
            <a:r>
              <a:rPr lang="en-US" altLang="en-US" sz="1900" i="1">
                <a:latin typeface="Courier New" pitchFamily="49" charset="0"/>
              </a:rPr>
              <a:t>HTMLtext</a:t>
            </a:r>
            <a:r>
              <a:rPr lang="en-US" altLang="en-US" sz="1900">
                <a:latin typeface="Courier New" pitchFamily="49" charset="0"/>
              </a:rPr>
              <a:t> </a:t>
            </a:r>
            <a:r>
              <a:rPr lang="en-US" altLang="en-US" sz="1900">
                <a:sym typeface="Symbol" pitchFamily="18" charset="2"/>
              </a:rPr>
              <a:t></a:t>
            </a:r>
            <a:r>
              <a:rPr lang="en-US" altLang="en-US" sz="1900"/>
              <a:t> </a:t>
            </a:r>
            <a:r>
              <a:rPr lang="en-US" altLang="en-US" sz="1900" i="1">
                <a:latin typeface="Courier New" pitchFamily="49" charset="0"/>
                <a:sym typeface="Symbol" pitchFamily="18" charset="2"/>
              </a:rPr>
              <a:t>Element</a:t>
            </a:r>
            <a:r>
              <a:rPr lang="en-US" altLang="en-US" sz="1900">
                <a:latin typeface="Courier New" pitchFamily="49" charset="0"/>
                <a:sym typeface="Symbol" pitchFamily="18" charset="2"/>
              </a:rPr>
              <a:t> </a:t>
            </a:r>
            <a:r>
              <a:rPr lang="en-US" altLang="en-US" sz="1900">
                <a:sym typeface="Symbol" pitchFamily="18" charset="2"/>
              </a:rPr>
              <a:t> </a:t>
            </a:r>
            <a:r>
              <a:rPr lang="en-US" altLang="en-US" sz="1900" i="1">
                <a:latin typeface="Courier New" pitchFamily="49" charset="0"/>
                <a:sym typeface="Symbol" pitchFamily="18" charset="2"/>
              </a:rPr>
              <a:t>HTMLtext</a:t>
            </a:r>
            <a:r>
              <a:rPr lang="en-US" altLang="en-US" sz="1900">
                <a:sym typeface="Symbol" pitchFamily="18" charset="2"/>
              </a:rPr>
              <a:t> | </a:t>
            </a:r>
            <a:r>
              <a:rPr lang="en-US" altLang="en-US" sz="2000"/>
              <a:t>	</a:t>
            </a:r>
          </a:p>
          <a:p>
            <a:pPr indent="457200"/>
            <a:endParaRPr lang="en-US" altLang="en-US" sz="1000">
              <a:sym typeface="Symbol" pitchFamily="18" charset="2"/>
            </a:endParaRPr>
          </a:p>
          <a:p>
            <a:pPr indent="457200"/>
            <a:r>
              <a:rPr lang="en-US" altLang="en-US" sz="1900" i="1">
                <a:latin typeface="Courier New" pitchFamily="49" charset="0"/>
                <a:sym typeface="Symbol" pitchFamily="18" charset="2"/>
              </a:rPr>
              <a:t>Element</a:t>
            </a:r>
            <a:r>
              <a:rPr lang="en-US" altLang="en-US" sz="1900">
                <a:sym typeface="Symbol" pitchFamily="18" charset="2"/>
              </a:rPr>
              <a:t> </a:t>
            </a:r>
            <a:r>
              <a:rPr lang="en-US" altLang="en-US" sz="1900"/>
              <a:t> </a:t>
            </a:r>
            <a:r>
              <a:rPr lang="en-US" altLang="en-US" sz="1900" i="1">
                <a:latin typeface="Courier New" pitchFamily="49" charset="0"/>
                <a:sym typeface="Symbol" pitchFamily="18" charset="2"/>
              </a:rPr>
              <a:t>UL</a:t>
            </a:r>
            <a:r>
              <a:rPr lang="en-US" altLang="en-US" sz="1900">
                <a:sym typeface="Symbol" pitchFamily="18" charset="2"/>
              </a:rPr>
              <a:t> | </a:t>
            </a:r>
            <a:r>
              <a:rPr lang="en-US" altLang="en-US" sz="1900" i="1">
                <a:latin typeface="Courier New" pitchFamily="49" charset="0"/>
                <a:sym typeface="Symbol" pitchFamily="18" charset="2"/>
              </a:rPr>
              <a:t>LI</a:t>
            </a:r>
            <a:r>
              <a:rPr lang="en-US" altLang="en-US" sz="1900">
                <a:latin typeface="Courier New" pitchFamily="49" charset="0"/>
                <a:sym typeface="Symbol" pitchFamily="18" charset="2"/>
              </a:rPr>
              <a:t> </a:t>
            </a:r>
            <a:r>
              <a:rPr lang="en-US" altLang="en-US" sz="1900">
                <a:sym typeface="Symbol" pitchFamily="18" charset="2"/>
              </a:rPr>
              <a:t>| …    (and other kinds of elements that </a:t>
            </a:r>
          </a:p>
          <a:p>
            <a:pPr indent="457200"/>
            <a:r>
              <a:rPr lang="en-US" altLang="en-US" sz="1900">
                <a:sym typeface="Symbol" pitchFamily="18" charset="2"/>
              </a:rPr>
              <a:t>	              are allowed in the body of an HTML document)</a:t>
            </a:r>
          </a:p>
          <a:p>
            <a:pPr indent="457200"/>
            <a:endParaRPr lang="en-US" altLang="en-US" sz="1000">
              <a:sym typeface="Symbol" pitchFamily="18" charset="2"/>
            </a:endParaRPr>
          </a:p>
          <a:p>
            <a:pPr indent="457200"/>
            <a:r>
              <a:rPr lang="en-US" altLang="en-US" sz="1900">
                <a:sym typeface="Symbol" pitchFamily="18" charset="2"/>
              </a:rPr>
              <a:t>/* The </a:t>
            </a:r>
            <a:r>
              <a:rPr lang="en-US" altLang="en-US" sz="1900">
                <a:latin typeface="Courier New" pitchFamily="49" charset="0"/>
                <a:sym typeface="Symbol" pitchFamily="18" charset="2"/>
              </a:rPr>
              <a:t>&lt;ul&gt;</a:t>
            </a:r>
            <a:r>
              <a:rPr lang="en-US" altLang="en-US" sz="1900">
                <a:sym typeface="Symbol" pitchFamily="18" charset="2"/>
              </a:rPr>
              <a:t> and </a:t>
            </a:r>
            <a:r>
              <a:rPr lang="en-US" altLang="en-US" sz="1900">
                <a:latin typeface="Courier New" pitchFamily="49" charset="0"/>
                <a:sym typeface="Symbol" pitchFamily="18" charset="2"/>
              </a:rPr>
              <a:t>&lt;/ul&gt;</a:t>
            </a:r>
            <a:r>
              <a:rPr lang="en-US" altLang="en-US" sz="1900">
                <a:sym typeface="Symbol" pitchFamily="18" charset="2"/>
              </a:rPr>
              <a:t> tags must match.</a:t>
            </a:r>
          </a:p>
          <a:p>
            <a:pPr indent="457200"/>
            <a:r>
              <a:rPr lang="en-US" altLang="en-US" sz="1900" i="1">
                <a:latin typeface="Courier New" pitchFamily="49" charset="0"/>
                <a:sym typeface="Symbol" pitchFamily="18" charset="2"/>
              </a:rPr>
              <a:t>UL</a:t>
            </a:r>
            <a:r>
              <a:rPr lang="en-US" altLang="en-US" sz="1900">
                <a:sym typeface="Symbol" pitchFamily="18" charset="2"/>
              </a:rPr>
              <a:t> </a:t>
            </a:r>
            <a:r>
              <a:rPr lang="en-US" altLang="en-US" sz="1900"/>
              <a:t> </a:t>
            </a:r>
            <a:r>
              <a:rPr lang="en-US" altLang="en-US" sz="1900">
                <a:latin typeface="Courier New" pitchFamily="49" charset="0"/>
                <a:sym typeface="Symbol" pitchFamily="18" charset="2"/>
              </a:rPr>
              <a:t>&lt;ul&gt;</a:t>
            </a:r>
            <a:r>
              <a:rPr lang="en-US" altLang="en-US" sz="1900">
                <a:sym typeface="Symbol" pitchFamily="18" charset="2"/>
              </a:rPr>
              <a:t> </a:t>
            </a:r>
            <a:r>
              <a:rPr lang="en-US" altLang="en-US" sz="1900" i="1">
                <a:latin typeface="Courier New" pitchFamily="49" charset="0"/>
                <a:sym typeface="Symbol" pitchFamily="18" charset="2"/>
              </a:rPr>
              <a:t>HTMLtext</a:t>
            </a:r>
            <a:r>
              <a:rPr lang="en-US" altLang="en-US" sz="1900">
                <a:sym typeface="Symbol" pitchFamily="18" charset="2"/>
              </a:rPr>
              <a:t> </a:t>
            </a:r>
            <a:r>
              <a:rPr lang="en-US" altLang="en-US" sz="1900">
                <a:latin typeface="Courier New" pitchFamily="49" charset="0"/>
                <a:sym typeface="Symbol" pitchFamily="18" charset="2"/>
              </a:rPr>
              <a:t>&lt;/ul&gt;</a:t>
            </a:r>
            <a:r>
              <a:rPr lang="en-US" altLang="en-US" sz="2000">
                <a:sym typeface="Symbol" pitchFamily="18" charset="2"/>
              </a:rPr>
              <a:t>	</a:t>
            </a:r>
          </a:p>
          <a:p>
            <a:pPr indent="457200"/>
            <a:r>
              <a:rPr lang="en-US" altLang="en-US" sz="1000">
                <a:sym typeface="Symbol" pitchFamily="18" charset="2"/>
              </a:rPr>
              <a:t>	</a:t>
            </a:r>
          </a:p>
          <a:p>
            <a:pPr indent="457200"/>
            <a:r>
              <a:rPr lang="en-US" altLang="en-US" sz="1900">
                <a:sym typeface="Symbol" pitchFamily="18" charset="2"/>
              </a:rPr>
              <a:t>/* The </a:t>
            </a:r>
            <a:r>
              <a:rPr lang="en-US" altLang="en-US" sz="1900">
                <a:latin typeface="Courier New" pitchFamily="49" charset="0"/>
                <a:sym typeface="Symbol" pitchFamily="18" charset="2"/>
              </a:rPr>
              <a:t>&lt;li&gt;</a:t>
            </a:r>
            <a:r>
              <a:rPr lang="en-US" altLang="en-US" sz="1900">
                <a:sym typeface="Symbol" pitchFamily="18" charset="2"/>
              </a:rPr>
              <a:t> and </a:t>
            </a:r>
            <a:r>
              <a:rPr lang="en-US" altLang="en-US" sz="1900">
                <a:latin typeface="Courier New" pitchFamily="49" charset="0"/>
                <a:sym typeface="Symbol" pitchFamily="18" charset="2"/>
              </a:rPr>
              <a:t>&lt;/li&gt;</a:t>
            </a:r>
            <a:r>
              <a:rPr lang="en-US" altLang="en-US" sz="1900">
                <a:sym typeface="Symbol" pitchFamily="18" charset="2"/>
              </a:rPr>
              <a:t> tags must match.</a:t>
            </a:r>
            <a:endParaRPr lang="en-US" altLang="en-US" sz="1900" i="1">
              <a:sym typeface="Symbol" pitchFamily="18" charset="2"/>
            </a:endParaRPr>
          </a:p>
          <a:p>
            <a:pPr indent="457200"/>
            <a:r>
              <a:rPr lang="en-US" altLang="en-US" sz="1900" i="1">
                <a:latin typeface="Courier New" pitchFamily="49" charset="0"/>
                <a:sym typeface="Symbol" pitchFamily="18" charset="2"/>
              </a:rPr>
              <a:t>LI</a:t>
            </a:r>
            <a:r>
              <a:rPr lang="en-US" altLang="en-US" sz="1900">
                <a:sym typeface="Symbol" pitchFamily="18" charset="2"/>
              </a:rPr>
              <a:t> </a:t>
            </a:r>
            <a:r>
              <a:rPr lang="en-US" altLang="en-US" sz="1900"/>
              <a:t> </a:t>
            </a:r>
            <a:r>
              <a:rPr lang="en-US" altLang="en-US" sz="1900">
                <a:latin typeface="Courier New" pitchFamily="49" charset="0"/>
                <a:sym typeface="Symbol" pitchFamily="18" charset="2"/>
              </a:rPr>
              <a:t>&lt;li&gt;</a:t>
            </a:r>
            <a:r>
              <a:rPr lang="en-US" altLang="en-US" sz="1900">
                <a:sym typeface="Symbol" pitchFamily="18" charset="2"/>
              </a:rPr>
              <a:t> </a:t>
            </a:r>
            <a:r>
              <a:rPr lang="en-US" altLang="en-US" sz="1900" i="1">
                <a:latin typeface="Courier New" pitchFamily="49" charset="0"/>
                <a:sym typeface="Symbol" pitchFamily="18" charset="2"/>
              </a:rPr>
              <a:t>HTMLtext</a:t>
            </a:r>
            <a:r>
              <a:rPr lang="en-US" altLang="en-US" sz="1900">
                <a:sym typeface="Symbol" pitchFamily="18" charset="2"/>
              </a:rPr>
              <a:t> </a:t>
            </a:r>
            <a:r>
              <a:rPr lang="en-US" altLang="en-US" sz="1900">
                <a:latin typeface="Courier New" pitchFamily="49" charset="0"/>
                <a:sym typeface="Symbol" pitchFamily="18" charset="2"/>
              </a:rPr>
              <a:t>&lt;/li&gt;</a:t>
            </a:r>
            <a:r>
              <a:rPr lang="en-US" altLang="en-US" sz="1900">
                <a:sym typeface="Symbol" pitchFamily="18" charset="2"/>
              </a:rPr>
              <a:t>	</a:t>
            </a:r>
            <a:r>
              <a:rPr lang="en-US" altLang="en-US">
                <a:sym typeface="Symbol" pitchFamily="18" charset="2"/>
              </a:rPr>
              <a:t> </a:t>
            </a:r>
          </a:p>
        </p:txBody>
      </p:sp>
      <p:sp>
        <p:nvSpPr>
          <p:cNvPr id="45062" name="Slide Number Placeholder 1"/>
          <p:cNvSpPr>
            <a:spLocks noGrp="1"/>
          </p:cNvSpPr>
          <p:nvPr>
            <p:ph type="sldNum" sz="quarter" idx="12"/>
          </p:nvPr>
        </p:nvSpPr>
        <p:spPr>
          <a:noFill/>
          <a:ln>
            <a:miter lim="800000"/>
            <a:headEnd/>
            <a:tailEnd/>
          </a:ln>
        </p:spPr>
        <p:txBody>
          <a:bodyPr/>
          <a:lstStyle/>
          <a:p>
            <a:fld id="{C9339854-FDCC-4D11-8CC3-CB9AA1AA0971}" type="slidenum">
              <a:rPr lang="en-US" altLang="en-US" smtClean="0">
                <a:latin typeface="Arial" charset="0"/>
              </a:rPr>
              <a:pPr/>
              <a:t>31</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title"/>
          </p:nvPr>
        </p:nvSpPr>
        <p:spPr>
          <a:xfrm>
            <a:off x="914400" y="76200"/>
            <a:ext cx="8229600" cy="868363"/>
          </a:xfrm>
        </p:spPr>
        <p:txBody>
          <a:bodyPr/>
          <a:lstStyle/>
          <a:p>
            <a:pPr eaLnBrk="1" hangingPunct="1"/>
            <a:r>
              <a:rPr lang="en-US" altLang="en-US" sz="3600" b="1" smtClean="0"/>
              <a:t>English</a:t>
            </a:r>
            <a:r>
              <a:rPr lang="en-US" altLang="en-US" sz="3600" smtClean="0"/>
              <a:t> </a:t>
            </a:r>
          </a:p>
        </p:txBody>
      </p:sp>
      <p:sp>
        <p:nvSpPr>
          <p:cNvPr id="46083" name="Rectangle 7"/>
          <p:cNvSpPr>
            <a:spLocks noChangeArrowheads="1"/>
          </p:cNvSpPr>
          <p:nvPr/>
        </p:nvSpPr>
        <p:spPr bwMode="auto">
          <a:xfrm>
            <a:off x="990600" y="1143000"/>
            <a:ext cx="7467600" cy="5276850"/>
          </a:xfrm>
          <a:prstGeom prst="rect">
            <a:avLst/>
          </a:prstGeom>
          <a:noFill/>
          <a:ln w="9525">
            <a:noFill/>
            <a:miter lim="800000"/>
            <a:headEnd/>
            <a:tailEnd/>
          </a:ln>
          <a:effectLst/>
        </p:spPr>
        <p:txBody>
          <a:bodyPr anchor="ctr">
            <a:spAutoFit/>
          </a:bodyPr>
          <a:lstStyle/>
          <a:p>
            <a:pPr>
              <a:spcBef>
                <a:spcPct val="20000"/>
              </a:spcBef>
            </a:pPr>
            <a:r>
              <a:rPr lang="en-US" altLang="en-US" sz="2400" i="1">
                <a:sym typeface="Symbol" pitchFamily="18" charset="2"/>
              </a:rPr>
              <a:t>S</a:t>
            </a:r>
            <a:r>
              <a:rPr lang="en-US" altLang="en-US" sz="2400">
                <a:sym typeface="Symbol" pitchFamily="18" charset="2"/>
              </a:rPr>
              <a:t>  </a:t>
            </a:r>
            <a:r>
              <a:rPr lang="en-US" altLang="en-US" sz="2400" i="1">
                <a:sym typeface="Symbol" pitchFamily="18" charset="2"/>
              </a:rPr>
              <a:t>NP</a:t>
            </a:r>
            <a:r>
              <a:rPr lang="en-US" altLang="en-US" sz="2400">
                <a:sym typeface="Symbol" pitchFamily="18" charset="2"/>
              </a:rPr>
              <a:t> </a:t>
            </a:r>
            <a:r>
              <a:rPr lang="en-US" altLang="en-US" sz="2400" i="1">
                <a:sym typeface="Symbol" pitchFamily="18" charset="2"/>
              </a:rPr>
              <a:t>VP</a:t>
            </a:r>
          </a:p>
          <a:p>
            <a:pPr>
              <a:spcBef>
                <a:spcPct val="20000"/>
              </a:spcBef>
            </a:pPr>
            <a:r>
              <a:rPr lang="en-US" altLang="en-US" sz="2400" i="1">
                <a:sym typeface="Symbol" pitchFamily="18" charset="2"/>
              </a:rPr>
              <a:t>NP</a:t>
            </a:r>
            <a:r>
              <a:rPr lang="en-US" altLang="en-US" sz="2400">
                <a:sym typeface="Symbol" pitchFamily="18" charset="2"/>
              </a:rPr>
              <a:t>  </a:t>
            </a:r>
            <a:r>
              <a:rPr lang="en-US" altLang="en-US" sz="2400">
                <a:latin typeface="Courier New" pitchFamily="49" charset="0"/>
                <a:sym typeface="Symbol" pitchFamily="18" charset="2"/>
              </a:rPr>
              <a:t>the</a:t>
            </a:r>
            <a:r>
              <a:rPr lang="en-US" altLang="en-US" sz="2400">
                <a:sym typeface="Symbol" pitchFamily="18" charset="2"/>
              </a:rPr>
              <a:t> </a:t>
            </a:r>
            <a:r>
              <a:rPr lang="en-US" altLang="en-US" sz="2400" i="1">
                <a:sym typeface="Symbol" pitchFamily="18" charset="2"/>
              </a:rPr>
              <a:t>Nominal</a:t>
            </a:r>
            <a:r>
              <a:rPr lang="en-US" altLang="en-US" sz="2400">
                <a:sym typeface="Symbol" pitchFamily="18" charset="2"/>
              </a:rPr>
              <a:t> | </a:t>
            </a:r>
            <a:r>
              <a:rPr lang="en-US" altLang="en-US" sz="2400">
                <a:latin typeface="Courier New" pitchFamily="49" charset="0"/>
                <a:sym typeface="Symbol" pitchFamily="18" charset="2"/>
              </a:rPr>
              <a:t>a</a:t>
            </a:r>
            <a:r>
              <a:rPr lang="en-US" altLang="en-US" sz="2400">
                <a:sym typeface="Symbol" pitchFamily="18" charset="2"/>
              </a:rPr>
              <a:t> </a:t>
            </a:r>
            <a:r>
              <a:rPr lang="en-US" altLang="en-US" sz="2400" i="1">
                <a:sym typeface="Symbol" pitchFamily="18" charset="2"/>
              </a:rPr>
              <a:t>Nominal</a:t>
            </a:r>
            <a:r>
              <a:rPr lang="en-US" altLang="en-US" sz="2400">
                <a:sym typeface="Symbol" pitchFamily="18" charset="2"/>
              </a:rPr>
              <a:t> | </a:t>
            </a:r>
            <a:r>
              <a:rPr lang="en-US" altLang="en-US" sz="2400" i="1">
                <a:sym typeface="Symbol" pitchFamily="18" charset="2"/>
              </a:rPr>
              <a:t>Nominal | </a:t>
            </a:r>
          </a:p>
          <a:p>
            <a:pPr>
              <a:spcBef>
                <a:spcPct val="20000"/>
              </a:spcBef>
            </a:pPr>
            <a:r>
              <a:rPr lang="en-US" altLang="en-US" sz="2400" i="1">
                <a:sym typeface="Symbol" pitchFamily="18" charset="2"/>
              </a:rPr>
              <a:t>           ProperNoun</a:t>
            </a:r>
            <a:r>
              <a:rPr lang="en-US" altLang="en-US" sz="2400">
                <a:sym typeface="Symbol" pitchFamily="18" charset="2"/>
              </a:rPr>
              <a:t> | </a:t>
            </a:r>
            <a:r>
              <a:rPr lang="en-US" altLang="en-US" sz="2400" i="1">
                <a:sym typeface="Symbol" pitchFamily="18" charset="2"/>
              </a:rPr>
              <a:t>NP</a:t>
            </a:r>
            <a:r>
              <a:rPr lang="en-US" altLang="en-US" sz="2400">
                <a:sym typeface="Symbol" pitchFamily="18" charset="2"/>
              </a:rPr>
              <a:t> </a:t>
            </a:r>
            <a:r>
              <a:rPr lang="en-US" altLang="en-US" sz="2400" i="1">
                <a:sym typeface="Symbol" pitchFamily="18" charset="2"/>
              </a:rPr>
              <a:t>PP</a:t>
            </a:r>
          </a:p>
          <a:p>
            <a:pPr>
              <a:spcBef>
                <a:spcPct val="20000"/>
              </a:spcBef>
            </a:pPr>
            <a:r>
              <a:rPr lang="en-US" altLang="en-US" sz="2400" i="1">
                <a:sym typeface="Symbol" pitchFamily="18" charset="2"/>
              </a:rPr>
              <a:t>Nominal </a:t>
            </a:r>
            <a:r>
              <a:rPr lang="en-US" altLang="en-US" sz="2400">
                <a:sym typeface="Symbol" pitchFamily="18" charset="2"/>
              </a:rPr>
              <a:t>  </a:t>
            </a:r>
            <a:r>
              <a:rPr lang="en-US" altLang="en-US" sz="2400" i="1">
                <a:sym typeface="Symbol" pitchFamily="18" charset="2"/>
              </a:rPr>
              <a:t>N</a:t>
            </a:r>
            <a:r>
              <a:rPr lang="en-US" altLang="en-US" sz="2400">
                <a:sym typeface="Symbol" pitchFamily="18" charset="2"/>
              </a:rPr>
              <a:t> | </a:t>
            </a:r>
            <a:r>
              <a:rPr lang="en-US" altLang="en-US" sz="2400" i="1">
                <a:sym typeface="Symbol" pitchFamily="18" charset="2"/>
              </a:rPr>
              <a:t>Adjs N</a:t>
            </a:r>
          </a:p>
          <a:p>
            <a:pPr>
              <a:spcBef>
                <a:spcPct val="20000"/>
              </a:spcBef>
            </a:pPr>
            <a:r>
              <a:rPr lang="en-US" altLang="en-US" sz="2400" i="1">
                <a:sym typeface="Symbol" pitchFamily="18" charset="2"/>
              </a:rPr>
              <a:t>N</a:t>
            </a:r>
            <a:r>
              <a:rPr lang="en-US" altLang="en-US" sz="2400">
                <a:sym typeface="Symbol" pitchFamily="18" charset="2"/>
              </a:rPr>
              <a:t>  </a:t>
            </a:r>
            <a:r>
              <a:rPr lang="en-US" altLang="en-US" sz="2400">
                <a:latin typeface="Courier New" pitchFamily="49" charset="0"/>
                <a:sym typeface="Symbol" pitchFamily="18" charset="2"/>
              </a:rPr>
              <a:t>cat</a:t>
            </a:r>
            <a:r>
              <a:rPr lang="en-US" altLang="en-US" sz="2400">
                <a:sym typeface="Symbol" pitchFamily="18" charset="2"/>
              </a:rPr>
              <a:t> | </a:t>
            </a:r>
            <a:r>
              <a:rPr lang="en-US" altLang="en-US" sz="2400">
                <a:latin typeface="Courier New" pitchFamily="49" charset="0"/>
                <a:sym typeface="Symbol" pitchFamily="18" charset="2"/>
              </a:rPr>
              <a:t>dogs</a:t>
            </a:r>
            <a:r>
              <a:rPr lang="en-US" altLang="en-US" sz="2400">
                <a:sym typeface="Symbol" pitchFamily="18" charset="2"/>
              </a:rPr>
              <a:t> | </a:t>
            </a:r>
            <a:r>
              <a:rPr lang="en-US" altLang="en-US" sz="2400">
                <a:latin typeface="Courier New" pitchFamily="49" charset="0"/>
                <a:sym typeface="Symbol" pitchFamily="18" charset="2"/>
              </a:rPr>
              <a:t>bear</a:t>
            </a:r>
            <a:r>
              <a:rPr lang="en-US" altLang="en-US" sz="2400">
                <a:sym typeface="Symbol" pitchFamily="18" charset="2"/>
              </a:rPr>
              <a:t> | </a:t>
            </a:r>
            <a:r>
              <a:rPr lang="en-US" altLang="en-US" sz="2400">
                <a:latin typeface="Courier New" pitchFamily="49" charset="0"/>
                <a:sym typeface="Symbol" pitchFamily="18" charset="2"/>
              </a:rPr>
              <a:t>girl</a:t>
            </a:r>
            <a:r>
              <a:rPr lang="en-US" altLang="en-US" sz="2400">
                <a:sym typeface="Symbol" pitchFamily="18" charset="2"/>
              </a:rPr>
              <a:t> | </a:t>
            </a:r>
            <a:r>
              <a:rPr lang="en-US" altLang="en-US" sz="2400">
                <a:latin typeface="Courier New" pitchFamily="49" charset="0"/>
                <a:sym typeface="Symbol" pitchFamily="18" charset="2"/>
              </a:rPr>
              <a:t>chocolate</a:t>
            </a:r>
            <a:r>
              <a:rPr lang="en-US" altLang="en-US" sz="2400">
                <a:sym typeface="Symbol" pitchFamily="18" charset="2"/>
              </a:rPr>
              <a:t> | </a:t>
            </a:r>
            <a:r>
              <a:rPr lang="en-US" altLang="en-US" sz="2400">
                <a:latin typeface="Courier New" pitchFamily="49" charset="0"/>
                <a:sym typeface="Symbol" pitchFamily="18" charset="2"/>
              </a:rPr>
              <a:t>rifle</a:t>
            </a:r>
            <a:endParaRPr lang="en-US" altLang="en-US" sz="2400" i="1">
              <a:latin typeface="Courier New" pitchFamily="49" charset="0"/>
              <a:sym typeface="Symbol" pitchFamily="18" charset="2"/>
            </a:endParaRPr>
          </a:p>
          <a:p>
            <a:pPr>
              <a:spcBef>
                <a:spcPct val="20000"/>
              </a:spcBef>
            </a:pPr>
            <a:r>
              <a:rPr lang="en-US" altLang="en-US" sz="2400" i="1">
                <a:sym typeface="Symbol" pitchFamily="18" charset="2"/>
              </a:rPr>
              <a:t>ProperNoun </a:t>
            </a:r>
            <a:r>
              <a:rPr lang="en-US" altLang="en-US" sz="2400">
                <a:sym typeface="Symbol" pitchFamily="18" charset="2"/>
              </a:rPr>
              <a:t> </a:t>
            </a:r>
            <a:r>
              <a:rPr lang="en-US" altLang="en-US" sz="2400">
                <a:latin typeface="Courier New" pitchFamily="49" charset="0"/>
                <a:sym typeface="Symbol" pitchFamily="18" charset="2"/>
              </a:rPr>
              <a:t>Chris</a:t>
            </a:r>
            <a:r>
              <a:rPr lang="en-US" altLang="en-US" sz="2400">
                <a:sym typeface="Symbol" pitchFamily="18" charset="2"/>
              </a:rPr>
              <a:t> | </a:t>
            </a:r>
            <a:r>
              <a:rPr lang="en-US" altLang="en-US" sz="2400">
                <a:latin typeface="Courier New" pitchFamily="49" charset="0"/>
                <a:sym typeface="Symbol" pitchFamily="18" charset="2"/>
              </a:rPr>
              <a:t>Fluffy</a:t>
            </a:r>
            <a:endParaRPr lang="en-US" altLang="en-US" sz="2400" i="1">
              <a:latin typeface="Courier New" pitchFamily="49" charset="0"/>
              <a:sym typeface="Symbol" pitchFamily="18" charset="2"/>
            </a:endParaRPr>
          </a:p>
          <a:p>
            <a:pPr>
              <a:spcBef>
                <a:spcPct val="20000"/>
              </a:spcBef>
            </a:pPr>
            <a:r>
              <a:rPr lang="en-US" altLang="en-US" sz="2400" i="1">
                <a:sym typeface="Symbol" pitchFamily="18" charset="2"/>
              </a:rPr>
              <a:t>Adjs</a:t>
            </a:r>
            <a:r>
              <a:rPr lang="en-US" altLang="en-US" sz="2400">
                <a:sym typeface="Symbol" pitchFamily="18" charset="2"/>
              </a:rPr>
              <a:t>  </a:t>
            </a:r>
            <a:r>
              <a:rPr lang="en-US" altLang="en-US" sz="2400" i="1">
                <a:sym typeface="Symbol" pitchFamily="18" charset="2"/>
              </a:rPr>
              <a:t>Adj Adjs</a:t>
            </a:r>
            <a:r>
              <a:rPr lang="en-US" altLang="en-US" sz="2400">
                <a:sym typeface="Symbol" pitchFamily="18" charset="2"/>
              </a:rPr>
              <a:t> | </a:t>
            </a:r>
            <a:r>
              <a:rPr lang="en-US" altLang="en-US" sz="2400" i="1">
                <a:sym typeface="Symbol" pitchFamily="18" charset="2"/>
              </a:rPr>
              <a:t>Adj</a:t>
            </a:r>
          </a:p>
          <a:p>
            <a:pPr>
              <a:spcBef>
                <a:spcPct val="20000"/>
              </a:spcBef>
            </a:pPr>
            <a:r>
              <a:rPr lang="en-US" altLang="en-US" sz="2400" i="1">
                <a:sym typeface="Symbol" pitchFamily="18" charset="2"/>
              </a:rPr>
              <a:t>Adj</a:t>
            </a:r>
            <a:r>
              <a:rPr lang="en-US" altLang="en-US" sz="2400">
                <a:sym typeface="Symbol" pitchFamily="18" charset="2"/>
              </a:rPr>
              <a:t>  </a:t>
            </a:r>
            <a:r>
              <a:rPr lang="en-US" altLang="en-US" sz="2400">
                <a:latin typeface="Courier New" pitchFamily="49" charset="0"/>
                <a:sym typeface="Symbol" pitchFamily="18" charset="2"/>
              </a:rPr>
              <a:t>young</a:t>
            </a:r>
            <a:r>
              <a:rPr lang="en-US" altLang="en-US" sz="2400">
                <a:sym typeface="Symbol" pitchFamily="18" charset="2"/>
              </a:rPr>
              <a:t> | </a:t>
            </a:r>
            <a:r>
              <a:rPr lang="en-US" altLang="en-US" sz="2400">
                <a:latin typeface="Courier New" pitchFamily="49" charset="0"/>
                <a:sym typeface="Symbol" pitchFamily="18" charset="2"/>
              </a:rPr>
              <a:t>older</a:t>
            </a:r>
            <a:r>
              <a:rPr lang="en-US" altLang="en-US" sz="2400">
                <a:sym typeface="Symbol" pitchFamily="18" charset="2"/>
              </a:rPr>
              <a:t> | </a:t>
            </a:r>
            <a:r>
              <a:rPr lang="en-US" altLang="en-US" sz="2400">
                <a:latin typeface="Courier New" pitchFamily="49" charset="0"/>
                <a:sym typeface="Symbol" pitchFamily="18" charset="2"/>
              </a:rPr>
              <a:t>smart</a:t>
            </a:r>
            <a:endParaRPr lang="en-US" altLang="en-US" sz="2400" i="1">
              <a:latin typeface="Courier New" pitchFamily="49" charset="0"/>
              <a:sym typeface="Symbol" pitchFamily="18" charset="2"/>
            </a:endParaRPr>
          </a:p>
          <a:p>
            <a:pPr>
              <a:spcBef>
                <a:spcPct val="20000"/>
              </a:spcBef>
            </a:pPr>
            <a:r>
              <a:rPr lang="en-US" altLang="en-US" sz="2400" i="1">
                <a:sym typeface="Symbol" pitchFamily="18" charset="2"/>
              </a:rPr>
              <a:t>VP</a:t>
            </a:r>
            <a:r>
              <a:rPr lang="en-US" altLang="en-US" sz="2400">
                <a:sym typeface="Symbol" pitchFamily="18" charset="2"/>
              </a:rPr>
              <a:t>  </a:t>
            </a:r>
            <a:r>
              <a:rPr lang="en-US" altLang="en-US" sz="2400" i="1">
                <a:sym typeface="Symbol" pitchFamily="18" charset="2"/>
              </a:rPr>
              <a:t>V</a:t>
            </a:r>
            <a:r>
              <a:rPr lang="en-US" altLang="en-US" sz="2400">
                <a:sym typeface="Symbol" pitchFamily="18" charset="2"/>
              </a:rPr>
              <a:t> | </a:t>
            </a:r>
            <a:r>
              <a:rPr lang="en-US" altLang="en-US" sz="2400" i="1">
                <a:sym typeface="Symbol" pitchFamily="18" charset="2"/>
              </a:rPr>
              <a:t>V NP </a:t>
            </a:r>
            <a:r>
              <a:rPr lang="en-US" altLang="en-US" sz="2400">
                <a:sym typeface="Symbol" pitchFamily="18" charset="2"/>
              </a:rPr>
              <a:t>| </a:t>
            </a:r>
            <a:r>
              <a:rPr lang="en-US" altLang="en-US" sz="2400" i="1">
                <a:sym typeface="Symbol" pitchFamily="18" charset="2"/>
              </a:rPr>
              <a:t>VP</a:t>
            </a:r>
            <a:r>
              <a:rPr lang="en-US" altLang="en-US" sz="2400">
                <a:sym typeface="Symbol" pitchFamily="18" charset="2"/>
              </a:rPr>
              <a:t> </a:t>
            </a:r>
            <a:r>
              <a:rPr lang="en-US" altLang="en-US" sz="2400" i="1">
                <a:sym typeface="Symbol" pitchFamily="18" charset="2"/>
              </a:rPr>
              <a:t>PP</a:t>
            </a:r>
          </a:p>
          <a:p>
            <a:pPr>
              <a:spcBef>
                <a:spcPct val="20000"/>
              </a:spcBef>
            </a:pPr>
            <a:r>
              <a:rPr lang="en-US" altLang="en-US" sz="2400" i="1">
                <a:sym typeface="Symbol" pitchFamily="18" charset="2"/>
              </a:rPr>
              <a:t>V</a:t>
            </a:r>
            <a:r>
              <a:rPr lang="en-US" altLang="en-US" sz="2400">
                <a:sym typeface="Symbol" pitchFamily="18" charset="2"/>
              </a:rPr>
              <a:t>  </a:t>
            </a:r>
            <a:r>
              <a:rPr lang="en-US" altLang="en-US" sz="2400">
                <a:latin typeface="Courier New" pitchFamily="49" charset="0"/>
                <a:sym typeface="Symbol" pitchFamily="18" charset="2"/>
              </a:rPr>
              <a:t>like</a:t>
            </a:r>
            <a:r>
              <a:rPr lang="en-US" altLang="en-US" sz="2400">
                <a:sym typeface="Symbol" pitchFamily="18" charset="2"/>
              </a:rPr>
              <a:t> | </a:t>
            </a:r>
            <a:r>
              <a:rPr lang="en-US" altLang="en-US" sz="2400">
                <a:latin typeface="Courier New" pitchFamily="49" charset="0"/>
                <a:sym typeface="Symbol" pitchFamily="18" charset="2"/>
              </a:rPr>
              <a:t>likes</a:t>
            </a:r>
            <a:r>
              <a:rPr lang="en-US" altLang="en-US" sz="2400">
                <a:sym typeface="Symbol" pitchFamily="18" charset="2"/>
              </a:rPr>
              <a:t> | </a:t>
            </a:r>
            <a:r>
              <a:rPr lang="en-US" altLang="en-US" sz="2400">
                <a:latin typeface="Courier New" pitchFamily="49" charset="0"/>
                <a:sym typeface="Symbol" pitchFamily="18" charset="2"/>
              </a:rPr>
              <a:t>thinks</a:t>
            </a:r>
            <a:r>
              <a:rPr lang="en-US" altLang="en-US" sz="2400">
                <a:sym typeface="Symbol" pitchFamily="18" charset="2"/>
              </a:rPr>
              <a:t> | </a:t>
            </a:r>
            <a:r>
              <a:rPr lang="en-US" altLang="en-US" sz="2400">
                <a:latin typeface="Courier New" pitchFamily="49" charset="0"/>
                <a:sym typeface="Symbol" pitchFamily="18" charset="2"/>
              </a:rPr>
              <a:t>shots</a:t>
            </a:r>
            <a:r>
              <a:rPr lang="en-US" altLang="en-US" sz="2400">
                <a:sym typeface="Symbol" pitchFamily="18" charset="2"/>
              </a:rPr>
              <a:t> | </a:t>
            </a:r>
            <a:r>
              <a:rPr lang="en-US" altLang="en-US" sz="2400">
                <a:latin typeface="Courier New" pitchFamily="49" charset="0"/>
                <a:sym typeface="Symbol" pitchFamily="18" charset="2"/>
              </a:rPr>
              <a:t>smells</a:t>
            </a:r>
            <a:endParaRPr lang="en-US" altLang="en-US" sz="2400" i="1">
              <a:latin typeface="Courier New" pitchFamily="49" charset="0"/>
              <a:sym typeface="Symbol" pitchFamily="18" charset="2"/>
            </a:endParaRPr>
          </a:p>
          <a:p>
            <a:pPr>
              <a:spcBef>
                <a:spcPct val="20000"/>
              </a:spcBef>
            </a:pPr>
            <a:r>
              <a:rPr lang="en-US" altLang="en-US" sz="2400" i="1">
                <a:sym typeface="Symbol" pitchFamily="18" charset="2"/>
              </a:rPr>
              <a:t>PP</a:t>
            </a:r>
            <a:r>
              <a:rPr lang="en-US" altLang="en-US" sz="2400">
                <a:sym typeface="Symbol" pitchFamily="18" charset="2"/>
              </a:rPr>
              <a:t>  </a:t>
            </a:r>
            <a:r>
              <a:rPr lang="en-US" altLang="en-US" sz="2400" i="1">
                <a:sym typeface="Symbol" pitchFamily="18" charset="2"/>
              </a:rPr>
              <a:t>Prep NP</a:t>
            </a:r>
          </a:p>
          <a:p>
            <a:pPr>
              <a:spcBef>
                <a:spcPct val="20000"/>
              </a:spcBef>
            </a:pPr>
            <a:r>
              <a:rPr lang="en-US" altLang="en-US" sz="2400" i="1">
                <a:sym typeface="Symbol" pitchFamily="18" charset="2"/>
              </a:rPr>
              <a:t>Prep</a:t>
            </a:r>
            <a:r>
              <a:rPr lang="en-US" altLang="en-US" sz="2400">
                <a:sym typeface="Symbol" pitchFamily="18" charset="2"/>
              </a:rPr>
              <a:t>  </a:t>
            </a:r>
            <a:r>
              <a:rPr lang="en-US" altLang="en-US" sz="2400">
                <a:latin typeface="Courier New" pitchFamily="49" charset="0"/>
                <a:sym typeface="Symbol" pitchFamily="18" charset="2"/>
              </a:rPr>
              <a:t>with</a:t>
            </a:r>
          </a:p>
        </p:txBody>
      </p:sp>
      <p:sp>
        <p:nvSpPr>
          <p:cNvPr id="46084" name="Slide Number Placeholder 1"/>
          <p:cNvSpPr>
            <a:spLocks noGrp="1"/>
          </p:cNvSpPr>
          <p:nvPr>
            <p:ph type="sldNum" sz="quarter" idx="12"/>
          </p:nvPr>
        </p:nvSpPr>
        <p:spPr>
          <a:noFill/>
          <a:ln>
            <a:miter lim="800000"/>
            <a:headEnd/>
            <a:tailEnd/>
          </a:ln>
        </p:spPr>
        <p:txBody>
          <a:bodyPr/>
          <a:lstStyle/>
          <a:p>
            <a:fld id="{FD56B50A-A4A9-4EE1-8D3A-1BA203292194}" type="slidenum">
              <a:rPr lang="en-US" altLang="en-US" smtClean="0">
                <a:latin typeface="Arial" charset="0"/>
              </a:rPr>
              <a:pPr/>
              <a:t>32</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title"/>
          </p:nvPr>
        </p:nvSpPr>
        <p:spPr>
          <a:xfrm>
            <a:off x="914400" y="0"/>
            <a:ext cx="8229600" cy="990600"/>
          </a:xfrm>
        </p:spPr>
        <p:txBody>
          <a:bodyPr/>
          <a:lstStyle/>
          <a:p>
            <a:pPr eaLnBrk="1" hangingPunct="1"/>
            <a:r>
              <a:rPr lang="en-US" altLang="en-US" sz="3600" b="1" smtClean="0"/>
              <a:t>Designing Context-Free Grammars</a:t>
            </a:r>
            <a:r>
              <a:rPr lang="en-US" altLang="en-US" sz="4000" smtClean="0"/>
              <a:t> </a:t>
            </a:r>
          </a:p>
        </p:txBody>
      </p:sp>
      <p:sp>
        <p:nvSpPr>
          <p:cNvPr id="47107" name="Rectangle 7"/>
          <p:cNvSpPr>
            <a:spLocks noChangeArrowheads="1"/>
          </p:cNvSpPr>
          <p:nvPr/>
        </p:nvSpPr>
        <p:spPr bwMode="auto">
          <a:xfrm>
            <a:off x="838200" y="1007061"/>
            <a:ext cx="8153400" cy="5262979"/>
          </a:xfrm>
          <a:prstGeom prst="rect">
            <a:avLst/>
          </a:prstGeom>
          <a:noFill/>
          <a:ln w="9525">
            <a:noFill/>
            <a:miter lim="800000"/>
            <a:headEnd/>
            <a:tailEnd/>
          </a:ln>
          <a:effectLst/>
        </p:spPr>
        <p:txBody>
          <a:bodyPr anchor="ctr">
            <a:spAutoFit/>
          </a:bodyPr>
          <a:lstStyle/>
          <a:p>
            <a:pPr>
              <a:tabLst>
                <a:tab pos="411163" algn="l"/>
              </a:tabLst>
            </a:pPr>
            <a:r>
              <a:rPr lang="en-US" altLang="en-US" dirty="0"/>
              <a:t>● </a:t>
            </a:r>
            <a:r>
              <a:rPr lang="en-US" altLang="en-US" dirty="0" smtClean="0"/>
              <a:t>To </a:t>
            </a:r>
            <a:r>
              <a:rPr lang="en-US" altLang="en-US" sz="2400" dirty="0" smtClean="0"/>
              <a:t>Generate a string with multiple regions that must occur in some fixed order but does not have to correspond to each other use rule of the form:.</a:t>
            </a:r>
            <a:endParaRPr lang="en-US" altLang="en-US" sz="2400" dirty="0"/>
          </a:p>
          <a:p>
            <a:pPr>
              <a:tabLst>
                <a:tab pos="411163" algn="l"/>
              </a:tabLst>
            </a:pPr>
            <a:endParaRPr lang="en-US" altLang="en-US" sz="2400" dirty="0"/>
          </a:p>
          <a:p>
            <a:pPr>
              <a:tabLst>
                <a:tab pos="411163" algn="l"/>
              </a:tabLst>
            </a:pPr>
            <a:r>
              <a:rPr lang="en-US" altLang="en-US" sz="2400" dirty="0"/>
              <a:t>		</a:t>
            </a:r>
            <a:r>
              <a:rPr lang="en-US" altLang="en-US" sz="2400" dirty="0" smtClean="0"/>
              <a:t>A-&gt; BC…</a:t>
            </a:r>
            <a:endParaRPr lang="en-US" altLang="en-US" sz="2400" baseline="30000" dirty="0"/>
          </a:p>
          <a:p>
            <a:pPr>
              <a:tabLst>
                <a:tab pos="411163" algn="l"/>
              </a:tabLst>
            </a:pPr>
            <a:endParaRPr lang="en-US" altLang="en-US" sz="2400" dirty="0"/>
          </a:p>
          <a:p>
            <a:pPr>
              <a:tabLst>
                <a:tab pos="411163" algn="l"/>
              </a:tabLst>
            </a:pPr>
            <a:r>
              <a:rPr lang="en-US" altLang="en-US" dirty="0"/>
              <a:t>● </a:t>
            </a:r>
            <a:r>
              <a:rPr lang="en-US" altLang="en-US" dirty="0" smtClean="0"/>
              <a:t>To G</a:t>
            </a:r>
            <a:r>
              <a:rPr lang="en-US" altLang="en-US" sz="2400" dirty="0" smtClean="0"/>
              <a:t>enerate a string with two regions that must occur in some fixed order and that must correspond to each other </a:t>
            </a:r>
          </a:p>
          <a:p>
            <a:pPr>
              <a:tabLst>
                <a:tab pos="411163" algn="l"/>
              </a:tabLst>
            </a:pPr>
            <a:r>
              <a:rPr lang="en-US" altLang="en-US" sz="2400" dirty="0" smtClean="0"/>
              <a:t> start at outside edges of the strings and generate toward the middle.</a:t>
            </a:r>
          </a:p>
          <a:p>
            <a:pPr>
              <a:tabLst>
                <a:tab pos="411163" algn="l"/>
              </a:tabLst>
            </a:pPr>
            <a:r>
              <a:rPr lang="en-US" altLang="en-US" sz="2400" dirty="0" smtClean="0"/>
              <a:t>Unrelated region in between the related ones, it must be generate after the related regions have been produced. </a:t>
            </a:r>
            <a:endParaRPr lang="en-US" altLang="en-US" sz="2400" dirty="0"/>
          </a:p>
          <a:p>
            <a:pPr>
              <a:tabLst>
                <a:tab pos="411163" algn="l"/>
              </a:tabLst>
            </a:pPr>
            <a:endParaRPr lang="en-US" altLang="en-US" sz="2400" dirty="0"/>
          </a:p>
          <a:p>
            <a:pPr>
              <a:tabLst>
                <a:tab pos="411163" algn="l"/>
              </a:tabLst>
            </a:pPr>
            <a:r>
              <a:rPr lang="en-US" altLang="en-US" sz="2400" i="1" dirty="0"/>
              <a:t> </a:t>
            </a:r>
            <a:endParaRPr lang="en-US" altLang="en-US" sz="2400" dirty="0">
              <a:sym typeface="Symbol" pitchFamily="18" charset="2"/>
            </a:endParaRPr>
          </a:p>
        </p:txBody>
      </p:sp>
      <p:sp>
        <p:nvSpPr>
          <p:cNvPr id="47108" name="Slide Number Placeholder 1"/>
          <p:cNvSpPr>
            <a:spLocks noGrp="1"/>
          </p:cNvSpPr>
          <p:nvPr>
            <p:ph type="sldNum" sz="quarter" idx="12"/>
          </p:nvPr>
        </p:nvSpPr>
        <p:spPr>
          <a:noFill/>
          <a:ln>
            <a:miter lim="800000"/>
            <a:headEnd/>
            <a:tailEnd/>
          </a:ln>
        </p:spPr>
        <p:txBody>
          <a:bodyPr/>
          <a:lstStyle/>
          <a:p>
            <a:fld id="{D05A6005-CB85-4F46-B014-062CD159FA11}" type="slidenum">
              <a:rPr lang="en-US" altLang="en-US" smtClean="0">
                <a:latin typeface="Arial" charset="0"/>
              </a:rPr>
              <a:pPr/>
              <a:t>33</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73075" y="258763"/>
            <a:ext cx="8229600" cy="1143000"/>
          </a:xfrm>
        </p:spPr>
        <p:txBody>
          <a:bodyPr/>
          <a:lstStyle/>
          <a:p>
            <a:pPr eaLnBrk="1" hangingPunct="1"/>
            <a:r>
              <a:rPr lang="en-US" altLang="en-US" sz="3600" b="1" smtClean="0"/>
              <a:t>Concatenating Independent Languages</a:t>
            </a:r>
          </a:p>
        </p:txBody>
      </p:sp>
      <p:sp>
        <p:nvSpPr>
          <p:cNvPr id="50179" name="Text Box 4"/>
          <p:cNvSpPr txBox="1">
            <a:spLocks noChangeArrowheads="1"/>
          </p:cNvSpPr>
          <p:nvPr/>
        </p:nvSpPr>
        <p:spPr bwMode="auto">
          <a:xfrm>
            <a:off x="838200" y="1600200"/>
            <a:ext cx="7772400" cy="2647950"/>
          </a:xfrm>
          <a:prstGeom prst="rect">
            <a:avLst/>
          </a:prstGeom>
          <a:noFill/>
          <a:ln w="9525">
            <a:noFill/>
            <a:miter lim="800000"/>
            <a:headEnd/>
            <a:tailEnd/>
          </a:ln>
          <a:effectLst/>
        </p:spPr>
        <p:txBody>
          <a:bodyPr>
            <a:spAutoFit/>
          </a:bodyPr>
          <a:lstStyle/>
          <a:p>
            <a:r>
              <a:rPr lang="en-US" altLang="en-US" sz="2400"/>
              <a:t>Let </a:t>
            </a:r>
            <a:r>
              <a:rPr lang="en-US" altLang="en-US" sz="2400" i="1"/>
              <a:t>L</a:t>
            </a:r>
            <a:r>
              <a:rPr lang="en-US" altLang="en-US" sz="2400"/>
              <a:t> = {</a:t>
            </a:r>
            <a:r>
              <a:rPr lang="en-US" altLang="en-US" sz="2400">
                <a:latin typeface="Courier New" pitchFamily="49" charset="0"/>
              </a:rPr>
              <a:t>a</a:t>
            </a:r>
            <a:r>
              <a:rPr lang="en-US" altLang="en-US" sz="2400" i="1" baseline="30000"/>
              <a:t>n</a:t>
            </a:r>
            <a:r>
              <a:rPr lang="en-US" altLang="en-US" sz="2400">
                <a:latin typeface="Courier New" pitchFamily="49" charset="0"/>
              </a:rPr>
              <a:t>b</a:t>
            </a:r>
            <a:r>
              <a:rPr lang="en-US" altLang="en-US" sz="2400" i="1" baseline="30000"/>
              <a:t>n</a:t>
            </a:r>
            <a:r>
              <a:rPr lang="en-US" altLang="en-US" sz="2400">
                <a:latin typeface="Courier New" pitchFamily="49" charset="0"/>
              </a:rPr>
              <a:t>c</a:t>
            </a:r>
            <a:r>
              <a:rPr lang="en-US" altLang="en-US" sz="2400" i="1" baseline="30000"/>
              <a:t>m</a:t>
            </a:r>
            <a:r>
              <a:rPr lang="en-US" altLang="en-US" sz="2400"/>
              <a:t> : </a:t>
            </a:r>
            <a:r>
              <a:rPr lang="en-US" altLang="en-US" sz="2400" i="1"/>
              <a:t>n</a:t>
            </a:r>
            <a:r>
              <a:rPr lang="en-US" altLang="en-US" sz="2400"/>
              <a:t>, </a:t>
            </a:r>
            <a:r>
              <a:rPr lang="en-US" altLang="en-US" sz="2400" i="1"/>
              <a:t>m</a:t>
            </a:r>
            <a:r>
              <a:rPr lang="en-US" altLang="en-US" sz="2400"/>
              <a:t> </a:t>
            </a:r>
            <a:r>
              <a:rPr lang="en-US" altLang="en-US" sz="2400">
                <a:sym typeface="Symbol" pitchFamily="18" charset="2"/>
              </a:rPr>
              <a:t></a:t>
            </a:r>
            <a:r>
              <a:rPr lang="en-US" altLang="en-US" sz="2400"/>
              <a:t> 0}.  </a:t>
            </a:r>
          </a:p>
          <a:p>
            <a:endParaRPr lang="en-US" altLang="en-US" sz="2400"/>
          </a:p>
          <a:p>
            <a:r>
              <a:rPr lang="en-US" altLang="en-US" sz="2400"/>
              <a:t>The </a:t>
            </a:r>
            <a:r>
              <a:rPr lang="en-US" altLang="en-US" sz="2400">
                <a:latin typeface="Courier New" pitchFamily="49" charset="0"/>
              </a:rPr>
              <a:t>c</a:t>
            </a:r>
            <a:r>
              <a:rPr lang="en-US" altLang="en-US" sz="2400" i="1" baseline="30000"/>
              <a:t>m</a:t>
            </a:r>
            <a:r>
              <a:rPr lang="en-US" altLang="en-US" sz="2400"/>
              <a:t> portion of any string in </a:t>
            </a:r>
            <a:r>
              <a:rPr lang="en-US" altLang="en-US" sz="2400" i="1"/>
              <a:t>L</a:t>
            </a:r>
            <a:r>
              <a:rPr lang="en-US" altLang="en-US" sz="2400"/>
              <a:t> is completely independent of the </a:t>
            </a:r>
            <a:r>
              <a:rPr lang="en-US" altLang="en-US" sz="2400">
                <a:latin typeface="Courier New" pitchFamily="49" charset="0"/>
              </a:rPr>
              <a:t>a</a:t>
            </a:r>
            <a:r>
              <a:rPr lang="en-US" altLang="en-US" sz="2400" i="1" baseline="30000"/>
              <a:t>n</a:t>
            </a:r>
            <a:r>
              <a:rPr lang="en-US" altLang="en-US" sz="2400">
                <a:latin typeface="Courier New" pitchFamily="49" charset="0"/>
              </a:rPr>
              <a:t>b</a:t>
            </a:r>
            <a:r>
              <a:rPr lang="en-US" altLang="en-US" sz="2400" i="1" baseline="30000"/>
              <a:t>n</a:t>
            </a:r>
            <a:r>
              <a:rPr lang="en-US" altLang="en-US" sz="2400"/>
              <a:t> portion, so we should generate the two portions separately and concatenate them together.  </a:t>
            </a:r>
          </a:p>
          <a:p>
            <a:endParaRPr lang="en-US" altLang="en-US" sz="2400"/>
          </a:p>
        </p:txBody>
      </p:sp>
      <p:sp>
        <p:nvSpPr>
          <p:cNvPr id="50180" name="Slide Number Placeholder 1"/>
          <p:cNvSpPr>
            <a:spLocks noGrp="1"/>
          </p:cNvSpPr>
          <p:nvPr>
            <p:ph type="sldNum" sz="quarter" idx="12"/>
          </p:nvPr>
        </p:nvSpPr>
        <p:spPr>
          <a:noFill/>
          <a:ln>
            <a:miter lim="800000"/>
            <a:headEnd/>
            <a:tailEnd/>
          </a:ln>
        </p:spPr>
        <p:txBody>
          <a:bodyPr/>
          <a:lstStyle/>
          <a:p>
            <a:fld id="{C64CE938-CC38-4375-90BC-74E65517FD09}" type="slidenum">
              <a:rPr lang="en-US" altLang="en-US" smtClean="0">
                <a:latin typeface="Arial" charset="0"/>
              </a:rPr>
              <a:pPr/>
              <a:t>34</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73075" y="258763"/>
            <a:ext cx="8229600" cy="1143000"/>
          </a:xfrm>
        </p:spPr>
        <p:txBody>
          <a:bodyPr/>
          <a:lstStyle/>
          <a:p>
            <a:pPr eaLnBrk="1" hangingPunct="1"/>
            <a:r>
              <a:rPr lang="en-US" altLang="en-US" sz="3600" b="1" smtClean="0"/>
              <a:t>Concatenating Independent Languages</a:t>
            </a:r>
          </a:p>
        </p:txBody>
      </p:sp>
      <p:sp>
        <p:nvSpPr>
          <p:cNvPr id="51203" name="Text Box 3"/>
          <p:cNvSpPr txBox="1">
            <a:spLocks noChangeArrowheads="1"/>
          </p:cNvSpPr>
          <p:nvPr/>
        </p:nvSpPr>
        <p:spPr bwMode="auto">
          <a:xfrm>
            <a:off x="838200" y="1600200"/>
            <a:ext cx="7772400" cy="4838700"/>
          </a:xfrm>
          <a:prstGeom prst="rect">
            <a:avLst/>
          </a:prstGeom>
          <a:noFill/>
          <a:ln w="9525">
            <a:noFill/>
            <a:miter lim="800000"/>
            <a:headEnd/>
            <a:tailEnd/>
          </a:ln>
          <a:effectLst/>
        </p:spPr>
        <p:txBody>
          <a:bodyPr>
            <a:spAutoFit/>
          </a:bodyPr>
          <a:lstStyle/>
          <a:p>
            <a:r>
              <a:rPr lang="en-US" altLang="en-US" sz="2400"/>
              <a:t>Let </a:t>
            </a:r>
            <a:r>
              <a:rPr lang="en-US" altLang="en-US" sz="2400" i="1"/>
              <a:t>L</a:t>
            </a:r>
            <a:r>
              <a:rPr lang="en-US" altLang="en-US" sz="2400"/>
              <a:t> = {</a:t>
            </a:r>
            <a:r>
              <a:rPr lang="en-US" altLang="en-US" sz="2400">
                <a:latin typeface="Courier New" pitchFamily="49" charset="0"/>
              </a:rPr>
              <a:t>a</a:t>
            </a:r>
            <a:r>
              <a:rPr lang="en-US" altLang="en-US" sz="2400" i="1" baseline="30000"/>
              <a:t>n</a:t>
            </a:r>
            <a:r>
              <a:rPr lang="en-US" altLang="en-US" sz="2400">
                <a:latin typeface="Courier New" pitchFamily="49" charset="0"/>
              </a:rPr>
              <a:t>b</a:t>
            </a:r>
            <a:r>
              <a:rPr lang="en-US" altLang="en-US" sz="2400" i="1" baseline="30000"/>
              <a:t>n</a:t>
            </a:r>
            <a:r>
              <a:rPr lang="en-US" altLang="en-US" sz="2400">
                <a:latin typeface="Courier New" pitchFamily="49" charset="0"/>
              </a:rPr>
              <a:t>c</a:t>
            </a:r>
            <a:r>
              <a:rPr lang="en-US" altLang="en-US" sz="2400" i="1" baseline="30000"/>
              <a:t>m</a:t>
            </a:r>
            <a:r>
              <a:rPr lang="en-US" altLang="en-US" sz="2400"/>
              <a:t> : </a:t>
            </a:r>
            <a:r>
              <a:rPr lang="en-US" altLang="en-US" sz="2400" i="1"/>
              <a:t>n</a:t>
            </a:r>
            <a:r>
              <a:rPr lang="en-US" altLang="en-US" sz="2400"/>
              <a:t>, </a:t>
            </a:r>
            <a:r>
              <a:rPr lang="en-US" altLang="en-US" sz="2400" i="1"/>
              <a:t>m</a:t>
            </a:r>
            <a:r>
              <a:rPr lang="en-US" altLang="en-US" sz="2400"/>
              <a:t> </a:t>
            </a:r>
            <a:r>
              <a:rPr lang="en-US" altLang="en-US" sz="2400">
                <a:sym typeface="Symbol" pitchFamily="18" charset="2"/>
              </a:rPr>
              <a:t></a:t>
            </a:r>
            <a:r>
              <a:rPr lang="en-US" altLang="en-US" sz="2400"/>
              <a:t> 0}.  </a:t>
            </a:r>
          </a:p>
          <a:p>
            <a:endParaRPr lang="en-US" altLang="en-US" sz="2400"/>
          </a:p>
          <a:p>
            <a:r>
              <a:rPr lang="en-US" altLang="en-US" sz="2400"/>
              <a:t>The </a:t>
            </a:r>
            <a:r>
              <a:rPr lang="en-US" altLang="en-US" sz="2400">
                <a:latin typeface="Courier New" pitchFamily="49" charset="0"/>
              </a:rPr>
              <a:t>c</a:t>
            </a:r>
            <a:r>
              <a:rPr lang="en-US" altLang="en-US" sz="2400" i="1" baseline="30000"/>
              <a:t>m</a:t>
            </a:r>
            <a:r>
              <a:rPr lang="en-US" altLang="en-US" sz="2400"/>
              <a:t> portion of any string in </a:t>
            </a:r>
            <a:r>
              <a:rPr lang="en-US" altLang="en-US" sz="2400" i="1"/>
              <a:t>L</a:t>
            </a:r>
            <a:r>
              <a:rPr lang="en-US" altLang="en-US" sz="2400"/>
              <a:t> is completely independent of the </a:t>
            </a:r>
            <a:r>
              <a:rPr lang="en-US" altLang="en-US" sz="2400">
                <a:latin typeface="Courier New" pitchFamily="49" charset="0"/>
              </a:rPr>
              <a:t>a</a:t>
            </a:r>
            <a:r>
              <a:rPr lang="en-US" altLang="en-US" sz="2400" i="1" baseline="30000"/>
              <a:t>n</a:t>
            </a:r>
            <a:r>
              <a:rPr lang="en-US" altLang="en-US" sz="2400">
                <a:latin typeface="Courier New" pitchFamily="49" charset="0"/>
              </a:rPr>
              <a:t>b</a:t>
            </a:r>
            <a:r>
              <a:rPr lang="en-US" altLang="en-US" sz="2400" i="1" baseline="30000"/>
              <a:t>n</a:t>
            </a:r>
            <a:r>
              <a:rPr lang="en-US" altLang="en-US" sz="2400"/>
              <a:t> portion, so we should generate the two portions separately and concatenate them together.  </a:t>
            </a:r>
          </a:p>
          <a:p>
            <a:endParaRPr lang="en-US" altLang="en-US" sz="2400"/>
          </a:p>
          <a:p>
            <a:r>
              <a:rPr lang="en-US" altLang="en-US" sz="2400" i="1"/>
              <a:t>G</a:t>
            </a:r>
            <a:r>
              <a:rPr lang="en-US" altLang="en-US" sz="2400"/>
              <a:t> = ({</a:t>
            </a:r>
            <a:r>
              <a:rPr lang="en-US" altLang="en-US" sz="2400" i="1"/>
              <a:t>S</a:t>
            </a:r>
            <a:r>
              <a:rPr lang="en-US" altLang="en-US" sz="2400"/>
              <a:t>, </a:t>
            </a:r>
            <a:r>
              <a:rPr lang="en-US" altLang="en-US" sz="2400" i="1"/>
              <a:t>N</a:t>
            </a:r>
            <a:r>
              <a:rPr lang="en-US" altLang="en-US" sz="2400"/>
              <a:t>, </a:t>
            </a:r>
            <a:r>
              <a:rPr lang="en-US" altLang="en-US" sz="2400" i="1"/>
              <a:t>C</a:t>
            </a:r>
            <a:r>
              <a:rPr lang="en-US" altLang="en-US" sz="2400"/>
              <a:t>, </a:t>
            </a:r>
            <a:r>
              <a:rPr lang="en-US" altLang="en-US" sz="2400">
                <a:latin typeface="Courier New" pitchFamily="49" charset="0"/>
              </a:rPr>
              <a:t>a</a:t>
            </a:r>
            <a:r>
              <a:rPr lang="en-US" altLang="en-US" sz="2400"/>
              <a:t>, </a:t>
            </a:r>
            <a:r>
              <a:rPr lang="en-US" altLang="en-US" sz="2400">
                <a:latin typeface="Courier New" pitchFamily="49" charset="0"/>
              </a:rPr>
              <a:t>b</a:t>
            </a:r>
            <a:r>
              <a:rPr lang="en-US" altLang="en-US" sz="2400"/>
              <a:t>, </a:t>
            </a:r>
            <a:r>
              <a:rPr lang="en-US" altLang="en-US" sz="2400">
                <a:latin typeface="Courier New" pitchFamily="49" charset="0"/>
              </a:rPr>
              <a:t>c</a:t>
            </a:r>
            <a:r>
              <a:rPr lang="en-US" altLang="en-US" sz="2400"/>
              <a:t>},  {</a:t>
            </a:r>
            <a:r>
              <a:rPr lang="en-US" altLang="en-US" sz="2400">
                <a:latin typeface="Courier New" pitchFamily="49" charset="0"/>
              </a:rPr>
              <a:t>a</a:t>
            </a:r>
            <a:r>
              <a:rPr lang="en-US" altLang="en-US" sz="2400"/>
              <a:t>, </a:t>
            </a:r>
            <a:r>
              <a:rPr lang="en-US" altLang="en-US" sz="2400">
                <a:latin typeface="Courier New" pitchFamily="49" charset="0"/>
              </a:rPr>
              <a:t>b</a:t>
            </a:r>
            <a:r>
              <a:rPr lang="en-US" altLang="en-US" sz="2400"/>
              <a:t>, </a:t>
            </a:r>
            <a:r>
              <a:rPr lang="en-US" altLang="en-US" sz="2400">
                <a:latin typeface="Courier New" pitchFamily="49" charset="0"/>
              </a:rPr>
              <a:t>c</a:t>
            </a:r>
            <a:r>
              <a:rPr lang="en-US" altLang="en-US" sz="2400"/>
              <a:t>}, </a:t>
            </a:r>
            <a:r>
              <a:rPr lang="en-US" altLang="en-US" sz="2400" i="1"/>
              <a:t>R</a:t>
            </a:r>
            <a:r>
              <a:rPr lang="en-US" altLang="en-US" sz="2400"/>
              <a:t>, </a:t>
            </a:r>
            <a:r>
              <a:rPr lang="en-US" altLang="en-US" sz="2400" i="1"/>
              <a:t>S</a:t>
            </a:r>
            <a:r>
              <a:rPr lang="en-US" altLang="en-US" sz="2400"/>
              <a:t>} where:</a:t>
            </a:r>
          </a:p>
          <a:p>
            <a:r>
              <a:rPr lang="en-US" altLang="en-US" sz="2400"/>
              <a:t>        	     </a:t>
            </a:r>
            <a:r>
              <a:rPr lang="en-US" altLang="en-US" sz="2400" i="1"/>
              <a:t>R</a:t>
            </a:r>
            <a:r>
              <a:rPr lang="en-US" altLang="en-US" sz="2400"/>
              <a:t> = { </a:t>
            </a:r>
            <a:r>
              <a:rPr lang="en-US" altLang="en-US" sz="2400" i="1"/>
              <a:t>S</a:t>
            </a:r>
            <a:r>
              <a:rPr lang="en-US" altLang="en-US" sz="2400"/>
              <a:t> </a:t>
            </a:r>
            <a:r>
              <a:rPr lang="en-US" altLang="en-US" sz="2400">
                <a:sym typeface="Symbol" pitchFamily="18" charset="2"/>
              </a:rPr>
              <a:t></a:t>
            </a:r>
            <a:r>
              <a:rPr lang="en-US" altLang="en-US" sz="2400"/>
              <a:t> </a:t>
            </a:r>
            <a:r>
              <a:rPr lang="en-US" altLang="en-US" sz="2400" i="1"/>
              <a:t>NC	</a:t>
            </a:r>
            <a:r>
              <a:rPr lang="en-US" altLang="en-US" sz="2400"/>
              <a:t> </a:t>
            </a:r>
            <a:endParaRPr lang="en-US" altLang="en-US" sz="2400" i="1"/>
          </a:p>
          <a:p>
            <a:r>
              <a:rPr lang="en-US" altLang="en-US" sz="2400" i="1"/>
              <a:t> 		   N</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i="1"/>
              <a:t>N</a:t>
            </a:r>
            <a:r>
              <a:rPr lang="en-US" altLang="en-US" sz="2400">
                <a:latin typeface="Courier New" pitchFamily="49" charset="0"/>
              </a:rPr>
              <a:t>b</a:t>
            </a:r>
            <a:r>
              <a:rPr lang="en-US" altLang="en-US" sz="2400"/>
              <a:t> 	</a:t>
            </a:r>
            <a:endParaRPr lang="en-US" altLang="en-US" sz="2400" i="1"/>
          </a:p>
          <a:p>
            <a:r>
              <a:rPr lang="en-US" altLang="en-US" sz="2400" i="1"/>
              <a:t> 		   N</a:t>
            </a:r>
            <a:r>
              <a:rPr lang="en-US" altLang="en-US" sz="2400"/>
              <a:t> </a:t>
            </a:r>
            <a:r>
              <a:rPr lang="en-US" altLang="en-US" sz="2400">
                <a:sym typeface="Symbol" pitchFamily="18" charset="2"/>
              </a:rPr>
              <a:t></a:t>
            </a:r>
            <a:r>
              <a:rPr lang="en-US" altLang="en-US" sz="2400"/>
              <a:t> </a:t>
            </a:r>
            <a:r>
              <a:rPr lang="en-US" altLang="en-US" sz="2400">
                <a:sym typeface="Symbol" pitchFamily="18" charset="2"/>
              </a:rPr>
              <a:t></a:t>
            </a:r>
            <a:r>
              <a:rPr lang="en-US" altLang="en-US" sz="2400"/>
              <a:t> </a:t>
            </a:r>
            <a:endParaRPr lang="en-US" altLang="en-US" sz="2400" i="1"/>
          </a:p>
          <a:p>
            <a:r>
              <a:rPr lang="en-US" altLang="en-US" sz="2400" i="1"/>
              <a:t> 		   C</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c</a:t>
            </a:r>
            <a:r>
              <a:rPr lang="en-US" altLang="en-US" sz="2400" i="1"/>
              <a:t>C</a:t>
            </a:r>
            <a:r>
              <a:rPr lang="en-US" altLang="en-US" sz="2400"/>
              <a:t> 		</a:t>
            </a:r>
            <a:endParaRPr lang="en-US" altLang="en-US" sz="2400" i="1"/>
          </a:p>
          <a:p>
            <a:r>
              <a:rPr lang="en-US" altLang="en-US" sz="2400" i="1"/>
              <a:t> 		   C</a:t>
            </a:r>
            <a:r>
              <a:rPr lang="en-US" altLang="en-US" sz="2400"/>
              <a:t> </a:t>
            </a:r>
            <a:r>
              <a:rPr lang="en-US" altLang="en-US" sz="2400">
                <a:sym typeface="Symbol" pitchFamily="18" charset="2"/>
              </a:rPr>
              <a:t></a:t>
            </a:r>
            <a:r>
              <a:rPr lang="en-US" altLang="en-US" sz="2400"/>
              <a:t> </a:t>
            </a:r>
            <a:r>
              <a:rPr lang="en-US" altLang="en-US" sz="2400">
                <a:sym typeface="Symbol" pitchFamily="18" charset="2"/>
              </a:rPr>
              <a:t></a:t>
            </a:r>
            <a:r>
              <a:rPr lang="en-US" altLang="en-US" sz="2400"/>
              <a:t> }. </a:t>
            </a:r>
          </a:p>
        </p:txBody>
      </p:sp>
      <p:sp>
        <p:nvSpPr>
          <p:cNvPr id="51204" name="Slide Number Placeholder 1"/>
          <p:cNvSpPr>
            <a:spLocks noGrp="1"/>
          </p:cNvSpPr>
          <p:nvPr>
            <p:ph type="sldNum" sz="quarter" idx="12"/>
          </p:nvPr>
        </p:nvSpPr>
        <p:spPr>
          <a:noFill/>
          <a:ln>
            <a:miter lim="800000"/>
            <a:headEnd/>
            <a:tailEnd/>
          </a:ln>
        </p:spPr>
        <p:txBody>
          <a:bodyPr/>
          <a:lstStyle/>
          <a:p>
            <a:fld id="{35F86AB5-84AA-406E-9607-7683D5575C0A}" type="slidenum">
              <a:rPr lang="en-US" altLang="en-US" smtClean="0">
                <a:latin typeface="Arial" charset="0"/>
              </a:rPr>
              <a:pPr/>
              <a:t>35</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ChangeArrowheads="1"/>
          </p:cNvSpPr>
          <p:nvPr>
            <p:ph type="title"/>
          </p:nvPr>
        </p:nvSpPr>
        <p:spPr>
          <a:xfrm>
            <a:off x="838200" y="0"/>
            <a:ext cx="8305800" cy="1417638"/>
          </a:xfrm>
        </p:spPr>
        <p:txBody>
          <a:bodyPr/>
          <a:lstStyle/>
          <a:p>
            <a:pPr eaLnBrk="1" hangingPunct="1"/>
            <a:r>
              <a:rPr lang="en-US" altLang="en-US" sz="3200" b="1" i="1" smtClean="0"/>
              <a:t>L</a:t>
            </a:r>
            <a:r>
              <a:rPr lang="en-US" altLang="en-US" sz="3200" b="1" smtClean="0"/>
              <a:t> = {                         : </a:t>
            </a:r>
            <a:r>
              <a:rPr lang="en-US" altLang="en-US" sz="3200" b="1" i="1" smtClean="0"/>
              <a:t>k</a:t>
            </a:r>
            <a:r>
              <a:rPr lang="en-US" altLang="en-US" sz="3200" b="1" smtClean="0"/>
              <a:t> </a:t>
            </a:r>
            <a:r>
              <a:rPr lang="en-US" altLang="en-US" sz="3200" b="1" smtClean="0">
                <a:sym typeface="Symbol" pitchFamily="18" charset="2"/>
              </a:rPr>
              <a:t></a:t>
            </a:r>
            <a:r>
              <a:rPr lang="en-US" altLang="en-US" sz="3200" b="1" smtClean="0"/>
              <a:t> 0 and </a:t>
            </a:r>
            <a:r>
              <a:rPr lang="en-US" altLang="en-US" sz="3200" b="1" smtClean="0">
                <a:sym typeface="Symbol" pitchFamily="18" charset="2"/>
              </a:rPr>
              <a:t></a:t>
            </a:r>
            <a:r>
              <a:rPr lang="en-US" altLang="en-US" sz="3200" b="1" i="1" smtClean="0"/>
              <a:t>i (n</a:t>
            </a:r>
            <a:r>
              <a:rPr lang="en-US" altLang="en-US" sz="3200" b="1" i="1" baseline="-25000" smtClean="0"/>
              <a:t>i</a:t>
            </a:r>
            <a:r>
              <a:rPr lang="en-US" altLang="en-US" sz="3200" b="1" smtClean="0"/>
              <a:t> </a:t>
            </a:r>
            <a:r>
              <a:rPr lang="en-US" altLang="en-US" sz="3200" b="1" smtClean="0">
                <a:sym typeface="Symbol" pitchFamily="18" charset="2"/>
              </a:rPr>
              <a:t></a:t>
            </a:r>
            <a:r>
              <a:rPr lang="en-US" altLang="en-US" sz="3200" b="1" smtClean="0"/>
              <a:t> 0)}</a:t>
            </a:r>
          </a:p>
        </p:txBody>
      </p:sp>
      <p:sp>
        <p:nvSpPr>
          <p:cNvPr id="52227" name="Rectangle 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ltLang="en-US"/>
          </a:p>
        </p:txBody>
      </p:sp>
      <p:graphicFrame>
        <p:nvGraphicFramePr>
          <p:cNvPr id="52228" name="Object 9"/>
          <p:cNvGraphicFramePr>
            <a:graphicFrameLocks noChangeAspect="1"/>
          </p:cNvGraphicFramePr>
          <p:nvPr/>
        </p:nvGraphicFramePr>
        <p:xfrm>
          <a:off x="2133600" y="520700"/>
          <a:ext cx="2495550" cy="428625"/>
        </p:xfrm>
        <a:graphic>
          <a:graphicData uri="http://schemas.openxmlformats.org/presentationml/2006/ole">
            <mc:AlternateContent xmlns:mc="http://schemas.openxmlformats.org/markup-compatibility/2006">
              <mc:Choice xmlns:v="urn:schemas-microsoft-com:vml" Requires="v">
                <p:oleObj spid="_x0000_s4126" name="Microsoft Equation 3.0" r:id="rId3" imgW="1218671" imgH="203112" progId="Equation.3">
                  <p:embed/>
                </p:oleObj>
              </mc:Choice>
              <mc:Fallback>
                <p:oleObj name="Microsoft Equation 3.0" r:id="rId3" imgW="1218671" imgH="203112"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520700"/>
                        <a:ext cx="249555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9" name="Text Box 11"/>
          <p:cNvSpPr txBox="1">
            <a:spLocks noChangeArrowheads="1"/>
          </p:cNvSpPr>
          <p:nvPr/>
        </p:nvSpPr>
        <p:spPr bwMode="auto">
          <a:xfrm>
            <a:off x="838200" y="1447800"/>
            <a:ext cx="8077200" cy="2647950"/>
          </a:xfrm>
          <a:prstGeom prst="rect">
            <a:avLst/>
          </a:prstGeom>
          <a:noFill/>
          <a:ln w="9525">
            <a:noFill/>
            <a:miter lim="800000"/>
            <a:headEnd/>
            <a:tailEnd/>
          </a:ln>
          <a:effectLst/>
        </p:spPr>
        <p:txBody>
          <a:bodyPr>
            <a:spAutoFit/>
          </a:bodyPr>
          <a:lstStyle/>
          <a:p>
            <a:pPr>
              <a:spcBef>
                <a:spcPct val="50000"/>
              </a:spcBef>
            </a:pPr>
            <a:r>
              <a:rPr lang="en-US" altLang="en-US" sz="2400"/>
              <a:t>Examples of strings in </a:t>
            </a:r>
            <a:r>
              <a:rPr lang="en-US" altLang="en-US" sz="2400" i="1"/>
              <a:t>L</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abab</a:t>
            </a:r>
            <a:r>
              <a:rPr lang="en-US" altLang="en-US" sz="2400"/>
              <a:t>, </a:t>
            </a:r>
            <a:r>
              <a:rPr lang="en-US" altLang="en-US" sz="2400">
                <a:latin typeface="Courier New" pitchFamily="49" charset="0"/>
              </a:rPr>
              <a:t>aabbaaabbbabab</a:t>
            </a:r>
            <a:r>
              <a:rPr lang="en-US" altLang="en-US" sz="2400"/>
              <a:t> </a:t>
            </a:r>
          </a:p>
          <a:p>
            <a:pPr>
              <a:spcBef>
                <a:spcPct val="50000"/>
              </a:spcBef>
            </a:pPr>
            <a:endParaRPr lang="en-US" altLang="en-US" sz="2400"/>
          </a:p>
          <a:p>
            <a:pPr>
              <a:spcBef>
                <a:spcPct val="50000"/>
              </a:spcBef>
            </a:pPr>
            <a:r>
              <a:rPr lang="en-US" altLang="en-US" sz="2400"/>
              <a:t>Note that </a:t>
            </a:r>
            <a:r>
              <a:rPr lang="en-US" altLang="en-US" sz="2400" i="1"/>
              <a:t>L</a:t>
            </a:r>
            <a:r>
              <a:rPr lang="en-US" altLang="en-US" sz="2400"/>
              <a:t> = {</a:t>
            </a:r>
            <a:r>
              <a:rPr lang="en-US" altLang="en-US" sz="2400">
                <a:latin typeface="Courier New" pitchFamily="49" charset="0"/>
              </a:rPr>
              <a:t>a</a:t>
            </a:r>
            <a:r>
              <a:rPr lang="en-US" altLang="en-US" sz="2400" i="1" baseline="30000"/>
              <a:t>n</a:t>
            </a:r>
            <a:r>
              <a:rPr lang="en-US" altLang="en-US" sz="2400">
                <a:latin typeface="Courier New" pitchFamily="49" charset="0"/>
              </a:rPr>
              <a:t>b</a:t>
            </a:r>
            <a:r>
              <a:rPr lang="en-US" altLang="en-US" sz="2400" i="1" baseline="30000"/>
              <a:t>n</a:t>
            </a:r>
            <a:r>
              <a:rPr lang="en-US" altLang="en-US" sz="2400"/>
              <a:t> : </a:t>
            </a:r>
            <a:r>
              <a:rPr lang="en-US" altLang="en-US" sz="2400" i="1"/>
              <a:t>n</a:t>
            </a:r>
            <a:r>
              <a:rPr lang="en-US" altLang="en-US" sz="2400"/>
              <a:t> </a:t>
            </a:r>
            <a:r>
              <a:rPr lang="en-US" altLang="en-US" sz="2400">
                <a:sym typeface="Symbol" pitchFamily="18" charset="2"/>
              </a:rPr>
              <a:t></a:t>
            </a:r>
            <a:r>
              <a:rPr lang="en-US" altLang="en-US" sz="2400"/>
              <a:t> 0}*.</a:t>
            </a:r>
          </a:p>
          <a:p>
            <a:pPr>
              <a:spcBef>
                <a:spcPct val="50000"/>
              </a:spcBef>
            </a:pPr>
            <a:endParaRPr lang="en-US" altLang="en-US" sz="2400"/>
          </a:p>
          <a:p>
            <a:pPr>
              <a:spcBef>
                <a:spcPct val="50000"/>
              </a:spcBef>
            </a:pPr>
            <a:endParaRPr lang="en-US" altLang="en-US" sz="2400"/>
          </a:p>
        </p:txBody>
      </p:sp>
      <p:sp>
        <p:nvSpPr>
          <p:cNvPr id="52230" name="Slide Number Placeholder 1"/>
          <p:cNvSpPr>
            <a:spLocks noGrp="1"/>
          </p:cNvSpPr>
          <p:nvPr>
            <p:ph type="sldNum" sz="quarter" idx="12"/>
          </p:nvPr>
        </p:nvSpPr>
        <p:spPr>
          <a:noFill/>
          <a:ln>
            <a:miter lim="800000"/>
            <a:headEnd/>
            <a:tailEnd/>
          </a:ln>
        </p:spPr>
        <p:txBody>
          <a:bodyPr/>
          <a:lstStyle/>
          <a:p>
            <a:fld id="{94BDB42F-229B-41DF-88E2-A043D2157745}" type="slidenum">
              <a:rPr lang="en-US" altLang="en-US" smtClean="0">
                <a:latin typeface="Arial" charset="0"/>
              </a:rPr>
              <a:pPr/>
              <a:t>36</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38200" y="0"/>
            <a:ext cx="8305800" cy="1417638"/>
          </a:xfrm>
        </p:spPr>
        <p:txBody>
          <a:bodyPr/>
          <a:lstStyle/>
          <a:p>
            <a:pPr eaLnBrk="1" hangingPunct="1"/>
            <a:r>
              <a:rPr lang="en-US" altLang="en-US" sz="3200" b="1" i="1" smtClean="0"/>
              <a:t>L</a:t>
            </a:r>
            <a:r>
              <a:rPr lang="en-US" altLang="en-US" sz="3200" b="1" smtClean="0"/>
              <a:t> = {                         : </a:t>
            </a:r>
            <a:r>
              <a:rPr lang="en-US" altLang="en-US" sz="3200" b="1" i="1" smtClean="0"/>
              <a:t>k</a:t>
            </a:r>
            <a:r>
              <a:rPr lang="en-US" altLang="en-US" sz="3200" b="1" smtClean="0"/>
              <a:t> </a:t>
            </a:r>
            <a:r>
              <a:rPr lang="en-US" altLang="en-US" sz="3200" b="1" smtClean="0">
                <a:sym typeface="Symbol" pitchFamily="18" charset="2"/>
              </a:rPr>
              <a:t></a:t>
            </a:r>
            <a:r>
              <a:rPr lang="en-US" altLang="en-US" sz="3200" b="1" smtClean="0"/>
              <a:t> 0 and </a:t>
            </a:r>
            <a:r>
              <a:rPr lang="en-US" altLang="en-US" sz="3200" b="1" smtClean="0">
                <a:sym typeface="Symbol" pitchFamily="18" charset="2"/>
              </a:rPr>
              <a:t></a:t>
            </a:r>
            <a:r>
              <a:rPr lang="en-US" altLang="en-US" sz="3200" b="1" i="1" smtClean="0"/>
              <a:t>i (n</a:t>
            </a:r>
            <a:r>
              <a:rPr lang="en-US" altLang="en-US" sz="3200" b="1" i="1" baseline="-25000" smtClean="0"/>
              <a:t>i</a:t>
            </a:r>
            <a:r>
              <a:rPr lang="en-US" altLang="en-US" sz="3200" b="1" smtClean="0"/>
              <a:t> </a:t>
            </a:r>
            <a:r>
              <a:rPr lang="en-US" altLang="en-US" sz="3200" b="1" smtClean="0">
                <a:sym typeface="Symbol" pitchFamily="18" charset="2"/>
              </a:rPr>
              <a:t></a:t>
            </a:r>
            <a:r>
              <a:rPr lang="en-US" altLang="en-US" sz="3200" b="1" smtClean="0"/>
              <a:t> 0)}</a:t>
            </a:r>
          </a:p>
        </p:txBody>
      </p:sp>
      <p:sp>
        <p:nvSpPr>
          <p:cNvPr id="53251"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ltLang="en-US"/>
          </a:p>
        </p:txBody>
      </p:sp>
      <p:graphicFrame>
        <p:nvGraphicFramePr>
          <p:cNvPr id="53252" name="Object 4"/>
          <p:cNvGraphicFramePr>
            <a:graphicFrameLocks noChangeAspect="1"/>
          </p:cNvGraphicFramePr>
          <p:nvPr/>
        </p:nvGraphicFramePr>
        <p:xfrm>
          <a:off x="2133600" y="520700"/>
          <a:ext cx="2495550" cy="428625"/>
        </p:xfrm>
        <a:graphic>
          <a:graphicData uri="http://schemas.openxmlformats.org/presentationml/2006/ole">
            <mc:AlternateContent xmlns:mc="http://schemas.openxmlformats.org/markup-compatibility/2006">
              <mc:Choice xmlns:v="urn:schemas-microsoft-com:vml" Requires="v">
                <p:oleObj spid="_x0000_s5150" name="Microsoft Equation 3.0" r:id="rId3" imgW="1218671" imgH="203112" progId="Equation.3">
                  <p:embed/>
                </p:oleObj>
              </mc:Choice>
              <mc:Fallback>
                <p:oleObj name="Microsoft Equation 3.0" r:id="rId3" imgW="1218671"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520700"/>
                        <a:ext cx="249555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3" name="Text Box 5"/>
          <p:cNvSpPr txBox="1">
            <a:spLocks noChangeArrowheads="1"/>
          </p:cNvSpPr>
          <p:nvPr/>
        </p:nvSpPr>
        <p:spPr bwMode="auto">
          <a:xfrm>
            <a:off x="838200" y="1447800"/>
            <a:ext cx="8077200" cy="4838700"/>
          </a:xfrm>
          <a:prstGeom prst="rect">
            <a:avLst/>
          </a:prstGeom>
          <a:noFill/>
          <a:ln w="9525">
            <a:noFill/>
            <a:miter lim="800000"/>
            <a:headEnd/>
            <a:tailEnd/>
          </a:ln>
          <a:effectLst/>
        </p:spPr>
        <p:txBody>
          <a:bodyPr>
            <a:spAutoFit/>
          </a:bodyPr>
          <a:lstStyle/>
          <a:p>
            <a:pPr>
              <a:spcBef>
                <a:spcPct val="50000"/>
              </a:spcBef>
            </a:pPr>
            <a:r>
              <a:rPr lang="en-US" altLang="en-US" sz="2400"/>
              <a:t>Examples of strings in L: </a:t>
            </a:r>
            <a:r>
              <a:rPr lang="en-US" altLang="en-US" sz="2400">
                <a:sym typeface="Symbol" pitchFamily="18" charset="2"/>
              </a:rPr>
              <a:t></a:t>
            </a:r>
            <a:r>
              <a:rPr lang="en-US" altLang="en-US" sz="2400"/>
              <a:t>, </a:t>
            </a:r>
            <a:r>
              <a:rPr lang="en-US" altLang="en-US" sz="2400">
                <a:latin typeface="Courier New" pitchFamily="49" charset="0"/>
              </a:rPr>
              <a:t>abab</a:t>
            </a:r>
            <a:r>
              <a:rPr lang="en-US" altLang="en-US" sz="2400"/>
              <a:t>, </a:t>
            </a:r>
            <a:r>
              <a:rPr lang="en-US" altLang="en-US" sz="2400">
                <a:latin typeface="Courier New" pitchFamily="49" charset="0"/>
              </a:rPr>
              <a:t>aabbaaabbbabab</a:t>
            </a:r>
            <a:r>
              <a:rPr lang="en-US" altLang="en-US" sz="2400"/>
              <a:t> </a:t>
            </a:r>
          </a:p>
          <a:p>
            <a:pPr>
              <a:spcBef>
                <a:spcPct val="50000"/>
              </a:spcBef>
            </a:pPr>
            <a:endParaRPr lang="en-US" altLang="en-US" sz="2400"/>
          </a:p>
          <a:p>
            <a:pPr>
              <a:spcBef>
                <a:spcPct val="50000"/>
              </a:spcBef>
            </a:pPr>
            <a:r>
              <a:rPr lang="en-US" altLang="en-US" sz="2400"/>
              <a:t>Note that </a:t>
            </a:r>
            <a:r>
              <a:rPr lang="en-US" altLang="en-US" sz="2400" i="1"/>
              <a:t>L</a:t>
            </a:r>
            <a:r>
              <a:rPr lang="en-US" altLang="en-US" sz="2400"/>
              <a:t> = {</a:t>
            </a:r>
            <a:r>
              <a:rPr lang="en-US" altLang="en-US" sz="2400">
                <a:latin typeface="Courier New" pitchFamily="49" charset="0"/>
              </a:rPr>
              <a:t>a</a:t>
            </a:r>
            <a:r>
              <a:rPr lang="en-US" altLang="en-US" sz="2400" i="1" baseline="30000"/>
              <a:t>n</a:t>
            </a:r>
            <a:r>
              <a:rPr lang="en-US" altLang="en-US" sz="2400">
                <a:latin typeface="Courier New" pitchFamily="49" charset="0"/>
              </a:rPr>
              <a:t>b</a:t>
            </a:r>
            <a:r>
              <a:rPr lang="en-US" altLang="en-US" sz="2400" i="1" baseline="30000"/>
              <a:t>n</a:t>
            </a:r>
            <a:r>
              <a:rPr lang="en-US" altLang="en-US" sz="2400"/>
              <a:t> : </a:t>
            </a:r>
            <a:r>
              <a:rPr lang="en-US" altLang="en-US" sz="2400" i="1"/>
              <a:t>n</a:t>
            </a:r>
            <a:r>
              <a:rPr lang="en-US" altLang="en-US" sz="2400"/>
              <a:t> </a:t>
            </a:r>
            <a:r>
              <a:rPr lang="en-US" altLang="en-US" sz="2400">
                <a:sym typeface="Symbol" pitchFamily="18" charset="2"/>
              </a:rPr>
              <a:t></a:t>
            </a:r>
            <a:r>
              <a:rPr lang="en-US" altLang="en-US" sz="2400"/>
              <a:t> 0}*.</a:t>
            </a:r>
          </a:p>
          <a:p>
            <a:pPr>
              <a:spcBef>
                <a:spcPct val="50000"/>
              </a:spcBef>
            </a:pPr>
            <a:endParaRPr lang="en-US" altLang="en-US" sz="2400"/>
          </a:p>
          <a:p>
            <a:r>
              <a:rPr lang="en-US" altLang="en-US" sz="2400" i="1"/>
              <a:t>G</a:t>
            </a:r>
            <a:r>
              <a:rPr lang="en-US" altLang="en-US" sz="2400"/>
              <a:t> = ({</a:t>
            </a:r>
            <a:r>
              <a:rPr lang="en-US" altLang="en-US" sz="2400" i="1"/>
              <a:t>S</a:t>
            </a:r>
            <a:r>
              <a:rPr lang="en-US" altLang="en-US" sz="2400"/>
              <a:t>, </a:t>
            </a:r>
            <a:r>
              <a:rPr lang="en-US" altLang="en-US" sz="2400" i="1"/>
              <a:t>M</a:t>
            </a:r>
            <a:r>
              <a:rPr lang="en-US" altLang="en-US" sz="2400"/>
              <a:t>, </a:t>
            </a:r>
            <a:r>
              <a:rPr lang="en-US" altLang="en-US" sz="2400">
                <a:latin typeface="Courier New" pitchFamily="49" charset="0"/>
              </a:rPr>
              <a:t>a</a:t>
            </a:r>
            <a:r>
              <a:rPr lang="en-US" altLang="en-US" sz="2400"/>
              <a:t>, </a:t>
            </a:r>
            <a:r>
              <a:rPr lang="en-US" altLang="en-US" sz="2400">
                <a:latin typeface="Courier New" pitchFamily="49" charset="0"/>
              </a:rPr>
              <a:t>b</a:t>
            </a:r>
            <a:r>
              <a:rPr lang="en-US" altLang="en-US" sz="2400"/>
              <a:t>}, {</a:t>
            </a:r>
            <a:r>
              <a:rPr lang="en-US" altLang="en-US" sz="2400">
                <a:latin typeface="Courier New" pitchFamily="49" charset="0"/>
              </a:rPr>
              <a:t>a</a:t>
            </a:r>
            <a:r>
              <a:rPr lang="en-US" altLang="en-US" sz="2400"/>
              <a:t>, </a:t>
            </a:r>
            <a:r>
              <a:rPr lang="en-US" altLang="en-US" sz="2400">
                <a:latin typeface="Courier New" pitchFamily="49" charset="0"/>
              </a:rPr>
              <a:t>b</a:t>
            </a:r>
            <a:r>
              <a:rPr lang="en-US" altLang="en-US" sz="2400"/>
              <a:t>}, </a:t>
            </a:r>
            <a:r>
              <a:rPr lang="en-US" altLang="en-US" sz="2400" i="1"/>
              <a:t>R</a:t>
            </a:r>
            <a:r>
              <a:rPr lang="en-US" altLang="en-US" sz="2400"/>
              <a:t>, </a:t>
            </a:r>
            <a:r>
              <a:rPr lang="en-US" altLang="en-US" sz="2400" i="1"/>
              <a:t>S</a:t>
            </a:r>
            <a:r>
              <a:rPr lang="en-US" altLang="en-US" sz="2400"/>
              <a:t>} where:</a:t>
            </a:r>
          </a:p>
          <a:p>
            <a:endParaRPr lang="en-US" altLang="en-US" sz="2400"/>
          </a:p>
          <a:p>
            <a:r>
              <a:rPr lang="en-US" altLang="en-US" sz="2400"/>
              <a:t>        	     </a:t>
            </a:r>
            <a:r>
              <a:rPr lang="en-US" altLang="en-US" sz="2400" i="1"/>
              <a:t>R</a:t>
            </a:r>
            <a:r>
              <a:rPr lang="en-US" altLang="en-US" sz="2400"/>
              <a:t> = { </a:t>
            </a:r>
            <a:r>
              <a:rPr lang="en-US" altLang="en-US" sz="2400" i="1"/>
              <a:t>S</a:t>
            </a:r>
            <a:r>
              <a:rPr lang="en-US" altLang="en-US" sz="2400"/>
              <a:t> </a:t>
            </a:r>
            <a:r>
              <a:rPr lang="en-US" altLang="en-US" sz="2400">
                <a:sym typeface="Symbol" pitchFamily="18" charset="2"/>
              </a:rPr>
              <a:t></a:t>
            </a:r>
            <a:r>
              <a:rPr lang="en-US" altLang="en-US" sz="2400"/>
              <a:t> </a:t>
            </a:r>
            <a:r>
              <a:rPr lang="en-US" altLang="en-US" sz="2400" i="1"/>
              <a:t>MS</a:t>
            </a:r>
            <a:r>
              <a:rPr lang="en-US" altLang="en-US" sz="2400"/>
              <a:t> 			</a:t>
            </a:r>
          </a:p>
          <a:p>
            <a:r>
              <a:rPr lang="en-US" altLang="en-US" sz="2400" i="1"/>
              <a:t> 		   S</a:t>
            </a:r>
            <a:r>
              <a:rPr lang="en-US" altLang="en-US" sz="2400"/>
              <a:t> </a:t>
            </a:r>
            <a:r>
              <a:rPr lang="en-US" altLang="en-US" sz="2400">
                <a:sym typeface="Symbol" pitchFamily="18" charset="2"/>
              </a:rPr>
              <a:t></a:t>
            </a:r>
            <a:r>
              <a:rPr lang="en-US" altLang="en-US" sz="2400"/>
              <a:t> </a:t>
            </a:r>
            <a:r>
              <a:rPr lang="en-US" altLang="en-US" sz="2400">
                <a:sym typeface="Symbol" pitchFamily="18" charset="2"/>
              </a:rPr>
              <a:t></a:t>
            </a:r>
            <a:r>
              <a:rPr lang="en-US" altLang="en-US" sz="2400"/>
              <a:t> </a:t>
            </a:r>
            <a:endParaRPr lang="en-US" altLang="en-US" sz="2400" i="1"/>
          </a:p>
          <a:p>
            <a:r>
              <a:rPr lang="en-US" altLang="en-US" sz="2400" i="1"/>
              <a:t> 		   M</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i="1"/>
              <a:t>M</a:t>
            </a:r>
            <a:r>
              <a:rPr lang="en-US" altLang="en-US" sz="2400">
                <a:latin typeface="Courier New" pitchFamily="49" charset="0"/>
              </a:rPr>
              <a:t>b</a:t>
            </a:r>
            <a:r>
              <a:rPr lang="en-US" altLang="en-US" sz="2400"/>
              <a:t> 		</a:t>
            </a:r>
          </a:p>
          <a:p>
            <a:r>
              <a:rPr lang="en-US" altLang="en-US" sz="2400" i="1"/>
              <a:t> 		   M</a:t>
            </a:r>
            <a:r>
              <a:rPr lang="en-US" altLang="en-US" sz="2400"/>
              <a:t> </a:t>
            </a:r>
            <a:r>
              <a:rPr lang="en-US" altLang="en-US" sz="2400">
                <a:sym typeface="Symbol" pitchFamily="18" charset="2"/>
              </a:rPr>
              <a:t></a:t>
            </a:r>
            <a:r>
              <a:rPr lang="en-US" altLang="en-US" sz="2400"/>
              <a:t> </a:t>
            </a:r>
            <a:r>
              <a:rPr lang="en-US" altLang="en-US" sz="2400">
                <a:sym typeface="Symbol" pitchFamily="18" charset="2"/>
              </a:rPr>
              <a:t></a:t>
            </a:r>
            <a:r>
              <a:rPr lang="en-US" altLang="en-US" sz="2400"/>
              <a:t>}. </a:t>
            </a:r>
          </a:p>
          <a:p>
            <a:pPr>
              <a:spcBef>
                <a:spcPct val="50000"/>
              </a:spcBef>
            </a:pPr>
            <a:endParaRPr lang="en-US" altLang="en-US" sz="2400"/>
          </a:p>
        </p:txBody>
      </p:sp>
      <p:sp>
        <p:nvSpPr>
          <p:cNvPr id="53254" name="Slide Number Placeholder 1"/>
          <p:cNvSpPr>
            <a:spLocks noGrp="1"/>
          </p:cNvSpPr>
          <p:nvPr>
            <p:ph type="sldNum" sz="quarter" idx="12"/>
          </p:nvPr>
        </p:nvSpPr>
        <p:spPr>
          <a:noFill/>
          <a:ln>
            <a:miter lim="800000"/>
            <a:headEnd/>
            <a:tailEnd/>
          </a:ln>
        </p:spPr>
        <p:txBody>
          <a:bodyPr/>
          <a:lstStyle/>
          <a:p>
            <a:fld id="{92BB60FB-58E4-4362-B52A-F16839025C9A}" type="slidenum">
              <a:rPr lang="en-US" altLang="en-US" smtClean="0">
                <a:latin typeface="Arial" charset="0"/>
              </a:rPr>
              <a:pPr/>
              <a:t>37</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title"/>
          </p:nvPr>
        </p:nvSpPr>
        <p:spPr>
          <a:xfrm>
            <a:off x="673100" y="0"/>
            <a:ext cx="8229600" cy="1143000"/>
          </a:xfrm>
        </p:spPr>
        <p:txBody>
          <a:bodyPr/>
          <a:lstStyle/>
          <a:p>
            <a:pPr eaLnBrk="1" hangingPunct="1"/>
            <a:r>
              <a:rPr lang="en-US" altLang="en-US" sz="3600" b="1" smtClean="0"/>
              <a:t>Simplifying Context-Free Grammars</a:t>
            </a:r>
            <a:r>
              <a:rPr lang="en-US" altLang="en-US" sz="3600" smtClean="0"/>
              <a:t> </a:t>
            </a:r>
          </a:p>
        </p:txBody>
      </p:sp>
      <p:sp>
        <p:nvSpPr>
          <p:cNvPr id="56323" name="Rectangle 6"/>
          <p:cNvSpPr>
            <a:spLocks noChangeArrowheads="1"/>
          </p:cNvSpPr>
          <p:nvPr/>
        </p:nvSpPr>
        <p:spPr bwMode="auto">
          <a:xfrm>
            <a:off x="939800" y="1084263"/>
            <a:ext cx="7924800" cy="3743325"/>
          </a:xfrm>
          <a:prstGeom prst="rect">
            <a:avLst/>
          </a:prstGeom>
          <a:noFill/>
          <a:ln w="9525">
            <a:noFill/>
            <a:miter lim="800000"/>
            <a:headEnd/>
            <a:tailEnd/>
          </a:ln>
          <a:effectLst/>
        </p:spPr>
        <p:txBody>
          <a:bodyPr anchor="ctr">
            <a:spAutoFit/>
          </a:bodyPr>
          <a:lstStyle/>
          <a:p>
            <a:r>
              <a:rPr lang="en-US" altLang="en-US" sz="2400"/>
              <a:t> </a:t>
            </a:r>
            <a:r>
              <a:rPr lang="en-US" altLang="en-US" sz="2400" i="1"/>
              <a:t>G</a:t>
            </a:r>
            <a:r>
              <a:rPr lang="en-US" altLang="en-US" sz="2400"/>
              <a:t> = ({</a:t>
            </a:r>
            <a:r>
              <a:rPr lang="en-US" altLang="en-US" sz="2400" i="1"/>
              <a:t>S</a:t>
            </a:r>
            <a:r>
              <a:rPr lang="en-US" altLang="en-US" sz="2400"/>
              <a:t>, </a:t>
            </a:r>
            <a:r>
              <a:rPr lang="en-US" altLang="en-US" sz="2400" i="1"/>
              <a:t>A</a:t>
            </a:r>
            <a:r>
              <a:rPr lang="en-US" altLang="en-US" sz="2400"/>
              <a:t>, </a:t>
            </a:r>
            <a:r>
              <a:rPr lang="en-US" altLang="en-US" sz="2400" i="1"/>
              <a:t>B</a:t>
            </a:r>
            <a:r>
              <a:rPr lang="en-US" altLang="en-US" sz="2400"/>
              <a:t>, </a:t>
            </a:r>
            <a:r>
              <a:rPr lang="en-US" altLang="en-US" sz="2400" i="1"/>
              <a:t>C</a:t>
            </a:r>
            <a:r>
              <a:rPr lang="en-US" altLang="en-US" sz="2400"/>
              <a:t>, </a:t>
            </a:r>
            <a:r>
              <a:rPr lang="en-US" altLang="en-US" sz="2400" i="1"/>
              <a:t>D</a:t>
            </a:r>
            <a:r>
              <a:rPr lang="en-US" altLang="en-US" sz="2400"/>
              <a:t>, </a:t>
            </a:r>
            <a:r>
              <a:rPr lang="en-US" altLang="en-US" sz="2400">
                <a:latin typeface="Courier New" pitchFamily="49" charset="0"/>
              </a:rPr>
              <a:t>a</a:t>
            </a:r>
            <a:r>
              <a:rPr lang="en-US" altLang="en-US" sz="2400"/>
              <a:t>, </a:t>
            </a:r>
            <a:r>
              <a:rPr lang="en-US" altLang="en-US" sz="2400">
                <a:latin typeface="Courier New" pitchFamily="49" charset="0"/>
              </a:rPr>
              <a:t>b</a:t>
            </a:r>
            <a:r>
              <a:rPr lang="en-US" altLang="en-US" sz="2400"/>
              <a:t>}, {</a:t>
            </a:r>
            <a:r>
              <a:rPr lang="en-US" altLang="en-US" sz="2400">
                <a:latin typeface="Courier New" pitchFamily="49" charset="0"/>
              </a:rPr>
              <a:t>a</a:t>
            </a:r>
            <a:r>
              <a:rPr lang="en-US" altLang="en-US" sz="2400"/>
              <a:t>, </a:t>
            </a:r>
            <a:r>
              <a:rPr lang="en-US" altLang="en-US" sz="2400">
                <a:latin typeface="Courier New" pitchFamily="49" charset="0"/>
              </a:rPr>
              <a:t>b</a:t>
            </a:r>
            <a:r>
              <a:rPr lang="en-US" altLang="en-US" sz="2400"/>
              <a:t>}, </a:t>
            </a:r>
            <a:r>
              <a:rPr lang="en-US" altLang="en-US" sz="2400" i="1"/>
              <a:t>R</a:t>
            </a:r>
            <a:r>
              <a:rPr lang="en-US" altLang="en-US" sz="2400"/>
              <a:t>, </a:t>
            </a:r>
            <a:r>
              <a:rPr lang="en-US" altLang="en-US" sz="2400" i="1"/>
              <a:t>S</a:t>
            </a:r>
            <a:r>
              <a:rPr lang="en-US" altLang="en-US" sz="2400"/>
              <a:t>), where </a:t>
            </a:r>
          </a:p>
          <a:p>
            <a:endParaRPr lang="en-US" altLang="en-US" sz="2400"/>
          </a:p>
          <a:p>
            <a:r>
              <a:rPr lang="en-US" altLang="en-US" sz="2400" i="1"/>
              <a:t>    R</a:t>
            </a:r>
            <a:r>
              <a:rPr lang="en-US" altLang="en-US" sz="2400"/>
              <a:t> =</a:t>
            </a:r>
          </a:p>
          <a:p>
            <a:endParaRPr lang="en-US" altLang="en-US" sz="2400"/>
          </a:p>
          <a:p>
            <a:pPr>
              <a:spcBef>
                <a:spcPct val="20000"/>
              </a:spcBef>
            </a:pPr>
            <a:r>
              <a:rPr lang="en-US" altLang="en-US" sz="2400"/>
              <a:t>         {	</a:t>
            </a:r>
            <a:r>
              <a:rPr lang="en-US" altLang="en-US" sz="2400" i="1"/>
              <a:t>S</a:t>
            </a:r>
            <a:r>
              <a:rPr lang="en-US" altLang="en-US" sz="2400"/>
              <a:t> </a:t>
            </a:r>
            <a:r>
              <a:rPr lang="en-US" altLang="en-US" sz="2400">
                <a:sym typeface="Symbol" pitchFamily="18" charset="2"/>
              </a:rPr>
              <a:t></a:t>
            </a:r>
            <a:r>
              <a:rPr lang="en-US" altLang="en-US" sz="2400"/>
              <a:t> </a:t>
            </a:r>
            <a:r>
              <a:rPr lang="en-US" altLang="en-US" sz="2400" i="1">
                <a:sym typeface="Symbol" pitchFamily="18" charset="2"/>
              </a:rPr>
              <a:t>AB</a:t>
            </a:r>
            <a:r>
              <a:rPr lang="en-US" altLang="en-US" sz="2400">
                <a:sym typeface="Symbol" pitchFamily="18" charset="2"/>
              </a:rPr>
              <a:t> | </a:t>
            </a:r>
            <a:r>
              <a:rPr lang="en-US" altLang="en-US" sz="2400" i="1">
                <a:sym typeface="Symbol" pitchFamily="18" charset="2"/>
              </a:rPr>
              <a:t>AC</a:t>
            </a:r>
            <a:r>
              <a:rPr lang="en-US" altLang="en-US" sz="2400">
                <a:sym typeface="Symbol" pitchFamily="18" charset="2"/>
              </a:rPr>
              <a:t> </a:t>
            </a:r>
          </a:p>
          <a:p>
            <a:pPr>
              <a:spcBef>
                <a:spcPct val="20000"/>
              </a:spcBef>
            </a:pPr>
            <a:r>
              <a:rPr lang="en-US" altLang="en-US" sz="2400">
                <a:sym typeface="Symbol" pitchFamily="18" charset="2"/>
              </a:rPr>
              <a:t>	</a:t>
            </a:r>
            <a:r>
              <a:rPr lang="en-US" altLang="en-US" sz="2400" i="1">
                <a:sym typeface="Symbol" pitchFamily="18" charset="2"/>
              </a:rPr>
              <a:t>A</a:t>
            </a:r>
            <a:r>
              <a:rPr lang="en-US" altLang="en-US" sz="2400">
                <a:sym typeface="Symbol" pitchFamily="18" charset="2"/>
              </a:rPr>
              <a:t> </a:t>
            </a:r>
            <a:r>
              <a:rPr lang="en-US" altLang="en-US" sz="2400"/>
              <a:t> </a:t>
            </a:r>
            <a:r>
              <a:rPr lang="en-US" altLang="en-US" sz="2400">
                <a:latin typeface="Courier New" pitchFamily="49" charset="0"/>
                <a:sym typeface="Symbol" pitchFamily="18" charset="2"/>
              </a:rPr>
              <a:t>a</a:t>
            </a:r>
            <a:r>
              <a:rPr lang="en-US" altLang="en-US" sz="2400" i="1">
                <a:sym typeface="Symbol" pitchFamily="18" charset="2"/>
              </a:rPr>
              <a:t>A</a:t>
            </a:r>
            <a:r>
              <a:rPr lang="en-US" altLang="en-US" sz="2400">
                <a:latin typeface="Courier New" pitchFamily="49" charset="0"/>
                <a:sym typeface="Symbol" pitchFamily="18" charset="2"/>
              </a:rPr>
              <a:t>b</a:t>
            </a:r>
            <a:r>
              <a:rPr lang="en-US" altLang="en-US" sz="2400">
                <a:sym typeface="Symbol" pitchFamily="18" charset="2"/>
              </a:rPr>
              <a:t> | </a:t>
            </a:r>
            <a:endParaRPr lang="en-US" altLang="en-US" sz="2400"/>
          </a:p>
          <a:p>
            <a:pPr>
              <a:spcBef>
                <a:spcPct val="20000"/>
              </a:spcBef>
            </a:pPr>
            <a:r>
              <a:rPr lang="en-US" altLang="en-US" sz="2400">
                <a:sym typeface="Symbol" pitchFamily="18" charset="2"/>
              </a:rPr>
              <a:t>	</a:t>
            </a:r>
            <a:r>
              <a:rPr lang="en-US" altLang="en-US" sz="2400" i="1">
                <a:sym typeface="Symbol" pitchFamily="18" charset="2"/>
              </a:rPr>
              <a:t>B</a:t>
            </a:r>
            <a:r>
              <a:rPr lang="en-US" altLang="en-US" sz="2400">
                <a:sym typeface="Symbol" pitchFamily="18" charset="2"/>
              </a:rPr>
              <a:t> </a:t>
            </a:r>
            <a:r>
              <a:rPr lang="en-US" altLang="en-US" sz="2400"/>
              <a:t> </a:t>
            </a:r>
            <a:r>
              <a:rPr lang="en-US" altLang="en-US" sz="2400">
                <a:latin typeface="Courier New" pitchFamily="49" charset="0"/>
                <a:sym typeface="Symbol" pitchFamily="18" charset="2"/>
              </a:rPr>
              <a:t>a</a:t>
            </a:r>
            <a:r>
              <a:rPr lang="en-US" altLang="en-US" sz="2400" i="1">
                <a:sym typeface="Symbol" pitchFamily="18" charset="2"/>
              </a:rPr>
              <a:t>A</a:t>
            </a:r>
            <a:r>
              <a:rPr lang="en-US" altLang="en-US" sz="2400">
                <a:sym typeface="Symbol" pitchFamily="18" charset="2"/>
              </a:rPr>
              <a:t> </a:t>
            </a:r>
          </a:p>
          <a:p>
            <a:pPr>
              <a:spcBef>
                <a:spcPct val="20000"/>
              </a:spcBef>
            </a:pPr>
            <a:r>
              <a:rPr lang="en-US" altLang="en-US" sz="2400">
                <a:sym typeface="Symbol" pitchFamily="18" charset="2"/>
              </a:rPr>
              <a:t>	</a:t>
            </a:r>
            <a:r>
              <a:rPr lang="en-US" altLang="en-US" sz="2400" i="1">
                <a:sym typeface="Symbol" pitchFamily="18" charset="2"/>
              </a:rPr>
              <a:t>C</a:t>
            </a:r>
            <a:r>
              <a:rPr lang="en-US" altLang="en-US" sz="2400">
                <a:sym typeface="Symbol" pitchFamily="18" charset="2"/>
              </a:rPr>
              <a:t> </a:t>
            </a:r>
            <a:r>
              <a:rPr lang="en-US" altLang="en-US" sz="2400"/>
              <a:t> </a:t>
            </a:r>
            <a:r>
              <a:rPr lang="en-US" altLang="en-US" sz="2400">
                <a:latin typeface="Courier New" pitchFamily="49" charset="0"/>
                <a:sym typeface="Symbol" pitchFamily="18" charset="2"/>
              </a:rPr>
              <a:t>b</a:t>
            </a:r>
            <a:r>
              <a:rPr lang="en-US" altLang="en-US" sz="2400" i="1">
                <a:sym typeface="Symbol" pitchFamily="18" charset="2"/>
              </a:rPr>
              <a:t>C</a:t>
            </a:r>
            <a:r>
              <a:rPr lang="en-US" altLang="en-US" sz="2400">
                <a:latin typeface="Courier New" pitchFamily="49" charset="0"/>
                <a:sym typeface="Symbol" pitchFamily="18" charset="2"/>
              </a:rPr>
              <a:t>a</a:t>
            </a:r>
          </a:p>
          <a:p>
            <a:pPr>
              <a:spcBef>
                <a:spcPct val="20000"/>
              </a:spcBef>
            </a:pPr>
            <a:r>
              <a:rPr lang="en-US" altLang="en-US" sz="2400">
                <a:sym typeface="Symbol" pitchFamily="18" charset="2"/>
              </a:rPr>
              <a:t>	</a:t>
            </a:r>
            <a:r>
              <a:rPr lang="en-US" altLang="en-US" sz="2400" i="1">
                <a:sym typeface="Symbol" pitchFamily="18" charset="2"/>
              </a:rPr>
              <a:t>D</a:t>
            </a:r>
            <a:r>
              <a:rPr lang="en-US" altLang="en-US" sz="2400">
                <a:sym typeface="Symbol" pitchFamily="18" charset="2"/>
              </a:rPr>
              <a:t> </a:t>
            </a:r>
            <a:r>
              <a:rPr lang="en-US" altLang="en-US" sz="2400"/>
              <a:t> </a:t>
            </a:r>
            <a:r>
              <a:rPr lang="en-US" altLang="en-US" sz="2400" i="1">
                <a:sym typeface="Symbol" pitchFamily="18" charset="2"/>
              </a:rPr>
              <a:t>AB</a:t>
            </a:r>
            <a:r>
              <a:rPr lang="en-US" altLang="en-US" sz="2400">
                <a:sym typeface="Symbol" pitchFamily="18" charset="2"/>
              </a:rPr>
              <a:t> }</a:t>
            </a:r>
          </a:p>
        </p:txBody>
      </p:sp>
      <p:sp>
        <p:nvSpPr>
          <p:cNvPr id="56324" name="Slide Number Placeholder 1"/>
          <p:cNvSpPr>
            <a:spLocks noGrp="1"/>
          </p:cNvSpPr>
          <p:nvPr>
            <p:ph type="sldNum" sz="quarter" idx="12"/>
          </p:nvPr>
        </p:nvSpPr>
        <p:spPr>
          <a:noFill/>
          <a:ln>
            <a:miter lim="800000"/>
            <a:headEnd/>
            <a:tailEnd/>
          </a:ln>
        </p:spPr>
        <p:txBody>
          <a:bodyPr/>
          <a:lstStyle/>
          <a:p>
            <a:fld id="{3C4D1C20-927E-44F6-8DE5-828752FD36FB}" type="slidenum">
              <a:rPr lang="en-US" altLang="en-US" smtClean="0">
                <a:latin typeface="Arial" charset="0"/>
              </a:rPr>
              <a:pPr/>
              <a:t>38</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title"/>
          </p:nvPr>
        </p:nvSpPr>
        <p:spPr>
          <a:xfrm>
            <a:off x="914400" y="152400"/>
            <a:ext cx="8229600" cy="868363"/>
          </a:xfrm>
        </p:spPr>
        <p:txBody>
          <a:bodyPr/>
          <a:lstStyle/>
          <a:p>
            <a:pPr eaLnBrk="1" hangingPunct="1"/>
            <a:r>
              <a:rPr lang="en-US" altLang="en-US" sz="3600" b="1" dirty="0" smtClean="0"/>
              <a:t>Unproductive Nonterminals</a:t>
            </a:r>
            <a:r>
              <a:rPr lang="en-US" altLang="en-US" sz="3600" dirty="0" smtClean="0"/>
              <a:t> </a:t>
            </a:r>
          </a:p>
        </p:txBody>
      </p:sp>
      <p:sp>
        <p:nvSpPr>
          <p:cNvPr id="57347" name="Rectangle 6"/>
          <p:cNvSpPr>
            <a:spLocks noChangeArrowheads="1"/>
          </p:cNvSpPr>
          <p:nvPr/>
        </p:nvSpPr>
        <p:spPr bwMode="auto">
          <a:xfrm>
            <a:off x="1073150" y="1066800"/>
            <a:ext cx="7385050" cy="5116513"/>
          </a:xfrm>
          <a:prstGeom prst="rect">
            <a:avLst/>
          </a:prstGeom>
          <a:noFill/>
          <a:ln w="9525">
            <a:noFill/>
            <a:miter lim="800000"/>
            <a:headEnd/>
            <a:tailEnd/>
          </a:ln>
          <a:effectLst/>
        </p:spPr>
        <p:txBody>
          <a:bodyPr anchor="ctr">
            <a:spAutoFit/>
          </a:bodyPr>
          <a:lstStyle/>
          <a:p>
            <a:pPr marL="342900" indent="-342900">
              <a:tabLst>
                <a:tab pos="685800" algn="l"/>
              </a:tabLst>
            </a:pPr>
            <a:r>
              <a:rPr lang="en-US" altLang="en-US" sz="2200" i="1"/>
              <a:t>removeunproductive</a:t>
            </a:r>
            <a:r>
              <a:rPr lang="en-US" altLang="en-US" sz="2200"/>
              <a:t>(</a:t>
            </a:r>
            <a:r>
              <a:rPr lang="en-US" altLang="en-US" sz="2200" i="1"/>
              <a:t>G</a:t>
            </a:r>
            <a:r>
              <a:rPr lang="en-US" altLang="en-US" sz="2200"/>
              <a:t>: CFG) = </a:t>
            </a:r>
          </a:p>
          <a:p>
            <a:pPr marL="342900" indent="-342900">
              <a:buFontTx/>
              <a:buAutoNum type="arabicPeriod"/>
              <a:tabLst>
                <a:tab pos="685800" algn="l"/>
              </a:tabLst>
            </a:pPr>
            <a:r>
              <a:rPr lang="en-US" altLang="en-US" sz="2200" i="1"/>
              <a:t>G</a:t>
            </a:r>
            <a:r>
              <a:rPr lang="en-US" altLang="en-US" sz="2200">
                <a:sym typeface="Symbol" pitchFamily="18" charset="2"/>
              </a:rPr>
              <a:t></a:t>
            </a:r>
            <a:r>
              <a:rPr lang="en-US" altLang="en-US" sz="2200"/>
              <a:t> = </a:t>
            </a:r>
            <a:r>
              <a:rPr lang="en-US" altLang="en-US" sz="2200" i="1">
                <a:sym typeface="Symbol" pitchFamily="18" charset="2"/>
              </a:rPr>
              <a:t>G</a:t>
            </a:r>
            <a:r>
              <a:rPr lang="en-US" altLang="en-US" sz="2200">
                <a:sym typeface="Symbol" pitchFamily="18" charset="2"/>
              </a:rPr>
              <a:t>. </a:t>
            </a:r>
          </a:p>
          <a:p>
            <a:pPr marL="342900" indent="-342900">
              <a:buFontTx/>
              <a:buAutoNum type="arabicPeriod"/>
              <a:tabLst>
                <a:tab pos="685800" algn="l"/>
              </a:tabLst>
            </a:pPr>
            <a:r>
              <a:rPr lang="en-US" altLang="en-US" sz="2200">
                <a:sym typeface="Symbol" pitchFamily="18" charset="2"/>
              </a:rPr>
              <a:t>Mark every nonterminal symbol in </a:t>
            </a:r>
            <a:r>
              <a:rPr lang="en-US" altLang="en-US" sz="2200" i="1">
                <a:sym typeface="Symbol" pitchFamily="18" charset="2"/>
              </a:rPr>
              <a:t>G</a:t>
            </a:r>
            <a:r>
              <a:rPr lang="en-US" altLang="en-US" sz="2200">
                <a:sym typeface="Symbol" pitchFamily="18" charset="2"/>
              </a:rPr>
              <a:t></a:t>
            </a:r>
            <a:r>
              <a:rPr lang="en-US" altLang="en-US" sz="2200"/>
              <a:t> as unproductive.</a:t>
            </a:r>
          </a:p>
          <a:p>
            <a:pPr marL="342900" indent="-342900">
              <a:buFontTx/>
              <a:buAutoNum type="arabicPeriod"/>
              <a:tabLst>
                <a:tab pos="685800" algn="l"/>
              </a:tabLst>
            </a:pPr>
            <a:r>
              <a:rPr lang="en-US" altLang="en-US" sz="2200">
                <a:sym typeface="Symbol" pitchFamily="18" charset="2"/>
              </a:rPr>
              <a:t>Mark every terminal symbol in </a:t>
            </a:r>
            <a:r>
              <a:rPr lang="en-US" altLang="en-US" sz="2200" i="1">
                <a:sym typeface="Symbol" pitchFamily="18" charset="2"/>
              </a:rPr>
              <a:t>G</a:t>
            </a:r>
            <a:r>
              <a:rPr lang="en-US" altLang="en-US" sz="2200">
                <a:sym typeface="Symbol" pitchFamily="18" charset="2"/>
              </a:rPr>
              <a:t></a:t>
            </a:r>
            <a:r>
              <a:rPr lang="en-US" altLang="en-US" sz="2200"/>
              <a:t> as productive.</a:t>
            </a:r>
            <a:endParaRPr lang="en-US" altLang="en-US" sz="2200">
              <a:sym typeface="Symbol" pitchFamily="18" charset="2"/>
            </a:endParaRPr>
          </a:p>
          <a:p>
            <a:pPr marL="342900" indent="-342900">
              <a:buFontTx/>
              <a:buAutoNum type="arabicPeriod"/>
              <a:tabLst>
                <a:tab pos="685800" algn="l"/>
              </a:tabLst>
            </a:pPr>
            <a:r>
              <a:rPr lang="en-US" altLang="en-US" sz="2200">
                <a:sym typeface="Symbol" pitchFamily="18" charset="2"/>
              </a:rPr>
              <a:t>Until one entire pass has been made without any new symbol being marked do:</a:t>
            </a:r>
          </a:p>
          <a:p>
            <a:pPr marL="342900" indent="-342900">
              <a:tabLst>
                <a:tab pos="685800" algn="l"/>
              </a:tabLst>
            </a:pPr>
            <a:r>
              <a:rPr lang="en-US" altLang="en-US" sz="2200">
                <a:sym typeface="Symbol" pitchFamily="18" charset="2"/>
              </a:rPr>
              <a:t>	   For each rule </a:t>
            </a:r>
            <a:r>
              <a:rPr lang="en-US" altLang="en-US" sz="2200" i="1">
                <a:sym typeface="Symbol" pitchFamily="18" charset="2"/>
              </a:rPr>
              <a:t>X</a:t>
            </a:r>
            <a:r>
              <a:rPr lang="en-US" altLang="en-US" sz="2200">
                <a:sym typeface="Symbol" pitchFamily="18" charset="2"/>
              </a:rPr>
              <a:t> </a:t>
            </a:r>
            <a:r>
              <a:rPr lang="en-US" altLang="en-US" sz="2200"/>
              <a:t> </a:t>
            </a:r>
            <a:r>
              <a:rPr lang="en-US" altLang="en-US" sz="2200">
                <a:sym typeface="Symbol" pitchFamily="18" charset="2"/>
              </a:rPr>
              <a:t></a:t>
            </a:r>
            <a:r>
              <a:rPr lang="en-US" altLang="en-US" sz="2200"/>
              <a:t> in </a:t>
            </a:r>
            <a:r>
              <a:rPr lang="en-US" altLang="en-US" sz="2200" i="1">
                <a:sym typeface="Symbol" pitchFamily="18" charset="2"/>
              </a:rPr>
              <a:t>R</a:t>
            </a:r>
            <a:r>
              <a:rPr lang="en-US" altLang="en-US" sz="2200">
                <a:sym typeface="Symbol" pitchFamily="18" charset="2"/>
              </a:rPr>
              <a:t> do:</a:t>
            </a:r>
          </a:p>
          <a:p>
            <a:pPr marL="342900" indent="-342900">
              <a:tabLst>
                <a:tab pos="685800" algn="l"/>
              </a:tabLst>
            </a:pPr>
            <a:r>
              <a:rPr lang="en-US" altLang="en-US" sz="2200">
                <a:sym typeface="Symbol" pitchFamily="18" charset="2"/>
              </a:rPr>
              <a:t>	      	If every symbol in </a:t>
            </a:r>
            <a:r>
              <a:rPr lang="en-US" altLang="en-US" sz="2200"/>
              <a:t> has been marked as 			productive and </a:t>
            </a:r>
            <a:r>
              <a:rPr lang="en-US" altLang="en-US" sz="2200" i="1">
                <a:sym typeface="Symbol" pitchFamily="18" charset="2"/>
              </a:rPr>
              <a:t>X </a:t>
            </a:r>
            <a:r>
              <a:rPr lang="en-US" altLang="en-US" sz="2200">
                <a:sym typeface="Symbol" pitchFamily="18" charset="2"/>
              </a:rPr>
              <a:t>has not yet been marked as 		productive then:</a:t>
            </a:r>
          </a:p>
          <a:p>
            <a:pPr marL="342900" indent="-342900">
              <a:tabLst>
                <a:tab pos="685800" algn="l"/>
              </a:tabLst>
            </a:pPr>
            <a:r>
              <a:rPr lang="en-US" altLang="en-US" sz="2200">
                <a:sym typeface="Symbol" pitchFamily="18" charset="2"/>
              </a:rPr>
              <a:t>                    Mark </a:t>
            </a:r>
            <a:r>
              <a:rPr lang="en-US" altLang="en-US" sz="2200" i="1">
                <a:sym typeface="Symbol" pitchFamily="18" charset="2"/>
              </a:rPr>
              <a:t>X</a:t>
            </a:r>
            <a:r>
              <a:rPr lang="en-US" altLang="en-US" sz="2200">
                <a:sym typeface="Symbol" pitchFamily="18" charset="2"/>
              </a:rPr>
              <a:t> as productive.</a:t>
            </a:r>
          </a:p>
          <a:p>
            <a:pPr marL="342900" indent="-342900">
              <a:buFontTx/>
              <a:buAutoNum type="arabicPeriod" startAt="5"/>
              <a:tabLst>
                <a:tab pos="685800" algn="l"/>
              </a:tabLst>
            </a:pPr>
            <a:r>
              <a:rPr lang="en-US" altLang="en-US" sz="2200">
                <a:sym typeface="Symbol" pitchFamily="18" charset="2"/>
              </a:rPr>
              <a:t>Remove from </a:t>
            </a:r>
            <a:r>
              <a:rPr lang="en-US" altLang="en-US" sz="2200" i="1">
                <a:sym typeface="Symbol" pitchFamily="18" charset="2"/>
              </a:rPr>
              <a:t>G</a:t>
            </a:r>
            <a:r>
              <a:rPr lang="en-US" altLang="en-US" sz="2200">
                <a:sym typeface="Symbol" pitchFamily="18" charset="2"/>
              </a:rPr>
              <a:t></a:t>
            </a:r>
            <a:r>
              <a:rPr lang="en-US" altLang="en-US" sz="2200"/>
              <a:t> every unproductive symbol.</a:t>
            </a:r>
          </a:p>
          <a:p>
            <a:pPr marL="342900" indent="-342900">
              <a:buFontTx/>
              <a:buAutoNum type="arabicPeriod" startAt="5"/>
              <a:tabLst>
                <a:tab pos="685800" algn="l"/>
              </a:tabLst>
            </a:pPr>
            <a:r>
              <a:rPr lang="en-US" altLang="en-US" sz="2200">
                <a:sym typeface="Symbol" pitchFamily="18" charset="2"/>
              </a:rPr>
              <a:t>Remove from </a:t>
            </a:r>
            <a:r>
              <a:rPr lang="en-US" altLang="en-US" sz="2200" i="1">
                <a:sym typeface="Symbol" pitchFamily="18" charset="2"/>
              </a:rPr>
              <a:t>G</a:t>
            </a:r>
            <a:r>
              <a:rPr lang="en-US" altLang="en-US" sz="2200">
                <a:sym typeface="Symbol" pitchFamily="18" charset="2"/>
              </a:rPr>
              <a:t></a:t>
            </a:r>
            <a:r>
              <a:rPr lang="en-US" altLang="en-US" sz="2200"/>
              <a:t> every rule that contains an unproductive symbol. </a:t>
            </a:r>
          </a:p>
          <a:p>
            <a:pPr marL="342900" indent="-342900">
              <a:buFontTx/>
              <a:buAutoNum type="arabicPeriod" startAt="5"/>
              <a:tabLst>
                <a:tab pos="685800" algn="l"/>
              </a:tabLst>
            </a:pPr>
            <a:r>
              <a:rPr lang="en-US" altLang="en-US" sz="2200"/>
              <a:t>Return </a:t>
            </a:r>
            <a:r>
              <a:rPr lang="en-US" altLang="en-US" sz="2200" i="1"/>
              <a:t>G</a:t>
            </a:r>
            <a:r>
              <a:rPr lang="en-US" altLang="en-US" sz="2200">
                <a:sym typeface="Symbol" pitchFamily="18" charset="2"/>
              </a:rPr>
              <a:t></a:t>
            </a:r>
            <a:r>
              <a:rPr lang="en-US" altLang="en-US" sz="2200"/>
              <a:t>.</a:t>
            </a:r>
          </a:p>
        </p:txBody>
      </p:sp>
      <p:sp>
        <p:nvSpPr>
          <p:cNvPr id="57348" name="Slide Number Placeholder 1"/>
          <p:cNvSpPr>
            <a:spLocks noGrp="1"/>
          </p:cNvSpPr>
          <p:nvPr>
            <p:ph type="sldNum" sz="quarter" idx="12"/>
          </p:nvPr>
        </p:nvSpPr>
        <p:spPr>
          <a:noFill/>
          <a:ln>
            <a:miter lim="800000"/>
            <a:headEnd/>
            <a:tailEnd/>
          </a:ln>
        </p:spPr>
        <p:txBody>
          <a:bodyPr/>
          <a:lstStyle/>
          <a:p>
            <a:fld id="{7DEEBBB9-BE15-4522-9510-6BF2CFF38A18}" type="slidenum">
              <a:rPr lang="en-US" altLang="en-US" smtClean="0">
                <a:latin typeface="Arial" charset="0"/>
              </a:rPr>
              <a:pPr/>
              <a:t>39</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914400" y="76200"/>
            <a:ext cx="8229600" cy="914400"/>
          </a:xfrm>
        </p:spPr>
        <p:txBody>
          <a:bodyPr/>
          <a:lstStyle/>
          <a:p>
            <a:pPr eaLnBrk="1" hangingPunct="1"/>
            <a:r>
              <a:rPr lang="en-US" altLang="en-US" sz="3600" b="1" i="1" smtClean="0"/>
              <a:t>Simple-rewrite</a:t>
            </a:r>
            <a:r>
              <a:rPr lang="en-US" altLang="en-US" sz="3600" smtClean="0"/>
              <a:t> </a:t>
            </a:r>
          </a:p>
        </p:txBody>
      </p:sp>
      <p:sp>
        <p:nvSpPr>
          <p:cNvPr id="5123" name="Text Box 5"/>
          <p:cNvSpPr txBox="1">
            <a:spLocks noChangeArrowheads="1"/>
          </p:cNvSpPr>
          <p:nvPr/>
        </p:nvSpPr>
        <p:spPr bwMode="auto">
          <a:xfrm>
            <a:off x="914400" y="1143000"/>
            <a:ext cx="8001000" cy="5632311"/>
          </a:xfrm>
          <a:prstGeom prst="rect">
            <a:avLst/>
          </a:prstGeom>
          <a:noFill/>
          <a:ln w="9525">
            <a:noFill/>
            <a:miter lim="800000"/>
            <a:headEnd/>
            <a:tailEnd/>
          </a:ln>
          <a:effectLst/>
        </p:spPr>
        <p:txBody>
          <a:bodyPr>
            <a:spAutoFit/>
          </a:bodyPr>
          <a:lstStyle/>
          <a:p>
            <a:pPr marL="342900" indent="-342900"/>
            <a:r>
              <a:rPr lang="en-US" altLang="en-US" sz="2400" b="1" i="1" dirty="0"/>
              <a:t>simple-rewrite</a:t>
            </a:r>
            <a:r>
              <a:rPr lang="en-US" altLang="en-US" sz="2400" b="1" dirty="0"/>
              <a:t>(</a:t>
            </a:r>
            <a:r>
              <a:rPr lang="en-US" altLang="en-US" sz="2400" b="1" i="1" dirty="0"/>
              <a:t>R</a:t>
            </a:r>
            <a:r>
              <a:rPr lang="en-US" altLang="en-US" sz="2400" b="1" dirty="0"/>
              <a:t>: rewrite system, </a:t>
            </a:r>
            <a:r>
              <a:rPr lang="en-US" altLang="en-US" sz="2400" b="1" i="1" dirty="0"/>
              <a:t>w</a:t>
            </a:r>
            <a:r>
              <a:rPr lang="en-US" altLang="en-US" sz="2400" b="1" dirty="0"/>
              <a:t>: initial string) = </a:t>
            </a:r>
          </a:p>
          <a:p>
            <a:pPr marL="342900" indent="-342900"/>
            <a:endParaRPr lang="en-US" altLang="en-US" sz="2400" b="1" dirty="0"/>
          </a:p>
          <a:p>
            <a:pPr marL="342900" indent="-342900"/>
            <a:r>
              <a:rPr lang="en-US" altLang="en-US" sz="2400" b="1" dirty="0"/>
              <a:t>1. Set </a:t>
            </a:r>
            <a:r>
              <a:rPr lang="en-US" altLang="en-US" sz="2400" b="1" i="1" dirty="0">
                <a:solidFill>
                  <a:srgbClr val="FF0000"/>
                </a:solidFill>
              </a:rPr>
              <a:t>working-string</a:t>
            </a:r>
            <a:r>
              <a:rPr lang="en-US" altLang="en-US" sz="2400" b="1" dirty="0"/>
              <a:t> to </a:t>
            </a:r>
            <a:r>
              <a:rPr lang="en-US" altLang="en-US" sz="2400" b="1" i="1" dirty="0"/>
              <a:t>w</a:t>
            </a:r>
            <a:r>
              <a:rPr lang="en-US" altLang="en-US" sz="2400" b="1" dirty="0"/>
              <a:t>.</a:t>
            </a:r>
          </a:p>
          <a:p>
            <a:pPr marL="342900" indent="-342900"/>
            <a:endParaRPr lang="en-US" altLang="en-US" sz="2400" b="1" dirty="0"/>
          </a:p>
          <a:p>
            <a:pPr marL="342900" indent="-342900"/>
            <a:r>
              <a:rPr lang="en-US" altLang="en-US" sz="2400" b="1" dirty="0"/>
              <a:t>2. Until told by </a:t>
            </a:r>
            <a:r>
              <a:rPr lang="en-US" altLang="en-US" sz="2400" b="1" i="1" dirty="0"/>
              <a:t>R</a:t>
            </a:r>
            <a:r>
              <a:rPr lang="en-US" altLang="en-US" sz="2400" b="1" dirty="0"/>
              <a:t> to halt do:</a:t>
            </a:r>
          </a:p>
          <a:p>
            <a:pPr marL="800100" lvl="1" indent="-342900"/>
            <a:r>
              <a:rPr lang="en-US" altLang="en-US" sz="2400" b="1" dirty="0"/>
              <a:t>    Match the</a:t>
            </a:r>
            <a:r>
              <a:rPr lang="en-US" altLang="en-US" sz="2400" b="1" dirty="0">
                <a:solidFill>
                  <a:srgbClr val="FF0000"/>
                </a:solidFill>
              </a:rPr>
              <a:t> lhs </a:t>
            </a:r>
            <a:r>
              <a:rPr lang="en-US" altLang="en-US" sz="2400" b="1" dirty="0"/>
              <a:t>of some rule against some part of </a:t>
            </a:r>
            <a:r>
              <a:rPr lang="en-US" altLang="en-US" sz="2400" b="1" i="1" dirty="0">
                <a:solidFill>
                  <a:srgbClr val="FF0000"/>
                </a:solidFill>
              </a:rPr>
              <a:t>working-string</a:t>
            </a:r>
            <a:r>
              <a:rPr lang="en-US" altLang="en-US" sz="2400" b="1" dirty="0">
                <a:solidFill>
                  <a:srgbClr val="FF0000"/>
                </a:solidFill>
              </a:rPr>
              <a:t>.</a:t>
            </a:r>
          </a:p>
          <a:p>
            <a:pPr marL="342900" indent="-342900"/>
            <a:endParaRPr lang="en-US" altLang="en-US" sz="2400" b="1" dirty="0"/>
          </a:p>
          <a:p>
            <a:pPr marL="800100" lvl="1" indent="-342900"/>
            <a:r>
              <a:rPr lang="en-US" altLang="en-US" sz="2400" b="1" dirty="0"/>
              <a:t>    Replace the matched part of </a:t>
            </a:r>
            <a:r>
              <a:rPr lang="en-US" altLang="en-US" sz="2400" b="1" i="1" dirty="0">
                <a:solidFill>
                  <a:srgbClr val="FF0000"/>
                </a:solidFill>
              </a:rPr>
              <a:t>working-string</a:t>
            </a:r>
            <a:r>
              <a:rPr lang="en-US" altLang="en-US" sz="2400" b="1" dirty="0"/>
              <a:t> with the </a:t>
            </a:r>
            <a:r>
              <a:rPr lang="en-US" altLang="en-US" sz="2400" b="1" dirty="0" err="1">
                <a:solidFill>
                  <a:srgbClr val="FF0000"/>
                </a:solidFill>
              </a:rPr>
              <a:t>rhs</a:t>
            </a:r>
            <a:r>
              <a:rPr lang="en-US" altLang="en-US" sz="2400" b="1" dirty="0">
                <a:solidFill>
                  <a:srgbClr val="FF0000"/>
                </a:solidFill>
              </a:rPr>
              <a:t> </a:t>
            </a:r>
            <a:r>
              <a:rPr lang="en-US" altLang="en-US" sz="2400" b="1" dirty="0"/>
              <a:t>of the rule that was matched.</a:t>
            </a:r>
          </a:p>
          <a:p>
            <a:pPr marL="342900" indent="-342900"/>
            <a:endParaRPr lang="en-US" altLang="en-US" sz="2400" b="1" dirty="0"/>
          </a:p>
          <a:p>
            <a:pPr marL="342900" indent="-342900"/>
            <a:r>
              <a:rPr lang="en-US" altLang="en-US" sz="2400" b="1" dirty="0"/>
              <a:t>3. Return </a:t>
            </a:r>
            <a:r>
              <a:rPr lang="en-US" altLang="en-US" sz="2400" b="1" i="1" dirty="0">
                <a:solidFill>
                  <a:srgbClr val="FF0000"/>
                </a:solidFill>
              </a:rPr>
              <a:t>working-string</a:t>
            </a:r>
            <a:r>
              <a:rPr lang="en-US" altLang="en-US" sz="2400" b="1" dirty="0">
                <a:solidFill>
                  <a:srgbClr val="FF0000"/>
                </a:solidFill>
              </a:rPr>
              <a:t>.</a:t>
            </a:r>
          </a:p>
          <a:p>
            <a:pPr marL="342900" indent="-342900"/>
            <a:endParaRPr lang="en-US" altLang="en-US" sz="2400" dirty="0" smtClean="0"/>
          </a:p>
          <a:p>
            <a:pPr marL="342900" indent="-342900"/>
            <a:r>
              <a:rPr lang="en-US" altLang="en-US" sz="2400" dirty="0" smtClean="0"/>
              <a:t>“If simple-rewrite(</a:t>
            </a:r>
            <a:r>
              <a:rPr lang="en-US" altLang="en-US" sz="2400" dirty="0" err="1" smtClean="0"/>
              <a:t>R,w</a:t>
            </a:r>
            <a:r>
              <a:rPr lang="en-US" altLang="en-US" sz="2400" dirty="0" smtClean="0"/>
              <a:t>) can return some string s –then R can </a:t>
            </a:r>
            <a:r>
              <a:rPr lang="en-US" altLang="en-US" sz="2400" b="1" dirty="0" smtClean="0"/>
              <a:t>derive </a:t>
            </a:r>
            <a:r>
              <a:rPr lang="en-US" altLang="en-US" sz="2400" dirty="0" smtClean="0"/>
              <a:t>s from w or there exists a </a:t>
            </a:r>
            <a:r>
              <a:rPr lang="en-US" altLang="en-US" sz="2400" b="1" dirty="0" smtClean="0"/>
              <a:t>derivation</a:t>
            </a:r>
            <a:r>
              <a:rPr lang="en-US" altLang="en-US" sz="2400" dirty="0" smtClean="0"/>
              <a:t> in R of s from w</a:t>
            </a:r>
          </a:p>
        </p:txBody>
      </p:sp>
      <p:sp>
        <p:nvSpPr>
          <p:cNvPr id="5124" name="Slide Number Placeholder 1"/>
          <p:cNvSpPr>
            <a:spLocks noGrp="1"/>
          </p:cNvSpPr>
          <p:nvPr>
            <p:ph type="sldNum" sz="quarter" idx="12"/>
          </p:nvPr>
        </p:nvSpPr>
        <p:spPr>
          <a:noFill/>
          <a:ln>
            <a:miter lim="800000"/>
            <a:headEnd/>
            <a:tailEnd/>
          </a:ln>
        </p:spPr>
        <p:txBody>
          <a:bodyPr/>
          <a:lstStyle/>
          <a:p>
            <a:fld id="{20575F0E-F2F9-4466-83C7-F13E71711D52}" type="slidenum">
              <a:rPr lang="en-US" altLang="en-US" smtClean="0">
                <a:latin typeface="Arial" charset="0"/>
              </a:rPr>
              <a:pPr/>
              <a:t>4</a:t>
            </a:fld>
            <a:endParaRPr lang="en-US" altLang="en-US" dirty="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title"/>
          </p:nvPr>
        </p:nvSpPr>
        <p:spPr>
          <a:xfrm>
            <a:off x="838200" y="76200"/>
            <a:ext cx="8229600" cy="868363"/>
          </a:xfrm>
        </p:spPr>
        <p:txBody>
          <a:bodyPr/>
          <a:lstStyle/>
          <a:p>
            <a:pPr eaLnBrk="1" hangingPunct="1"/>
            <a:r>
              <a:rPr lang="en-US" altLang="en-US" sz="3600" b="1" dirty="0" smtClean="0"/>
              <a:t>Unreachable Nonterminals</a:t>
            </a:r>
            <a:r>
              <a:rPr lang="en-US" altLang="en-US" sz="3600" dirty="0" smtClean="0"/>
              <a:t> </a:t>
            </a:r>
          </a:p>
        </p:txBody>
      </p:sp>
      <p:sp>
        <p:nvSpPr>
          <p:cNvPr id="58371" name="Rectangle 6"/>
          <p:cNvSpPr>
            <a:spLocks noChangeArrowheads="1"/>
          </p:cNvSpPr>
          <p:nvPr/>
        </p:nvSpPr>
        <p:spPr bwMode="auto">
          <a:xfrm>
            <a:off x="990600" y="981075"/>
            <a:ext cx="7921625" cy="4446588"/>
          </a:xfrm>
          <a:prstGeom prst="rect">
            <a:avLst/>
          </a:prstGeom>
          <a:noFill/>
          <a:ln w="9525">
            <a:noFill/>
            <a:miter lim="800000"/>
            <a:headEnd/>
            <a:tailEnd/>
          </a:ln>
          <a:effectLst/>
        </p:spPr>
        <p:txBody>
          <a:bodyPr anchor="ctr">
            <a:spAutoFit/>
          </a:bodyPr>
          <a:lstStyle/>
          <a:p>
            <a:pPr marL="342900" indent="-342900">
              <a:tabLst>
                <a:tab pos="685800" algn="l"/>
              </a:tabLst>
            </a:pPr>
            <a:r>
              <a:rPr lang="en-US" altLang="en-US" sz="2200" i="1"/>
              <a:t>removeunreachable</a:t>
            </a:r>
            <a:r>
              <a:rPr lang="en-US" altLang="en-US" sz="2200"/>
              <a:t>(</a:t>
            </a:r>
            <a:r>
              <a:rPr lang="en-US" altLang="en-US" sz="2200" i="1"/>
              <a:t>G</a:t>
            </a:r>
            <a:r>
              <a:rPr lang="en-US" altLang="en-US" sz="2200"/>
              <a:t>: CFG) = </a:t>
            </a:r>
          </a:p>
          <a:p>
            <a:pPr marL="342900" indent="-342900">
              <a:buFontTx/>
              <a:buAutoNum type="arabicPeriod"/>
              <a:tabLst>
                <a:tab pos="685800" algn="l"/>
              </a:tabLst>
            </a:pPr>
            <a:r>
              <a:rPr lang="en-US" altLang="en-US" sz="2200" i="1"/>
              <a:t>G</a:t>
            </a:r>
            <a:r>
              <a:rPr lang="en-US" altLang="en-US" sz="2200">
                <a:sym typeface="Symbol" pitchFamily="18" charset="2"/>
              </a:rPr>
              <a:t></a:t>
            </a:r>
            <a:r>
              <a:rPr lang="en-US" altLang="en-US" sz="2200"/>
              <a:t> = </a:t>
            </a:r>
            <a:r>
              <a:rPr lang="en-US" altLang="en-US" sz="2200" i="1">
                <a:sym typeface="Symbol" pitchFamily="18" charset="2"/>
              </a:rPr>
              <a:t>G.</a:t>
            </a:r>
            <a:r>
              <a:rPr lang="en-US" altLang="en-US" sz="2200">
                <a:sym typeface="Symbol" pitchFamily="18" charset="2"/>
              </a:rPr>
              <a:t> </a:t>
            </a:r>
          </a:p>
          <a:p>
            <a:pPr marL="342900" indent="-342900">
              <a:buFontTx/>
              <a:buAutoNum type="arabicPeriod"/>
              <a:tabLst>
                <a:tab pos="685800" algn="l"/>
              </a:tabLst>
            </a:pPr>
            <a:r>
              <a:rPr lang="en-US" altLang="en-US" sz="2200">
                <a:sym typeface="Symbol" pitchFamily="18" charset="2"/>
              </a:rPr>
              <a:t>Mark </a:t>
            </a:r>
            <a:r>
              <a:rPr lang="en-US" altLang="en-US" sz="2200" i="1">
                <a:sym typeface="Symbol" pitchFamily="18" charset="2"/>
              </a:rPr>
              <a:t>S</a:t>
            </a:r>
            <a:r>
              <a:rPr lang="en-US" altLang="en-US" sz="2200">
                <a:sym typeface="Symbol" pitchFamily="18" charset="2"/>
              </a:rPr>
              <a:t> as reachable.</a:t>
            </a:r>
          </a:p>
          <a:p>
            <a:pPr marL="342900" indent="-342900">
              <a:buFontTx/>
              <a:buAutoNum type="arabicPeriod"/>
              <a:tabLst>
                <a:tab pos="685800" algn="l"/>
              </a:tabLst>
            </a:pPr>
            <a:r>
              <a:rPr lang="en-US" altLang="en-US" sz="2200">
                <a:sym typeface="Symbol" pitchFamily="18" charset="2"/>
              </a:rPr>
              <a:t>Mark every other nonterminal symbol as unreachable.</a:t>
            </a:r>
          </a:p>
          <a:p>
            <a:pPr marL="342900" indent="-342900">
              <a:buFontTx/>
              <a:buAutoNum type="arabicPeriod"/>
              <a:tabLst>
                <a:tab pos="685800" algn="l"/>
              </a:tabLst>
            </a:pPr>
            <a:r>
              <a:rPr lang="en-US" altLang="en-US" sz="2200">
                <a:sym typeface="Symbol" pitchFamily="18" charset="2"/>
              </a:rPr>
              <a:t>Until one entire pass has been made without any new symbol being marked do:</a:t>
            </a:r>
          </a:p>
          <a:p>
            <a:pPr marL="342900" indent="-342900">
              <a:tabLst>
                <a:tab pos="685800" algn="l"/>
              </a:tabLst>
            </a:pPr>
            <a:r>
              <a:rPr lang="en-US" altLang="en-US" sz="2200">
                <a:sym typeface="Symbol" pitchFamily="18" charset="2"/>
              </a:rPr>
              <a:t>	  For each rule </a:t>
            </a:r>
            <a:r>
              <a:rPr lang="en-US" altLang="en-US" sz="2200" i="1">
                <a:sym typeface="Symbol" pitchFamily="18" charset="2"/>
              </a:rPr>
              <a:t>X</a:t>
            </a:r>
            <a:r>
              <a:rPr lang="en-US" altLang="en-US" sz="2200">
                <a:sym typeface="Symbol" pitchFamily="18" charset="2"/>
              </a:rPr>
              <a:t> </a:t>
            </a:r>
            <a:r>
              <a:rPr lang="en-US" altLang="en-US" sz="2200"/>
              <a:t> </a:t>
            </a:r>
            <a:r>
              <a:rPr lang="en-US" altLang="en-US" sz="2200">
                <a:sym typeface="Symbol" pitchFamily="18" charset="2"/>
              </a:rPr>
              <a:t></a:t>
            </a:r>
            <a:r>
              <a:rPr lang="en-US" altLang="en-US" sz="2200" i="1"/>
              <a:t>A</a:t>
            </a:r>
            <a:r>
              <a:rPr lang="en-US" altLang="en-US" sz="2200">
                <a:sym typeface="Symbol" pitchFamily="18" charset="2"/>
              </a:rPr>
              <a:t></a:t>
            </a:r>
            <a:r>
              <a:rPr lang="en-US" altLang="en-US" sz="2200"/>
              <a:t> (where </a:t>
            </a:r>
            <a:r>
              <a:rPr lang="en-US" altLang="en-US" sz="2200" i="1">
                <a:sym typeface="Symbol" pitchFamily="18" charset="2"/>
              </a:rPr>
              <a:t>A</a:t>
            </a:r>
            <a:r>
              <a:rPr lang="en-US" altLang="en-US" sz="2200">
                <a:sym typeface="Symbol" pitchFamily="18" charset="2"/>
              </a:rPr>
              <a:t> </a:t>
            </a:r>
            <a:r>
              <a:rPr lang="en-US" altLang="en-US" sz="2200"/>
              <a:t> </a:t>
            </a:r>
            <a:r>
              <a:rPr lang="en-US" altLang="en-US" sz="2200" i="1">
                <a:sym typeface="Symbol" pitchFamily="18" charset="2"/>
              </a:rPr>
              <a:t>V</a:t>
            </a:r>
            <a:r>
              <a:rPr lang="en-US" altLang="en-US" sz="2200">
                <a:sym typeface="Symbol" pitchFamily="18" charset="2"/>
              </a:rPr>
              <a:t> - </a:t>
            </a:r>
            <a:r>
              <a:rPr lang="en-US" altLang="en-US" sz="2200"/>
              <a:t>) in </a:t>
            </a:r>
            <a:r>
              <a:rPr lang="en-US" altLang="en-US" sz="2200" i="1">
                <a:sym typeface="Symbol" pitchFamily="18" charset="2"/>
              </a:rPr>
              <a:t>R</a:t>
            </a:r>
            <a:r>
              <a:rPr lang="en-US" altLang="en-US" sz="2200">
                <a:sym typeface="Symbol" pitchFamily="18" charset="2"/>
              </a:rPr>
              <a:t> do:</a:t>
            </a:r>
          </a:p>
          <a:p>
            <a:pPr marL="342900" indent="-342900">
              <a:tabLst>
                <a:tab pos="685800" algn="l"/>
              </a:tabLst>
            </a:pPr>
            <a:r>
              <a:rPr lang="en-US" altLang="en-US" sz="2200">
                <a:sym typeface="Symbol" pitchFamily="18" charset="2"/>
              </a:rPr>
              <a:t>		If </a:t>
            </a:r>
            <a:r>
              <a:rPr lang="en-US" altLang="en-US" sz="2200" i="1">
                <a:sym typeface="Symbol" pitchFamily="18" charset="2"/>
              </a:rPr>
              <a:t>X</a:t>
            </a:r>
            <a:r>
              <a:rPr lang="en-US" altLang="en-US" sz="2200">
                <a:sym typeface="Symbol" pitchFamily="18" charset="2"/>
              </a:rPr>
              <a:t> has been marked as reachable and </a:t>
            </a:r>
            <a:r>
              <a:rPr lang="en-US" altLang="en-US" sz="2200" i="1">
                <a:sym typeface="Symbol" pitchFamily="18" charset="2"/>
              </a:rPr>
              <a:t>A</a:t>
            </a:r>
            <a:r>
              <a:rPr lang="en-US" altLang="en-US" sz="2200">
                <a:sym typeface="Symbol" pitchFamily="18" charset="2"/>
              </a:rPr>
              <a:t> has not then:</a:t>
            </a:r>
          </a:p>
          <a:p>
            <a:pPr marL="342900" indent="-342900">
              <a:tabLst>
                <a:tab pos="685800" algn="l"/>
              </a:tabLst>
            </a:pPr>
            <a:r>
              <a:rPr lang="en-US" altLang="en-US" sz="2200">
                <a:sym typeface="Symbol" pitchFamily="18" charset="2"/>
              </a:rPr>
              <a:t>		   Mark </a:t>
            </a:r>
            <a:r>
              <a:rPr lang="en-US" altLang="en-US" sz="2200" i="1">
                <a:sym typeface="Symbol" pitchFamily="18" charset="2"/>
              </a:rPr>
              <a:t>A</a:t>
            </a:r>
            <a:r>
              <a:rPr lang="en-US" altLang="en-US" sz="2200">
                <a:sym typeface="Symbol" pitchFamily="18" charset="2"/>
              </a:rPr>
              <a:t> as reachable.</a:t>
            </a:r>
          </a:p>
          <a:p>
            <a:pPr marL="342900" indent="-342900">
              <a:buFontTx/>
              <a:buAutoNum type="arabicPeriod" startAt="5"/>
              <a:tabLst>
                <a:tab pos="685800" algn="l"/>
              </a:tabLst>
            </a:pPr>
            <a:r>
              <a:rPr lang="en-US" altLang="en-US" sz="2200">
                <a:sym typeface="Symbol" pitchFamily="18" charset="2"/>
              </a:rPr>
              <a:t>Remove from </a:t>
            </a:r>
            <a:r>
              <a:rPr lang="en-US" altLang="en-US" sz="2200" i="1">
                <a:sym typeface="Symbol" pitchFamily="18" charset="2"/>
              </a:rPr>
              <a:t>G</a:t>
            </a:r>
            <a:r>
              <a:rPr lang="en-US" altLang="en-US" sz="2200">
                <a:sym typeface="Symbol" pitchFamily="18" charset="2"/>
              </a:rPr>
              <a:t></a:t>
            </a:r>
            <a:r>
              <a:rPr lang="en-US" altLang="en-US" sz="2200"/>
              <a:t> every unreachable symbol.</a:t>
            </a:r>
          </a:p>
          <a:p>
            <a:pPr marL="342900" indent="-342900">
              <a:buFontTx/>
              <a:buAutoNum type="arabicPeriod" startAt="5"/>
              <a:tabLst>
                <a:tab pos="685800" algn="l"/>
              </a:tabLst>
            </a:pPr>
            <a:r>
              <a:rPr lang="en-US" altLang="en-US" sz="2200">
                <a:sym typeface="Symbol" pitchFamily="18" charset="2"/>
              </a:rPr>
              <a:t>Remove from </a:t>
            </a:r>
            <a:r>
              <a:rPr lang="en-US" altLang="en-US" sz="2200" i="1">
                <a:sym typeface="Symbol" pitchFamily="18" charset="2"/>
              </a:rPr>
              <a:t>G</a:t>
            </a:r>
            <a:r>
              <a:rPr lang="en-US" altLang="en-US" sz="2200">
                <a:sym typeface="Symbol" pitchFamily="18" charset="2"/>
              </a:rPr>
              <a:t></a:t>
            </a:r>
            <a:r>
              <a:rPr lang="en-US" altLang="en-US" sz="2200"/>
              <a:t> every rule with an unreachable symbol on the left-hand side. </a:t>
            </a:r>
            <a:endParaRPr lang="en-US" altLang="en-US" sz="2200">
              <a:sym typeface="Symbol" pitchFamily="18" charset="2"/>
            </a:endParaRPr>
          </a:p>
          <a:p>
            <a:pPr marL="342900" indent="-342900">
              <a:buFontTx/>
              <a:buAutoNum type="arabicPeriod" startAt="5"/>
              <a:tabLst>
                <a:tab pos="685800" algn="l"/>
              </a:tabLst>
            </a:pPr>
            <a:r>
              <a:rPr lang="en-US" altLang="en-US" sz="2200">
                <a:sym typeface="Symbol" pitchFamily="18" charset="2"/>
              </a:rPr>
              <a:t>Return </a:t>
            </a:r>
            <a:r>
              <a:rPr lang="en-US" altLang="en-US" sz="2200" i="1">
                <a:sym typeface="Symbol" pitchFamily="18" charset="2"/>
              </a:rPr>
              <a:t>G</a:t>
            </a:r>
            <a:r>
              <a:rPr lang="en-US" altLang="en-US" sz="2200">
                <a:sym typeface="Symbol" pitchFamily="18" charset="2"/>
              </a:rPr>
              <a:t></a:t>
            </a:r>
            <a:r>
              <a:rPr lang="en-US" altLang="en-US" sz="2200"/>
              <a:t>.</a:t>
            </a:r>
          </a:p>
        </p:txBody>
      </p:sp>
      <p:sp>
        <p:nvSpPr>
          <p:cNvPr id="58372" name="Slide Number Placeholder 1"/>
          <p:cNvSpPr>
            <a:spLocks noGrp="1"/>
          </p:cNvSpPr>
          <p:nvPr>
            <p:ph type="sldNum" sz="quarter" idx="12"/>
          </p:nvPr>
        </p:nvSpPr>
        <p:spPr>
          <a:noFill/>
          <a:ln>
            <a:miter lim="800000"/>
            <a:headEnd/>
            <a:tailEnd/>
          </a:ln>
        </p:spPr>
        <p:txBody>
          <a:bodyPr/>
          <a:lstStyle/>
          <a:p>
            <a:fld id="{CCC5DF57-12A9-459D-AE17-BE84B9C2352B}" type="slidenum">
              <a:rPr lang="en-US" altLang="en-US" smtClean="0">
                <a:latin typeface="Arial" charset="0"/>
              </a:rPr>
              <a:pPr/>
              <a:t>40</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title"/>
          </p:nvPr>
        </p:nvSpPr>
        <p:spPr>
          <a:xfrm>
            <a:off x="762000" y="76200"/>
            <a:ext cx="8382000" cy="868363"/>
          </a:xfrm>
        </p:spPr>
        <p:txBody>
          <a:bodyPr/>
          <a:lstStyle/>
          <a:p>
            <a:pPr eaLnBrk="1" hangingPunct="1"/>
            <a:r>
              <a:rPr lang="en-US" altLang="en-US" sz="3400" b="1" smtClean="0"/>
              <a:t>Proving the Correctness of a Grammar</a:t>
            </a:r>
            <a:r>
              <a:rPr lang="en-US" altLang="en-US" sz="3400" smtClean="0"/>
              <a:t> </a:t>
            </a:r>
          </a:p>
        </p:txBody>
      </p:sp>
      <p:sp>
        <p:nvSpPr>
          <p:cNvPr id="59395" name="Rectangle 6"/>
          <p:cNvSpPr>
            <a:spLocks noChangeArrowheads="1"/>
          </p:cNvSpPr>
          <p:nvPr/>
        </p:nvSpPr>
        <p:spPr bwMode="auto">
          <a:xfrm>
            <a:off x="762000" y="1116013"/>
            <a:ext cx="8153400" cy="4016375"/>
          </a:xfrm>
          <a:prstGeom prst="rect">
            <a:avLst/>
          </a:prstGeom>
          <a:noFill/>
          <a:ln w="9525">
            <a:noFill/>
            <a:miter lim="800000"/>
            <a:headEnd/>
            <a:tailEnd/>
          </a:ln>
          <a:effectLst/>
        </p:spPr>
        <p:txBody>
          <a:bodyPr lIns="0" tIns="0" rIns="0" bIns="0" anchor="ctr">
            <a:spAutoFit/>
          </a:bodyPr>
          <a:lstStyle/>
          <a:p>
            <a:pPr marL="342900" indent="-342900">
              <a:tabLst>
                <a:tab pos="228600" algn="l"/>
              </a:tabLst>
            </a:pPr>
            <a:r>
              <a:rPr lang="en-US" altLang="en-US" sz="2400"/>
              <a:t>A</a:t>
            </a:r>
            <a:r>
              <a:rPr lang="en-US" altLang="en-US" sz="2400" baseline="30000"/>
              <a:t>n</a:t>
            </a:r>
            <a:r>
              <a:rPr lang="en-US" altLang="en-US" sz="2400"/>
              <a:t>B</a:t>
            </a:r>
            <a:r>
              <a:rPr lang="en-US" altLang="en-US" sz="2400" baseline="30000"/>
              <a:t>n </a:t>
            </a:r>
            <a:r>
              <a:rPr lang="en-US" altLang="en-US" sz="2400"/>
              <a:t>= {</a:t>
            </a:r>
            <a:r>
              <a:rPr lang="en-US" altLang="en-US" sz="2400">
                <a:latin typeface="Courier New" pitchFamily="49" charset="0"/>
              </a:rPr>
              <a:t>a</a:t>
            </a:r>
            <a:r>
              <a:rPr lang="en-US" altLang="en-US" sz="2400" i="1" baseline="30000"/>
              <a:t>n</a:t>
            </a:r>
            <a:r>
              <a:rPr lang="en-US" altLang="en-US" sz="2400">
                <a:latin typeface="Courier New" pitchFamily="49" charset="0"/>
              </a:rPr>
              <a:t>b</a:t>
            </a:r>
            <a:r>
              <a:rPr lang="en-US" altLang="en-US" sz="2400" i="1" baseline="30000"/>
              <a:t>n</a:t>
            </a:r>
            <a:r>
              <a:rPr lang="en-US" altLang="en-US" sz="2400"/>
              <a:t> : </a:t>
            </a:r>
            <a:r>
              <a:rPr lang="en-US" altLang="en-US" sz="2400" i="1"/>
              <a:t>n</a:t>
            </a:r>
            <a:r>
              <a:rPr lang="en-US" altLang="en-US" sz="2400"/>
              <a:t> </a:t>
            </a:r>
            <a:r>
              <a:rPr lang="en-US" altLang="en-US" sz="2400">
                <a:sym typeface="Symbol" pitchFamily="18" charset="2"/>
              </a:rPr>
              <a:t></a:t>
            </a:r>
            <a:r>
              <a:rPr lang="en-US" altLang="en-US" sz="2400"/>
              <a:t> 0}</a:t>
            </a:r>
            <a:r>
              <a:rPr lang="en-US" altLang="en-US" sz="2400">
                <a:sym typeface="Symbol" pitchFamily="18" charset="2"/>
              </a:rPr>
              <a:t>  </a:t>
            </a:r>
          </a:p>
          <a:p>
            <a:pPr marL="342900" indent="-342900">
              <a:tabLst>
                <a:tab pos="228600" algn="l"/>
              </a:tabLst>
            </a:pPr>
            <a:endParaRPr lang="en-US" altLang="en-US" sz="2400">
              <a:sym typeface="Symbol" pitchFamily="18" charset="2"/>
            </a:endParaRPr>
          </a:p>
          <a:p>
            <a:pPr marL="342900" indent="-342900">
              <a:tabLst>
                <a:tab pos="228600" algn="l"/>
              </a:tabLst>
            </a:pPr>
            <a:r>
              <a:rPr lang="en-US" altLang="en-US" sz="2400" i="1">
                <a:sym typeface="Symbol" pitchFamily="18" charset="2"/>
              </a:rPr>
              <a:t>G</a:t>
            </a:r>
            <a:r>
              <a:rPr lang="en-US" altLang="en-US" sz="2400">
                <a:sym typeface="Symbol" pitchFamily="18" charset="2"/>
              </a:rPr>
              <a:t> = ({</a:t>
            </a:r>
            <a:r>
              <a:rPr lang="en-US" altLang="en-US" sz="2400" i="1">
                <a:sym typeface="Symbol" pitchFamily="18" charset="2"/>
              </a:rPr>
              <a:t>S</a:t>
            </a:r>
            <a:r>
              <a:rPr lang="en-US" altLang="en-US" sz="2400">
                <a:sym typeface="Symbol" pitchFamily="18" charset="2"/>
              </a:rPr>
              <a:t>, </a:t>
            </a:r>
            <a:r>
              <a:rPr lang="en-US" altLang="en-US" sz="2400">
                <a:latin typeface="Courier New" pitchFamily="49" charset="0"/>
                <a:sym typeface="Symbol" pitchFamily="18" charset="2"/>
              </a:rPr>
              <a:t>a</a:t>
            </a:r>
            <a:r>
              <a:rPr lang="en-US" altLang="en-US" sz="2400">
                <a:sym typeface="Symbol" pitchFamily="18" charset="2"/>
              </a:rPr>
              <a:t>, </a:t>
            </a:r>
            <a:r>
              <a:rPr lang="en-US" altLang="en-US" sz="2400">
                <a:latin typeface="Courier New" pitchFamily="49" charset="0"/>
                <a:sym typeface="Symbol" pitchFamily="18" charset="2"/>
              </a:rPr>
              <a:t>b</a:t>
            </a:r>
            <a:r>
              <a:rPr lang="en-US" altLang="en-US" sz="2400">
                <a:sym typeface="Symbol" pitchFamily="18" charset="2"/>
              </a:rPr>
              <a:t>}, {</a:t>
            </a:r>
            <a:r>
              <a:rPr lang="en-US" altLang="en-US" sz="2400">
                <a:latin typeface="Courier New" pitchFamily="49" charset="0"/>
                <a:sym typeface="Symbol" pitchFamily="18" charset="2"/>
              </a:rPr>
              <a:t>a</a:t>
            </a:r>
            <a:r>
              <a:rPr lang="en-US" altLang="en-US" sz="2400">
                <a:sym typeface="Symbol" pitchFamily="18" charset="2"/>
              </a:rPr>
              <a:t>, </a:t>
            </a:r>
            <a:r>
              <a:rPr lang="en-US" altLang="en-US" sz="2400">
                <a:latin typeface="Courier New" pitchFamily="49" charset="0"/>
                <a:sym typeface="Symbol" pitchFamily="18" charset="2"/>
              </a:rPr>
              <a:t>b</a:t>
            </a:r>
            <a:r>
              <a:rPr lang="en-US" altLang="en-US" sz="2400">
                <a:sym typeface="Symbol" pitchFamily="18" charset="2"/>
              </a:rPr>
              <a:t>}, </a:t>
            </a:r>
            <a:r>
              <a:rPr lang="en-US" altLang="en-US" sz="2400" i="1">
                <a:sym typeface="Symbol" pitchFamily="18" charset="2"/>
              </a:rPr>
              <a:t>R</a:t>
            </a:r>
            <a:r>
              <a:rPr lang="en-US" altLang="en-US" sz="2400">
                <a:sym typeface="Symbol" pitchFamily="18" charset="2"/>
              </a:rPr>
              <a:t>, </a:t>
            </a:r>
            <a:r>
              <a:rPr lang="en-US" altLang="en-US" sz="2400" i="1">
                <a:sym typeface="Symbol" pitchFamily="18" charset="2"/>
              </a:rPr>
              <a:t>S</a:t>
            </a:r>
            <a:r>
              <a:rPr lang="en-US" altLang="en-US" sz="2400">
                <a:sym typeface="Symbol" pitchFamily="18" charset="2"/>
              </a:rPr>
              <a:t>),</a:t>
            </a:r>
          </a:p>
          <a:p>
            <a:pPr marL="342900" indent="-342900">
              <a:tabLst>
                <a:tab pos="228600" algn="l"/>
              </a:tabLst>
            </a:pPr>
            <a:endParaRPr lang="en-US" altLang="en-US" sz="2400">
              <a:sym typeface="Symbol" pitchFamily="18" charset="2"/>
            </a:endParaRPr>
          </a:p>
          <a:p>
            <a:pPr marL="342900" indent="-342900">
              <a:tabLst>
                <a:tab pos="228600" algn="l"/>
              </a:tabLst>
            </a:pPr>
            <a:r>
              <a:rPr lang="en-US" altLang="en-US" sz="2400" i="1">
                <a:sym typeface="Symbol" pitchFamily="18" charset="2"/>
              </a:rPr>
              <a:t>            R</a:t>
            </a:r>
            <a:r>
              <a:rPr lang="en-US" altLang="en-US" sz="2400">
                <a:sym typeface="Symbol" pitchFamily="18" charset="2"/>
              </a:rPr>
              <a:t> = {  </a:t>
            </a:r>
            <a:r>
              <a:rPr lang="en-US" altLang="en-US" sz="2400" i="1">
                <a:sym typeface="Symbol" pitchFamily="18" charset="2"/>
              </a:rPr>
              <a:t>S</a:t>
            </a:r>
            <a:r>
              <a:rPr lang="en-US" altLang="en-US" sz="2400">
                <a:sym typeface="Symbol" pitchFamily="18" charset="2"/>
              </a:rPr>
              <a:t> </a:t>
            </a:r>
            <a:r>
              <a:rPr lang="en-US" altLang="en-US" sz="2400"/>
              <a:t> </a:t>
            </a:r>
            <a:r>
              <a:rPr lang="en-US" altLang="en-US" sz="2400">
                <a:latin typeface="Courier New" pitchFamily="49" charset="0"/>
                <a:sym typeface="Symbol" pitchFamily="18" charset="2"/>
              </a:rPr>
              <a:t>a</a:t>
            </a:r>
            <a:r>
              <a:rPr lang="en-US" altLang="en-US" sz="2400">
                <a:sym typeface="Symbol" pitchFamily="18" charset="2"/>
              </a:rPr>
              <a:t> </a:t>
            </a:r>
            <a:r>
              <a:rPr lang="en-US" altLang="en-US" sz="2400" i="1">
                <a:sym typeface="Symbol" pitchFamily="18" charset="2"/>
              </a:rPr>
              <a:t>S</a:t>
            </a:r>
            <a:r>
              <a:rPr lang="en-US" altLang="en-US" sz="2400">
                <a:sym typeface="Symbol" pitchFamily="18" charset="2"/>
              </a:rPr>
              <a:t> </a:t>
            </a:r>
            <a:r>
              <a:rPr lang="en-US" altLang="en-US" sz="2400">
                <a:latin typeface="Courier New" pitchFamily="49" charset="0"/>
                <a:sym typeface="Symbol" pitchFamily="18" charset="2"/>
              </a:rPr>
              <a:t>b</a:t>
            </a:r>
          </a:p>
          <a:p>
            <a:pPr marL="342900" indent="-342900">
              <a:tabLst>
                <a:tab pos="228600" algn="l"/>
              </a:tabLst>
            </a:pPr>
            <a:r>
              <a:rPr lang="en-US" altLang="en-US" sz="2400" i="1">
                <a:sym typeface="Symbol" pitchFamily="18" charset="2"/>
              </a:rPr>
              <a:t>			  	S</a:t>
            </a:r>
            <a:r>
              <a:rPr lang="en-US" altLang="en-US" sz="2400">
                <a:sym typeface="Symbol" pitchFamily="18" charset="2"/>
              </a:rPr>
              <a:t> </a:t>
            </a:r>
            <a:r>
              <a:rPr lang="en-US" altLang="en-US" sz="2400"/>
              <a:t> </a:t>
            </a:r>
            <a:r>
              <a:rPr lang="en-US" altLang="en-US" sz="2400">
                <a:sym typeface="Symbol" pitchFamily="18" charset="2"/>
              </a:rPr>
              <a:t></a:t>
            </a:r>
            <a:r>
              <a:rPr lang="en-US" altLang="en-US" sz="2400"/>
              <a:t> }</a:t>
            </a:r>
            <a:endParaRPr lang="en-US" altLang="en-US" sz="2400">
              <a:sym typeface="Symbol" pitchFamily="18" charset="2"/>
            </a:endParaRPr>
          </a:p>
          <a:p>
            <a:pPr marL="342900" indent="-342900">
              <a:tabLst>
                <a:tab pos="228600" algn="l"/>
              </a:tabLst>
            </a:pPr>
            <a:endParaRPr lang="en-US" altLang="en-US" sz="2400">
              <a:sym typeface="Symbol" pitchFamily="18" charset="2"/>
            </a:endParaRPr>
          </a:p>
          <a:p>
            <a:pPr marL="342900" indent="-342900">
              <a:tabLst>
                <a:tab pos="228600" algn="l"/>
              </a:tabLst>
            </a:pPr>
            <a:endParaRPr lang="en-US" altLang="en-US" sz="2400">
              <a:sym typeface="Symbol" pitchFamily="18" charset="2"/>
            </a:endParaRPr>
          </a:p>
          <a:p>
            <a:pPr marL="342900" indent="-342900">
              <a:tabLst>
                <a:tab pos="228600" algn="l"/>
              </a:tabLst>
            </a:pPr>
            <a:r>
              <a:rPr lang="en-US" altLang="en-US" sz="2400"/>
              <a:t>●</a:t>
            </a:r>
            <a:r>
              <a:rPr lang="en-US" altLang="en-US" sz="2400">
                <a:sym typeface="Symbol" pitchFamily="18" charset="2"/>
              </a:rPr>
              <a:t> Prove that </a:t>
            </a:r>
            <a:r>
              <a:rPr lang="en-US" altLang="en-US" sz="2400" i="1">
                <a:sym typeface="Symbol" pitchFamily="18" charset="2"/>
              </a:rPr>
              <a:t>G</a:t>
            </a:r>
            <a:r>
              <a:rPr lang="en-US" altLang="en-US" sz="2400">
                <a:sym typeface="Symbol" pitchFamily="18" charset="2"/>
              </a:rPr>
              <a:t> generates only strings in </a:t>
            </a:r>
            <a:r>
              <a:rPr lang="en-US" altLang="en-US" sz="2400" i="1">
                <a:sym typeface="Symbol" pitchFamily="18" charset="2"/>
              </a:rPr>
              <a:t>L.</a:t>
            </a:r>
            <a:endParaRPr lang="en-US" altLang="en-US" sz="2400">
              <a:sym typeface="Symbol" pitchFamily="18" charset="2"/>
            </a:endParaRPr>
          </a:p>
          <a:p>
            <a:pPr marL="342900" indent="-342900">
              <a:tabLst>
                <a:tab pos="228600" algn="l"/>
              </a:tabLst>
            </a:pPr>
            <a:r>
              <a:rPr lang="en-US" altLang="en-US" sz="2400">
                <a:sym typeface="Symbol" pitchFamily="18" charset="2"/>
              </a:rPr>
              <a:t>   </a:t>
            </a:r>
          </a:p>
          <a:p>
            <a:pPr marL="342900" indent="-342900">
              <a:tabLst>
                <a:tab pos="228600" algn="l"/>
              </a:tabLst>
            </a:pPr>
            <a:r>
              <a:rPr lang="en-US" altLang="en-US" sz="2400"/>
              <a:t>●</a:t>
            </a:r>
            <a:r>
              <a:rPr lang="en-US" altLang="en-US" sz="2400">
                <a:sym typeface="Symbol" pitchFamily="18" charset="2"/>
              </a:rPr>
              <a:t> Prove that </a:t>
            </a:r>
            <a:r>
              <a:rPr lang="en-US" altLang="en-US" sz="2400" i="1">
                <a:sym typeface="Symbol" pitchFamily="18" charset="2"/>
              </a:rPr>
              <a:t>G</a:t>
            </a:r>
            <a:r>
              <a:rPr lang="en-US" altLang="en-US" sz="2400">
                <a:sym typeface="Symbol" pitchFamily="18" charset="2"/>
              </a:rPr>
              <a:t> generates all the strings in </a:t>
            </a:r>
            <a:r>
              <a:rPr lang="en-US" altLang="en-US" sz="2400" i="1">
                <a:sym typeface="Symbol" pitchFamily="18" charset="2"/>
              </a:rPr>
              <a:t>L</a:t>
            </a:r>
            <a:r>
              <a:rPr lang="en-US" altLang="en-US" sz="2400">
                <a:sym typeface="Symbol" pitchFamily="18" charset="2"/>
              </a:rPr>
              <a:t>.</a:t>
            </a:r>
          </a:p>
        </p:txBody>
      </p:sp>
      <p:sp>
        <p:nvSpPr>
          <p:cNvPr id="59396" name="Slide Number Placeholder 1"/>
          <p:cNvSpPr>
            <a:spLocks noGrp="1"/>
          </p:cNvSpPr>
          <p:nvPr>
            <p:ph type="sldNum" sz="quarter" idx="12"/>
          </p:nvPr>
        </p:nvSpPr>
        <p:spPr>
          <a:noFill/>
          <a:ln>
            <a:miter lim="800000"/>
            <a:headEnd/>
            <a:tailEnd/>
          </a:ln>
        </p:spPr>
        <p:txBody>
          <a:bodyPr/>
          <a:lstStyle/>
          <a:p>
            <a:fld id="{BBE72DBB-0EC9-4761-8EA8-CAC7AF3D1B9D}" type="slidenum">
              <a:rPr lang="en-US" altLang="en-US" smtClean="0">
                <a:latin typeface="Arial" charset="0"/>
              </a:rPr>
              <a:pPr/>
              <a:t>41</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762000" y="76200"/>
            <a:ext cx="8382000" cy="868363"/>
          </a:xfrm>
        </p:spPr>
        <p:txBody>
          <a:bodyPr/>
          <a:lstStyle/>
          <a:p>
            <a:pPr eaLnBrk="1" hangingPunct="1"/>
            <a:r>
              <a:rPr lang="en-US" altLang="en-US" sz="3400" b="1" smtClean="0"/>
              <a:t>Proving the Correctness of a Grammar</a:t>
            </a:r>
            <a:r>
              <a:rPr lang="en-US" altLang="en-US" sz="3400" smtClean="0"/>
              <a:t> </a:t>
            </a:r>
          </a:p>
        </p:txBody>
      </p:sp>
      <p:sp>
        <p:nvSpPr>
          <p:cNvPr id="60419" name="Rectangle 3"/>
          <p:cNvSpPr>
            <a:spLocks noChangeArrowheads="1"/>
          </p:cNvSpPr>
          <p:nvPr/>
        </p:nvSpPr>
        <p:spPr bwMode="auto">
          <a:xfrm>
            <a:off x="812800" y="1050925"/>
            <a:ext cx="8153400" cy="5111750"/>
          </a:xfrm>
          <a:prstGeom prst="rect">
            <a:avLst/>
          </a:prstGeom>
          <a:noFill/>
          <a:ln w="9525">
            <a:noFill/>
            <a:miter lim="800000"/>
            <a:headEnd/>
            <a:tailEnd/>
          </a:ln>
          <a:effectLst/>
        </p:spPr>
        <p:txBody>
          <a:bodyPr lIns="0" tIns="0" rIns="0" bIns="0" anchor="ctr">
            <a:spAutoFit/>
          </a:bodyPr>
          <a:lstStyle/>
          <a:p>
            <a:pPr marL="342900" indent="-342900">
              <a:tabLst>
                <a:tab pos="228600" algn="l"/>
              </a:tabLst>
            </a:pPr>
            <a:r>
              <a:rPr lang="en-US" altLang="en-US" sz="2400" dirty="0">
                <a:sym typeface="Symbol" pitchFamily="18" charset="2"/>
              </a:rPr>
              <a:t>To prove that </a:t>
            </a:r>
            <a:r>
              <a:rPr lang="en-US" altLang="en-US" sz="2400" i="1" dirty="0">
                <a:sym typeface="Symbol" pitchFamily="18" charset="2"/>
              </a:rPr>
              <a:t>G</a:t>
            </a:r>
            <a:r>
              <a:rPr lang="en-US" altLang="en-US" sz="2400" dirty="0">
                <a:sym typeface="Symbol" pitchFamily="18" charset="2"/>
              </a:rPr>
              <a:t> generates only strings in </a:t>
            </a:r>
            <a:r>
              <a:rPr lang="en-US" altLang="en-US" sz="2400" i="1" dirty="0">
                <a:sym typeface="Symbol" pitchFamily="18" charset="2"/>
              </a:rPr>
              <a:t>L</a:t>
            </a:r>
            <a:r>
              <a:rPr lang="en-US" altLang="en-US" sz="2400" dirty="0">
                <a:sym typeface="Symbol" pitchFamily="18" charset="2"/>
              </a:rPr>
              <a:t>:</a:t>
            </a:r>
          </a:p>
          <a:p>
            <a:pPr marL="342900" indent="-342900">
              <a:tabLst>
                <a:tab pos="228600" algn="l"/>
              </a:tabLst>
            </a:pPr>
            <a:r>
              <a:rPr lang="en-US" altLang="en-US" sz="2400" dirty="0">
                <a:sym typeface="Symbol" pitchFamily="18" charset="2"/>
              </a:rPr>
              <a:t>   Imagine the process by which </a:t>
            </a:r>
            <a:r>
              <a:rPr lang="en-US" altLang="en-US" sz="2400" i="1" dirty="0">
                <a:sym typeface="Symbol" pitchFamily="18" charset="2"/>
              </a:rPr>
              <a:t>G</a:t>
            </a:r>
            <a:r>
              <a:rPr lang="en-US" altLang="en-US" sz="2400" dirty="0">
                <a:sym typeface="Symbol" pitchFamily="18" charset="2"/>
              </a:rPr>
              <a:t> generates a string as the following loop:</a:t>
            </a:r>
          </a:p>
          <a:p>
            <a:pPr marL="342900" indent="-342900">
              <a:tabLst>
                <a:tab pos="228600" algn="l"/>
              </a:tabLst>
            </a:pPr>
            <a:endParaRPr lang="en-US" altLang="en-US" sz="2400" dirty="0">
              <a:sym typeface="Symbol" pitchFamily="18" charset="2"/>
            </a:endParaRPr>
          </a:p>
          <a:p>
            <a:pPr marL="800100" lvl="1" indent="-342900">
              <a:buFontTx/>
              <a:buAutoNum type="arabicPeriod"/>
              <a:tabLst>
                <a:tab pos="228600" algn="l"/>
              </a:tabLst>
            </a:pPr>
            <a:r>
              <a:rPr lang="en-US" altLang="en-US" sz="2400" i="1" dirty="0" err="1">
                <a:sym typeface="Symbol" pitchFamily="18" charset="2"/>
              </a:rPr>
              <a:t>st</a:t>
            </a:r>
            <a:r>
              <a:rPr lang="en-US" altLang="en-US" sz="2400" dirty="0">
                <a:sym typeface="Symbol" pitchFamily="18" charset="2"/>
              </a:rPr>
              <a:t> := </a:t>
            </a:r>
            <a:r>
              <a:rPr lang="en-US" altLang="en-US" sz="2400" i="1" dirty="0">
                <a:sym typeface="Symbol" pitchFamily="18" charset="2"/>
              </a:rPr>
              <a:t>S</a:t>
            </a:r>
            <a:r>
              <a:rPr lang="en-US" altLang="en-US" sz="2400" dirty="0">
                <a:sym typeface="Symbol" pitchFamily="18" charset="2"/>
              </a:rPr>
              <a:t>.</a:t>
            </a:r>
          </a:p>
          <a:p>
            <a:pPr marL="800100" lvl="1" indent="-342900">
              <a:buFontTx/>
              <a:buAutoNum type="arabicPeriod"/>
              <a:tabLst>
                <a:tab pos="228600" algn="l"/>
              </a:tabLst>
            </a:pPr>
            <a:r>
              <a:rPr lang="en-US" altLang="en-US" sz="2400" dirty="0">
                <a:sym typeface="Symbol" pitchFamily="18" charset="2"/>
              </a:rPr>
              <a:t>Until no nonterminals are left in </a:t>
            </a:r>
            <a:r>
              <a:rPr lang="en-US" altLang="en-US" sz="2400" i="1" dirty="0" err="1">
                <a:sym typeface="Symbol" pitchFamily="18" charset="2"/>
              </a:rPr>
              <a:t>st</a:t>
            </a:r>
            <a:r>
              <a:rPr lang="en-US" altLang="en-US" sz="2400" dirty="0">
                <a:sym typeface="Symbol" pitchFamily="18" charset="2"/>
              </a:rPr>
              <a:t> do: </a:t>
            </a:r>
          </a:p>
          <a:p>
            <a:pPr marL="800100" lvl="1" indent="-342900">
              <a:tabLst>
                <a:tab pos="228600" algn="l"/>
              </a:tabLst>
            </a:pPr>
            <a:r>
              <a:rPr lang="en-US" altLang="en-US" sz="2400" dirty="0">
                <a:sym typeface="Symbol" pitchFamily="18" charset="2"/>
              </a:rPr>
              <a:t>	2.1.   Apply some rule in </a:t>
            </a:r>
            <a:r>
              <a:rPr lang="en-US" altLang="en-US" sz="2400" i="1" dirty="0">
                <a:sym typeface="Symbol" pitchFamily="18" charset="2"/>
              </a:rPr>
              <a:t>R</a:t>
            </a:r>
            <a:r>
              <a:rPr lang="en-US" altLang="en-US" sz="2400" dirty="0">
                <a:sym typeface="Symbol" pitchFamily="18" charset="2"/>
              </a:rPr>
              <a:t> to </a:t>
            </a:r>
            <a:r>
              <a:rPr lang="en-US" altLang="en-US" sz="2400" i="1" dirty="0" err="1">
                <a:sym typeface="Symbol" pitchFamily="18" charset="2"/>
              </a:rPr>
              <a:t>st</a:t>
            </a:r>
            <a:r>
              <a:rPr lang="en-US" altLang="en-US" sz="2400" dirty="0" err="1">
                <a:sym typeface="Symbol" pitchFamily="18" charset="2"/>
              </a:rPr>
              <a:t>.</a:t>
            </a:r>
            <a:endParaRPr lang="en-US" altLang="en-US" sz="2400" dirty="0">
              <a:sym typeface="Symbol" pitchFamily="18" charset="2"/>
            </a:endParaRPr>
          </a:p>
          <a:p>
            <a:pPr marL="800100" lvl="1" indent="-342900">
              <a:tabLst>
                <a:tab pos="228600" algn="l"/>
              </a:tabLst>
            </a:pPr>
            <a:r>
              <a:rPr lang="en-US" altLang="en-US" sz="2400" dirty="0">
                <a:sym typeface="Symbol" pitchFamily="18" charset="2"/>
              </a:rPr>
              <a:t>3.	Output </a:t>
            </a:r>
            <a:r>
              <a:rPr lang="en-US" altLang="en-US" sz="2400" i="1" dirty="0" err="1">
                <a:sym typeface="Symbol" pitchFamily="18" charset="2"/>
              </a:rPr>
              <a:t>st</a:t>
            </a:r>
            <a:r>
              <a:rPr lang="en-US" altLang="en-US" sz="2400" dirty="0" err="1">
                <a:sym typeface="Symbol" pitchFamily="18" charset="2"/>
              </a:rPr>
              <a:t>.</a:t>
            </a:r>
            <a:endParaRPr lang="en-US" altLang="en-US" sz="2400" dirty="0">
              <a:sym typeface="Symbol" pitchFamily="18" charset="2"/>
            </a:endParaRPr>
          </a:p>
          <a:p>
            <a:pPr marL="342900" indent="-342900">
              <a:tabLst>
                <a:tab pos="228600" algn="l"/>
              </a:tabLst>
            </a:pPr>
            <a:endParaRPr lang="en-US" altLang="en-US" sz="2400" dirty="0">
              <a:sym typeface="Symbol" pitchFamily="18" charset="2"/>
            </a:endParaRPr>
          </a:p>
          <a:p>
            <a:pPr marL="342900" indent="-342900">
              <a:tabLst>
                <a:tab pos="228600" algn="l"/>
              </a:tabLst>
            </a:pPr>
            <a:r>
              <a:rPr lang="en-US" altLang="en-US" sz="2400" dirty="0">
                <a:sym typeface="Symbol" pitchFamily="18" charset="2"/>
              </a:rPr>
              <a:t>   Then we construct a loop invariant </a:t>
            </a:r>
            <a:r>
              <a:rPr lang="en-US" altLang="en-US" sz="2400" i="1" dirty="0">
                <a:sym typeface="Symbol" pitchFamily="18" charset="2"/>
              </a:rPr>
              <a:t>I</a:t>
            </a:r>
            <a:r>
              <a:rPr lang="en-US" altLang="en-US" sz="2400" dirty="0">
                <a:sym typeface="Symbol" pitchFamily="18" charset="2"/>
              </a:rPr>
              <a:t> and show that:</a:t>
            </a:r>
          </a:p>
          <a:p>
            <a:pPr marL="342900" indent="-342900">
              <a:tabLst>
                <a:tab pos="228600" algn="l"/>
              </a:tabLst>
            </a:pPr>
            <a:r>
              <a:rPr lang="en-US" altLang="en-US" sz="2400" i="1" dirty="0">
                <a:sym typeface="Symbol" pitchFamily="18" charset="2"/>
              </a:rPr>
              <a:t>     </a:t>
            </a:r>
            <a:r>
              <a:rPr lang="en-US" altLang="en-US" sz="2400" dirty="0"/>
              <a:t>●</a:t>
            </a:r>
            <a:r>
              <a:rPr lang="en-US" altLang="en-US" sz="2400" dirty="0">
                <a:sym typeface="Symbol" pitchFamily="18" charset="2"/>
              </a:rPr>
              <a:t> </a:t>
            </a:r>
            <a:r>
              <a:rPr lang="en-US" altLang="en-US" sz="2400" i="1" dirty="0">
                <a:sym typeface="Symbol" pitchFamily="18" charset="2"/>
              </a:rPr>
              <a:t>I</a:t>
            </a:r>
            <a:r>
              <a:rPr lang="en-US" altLang="en-US" sz="2400" dirty="0">
                <a:sym typeface="Symbol" pitchFamily="18" charset="2"/>
              </a:rPr>
              <a:t> is true when the loop begins,</a:t>
            </a:r>
          </a:p>
          <a:p>
            <a:pPr marL="342900" indent="-342900">
              <a:tabLst>
                <a:tab pos="228600" algn="l"/>
              </a:tabLst>
            </a:pPr>
            <a:r>
              <a:rPr lang="en-US" altLang="en-US" sz="2400" i="1" dirty="0">
                <a:sym typeface="Symbol" pitchFamily="18" charset="2"/>
              </a:rPr>
              <a:t>     </a:t>
            </a:r>
            <a:r>
              <a:rPr lang="en-US" altLang="en-US" sz="2400" dirty="0"/>
              <a:t>●</a:t>
            </a:r>
            <a:r>
              <a:rPr lang="en-US" altLang="en-US" sz="2400" dirty="0">
                <a:sym typeface="Symbol" pitchFamily="18" charset="2"/>
              </a:rPr>
              <a:t> </a:t>
            </a:r>
            <a:r>
              <a:rPr lang="en-US" altLang="en-US" sz="2400" i="1" dirty="0">
                <a:sym typeface="Symbol" pitchFamily="18" charset="2"/>
              </a:rPr>
              <a:t>I</a:t>
            </a:r>
            <a:r>
              <a:rPr lang="en-US" altLang="en-US" sz="2400" dirty="0">
                <a:sym typeface="Symbol" pitchFamily="18" charset="2"/>
              </a:rPr>
              <a:t> is maintained at each step through the loop, and</a:t>
            </a:r>
          </a:p>
          <a:p>
            <a:pPr marL="342900" indent="-342900">
              <a:tabLst>
                <a:tab pos="228600" algn="l"/>
              </a:tabLst>
            </a:pPr>
            <a:r>
              <a:rPr lang="en-US" altLang="en-US" sz="2400" i="1" dirty="0">
                <a:sym typeface="Symbol" pitchFamily="18" charset="2"/>
              </a:rPr>
              <a:t>     </a:t>
            </a:r>
            <a:r>
              <a:rPr lang="en-US" altLang="en-US" sz="2400" dirty="0"/>
              <a:t>●</a:t>
            </a:r>
            <a:r>
              <a:rPr lang="en-US" altLang="en-US" sz="2400" dirty="0">
                <a:sym typeface="Symbol" pitchFamily="18" charset="2"/>
              </a:rPr>
              <a:t> </a:t>
            </a:r>
            <a:r>
              <a:rPr lang="en-US" altLang="en-US" sz="2400" i="1" dirty="0">
                <a:sym typeface="Symbol" pitchFamily="18" charset="2"/>
              </a:rPr>
              <a:t>I</a:t>
            </a:r>
            <a:r>
              <a:rPr lang="en-US" altLang="en-US" sz="2400" dirty="0">
                <a:sym typeface="Symbol" pitchFamily="18" charset="2"/>
              </a:rPr>
              <a:t> </a:t>
            </a:r>
            <a:r>
              <a:rPr lang="en-US" altLang="en-US" sz="2400" dirty="0"/>
              <a:t> (</a:t>
            </a:r>
            <a:r>
              <a:rPr lang="en-US" altLang="en-US" sz="2400" i="1" dirty="0" err="1">
                <a:sym typeface="Symbol" pitchFamily="18" charset="2"/>
              </a:rPr>
              <a:t>st</a:t>
            </a:r>
            <a:r>
              <a:rPr lang="en-US" altLang="en-US" sz="2400" dirty="0">
                <a:sym typeface="Symbol" pitchFamily="18" charset="2"/>
              </a:rPr>
              <a:t> contains only terminal symbols) </a:t>
            </a:r>
            <a:r>
              <a:rPr lang="en-US" altLang="en-US" sz="2400" dirty="0"/>
              <a:t> </a:t>
            </a:r>
            <a:r>
              <a:rPr lang="en-US" altLang="en-US" sz="2400" i="1" dirty="0" err="1">
                <a:sym typeface="Symbol" pitchFamily="18" charset="2"/>
              </a:rPr>
              <a:t>st</a:t>
            </a:r>
            <a:r>
              <a:rPr lang="en-US" altLang="en-US" sz="2400" dirty="0">
                <a:sym typeface="Symbol" pitchFamily="18" charset="2"/>
              </a:rPr>
              <a:t> </a:t>
            </a:r>
            <a:r>
              <a:rPr lang="en-US" altLang="en-US" sz="2400" dirty="0"/>
              <a:t> </a:t>
            </a:r>
            <a:r>
              <a:rPr lang="en-US" altLang="en-US" sz="2400" i="1" dirty="0">
                <a:sym typeface="Symbol" pitchFamily="18" charset="2"/>
              </a:rPr>
              <a:t>L</a:t>
            </a:r>
            <a:r>
              <a:rPr lang="en-US" altLang="en-US" sz="2400" dirty="0">
                <a:sym typeface="Symbol" pitchFamily="18" charset="2"/>
              </a:rPr>
              <a:t>.</a:t>
            </a:r>
          </a:p>
          <a:p>
            <a:pPr marL="342900" indent="-342900">
              <a:tabLst>
                <a:tab pos="228600" algn="l"/>
              </a:tabLst>
            </a:pPr>
            <a:endParaRPr lang="en-US" altLang="en-US" sz="2400" dirty="0">
              <a:sym typeface="Symbol" pitchFamily="18" charset="2"/>
            </a:endParaRPr>
          </a:p>
        </p:txBody>
      </p:sp>
      <p:sp>
        <p:nvSpPr>
          <p:cNvPr id="60420" name="Slide Number Placeholder 1"/>
          <p:cNvSpPr>
            <a:spLocks noGrp="1"/>
          </p:cNvSpPr>
          <p:nvPr>
            <p:ph type="sldNum" sz="quarter" idx="12"/>
          </p:nvPr>
        </p:nvSpPr>
        <p:spPr>
          <a:noFill/>
          <a:ln>
            <a:miter lim="800000"/>
            <a:headEnd/>
            <a:tailEnd/>
          </a:ln>
        </p:spPr>
        <p:txBody>
          <a:bodyPr/>
          <a:lstStyle/>
          <a:p>
            <a:fld id="{7B7D1EDD-AA34-48E8-A3FE-F395399DA16C}" type="slidenum">
              <a:rPr lang="en-US" altLang="en-US" smtClean="0">
                <a:latin typeface="Arial" charset="0"/>
              </a:rPr>
              <a:pPr/>
              <a:t>42</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ChangeArrowheads="1"/>
          </p:cNvSpPr>
          <p:nvPr/>
        </p:nvSpPr>
        <p:spPr bwMode="auto">
          <a:xfrm>
            <a:off x="812800" y="1055688"/>
            <a:ext cx="7924800" cy="3651250"/>
          </a:xfrm>
          <a:prstGeom prst="rect">
            <a:avLst/>
          </a:prstGeom>
          <a:noFill/>
          <a:ln w="9525">
            <a:noFill/>
            <a:miter lim="800000"/>
            <a:headEnd/>
            <a:tailEnd/>
          </a:ln>
          <a:effectLst/>
        </p:spPr>
        <p:txBody>
          <a:bodyPr lIns="0" tIns="0" rIns="0" bIns="0" anchor="ctr">
            <a:spAutoFit/>
          </a:bodyPr>
          <a:lstStyle/>
          <a:p>
            <a:pPr>
              <a:tabLst>
                <a:tab pos="228600" algn="l"/>
              </a:tabLst>
            </a:pPr>
            <a:r>
              <a:rPr lang="en-US" altLang="en-US" sz="2400"/>
              <a:t>A</a:t>
            </a:r>
            <a:r>
              <a:rPr lang="en-US" altLang="en-US" sz="2400" baseline="30000"/>
              <a:t>n</a:t>
            </a:r>
            <a:r>
              <a:rPr lang="en-US" altLang="en-US" sz="2400"/>
              <a:t>B</a:t>
            </a:r>
            <a:r>
              <a:rPr lang="en-US" altLang="en-US" sz="2400" baseline="30000"/>
              <a:t>n</a:t>
            </a:r>
            <a:r>
              <a:rPr lang="en-US" altLang="en-US" sz="2400"/>
              <a:t> = {</a:t>
            </a:r>
            <a:r>
              <a:rPr lang="en-US" altLang="en-US" sz="2400">
                <a:latin typeface="Courier New" pitchFamily="49" charset="0"/>
              </a:rPr>
              <a:t>a</a:t>
            </a:r>
            <a:r>
              <a:rPr lang="en-US" altLang="en-US" sz="2400" i="1" baseline="30000"/>
              <a:t>n</a:t>
            </a:r>
            <a:r>
              <a:rPr lang="en-US" altLang="en-US" sz="2400">
                <a:latin typeface="Courier New" pitchFamily="49" charset="0"/>
              </a:rPr>
              <a:t>b</a:t>
            </a:r>
            <a:r>
              <a:rPr lang="en-US" altLang="en-US" sz="2400" i="1" baseline="30000"/>
              <a:t>n</a:t>
            </a:r>
            <a:r>
              <a:rPr lang="en-US" altLang="en-US" sz="2400"/>
              <a:t> : </a:t>
            </a:r>
            <a:r>
              <a:rPr lang="en-US" altLang="en-US" sz="2400" i="1"/>
              <a:t>n</a:t>
            </a:r>
            <a:r>
              <a:rPr lang="en-US" altLang="en-US" sz="2400"/>
              <a:t> </a:t>
            </a:r>
            <a:r>
              <a:rPr lang="en-US" altLang="en-US" sz="2400">
                <a:sym typeface="Symbol" pitchFamily="18" charset="2"/>
              </a:rPr>
              <a:t></a:t>
            </a:r>
            <a:r>
              <a:rPr lang="en-US" altLang="en-US" sz="2400"/>
              <a:t> 0}.</a:t>
            </a:r>
            <a:r>
              <a:rPr lang="en-US" altLang="en-US" sz="2400">
                <a:sym typeface="Symbol" pitchFamily="18" charset="2"/>
              </a:rPr>
              <a:t>  </a:t>
            </a:r>
            <a:r>
              <a:rPr lang="en-US" altLang="en-US" sz="2400" i="1">
                <a:sym typeface="Symbol" pitchFamily="18" charset="2"/>
              </a:rPr>
              <a:t>G</a:t>
            </a:r>
            <a:r>
              <a:rPr lang="en-US" altLang="en-US" sz="2400">
                <a:sym typeface="Symbol" pitchFamily="18" charset="2"/>
              </a:rPr>
              <a:t> = ({</a:t>
            </a:r>
            <a:r>
              <a:rPr lang="en-US" altLang="en-US" sz="2400" i="1">
                <a:sym typeface="Symbol" pitchFamily="18" charset="2"/>
              </a:rPr>
              <a:t>S</a:t>
            </a:r>
            <a:r>
              <a:rPr lang="en-US" altLang="en-US" sz="2400">
                <a:sym typeface="Symbol" pitchFamily="18" charset="2"/>
              </a:rPr>
              <a:t>, </a:t>
            </a:r>
            <a:r>
              <a:rPr lang="en-US" altLang="en-US" sz="2400">
                <a:latin typeface="Courier New" pitchFamily="49" charset="0"/>
                <a:sym typeface="Symbol" pitchFamily="18" charset="2"/>
              </a:rPr>
              <a:t>a</a:t>
            </a:r>
            <a:r>
              <a:rPr lang="en-US" altLang="en-US" sz="2400">
                <a:sym typeface="Symbol" pitchFamily="18" charset="2"/>
              </a:rPr>
              <a:t>, </a:t>
            </a:r>
            <a:r>
              <a:rPr lang="en-US" altLang="en-US" sz="2400">
                <a:latin typeface="Courier New" pitchFamily="49" charset="0"/>
                <a:sym typeface="Symbol" pitchFamily="18" charset="2"/>
              </a:rPr>
              <a:t>b</a:t>
            </a:r>
            <a:r>
              <a:rPr lang="en-US" altLang="en-US" sz="2400">
                <a:sym typeface="Symbol" pitchFamily="18" charset="2"/>
              </a:rPr>
              <a:t>}, {</a:t>
            </a:r>
            <a:r>
              <a:rPr lang="en-US" altLang="en-US" sz="2400">
                <a:latin typeface="Courier New" pitchFamily="49" charset="0"/>
                <a:sym typeface="Symbol" pitchFamily="18" charset="2"/>
              </a:rPr>
              <a:t>a</a:t>
            </a:r>
            <a:r>
              <a:rPr lang="en-US" altLang="en-US" sz="2400">
                <a:sym typeface="Symbol" pitchFamily="18" charset="2"/>
              </a:rPr>
              <a:t>, </a:t>
            </a:r>
            <a:r>
              <a:rPr lang="en-US" altLang="en-US" sz="2400">
                <a:latin typeface="Courier New" pitchFamily="49" charset="0"/>
                <a:sym typeface="Symbol" pitchFamily="18" charset="2"/>
              </a:rPr>
              <a:t>b</a:t>
            </a:r>
            <a:r>
              <a:rPr lang="en-US" altLang="en-US" sz="2400">
                <a:sym typeface="Symbol" pitchFamily="18" charset="2"/>
              </a:rPr>
              <a:t>}, </a:t>
            </a:r>
            <a:r>
              <a:rPr lang="en-US" altLang="en-US" sz="2400" i="1">
                <a:sym typeface="Symbol" pitchFamily="18" charset="2"/>
              </a:rPr>
              <a:t>R</a:t>
            </a:r>
            <a:r>
              <a:rPr lang="en-US" altLang="en-US" sz="2400">
                <a:sym typeface="Symbol" pitchFamily="18" charset="2"/>
              </a:rPr>
              <a:t>, </a:t>
            </a:r>
            <a:r>
              <a:rPr lang="en-US" altLang="en-US" sz="2400" i="1">
                <a:sym typeface="Symbol" pitchFamily="18" charset="2"/>
              </a:rPr>
              <a:t>S</a:t>
            </a:r>
            <a:r>
              <a:rPr lang="en-US" altLang="en-US" sz="2400">
                <a:sym typeface="Symbol" pitchFamily="18" charset="2"/>
              </a:rPr>
              <a:t>),</a:t>
            </a:r>
          </a:p>
          <a:p>
            <a:pPr>
              <a:tabLst>
                <a:tab pos="228600" algn="l"/>
              </a:tabLst>
            </a:pPr>
            <a:endParaRPr lang="en-US" altLang="en-US" sz="2400">
              <a:sym typeface="Symbol" pitchFamily="18" charset="2"/>
            </a:endParaRPr>
          </a:p>
          <a:p>
            <a:pPr>
              <a:tabLst>
                <a:tab pos="228600" algn="l"/>
              </a:tabLst>
            </a:pPr>
            <a:r>
              <a:rPr lang="en-US" altLang="en-US" sz="2400" i="1">
                <a:sym typeface="Symbol" pitchFamily="18" charset="2"/>
              </a:rPr>
              <a:t>		R</a:t>
            </a:r>
            <a:r>
              <a:rPr lang="en-US" altLang="en-US" sz="2400">
                <a:sym typeface="Symbol" pitchFamily="18" charset="2"/>
              </a:rPr>
              <a:t> = {	</a:t>
            </a:r>
            <a:r>
              <a:rPr lang="en-US" altLang="en-US" sz="2400" i="1">
                <a:sym typeface="Symbol" pitchFamily="18" charset="2"/>
              </a:rPr>
              <a:t>S</a:t>
            </a:r>
            <a:r>
              <a:rPr lang="en-US" altLang="en-US" sz="2400">
                <a:sym typeface="Symbol" pitchFamily="18" charset="2"/>
              </a:rPr>
              <a:t> </a:t>
            </a:r>
            <a:r>
              <a:rPr lang="en-US" altLang="en-US" sz="2400"/>
              <a:t> </a:t>
            </a:r>
            <a:r>
              <a:rPr lang="en-US" altLang="en-US" sz="2400">
                <a:latin typeface="Courier New" pitchFamily="49" charset="0"/>
                <a:sym typeface="Symbol" pitchFamily="18" charset="2"/>
              </a:rPr>
              <a:t>a</a:t>
            </a:r>
            <a:r>
              <a:rPr lang="en-US" altLang="en-US" sz="2400">
                <a:sym typeface="Symbol" pitchFamily="18" charset="2"/>
              </a:rPr>
              <a:t> </a:t>
            </a:r>
            <a:r>
              <a:rPr lang="en-US" altLang="en-US" sz="2400" i="1">
                <a:sym typeface="Symbol" pitchFamily="18" charset="2"/>
              </a:rPr>
              <a:t>S</a:t>
            </a:r>
            <a:r>
              <a:rPr lang="en-US" altLang="en-US" sz="2400">
                <a:sym typeface="Symbol" pitchFamily="18" charset="2"/>
              </a:rPr>
              <a:t> </a:t>
            </a:r>
            <a:r>
              <a:rPr lang="en-US" altLang="en-US" sz="2400">
                <a:latin typeface="Courier New" pitchFamily="49" charset="0"/>
                <a:sym typeface="Symbol" pitchFamily="18" charset="2"/>
              </a:rPr>
              <a:t>b</a:t>
            </a:r>
          </a:p>
          <a:p>
            <a:pPr>
              <a:tabLst>
                <a:tab pos="228600" algn="l"/>
              </a:tabLst>
            </a:pPr>
            <a:r>
              <a:rPr lang="en-US" altLang="en-US" sz="2400" i="1">
                <a:sym typeface="Symbol" pitchFamily="18" charset="2"/>
              </a:rPr>
              <a:t>   		S</a:t>
            </a:r>
            <a:r>
              <a:rPr lang="en-US" altLang="en-US" sz="2400">
                <a:sym typeface="Symbol" pitchFamily="18" charset="2"/>
              </a:rPr>
              <a:t> </a:t>
            </a:r>
            <a:r>
              <a:rPr lang="en-US" altLang="en-US" sz="2400"/>
              <a:t> </a:t>
            </a:r>
            <a:r>
              <a:rPr lang="en-US" altLang="en-US" sz="2400">
                <a:sym typeface="Symbol" pitchFamily="18" charset="2"/>
              </a:rPr>
              <a:t></a:t>
            </a:r>
            <a:r>
              <a:rPr lang="en-US" altLang="en-US" sz="2400"/>
              <a:t> }.</a:t>
            </a:r>
          </a:p>
          <a:p>
            <a:pPr>
              <a:tabLst>
                <a:tab pos="228600" algn="l"/>
              </a:tabLst>
            </a:pPr>
            <a:endParaRPr lang="en-US" altLang="en-US" sz="2400">
              <a:sym typeface="Symbol" pitchFamily="18" charset="2"/>
            </a:endParaRPr>
          </a:p>
          <a:p>
            <a:pPr>
              <a:tabLst>
                <a:tab pos="228600" algn="l"/>
              </a:tabLst>
            </a:pPr>
            <a:r>
              <a:rPr lang="en-US" altLang="en-US" sz="2400"/>
              <a:t>●</a:t>
            </a:r>
            <a:r>
              <a:rPr lang="en-US" altLang="en-US" sz="2400">
                <a:sym typeface="Symbol" pitchFamily="18" charset="2"/>
              </a:rPr>
              <a:t> Prove that </a:t>
            </a:r>
            <a:r>
              <a:rPr lang="en-US" altLang="en-US" sz="2400" i="1">
                <a:sym typeface="Symbol" pitchFamily="18" charset="2"/>
              </a:rPr>
              <a:t>G</a:t>
            </a:r>
            <a:r>
              <a:rPr lang="en-US" altLang="en-US" sz="2400">
                <a:sym typeface="Symbol" pitchFamily="18" charset="2"/>
              </a:rPr>
              <a:t> generates only strings in </a:t>
            </a:r>
            <a:r>
              <a:rPr lang="en-US" altLang="en-US" sz="2400" i="1">
                <a:sym typeface="Symbol" pitchFamily="18" charset="2"/>
              </a:rPr>
              <a:t>L</a:t>
            </a:r>
            <a:r>
              <a:rPr lang="en-US" altLang="en-US" sz="2400">
                <a:sym typeface="Symbol" pitchFamily="18" charset="2"/>
              </a:rPr>
              <a:t>:</a:t>
            </a:r>
          </a:p>
          <a:p>
            <a:pPr>
              <a:tabLst>
                <a:tab pos="228600" algn="l"/>
              </a:tabLst>
            </a:pPr>
            <a:endParaRPr lang="en-US" altLang="en-US" sz="2400">
              <a:sym typeface="Symbol" pitchFamily="18" charset="2"/>
            </a:endParaRPr>
          </a:p>
          <a:p>
            <a:pPr>
              <a:tabLst>
                <a:tab pos="228600" algn="l"/>
              </a:tabLst>
            </a:pPr>
            <a:r>
              <a:rPr lang="en-US" altLang="en-US" sz="2400">
                <a:sym typeface="Symbol" pitchFamily="18" charset="2"/>
              </a:rPr>
              <a:t>     Let </a:t>
            </a:r>
            <a:r>
              <a:rPr lang="en-US" altLang="en-US" sz="2400" i="1">
                <a:sym typeface="Symbol" pitchFamily="18" charset="2"/>
              </a:rPr>
              <a:t>I</a:t>
            </a:r>
            <a:r>
              <a:rPr lang="en-US" altLang="en-US" sz="2400">
                <a:sym typeface="Symbol" pitchFamily="18" charset="2"/>
              </a:rPr>
              <a:t> = (#</a:t>
            </a:r>
            <a:r>
              <a:rPr lang="en-US" altLang="en-US" sz="2400" baseline="-25000">
                <a:latin typeface="Courier New" pitchFamily="49" charset="0"/>
                <a:sym typeface="Symbol" pitchFamily="18" charset="2"/>
              </a:rPr>
              <a:t>a</a:t>
            </a:r>
            <a:r>
              <a:rPr lang="en-US" altLang="en-US" sz="2400">
                <a:sym typeface="Symbol" pitchFamily="18" charset="2"/>
              </a:rPr>
              <a:t>(</a:t>
            </a:r>
            <a:r>
              <a:rPr lang="en-US" altLang="en-US" sz="2400" i="1">
                <a:sym typeface="Symbol" pitchFamily="18" charset="2"/>
              </a:rPr>
              <a:t>st</a:t>
            </a:r>
            <a:r>
              <a:rPr lang="en-US" altLang="en-US" sz="2400">
                <a:sym typeface="Symbol" pitchFamily="18" charset="2"/>
              </a:rPr>
              <a:t>) = #</a:t>
            </a:r>
            <a:r>
              <a:rPr lang="en-US" altLang="en-US" sz="2400" baseline="-25000">
                <a:latin typeface="Courier New" pitchFamily="49" charset="0"/>
                <a:sym typeface="Symbol" pitchFamily="18" charset="2"/>
              </a:rPr>
              <a:t>b</a:t>
            </a:r>
            <a:r>
              <a:rPr lang="en-US" altLang="en-US" sz="2400">
                <a:sym typeface="Symbol" pitchFamily="18" charset="2"/>
              </a:rPr>
              <a:t>(</a:t>
            </a:r>
            <a:r>
              <a:rPr lang="en-US" altLang="en-US" sz="2400" i="1">
                <a:sym typeface="Symbol" pitchFamily="18" charset="2"/>
              </a:rPr>
              <a:t>st</a:t>
            </a:r>
            <a:r>
              <a:rPr lang="en-US" altLang="en-US" sz="2400">
                <a:sym typeface="Symbol" pitchFamily="18" charset="2"/>
              </a:rPr>
              <a:t>)) </a:t>
            </a:r>
            <a:r>
              <a:rPr lang="en-US" altLang="en-US" sz="2400"/>
              <a:t> (</a:t>
            </a:r>
            <a:r>
              <a:rPr lang="en-US" altLang="en-US" sz="2400" i="1">
                <a:sym typeface="Symbol" pitchFamily="18" charset="2"/>
              </a:rPr>
              <a:t>st</a:t>
            </a:r>
            <a:r>
              <a:rPr lang="en-US" altLang="en-US" sz="2400">
                <a:sym typeface="Symbol" pitchFamily="18" charset="2"/>
              </a:rPr>
              <a:t> </a:t>
            </a:r>
            <a:r>
              <a:rPr lang="en-US" altLang="en-US" sz="2400"/>
              <a:t> </a:t>
            </a:r>
            <a:r>
              <a:rPr lang="en-US" altLang="en-US" sz="2400">
                <a:latin typeface="Courier New" pitchFamily="49" charset="0"/>
                <a:sym typeface="Symbol" pitchFamily="18" charset="2"/>
              </a:rPr>
              <a:t>a</a:t>
            </a:r>
            <a:r>
              <a:rPr lang="en-US" altLang="en-US" sz="2400">
                <a:sym typeface="Symbol" pitchFamily="18" charset="2"/>
              </a:rPr>
              <a:t>*(</a:t>
            </a:r>
            <a:r>
              <a:rPr lang="en-US" altLang="en-US" sz="2400" i="1">
                <a:sym typeface="Symbol" pitchFamily="18" charset="2"/>
              </a:rPr>
              <a:t>S</a:t>
            </a:r>
            <a:r>
              <a:rPr lang="en-US" altLang="en-US" sz="2400">
                <a:sym typeface="Symbol" pitchFamily="18" charset="2"/>
              </a:rPr>
              <a:t> </a:t>
            </a:r>
            <a:r>
              <a:rPr lang="en-US" altLang="en-US" sz="2400"/>
              <a:t> </a:t>
            </a:r>
            <a:r>
              <a:rPr lang="en-US" altLang="en-US" sz="2400">
                <a:sym typeface="Symbol" pitchFamily="18" charset="2"/>
              </a:rPr>
              <a:t></a:t>
            </a:r>
            <a:r>
              <a:rPr lang="en-US" altLang="en-US" sz="2400"/>
              <a:t>) </a:t>
            </a:r>
            <a:r>
              <a:rPr lang="en-US" altLang="en-US" sz="2400">
                <a:latin typeface="Courier New" pitchFamily="49" charset="0"/>
                <a:sym typeface="Symbol" pitchFamily="18" charset="2"/>
              </a:rPr>
              <a:t>b</a:t>
            </a:r>
            <a:r>
              <a:rPr lang="en-US" altLang="en-US" sz="2400">
                <a:sym typeface="Symbol" pitchFamily="18" charset="2"/>
              </a:rPr>
              <a:t>*).</a:t>
            </a:r>
          </a:p>
          <a:p>
            <a:pPr>
              <a:tabLst>
                <a:tab pos="228600" algn="l"/>
              </a:tabLst>
            </a:pPr>
            <a:endParaRPr lang="en-US" altLang="en-US" sz="2400">
              <a:sym typeface="Symbol" pitchFamily="18" charset="2"/>
            </a:endParaRPr>
          </a:p>
          <a:p>
            <a:pPr>
              <a:tabLst>
                <a:tab pos="228600" algn="l"/>
              </a:tabLst>
            </a:pPr>
            <a:endParaRPr lang="en-US" altLang="en-US" sz="2400">
              <a:sym typeface="Symbol" pitchFamily="18" charset="2"/>
            </a:endParaRPr>
          </a:p>
        </p:txBody>
      </p:sp>
      <p:sp>
        <p:nvSpPr>
          <p:cNvPr id="61443" name="Rectangle 9"/>
          <p:cNvSpPr>
            <a:spLocks noGrp="1" noChangeArrowheads="1"/>
          </p:cNvSpPr>
          <p:nvPr>
            <p:ph type="title"/>
          </p:nvPr>
        </p:nvSpPr>
        <p:spPr>
          <a:xfrm>
            <a:off x="762000" y="76200"/>
            <a:ext cx="8382000" cy="868363"/>
          </a:xfrm>
          <a:noFill/>
        </p:spPr>
        <p:txBody>
          <a:bodyPr/>
          <a:lstStyle/>
          <a:p>
            <a:pPr eaLnBrk="1" hangingPunct="1"/>
            <a:r>
              <a:rPr lang="en-US" altLang="en-US" sz="3400" b="1" smtClean="0"/>
              <a:t>Proving the Correctness of a Grammar</a:t>
            </a:r>
            <a:r>
              <a:rPr lang="en-US" altLang="en-US" sz="3400" smtClean="0"/>
              <a:t> </a:t>
            </a:r>
          </a:p>
        </p:txBody>
      </p:sp>
      <p:sp>
        <p:nvSpPr>
          <p:cNvPr id="61444" name="Slide Number Placeholder 1"/>
          <p:cNvSpPr>
            <a:spLocks noGrp="1"/>
          </p:cNvSpPr>
          <p:nvPr>
            <p:ph type="sldNum" sz="quarter" idx="12"/>
          </p:nvPr>
        </p:nvSpPr>
        <p:spPr>
          <a:noFill/>
          <a:ln>
            <a:miter lim="800000"/>
            <a:headEnd/>
            <a:tailEnd/>
          </a:ln>
        </p:spPr>
        <p:txBody>
          <a:bodyPr/>
          <a:lstStyle/>
          <a:p>
            <a:fld id="{9D242E15-4AB5-427E-9082-52E944705C83}" type="slidenum">
              <a:rPr lang="en-US" altLang="en-US" smtClean="0">
                <a:latin typeface="Arial" charset="0"/>
              </a:rPr>
              <a:pPr/>
              <a:t>43</a:t>
            </a:fld>
            <a:endParaRPr lang="en-US" altLang="en-US" smtClean="0">
              <a:latin typeface="Arial"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838200" y="860425"/>
            <a:ext cx="8153400" cy="5694363"/>
          </a:xfrm>
          <a:prstGeom prst="rect">
            <a:avLst/>
          </a:prstGeom>
          <a:noFill/>
          <a:ln w="9525">
            <a:noFill/>
            <a:miter lim="800000"/>
            <a:headEnd/>
            <a:tailEnd/>
          </a:ln>
          <a:effectLst/>
        </p:spPr>
        <p:txBody>
          <a:bodyPr lIns="0" tIns="0" rIns="0" bIns="0" anchor="ctr">
            <a:spAutoFit/>
          </a:bodyPr>
          <a:lstStyle/>
          <a:p>
            <a:pPr>
              <a:tabLst>
                <a:tab pos="228600" algn="l"/>
              </a:tabLst>
            </a:pPr>
            <a:r>
              <a:rPr lang="en-US" altLang="en-US" sz="2200"/>
              <a:t>A</a:t>
            </a:r>
            <a:r>
              <a:rPr lang="en-US" altLang="en-US" sz="2200" baseline="30000"/>
              <a:t>n</a:t>
            </a:r>
            <a:r>
              <a:rPr lang="en-US" altLang="en-US" sz="2200"/>
              <a:t>B</a:t>
            </a:r>
            <a:r>
              <a:rPr lang="en-US" altLang="en-US" sz="2200" baseline="30000"/>
              <a:t>n</a:t>
            </a:r>
            <a:r>
              <a:rPr lang="en-US" altLang="en-US" sz="2200"/>
              <a:t> = {</a:t>
            </a:r>
            <a:r>
              <a:rPr lang="en-US" altLang="en-US" sz="2200">
                <a:latin typeface="Courier New" pitchFamily="49" charset="0"/>
              </a:rPr>
              <a:t>a</a:t>
            </a:r>
            <a:r>
              <a:rPr lang="en-US" altLang="en-US" sz="2200" i="1" baseline="30000"/>
              <a:t>n</a:t>
            </a:r>
            <a:r>
              <a:rPr lang="en-US" altLang="en-US" sz="2200">
                <a:latin typeface="Courier New" pitchFamily="49" charset="0"/>
              </a:rPr>
              <a:t>b</a:t>
            </a:r>
            <a:r>
              <a:rPr lang="en-US" altLang="en-US" sz="2200" i="1" baseline="30000"/>
              <a:t>n</a:t>
            </a:r>
            <a:r>
              <a:rPr lang="en-US" altLang="en-US" sz="2200"/>
              <a:t> : </a:t>
            </a:r>
            <a:r>
              <a:rPr lang="en-US" altLang="en-US" sz="2200" i="1"/>
              <a:t>n</a:t>
            </a:r>
            <a:r>
              <a:rPr lang="en-US" altLang="en-US" sz="2200"/>
              <a:t> </a:t>
            </a:r>
            <a:r>
              <a:rPr lang="en-US" altLang="en-US" sz="2200">
                <a:sym typeface="Symbol" pitchFamily="18" charset="2"/>
              </a:rPr>
              <a:t></a:t>
            </a:r>
            <a:r>
              <a:rPr lang="en-US" altLang="en-US" sz="2200"/>
              <a:t> 0}.</a:t>
            </a:r>
            <a:r>
              <a:rPr lang="en-US" altLang="en-US" sz="2200">
                <a:sym typeface="Symbol" pitchFamily="18" charset="2"/>
              </a:rPr>
              <a:t>  </a:t>
            </a:r>
            <a:r>
              <a:rPr lang="en-US" altLang="en-US" sz="2200" i="1">
                <a:sym typeface="Symbol" pitchFamily="18" charset="2"/>
              </a:rPr>
              <a:t>G</a:t>
            </a:r>
            <a:r>
              <a:rPr lang="en-US" altLang="en-US" sz="2200">
                <a:sym typeface="Symbol" pitchFamily="18" charset="2"/>
              </a:rPr>
              <a:t> = ({</a:t>
            </a:r>
            <a:r>
              <a:rPr lang="en-US" altLang="en-US" sz="2200" i="1">
                <a:sym typeface="Symbol" pitchFamily="18" charset="2"/>
              </a:rPr>
              <a:t>S</a:t>
            </a:r>
            <a:r>
              <a:rPr lang="en-US" altLang="en-US" sz="2200">
                <a:sym typeface="Symbol" pitchFamily="18" charset="2"/>
              </a:rPr>
              <a:t>, </a:t>
            </a:r>
            <a:r>
              <a:rPr lang="en-US" altLang="en-US" sz="2200">
                <a:latin typeface="Courier New" pitchFamily="49" charset="0"/>
                <a:sym typeface="Symbol" pitchFamily="18" charset="2"/>
              </a:rPr>
              <a:t>a</a:t>
            </a:r>
            <a:r>
              <a:rPr lang="en-US" altLang="en-US" sz="2200">
                <a:sym typeface="Symbol" pitchFamily="18" charset="2"/>
              </a:rPr>
              <a:t>, </a:t>
            </a:r>
            <a:r>
              <a:rPr lang="en-US" altLang="en-US" sz="2200">
                <a:latin typeface="Courier New" pitchFamily="49" charset="0"/>
                <a:sym typeface="Symbol" pitchFamily="18" charset="2"/>
              </a:rPr>
              <a:t>b</a:t>
            </a:r>
            <a:r>
              <a:rPr lang="en-US" altLang="en-US" sz="2200">
                <a:sym typeface="Symbol" pitchFamily="18" charset="2"/>
              </a:rPr>
              <a:t>}, {</a:t>
            </a:r>
            <a:r>
              <a:rPr lang="en-US" altLang="en-US" sz="2200">
                <a:latin typeface="Courier New" pitchFamily="49" charset="0"/>
                <a:sym typeface="Symbol" pitchFamily="18" charset="2"/>
              </a:rPr>
              <a:t>a</a:t>
            </a:r>
            <a:r>
              <a:rPr lang="en-US" altLang="en-US" sz="2200">
                <a:sym typeface="Symbol" pitchFamily="18" charset="2"/>
              </a:rPr>
              <a:t>, </a:t>
            </a:r>
            <a:r>
              <a:rPr lang="en-US" altLang="en-US" sz="2200">
                <a:latin typeface="Courier New" pitchFamily="49" charset="0"/>
                <a:sym typeface="Symbol" pitchFamily="18" charset="2"/>
              </a:rPr>
              <a:t>b</a:t>
            </a:r>
            <a:r>
              <a:rPr lang="en-US" altLang="en-US" sz="2200">
                <a:sym typeface="Symbol" pitchFamily="18" charset="2"/>
              </a:rPr>
              <a:t>}, </a:t>
            </a:r>
            <a:r>
              <a:rPr lang="en-US" altLang="en-US" sz="2200" i="1">
                <a:sym typeface="Symbol" pitchFamily="18" charset="2"/>
              </a:rPr>
              <a:t>R</a:t>
            </a:r>
            <a:r>
              <a:rPr lang="en-US" altLang="en-US" sz="2200">
                <a:sym typeface="Symbol" pitchFamily="18" charset="2"/>
              </a:rPr>
              <a:t>, </a:t>
            </a:r>
            <a:r>
              <a:rPr lang="en-US" altLang="en-US" sz="2200" i="1">
                <a:sym typeface="Symbol" pitchFamily="18" charset="2"/>
              </a:rPr>
              <a:t>S</a:t>
            </a:r>
            <a:r>
              <a:rPr lang="en-US" altLang="en-US" sz="2200">
                <a:sym typeface="Symbol" pitchFamily="18" charset="2"/>
              </a:rPr>
              <a:t>),</a:t>
            </a:r>
          </a:p>
          <a:p>
            <a:pPr>
              <a:tabLst>
                <a:tab pos="228600" algn="l"/>
              </a:tabLst>
            </a:pPr>
            <a:endParaRPr lang="en-US" altLang="en-US" sz="2200">
              <a:sym typeface="Symbol" pitchFamily="18" charset="2"/>
            </a:endParaRPr>
          </a:p>
          <a:p>
            <a:pPr>
              <a:tabLst>
                <a:tab pos="228600" algn="l"/>
              </a:tabLst>
            </a:pPr>
            <a:r>
              <a:rPr lang="en-US" altLang="en-US" sz="2200" i="1">
                <a:sym typeface="Symbol" pitchFamily="18" charset="2"/>
              </a:rPr>
              <a:t>             R</a:t>
            </a:r>
            <a:r>
              <a:rPr lang="en-US" altLang="en-US" sz="2200">
                <a:sym typeface="Symbol" pitchFamily="18" charset="2"/>
              </a:rPr>
              <a:t> = {	</a:t>
            </a:r>
            <a:r>
              <a:rPr lang="en-US" altLang="en-US" sz="2200" i="1">
                <a:sym typeface="Symbol" pitchFamily="18" charset="2"/>
              </a:rPr>
              <a:t>S</a:t>
            </a:r>
            <a:r>
              <a:rPr lang="en-US" altLang="en-US" sz="2200">
                <a:sym typeface="Symbol" pitchFamily="18" charset="2"/>
              </a:rPr>
              <a:t> </a:t>
            </a:r>
            <a:r>
              <a:rPr lang="en-US" altLang="en-US" sz="2200"/>
              <a:t> </a:t>
            </a:r>
            <a:r>
              <a:rPr lang="en-US" altLang="en-US" sz="2200">
                <a:latin typeface="Courier New" pitchFamily="49" charset="0"/>
                <a:sym typeface="Symbol" pitchFamily="18" charset="2"/>
              </a:rPr>
              <a:t>a</a:t>
            </a:r>
            <a:r>
              <a:rPr lang="en-US" altLang="en-US" sz="2200">
                <a:sym typeface="Symbol" pitchFamily="18" charset="2"/>
              </a:rPr>
              <a:t> </a:t>
            </a:r>
            <a:r>
              <a:rPr lang="en-US" altLang="en-US" sz="2200" i="1">
                <a:sym typeface="Symbol" pitchFamily="18" charset="2"/>
              </a:rPr>
              <a:t>S</a:t>
            </a:r>
            <a:r>
              <a:rPr lang="en-US" altLang="en-US" sz="2200">
                <a:sym typeface="Symbol" pitchFamily="18" charset="2"/>
              </a:rPr>
              <a:t> </a:t>
            </a:r>
            <a:r>
              <a:rPr lang="en-US" altLang="en-US" sz="2200">
                <a:latin typeface="Courier New" pitchFamily="49" charset="0"/>
                <a:sym typeface="Symbol" pitchFamily="18" charset="2"/>
              </a:rPr>
              <a:t>b</a:t>
            </a:r>
            <a:r>
              <a:rPr lang="en-US" altLang="en-US" sz="2200" i="1">
                <a:sym typeface="Symbol" pitchFamily="18" charset="2"/>
              </a:rPr>
              <a:t>   	</a:t>
            </a:r>
          </a:p>
          <a:p>
            <a:pPr>
              <a:tabLst>
                <a:tab pos="228600" algn="l"/>
              </a:tabLst>
            </a:pPr>
            <a:r>
              <a:rPr lang="en-US" altLang="en-US" sz="2200" i="1">
                <a:sym typeface="Symbol" pitchFamily="18" charset="2"/>
              </a:rPr>
              <a:t>			S</a:t>
            </a:r>
            <a:r>
              <a:rPr lang="en-US" altLang="en-US" sz="2200">
                <a:sym typeface="Symbol" pitchFamily="18" charset="2"/>
              </a:rPr>
              <a:t> </a:t>
            </a:r>
            <a:r>
              <a:rPr lang="en-US" altLang="en-US" sz="2200"/>
              <a:t> </a:t>
            </a:r>
            <a:r>
              <a:rPr lang="en-US" altLang="en-US" sz="2200">
                <a:sym typeface="Symbol" pitchFamily="18" charset="2"/>
              </a:rPr>
              <a:t></a:t>
            </a:r>
            <a:r>
              <a:rPr lang="en-US" altLang="en-US" sz="2200"/>
              <a:t> }.</a:t>
            </a:r>
          </a:p>
          <a:p>
            <a:pPr>
              <a:tabLst>
                <a:tab pos="228600" algn="l"/>
              </a:tabLst>
            </a:pPr>
            <a:endParaRPr lang="en-US" altLang="en-US" sz="2200">
              <a:sym typeface="Symbol" pitchFamily="18" charset="2"/>
            </a:endParaRPr>
          </a:p>
          <a:p>
            <a:pPr>
              <a:tabLst>
                <a:tab pos="228600" algn="l"/>
              </a:tabLst>
            </a:pPr>
            <a:r>
              <a:rPr lang="en-US" altLang="en-US"/>
              <a:t>●</a:t>
            </a:r>
            <a:r>
              <a:rPr lang="en-US" altLang="en-US">
                <a:sym typeface="Symbol" pitchFamily="18" charset="2"/>
              </a:rPr>
              <a:t>  </a:t>
            </a:r>
            <a:r>
              <a:rPr lang="en-US" altLang="en-US" sz="2200">
                <a:sym typeface="Symbol" pitchFamily="18" charset="2"/>
              </a:rPr>
              <a:t>Prove that </a:t>
            </a:r>
            <a:r>
              <a:rPr lang="en-US" altLang="en-US" sz="2200" i="1">
                <a:sym typeface="Symbol" pitchFamily="18" charset="2"/>
              </a:rPr>
              <a:t>G</a:t>
            </a:r>
            <a:r>
              <a:rPr lang="en-US" altLang="en-US" sz="2200">
                <a:sym typeface="Symbol" pitchFamily="18" charset="2"/>
              </a:rPr>
              <a:t> generates all the strings in </a:t>
            </a:r>
            <a:r>
              <a:rPr lang="en-US" altLang="en-US" sz="2200" i="1">
                <a:sym typeface="Symbol" pitchFamily="18" charset="2"/>
              </a:rPr>
              <a:t>L</a:t>
            </a:r>
            <a:r>
              <a:rPr lang="en-US" altLang="en-US" sz="2200">
                <a:sym typeface="Symbol" pitchFamily="18" charset="2"/>
              </a:rPr>
              <a:t>:</a:t>
            </a:r>
          </a:p>
          <a:p>
            <a:pPr>
              <a:buFontTx/>
              <a:buChar char="•"/>
              <a:tabLst>
                <a:tab pos="228600" algn="l"/>
              </a:tabLst>
            </a:pPr>
            <a:endParaRPr lang="en-US" altLang="en-US" sz="2200">
              <a:sym typeface="Symbol" pitchFamily="18" charset="2"/>
            </a:endParaRPr>
          </a:p>
          <a:p>
            <a:pPr>
              <a:tabLst>
                <a:tab pos="228600" algn="l"/>
              </a:tabLst>
            </a:pPr>
            <a:r>
              <a:rPr lang="en-US" altLang="en-US" sz="2200">
                <a:sym typeface="Symbol" pitchFamily="18" charset="2"/>
              </a:rPr>
              <a:t>Base case: |</a:t>
            </a:r>
            <a:r>
              <a:rPr lang="en-US" altLang="en-US" sz="2200" i="1">
                <a:sym typeface="Symbol" pitchFamily="18" charset="2"/>
              </a:rPr>
              <a:t>w</a:t>
            </a:r>
            <a:r>
              <a:rPr lang="en-US" altLang="en-US" sz="2200">
                <a:sym typeface="Symbol" pitchFamily="18" charset="2"/>
              </a:rPr>
              <a:t>| = 0.</a:t>
            </a:r>
          </a:p>
          <a:p>
            <a:pPr>
              <a:tabLst>
                <a:tab pos="228600" algn="l"/>
              </a:tabLst>
            </a:pPr>
            <a:r>
              <a:rPr lang="en-US" altLang="en-US" sz="2200">
                <a:sym typeface="Symbol" pitchFamily="18" charset="2"/>
              </a:rPr>
              <a:t> </a:t>
            </a:r>
          </a:p>
          <a:p>
            <a:pPr>
              <a:tabLst>
                <a:tab pos="228600" algn="l"/>
              </a:tabLst>
            </a:pPr>
            <a:r>
              <a:rPr lang="en-US" altLang="en-US" sz="2200">
                <a:sym typeface="Symbol" pitchFamily="18" charset="2"/>
              </a:rPr>
              <a:t>Prove: If every string in A</a:t>
            </a:r>
            <a:r>
              <a:rPr lang="en-US" altLang="en-US" sz="2200" baseline="30000">
                <a:sym typeface="Symbol" pitchFamily="18" charset="2"/>
              </a:rPr>
              <a:t>n</a:t>
            </a:r>
            <a:r>
              <a:rPr lang="en-US" altLang="en-US" sz="2200">
                <a:sym typeface="Symbol" pitchFamily="18" charset="2"/>
              </a:rPr>
              <a:t>B</a:t>
            </a:r>
            <a:r>
              <a:rPr lang="en-US" altLang="en-US" sz="2200" baseline="30000">
                <a:sym typeface="Symbol" pitchFamily="18" charset="2"/>
              </a:rPr>
              <a:t>n</a:t>
            </a:r>
            <a:r>
              <a:rPr lang="en-US" altLang="en-US" sz="2200">
                <a:sym typeface="Symbol" pitchFamily="18" charset="2"/>
              </a:rPr>
              <a:t> of length </a:t>
            </a:r>
            <a:r>
              <a:rPr lang="en-US" altLang="en-US" sz="2200" i="1">
                <a:sym typeface="Symbol" pitchFamily="18" charset="2"/>
              </a:rPr>
              <a:t>k</a:t>
            </a:r>
            <a:r>
              <a:rPr lang="en-US" altLang="en-US" sz="2200">
                <a:sym typeface="Symbol" pitchFamily="18" charset="2"/>
              </a:rPr>
              <a:t>, where </a:t>
            </a:r>
            <a:r>
              <a:rPr lang="en-US" altLang="en-US" sz="2200" i="1">
                <a:sym typeface="Symbol" pitchFamily="18" charset="2"/>
              </a:rPr>
              <a:t>k</a:t>
            </a:r>
            <a:r>
              <a:rPr lang="en-US" altLang="en-US" sz="2200">
                <a:sym typeface="Symbol" pitchFamily="18" charset="2"/>
              </a:rPr>
              <a:t> is even, can be generated by </a:t>
            </a:r>
            <a:r>
              <a:rPr lang="en-US" altLang="en-US" sz="2200" i="1">
                <a:sym typeface="Symbol" pitchFamily="18" charset="2"/>
              </a:rPr>
              <a:t>G</a:t>
            </a:r>
            <a:r>
              <a:rPr lang="en-US" altLang="en-US" sz="2200">
                <a:sym typeface="Symbol" pitchFamily="18" charset="2"/>
              </a:rPr>
              <a:t>, then every string in A</a:t>
            </a:r>
            <a:r>
              <a:rPr lang="en-US" altLang="en-US" sz="2200" baseline="30000">
                <a:sym typeface="Symbol" pitchFamily="18" charset="2"/>
              </a:rPr>
              <a:t>n</a:t>
            </a:r>
            <a:r>
              <a:rPr lang="en-US" altLang="en-US" sz="2200">
                <a:sym typeface="Symbol" pitchFamily="18" charset="2"/>
              </a:rPr>
              <a:t>B</a:t>
            </a:r>
            <a:r>
              <a:rPr lang="en-US" altLang="en-US" sz="2200" baseline="30000">
                <a:sym typeface="Symbol" pitchFamily="18" charset="2"/>
              </a:rPr>
              <a:t>n</a:t>
            </a:r>
            <a:r>
              <a:rPr lang="en-US" altLang="en-US" sz="2200">
                <a:sym typeface="Symbol" pitchFamily="18" charset="2"/>
              </a:rPr>
              <a:t> of length </a:t>
            </a:r>
            <a:r>
              <a:rPr lang="en-US" altLang="en-US" sz="2200" i="1">
                <a:sym typeface="Symbol" pitchFamily="18" charset="2"/>
              </a:rPr>
              <a:t>k</a:t>
            </a:r>
            <a:r>
              <a:rPr lang="en-US" altLang="en-US" sz="2200">
                <a:sym typeface="Symbol" pitchFamily="18" charset="2"/>
              </a:rPr>
              <a:t> + 2 can also be generated.  For any even </a:t>
            </a:r>
            <a:r>
              <a:rPr lang="en-US" altLang="en-US" sz="2200" i="1">
                <a:sym typeface="Symbol" pitchFamily="18" charset="2"/>
              </a:rPr>
              <a:t>k</a:t>
            </a:r>
            <a:r>
              <a:rPr lang="en-US" altLang="en-US" sz="2200">
                <a:sym typeface="Symbol" pitchFamily="18" charset="2"/>
              </a:rPr>
              <a:t>, there is exactly one string in A</a:t>
            </a:r>
            <a:r>
              <a:rPr lang="en-US" altLang="en-US" sz="2200" baseline="30000">
                <a:sym typeface="Symbol" pitchFamily="18" charset="2"/>
              </a:rPr>
              <a:t>n</a:t>
            </a:r>
            <a:r>
              <a:rPr lang="en-US" altLang="en-US" sz="2200">
                <a:sym typeface="Symbol" pitchFamily="18" charset="2"/>
              </a:rPr>
              <a:t>B</a:t>
            </a:r>
            <a:r>
              <a:rPr lang="en-US" altLang="en-US" sz="2200" baseline="30000">
                <a:sym typeface="Symbol" pitchFamily="18" charset="2"/>
              </a:rPr>
              <a:t>n</a:t>
            </a:r>
            <a:r>
              <a:rPr lang="en-US" altLang="en-US" sz="2200">
                <a:sym typeface="Symbol" pitchFamily="18" charset="2"/>
              </a:rPr>
              <a:t> of length </a:t>
            </a:r>
            <a:r>
              <a:rPr lang="en-US" altLang="en-US" sz="2200" i="1">
                <a:sym typeface="Symbol" pitchFamily="18" charset="2"/>
              </a:rPr>
              <a:t>k</a:t>
            </a:r>
            <a:r>
              <a:rPr lang="en-US" altLang="en-US" sz="2200">
                <a:sym typeface="Symbol" pitchFamily="18" charset="2"/>
              </a:rPr>
              <a:t>: </a:t>
            </a:r>
            <a:r>
              <a:rPr lang="en-US" altLang="en-US" sz="2200">
                <a:latin typeface="Courier New" pitchFamily="49" charset="0"/>
                <a:sym typeface="Symbol" pitchFamily="18" charset="2"/>
              </a:rPr>
              <a:t>a</a:t>
            </a:r>
            <a:r>
              <a:rPr lang="en-US" altLang="en-US" sz="2200" i="1" baseline="30000">
                <a:sym typeface="Symbol" pitchFamily="18" charset="2"/>
              </a:rPr>
              <a:t>k</a:t>
            </a:r>
            <a:r>
              <a:rPr lang="en-US" altLang="en-US" sz="2200" baseline="30000">
                <a:sym typeface="Symbol" pitchFamily="18" charset="2"/>
              </a:rPr>
              <a:t>/2</a:t>
            </a:r>
            <a:r>
              <a:rPr lang="en-US" altLang="en-US" sz="2200">
                <a:latin typeface="Courier New" pitchFamily="49" charset="0"/>
                <a:sym typeface="Symbol" pitchFamily="18" charset="2"/>
              </a:rPr>
              <a:t>b</a:t>
            </a:r>
            <a:r>
              <a:rPr lang="en-US" altLang="en-US" sz="2200" i="1" baseline="30000">
                <a:sym typeface="Symbol" pitchFamily="18" charset="2"/>
              </a:rPr>
              <a:t>k</a:t>
            </a:r>
            <a:r>
              <a:rPr lang="en-US" altLang="en-US" sz="2200" baseline="30000">
                <a:sym typeface="Symbol" pitchFamily="18" charset="2"/>
              </a:rPr>
              <a:t>/2</a:t>
            </a:r>
            <a:r>
              <a:rPr lang="en-US" altLang="en-US" sz="2200">
                <a:sym typeface="Symbol" pitchFamily="18" charset="2"/>
              </a:rPr>
              <a:t>.  There is also only one string of length </a:t>
            </a:r>
            <a:r>
              <a:rPr lang="en-US" altLang="en-US" sz="2200" i="1">
                <a:sym typeface="Symbol" pitchFamily="18" charset="2"/>
              </a:rPr>
              <a:t>k</a:t>
            </a:r>
            <a:r>
              <a:rPr lang="en-US" altLang="en-US" sz="2200">
                <a:sym typeface="Symbol" pitchFamily="18" charset="2"/>
              </a:rPr>
              <a:t> + 2, namely </a:t>
            </a:r>
            <a:r>
              <a:rPr lang="en-US" altLang="en-US" sz="2200">
                <a:latin typeface="Courier New" pitchFamily="49" charset="0"/>
                <a:sym typeface="Symbol" pitchFamily="18" charset="2"/>
              </a:rPr>
              <a:t>aa</a:t>
            </a:r>
            <a:r>
              <a:rPr lang="en-US" altLang="en-US" sz="2200" i="1" baseline="30000">
                <a:sym typeface="Symbol" pitchFamily="18" charset="2"/>
              </a:rPr>
              <a:t>k</a:t>
            </a:r>
            <a:r>
              <a:rPr lang="en-US" altLang="en-US" sz="2200" baseline="30000">
                <a:sym typeface="Symbol" pitchFamily="18" charset="2"/>
              </a:rPr>
              <a:t>/2</a:t>
            </a:r>
            <a:r>
              <a:rPr lang="en-US" altLang="en-US" sz="2200">
                <a:latin typeface="Courier New" pitchFamily="49" charset="0"/>
                <a:sym typeface="Symbol" pitchFamily="18" charset="2"/>
              </a:rPr>
              <a:t>b</a:t>
            </a:r>
            <a:r>
              <a:rPr lang="en-US" altLang="en-US" sz="2200" i="1" baseline="30000">
                <a:sym typeface="Symbol" pitchFamily="18" charset="2"/>
              </a:rPr>
              <a:t>k</a:t>
            </a:r>
            <a:r>
              <a:rPr lang="en-US" altLang="en-US" sz="2200" baseline="30000">
                <a:sym typeface="Symbol" pitchFamily="18" charset="2"/>
              </a:rPr>
              <a:t>/2</a:t>
            </a:r>
            <a:r>
              <a:rPr lang="en-US" altLang="en-US" sz="2200">
                <a:latin typeface="Courier New" pitchFamily="49" charset="0"/>
                <a:sym typeface="Symbol" pitchFamily="18" charset="2"/>
              </a:rPr>
              <a:t>b</a:t>
            </a:r>
            <a:r>
              <a:rPr lang="en-US" altLang="en-US" sz="2200">
                <a:sym typeface="Symbol" pitchFamily="18" charset="2"/>
              </a:rPr>
              <a:t>.  It can be generated by first applying rule (1) to produce </a:t>
            </a:r>
            <a:r>
              <a:rPr lang="en-US" altLang="en-US" sz="2200">
                <a:latin typeface="Courier New" pitchFamily="49" charset="0"/>
                <a:sym typeface="Symbol" pitchFamily="18" charset="2"/>
              </a:rPr>
              <a:t>a</a:t>
            </a:r>
            <a:r>
              <a:rPr lang="en-US" altLang="en-US" sz="2200" i="1">
                <a:sym typeface="Symbol" pitchFamily="18" charset="2"/>
              </a:rPr>
              <a:t>S</a:t>
            </a:r>
            <a:r>
              <a:rPr lang="en-US" altLang="en-US" sz="2200">
                <a:latin typeface="Courier New" pitchFamily="49" charset="0"/>
                <a:sym typeface="Symbol" pitchFamily="18" charset="2"/>
              </a:rPr>
              <a:t>b</a:t>
            </a:r>
            <a:r>
              <a:rPr lang="en-US" altLang="en-US" sz="2200">
                <a:sym typeface="Symbol" pitchFamily="18" charset="2"/>
              </a:rPr>
              <a:t>, and then applying to </a:t>
            </a:r>
            <a:r>
              <a:rPr lang="en-US" altLang="en-US" sz="2200" i="1">
                <a:sym typeface="Symbol" pitchFamily="18" charset="2"/>
              </a:rPr>
              <a:t>S</a:t>
            </a:r>
            <a:r>
              <a:rPr lang="en-US" altLang="en-US" sz="2200">
                <a:sym typeface="Symbol" pitchFamily="18" charset="2"/>
              </a:rPr>
              <a:t> whatever rule sequence generated </a:t>
            </a:r>
            <a:r>
              <a:rPr lang="en-US" altLang="en-US" sz="2200">
                <a:latin typeface="Courier New" pitchFamily="49" charset="0"/>
                <a:sym typeface="Symbol" pitchFamily="18" charset="2"/>
              </a:rPr>
              <a:t>a</a:t>
            </a:r>
            <a:r>
              <a:rPr lang="en-US" altLang="en-US" sz="2200" i="1" baseline="30000">
                <a:sym typeface="Symbol" pitchFamily="18" charset="2"/>
              </a:rPr>
              <a:t>k</a:t>
            </a:r>
            <a:r>
              <a:rPr lang="en-US" altLang="en-US" sz="2200" baseline="30000">
                <a:sym typeface="Symbol" pitchFamily="18" charset="2"/>
              </a:rPr>
              <a:t>/2</a:t>
            </a:r>
            <a:r>
              <a:rPr lang="en-US" altLang="en-US" sz="2200">
                <a:latin typeface="Courier New" pitchFamily="49" charset="0"/>
                <a:sym typeface="Symbol" pitchFamily="18" charset="2"/>
              </a:rPr>
              <a:t>b</a:t>
            </a:r>
            <a:r>
              <a:rPr lang="en-US" altLang="en-US" sz="2200" i="1" baseline="30000">
                <a:sym typeface="Symbol" pitchFamily="18" charset="2"/>
              </a:rPr>
              <a:t>k</a:t>
            </a:r>
            <a:r>
              <a:rPr lang="en-US" altLang="en-US" sz="2200" baseline="30000">
                <a:sym typeface="Symbol" pitchFamily="18" charset="2"/>
              </a:rPr>
              <a:t>/2</a:t>
            </a:r>
            <a:r>
              <a:rPr lang="en-US" altLang="en-US" sz="2200">
                <a:sym typeface="Symbol" pitchFamily="18" charset="2"/>
              </a:rPr>
              <a:t>.  By the induction hypothesis, such a sequence must exist. </a:t>
            </a:r>
          </a:p>
        </p:txBody>
      </p:sp>
      <p:sp>
        <p:nvSpPr>
          <p:cNvPr id="62467" name="Rectangle 3"/>
          <p:cNvSpPr>
            <a:spLocks noGrp="1" noChangeArrowheads="1"/>
          </p:cNvSpPr>
          <p:nvPr>
            <p:ph type="title"/>
          </p:nvPr>
        </p:nvSpPr>
        <p:spPr>
          <a:xfrm>
            <a:off x="762000" y="76200"/>
            <a:ext cx="8382000" cy="868363"/>
          </a:xfrm>
          <a:noFill/>
        </p:spPr>
        <p:txBody>
          <a:bodyPr/>
          <a:lstStyle/>
          <a:p>
            <a:pPr eaLnBrk="1" hangingPunct="1"/>
            <a:r>
              <a:rPr lang="en-US" altLang="en-US" sz="3400" b="1" smtClean="0"/>
              <a:t>Proving the Correctness of a Grammar</a:t>
            </a:r>
            <a:r>
              <a:rPr lang="en-US" altLang="en-US" sz="3400" smtClean="0"/>
              <a:t> </a:t>
            </a:r>
          </a:p>
        </p:txBody>
      </p:sp>
      <p:sp>
        <p:nvSpPr>
          <p:cNvPr id="62468" name="Slide Number Placeholder 1"/>
          <p:cNvSpPr>
            <a:spLocks noGrp="1"/>
          </p:cNvSpPr>
          <p:nvPr>
            <p:ph type="sldNum" sz="quarter" idx="12"/>
          </p:nvPr>
        </p:nvSpPr>
        <p:spPr>
          <a:noFill/>
          <a:ln>
            <a:miter lim="800000"/>
            <a:headEnd/>
            <a:tailEnd/>
          </a:ln>
        </p:spPr>
        <p:txBody>
          <a:bodyPr/>
          <a:lstStyle/>
          <a:p>
            <a:fld id="{8D8678E1-937E-4F85-A044-63A2486FC496}" type="slidenum">
              <a:rPr lang="en-US" altLang="en-US" smtClean="0">
                <a:latin typeface="Arial" charset="0"/>
              </a:rPr>
              <a:pPr/>
              <a:t>44</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title"/>
          </p:nvPr>
        </p:nvSpPr>
        <p:spPr>
          <a:xfrm>
            <a:off x="914400" y="152400"/>
            <a:ext cx="8229600" cy="838200"/>
          </a:xfrm>
        </p:spPr>
        <p:txBody>
          <a:bodyPr/>
          <a:lstStyle/>
          <a:p>
            <a:pPr eaLnBrk="1" hangingPunct="1"/>
            <a:r>
              <a:rPr lang="en-US" altLang="en-US" sz="3600" b="1" i="1" smtClean="0"/>
              <a:t>L</a:t>
            </a:r>
            <a:r>
              <a:rPr lang="en-US" altLang="en-US" sz="3600" b="1" smtClean="0"/>
              <a:t> = {</a:t>
            </a:r>
            <a:r>
              <a:rPr lang="en-US" altLang="en-US" sz="3600" b="1" i="1" smtClean="0"/>
              <a:t>w</a:t>
            </a:r>
            <a:r>
              <a:rPr lang="en-US" altLang="en-US" sz="3600" b="1" smtClean="0"/>
              <a:t> </a:t>
            </a:r>
            <a:r>
              <a:rPr lang="en-US" altLang="en-US" sz="3600" b="1" smtClean="0">
                <a:sym typeface="Symbol" pitchFamily="18" charset="2"/>
              </a:rPr>
              <a:t></a:t>
            </a:r>
            <a:r>
              <a:rPr lang="en-US" altLang="en-US" sz="3600" b="1" smtClean="0"/>
              <a:t> {</a:t>
            </a:r>
            <a:r>
              <a:rPr lang="en-US" altLang="en-US" sz="3600" b="1" smtClean="0">
                <a:latin typeface="Courier New" pitchFamily="49" charset="0"/>
              </a:rPr>
              <a:t>a</a:t>
            </a:r>
            <a:r>
              <a:rPr lang="en-US" altLang="en-US" sz="3600" b="1" smtClean="0"/>
              <a:t>, </a:t>
            </a:r>
            <a:r>
              <a:rPr lang="en-US" altLang="en-US" sz="3600" b="1" smtClean="0">
                <a:latin typeface="Courier New" pitchFamily="49" charset="0"/>
              </a:rPr>
              <a:t>b</a:t>
            </a:r>
            <a:r>
              <a:rPr lang="en-US" altLang="en-US" sz="3600" b="1" smtClean="0"/>
              <a:t>}*: #</a:t>
            </a:r>
            <a:r>
              <a:rPr lang="en-US" altLang="en-US" sz="3600" b="1" baseline="-25000" smtClean="0"/>
              <a:t>a</a:t>
            </a:r>
            <a:r>
              <a:rPr lang="en-US" altLang="en-US" sz="3600" b="1" smtClean="0"/>
              <a:t>(</a:t>
            </a:r>
            <a:r>
              <a:rPr lang="en-US" altLang="en-US" sz="3600" b="1" i="1" smtClean="0"/>
              <a:t>w</a:t>
            </a:r>
            <a:r>
              <a:rPr lang="en-US" altLang="en-US" sz="3600" b="1" smtClean="0"/>
              <a:t>) = #</a:t>
            </a:r>
            <a:r>
              <a:rPr lang="en-US" altLang="en-US" sz="3600" b="1" baseline="-25000" smtClean="0"/>
              <a:t>b</a:t>
            </a:r>
            <a:r>
              <a:rPr lang="en-US" altLang="en-US" sz="3600" b="1" smtClean="0"/>
              <a:t>(</a:t>
            </a:r>
            <a:r>
              <a:rPr lang="en-US" altLang="en-US" sz="3600" b="1" i="1" smtClean="0"/>
              <a:t>w</a:t>
            </a:r>
            <a:r>
              <a:rPr lang="en-US" altLang="en-US" sz="3600" b="1" smtClean="0"/>
              <a:t>)}</a:t>
            </a:r>
            <a:r>
              <a:rPr lang="en-US" altLang="en-US" sz="3600" smtClean="0"/>
              <a:t> </a:t>
            </a:r>
          </a:p>
        </p:txBody>
      </p:sp>
      <p:sp>
        <p:nvSpPr>
          <p:cNvPr id="63491" name="Slide Number Placeholder 1"/>
          <p:cNvSpPr>
            <a:spLocks noGrp="1"/>
          </p:cNvSpPr>
          <p:nvPr>
            <p:ph type="sldNum" sz="quarter" idx="12"/>
          </p:nvPr>
        </p:nvSpPr>
        <p:spPr>
          <a:noFill/>
          <a:ln>
            <a:miter lim="800000"/>
            <a:headEnd/>
            <a:tailEnd/>
          </a:ln>
        </p:spPr>
        <p:txBody>
          <a:bodyPr/>
          <a:lstStyle/>
          <a:p>
            <a:fld id="{16933A3A-BED2-445F-8D2D-605592B5911E}" type="slidenum">
              <a:rPr lang="en-US" altLang="en-US" smtClean="0">
                <a:latin typeface="Arial" charset="0"/>
              </a:rPr>
              <a:pPr/>
              <a:t>45</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title"/>
          </p:nvPr>
        </p:nvSpPr>
        <p:spPr>
          <a:xfrm>
            <a:off x="838200" y="152400"/>
            <a:ext cx="8229600" cy="868363"/>
          </a:xfrm>
          <a:noFill/>
        </p:spPr>
        <p:txBody>
          <a:bodyPr/>
          <a:lstStyle/>
          <a:p>
            <a:pPr eaLnBrk="1" hangingPunct="1"/>
            <a:r>
              <a:rPr lang="en-US" altLang="en-US" sz="3600" b="1" i="1" smtClean="0"/>
              <a:t>L</a:t>
            </a:r>
            <a:r>
              <a:rPr lang="en-US" altLang="en-US" sz="3600" b="1" smtClean="0"/>
              <a:t> = {</a:t>
            </a:r>
            <a:r>
              <a:rPr lang="en-US" altLang="en-US" sz="3600" b="1" i="1" smtClean="0"/>
              <a:t>w</a:t>
            </a:r>
            <a:r>
              <a:rPr lang="en-US" altLang="en-US" sz="3600" b="1" smtClean="0"/>
              <a:t> </a:t>
            </a:r>
            <a:r>
              <a:rPr lang="en-US" altLang="en-US" sz="3600" b="1" smtClean="0">
                <a:sym typeface="Symbol" pitchFamily="18" charset="2"/>
              </a:rPr>
              <a:t></a:t>
            </a:r>
            <a:r>
              <a:rPr lang="en-US" altLang="en-US" sz="3600" b="1" smtClean="0"/>
              <a:t> {</a:t>
            </a:r>
            <a:r>
              <a:rPr lang="en-US" altLang="en-US" sz="3600" b="1" smtClean="0">
                <a:latin typeface="Courier New" pitchFamily="49" charset="0"/>
              </a:rPr>
              <a:t>a</a:t>
            </a:r>
            <a:r>
              <a:rPr lang="en-US" altLang="en-US" sz="3600" b="1" smtClean="0"/>
              <a:t>, </a:t>
            </a:r>
            <a:r>
              <a:rPr lang="en-US" altLang="en-US" sz="3600" b="1" smtClean="0">
                <a:latin typeface="Courier New" pitchFamily="49" charset="0"/>
              </a:rPr>
              <a:t>b</a:t>
            </a:r>
            <a:r>
              <a:rPr lang="en-US" altLang="en-US" sz="3600" b="1" smtClean="0"/>
              <a:t>}*: #</a:t>
            </a:r>
            <a:r>
              <a:rPr lang="en-US" altLang="en-US" sz="3600" b="1" baseline="-25000" smtClean="0"/>
              <a:t>a</a:t>
            </a:r>
            <a:r>
              <a:rPr lang="en-US" altLang="en-US" sz="3600" b="1" smtClean="0"/>
              <a:t>(</a:t>
            </a:r>
            <a:r>
              <a:rPr lang="en-US" altLang="en-US" sz="3600" b="1" i="1" smtClean="0"/>
              <a:t>w</a:t>
            </a:r>
            <a:r>
              <a:rPr lang="en-US" altLang="en-US" sz="3600" b="1" smtClean="0"/>
              <a:t>) = #</a:t>
            </a:r>
            <a:r>
              <a:rPr lang="en-US" altLang="en-US" sz="3600" b="1" baseline="-25000" smtClean="0"/>
              <a:t>b</a:t>
            </a:r>
            <a:r>
              <a:rPr lang="en-US" altLang="en-US" sz="3600" b="1" smtClean="0"/>
              <a:t>(</a:t>
            </a:r>
            <a:r>
              <a:rPr lang="en-US" altLang="en-US" sz="3600" b="1" i="1" smtClean="0"/>
              <a:t>w</a:t>
            </a:r>
            <a:r>
              <a:rPr lang="en-US" altLang="en-US" sz="3600" b="1" smtClean="0"/>
              <a:t>)}</a:t>
            </a:r>
            <a:r>
              <a:rPr lang="en-US" altLang="en-US" sz="3600" smtClean="0"/>
              <a:t> </a:t>
            </a:r>
          </a:p>
        </p:txBody>
      </p:sp>
      <p:sp>
        <p:nvSpPr>
          <p:cNvPr id="64515" name="Rectangle 7"/>
          <p:cNvSpPr>
            <a:spLocks noChangeArrowheads="1"/>
          </p:cNvSpPr>
          <p:nvPr/>
        </p:nvSpPr>
        <p:spPr bwMode="auto">
          <a:xfrm>
            <a:off x="990600" y="1165225"/>
            <a:ext cx="7391400" cy="4473575"/>
          </a:xfrm>
          <a:prstGeom prst="rect">
            <a:avLst/>
          </a:prstGeom>
          <a:noFill/>
          <a:ln w="9525">
            <a:noFill/>
            <a:miter lim="800000"/>
            <a:headEnd/>
            <a:tailEnd/>
          </a:ln>
          <a:effectLst/>
        </p:spPr>
        <p:txBody>
          <a:bodyPr anchor="ctr">
            <a:spAutoFit/>
          </a:bodyPr>
          <a:lstStyle/>
          <a:p>
            <a:pPr>
              <a:tabLst>
                <a:tab pos="228600" algn="l"/>
              </a:tabLst>
            </a:pPr>
            <a:r>
              <a:rPr lang="en-US" altLang="en-US" sz="2400" i="1"/>
              <a:t>G</a:t>
            </a:r>
            <a:r>
              <a:rPr lang="en-US" altLang="en-US" sz="2400"/>
              <a:t> = {{</a:t>
            </a:r>
            <a:r>
              <a:rPr lang="en-US" altLang="en-US" sz="2400" i="1"/>
              <a:t>S</a:t>
            </a:r>
            <a:r>
              <a:rPr lang="en-US" altLang="en-US" sz="2400"/>
              <a:t>, </a:t>
            </a:r>
            <a:r>
              <a:rPr lang="en-US" altLang="en-US" sz="2400">
                <a:latin typeface="Courier New" pitchFamily="49" charset="0"/>
              </a:rPr>
              <a:t>a</a:t>
            </a:r>
            <a:r>
              <a:rPr lang="en-US" altLang="en-US" sz="2400"/>
              <a:t>, </a:t>
            </a:r>
            <a:r>
              <a:rPr lang="en-US" altLang="en-US" sz="2400">
                <a:latin typeface="Courier New" pitchFamily="49" charset="0"/>
              </a:rPr>
              <a:t>b</a:t>
            </a:r>
            <a:r>
              <a:rPr lang="en-US" altLang="en-US" sz="2400"/>
              <a:t>}, {</a:t>
            </a:r>
            <a:r>
              <a:rPr lang="en-US" altLang="en-US" sz="2400">
                <a:latin typeface="Courier New" pitchFamily="49" charset="0"/>
              </a:rPr>
              <a:t>a</a:t>
            </a:r>
            <a:r>
              <a:rPr lang="en-US" altLang="en-US" sz="2400"/>
              <a:t>, </a:t>
            </a:r>
            <a:r>
              <a:rPr lang="en-US" altLang="en-US" sz="2400">
                <a:latin typeface="Courier New" pitchFamily="49" charset="0"/>
              </a:rPr>
              <a:t>b</a:t>
            </a:r>
            <a:r>
              <a:rPr lang="en-US" altLang="en-US" sz="2400"/>
              <a:t>}, </a:t>
            </a:r>
            <a:r>
              <a:rPr lang="en-US" altLang="en-US" sz="2400" i="1"/>
              <a:t>R</a:t>
            </a:r>
            <a:r>
              <a:rPr lang="en-US" altLang="en-US" sz="2400"/>
              <a:t>, </a:t>
            </a:r>
            <a:r>
              <a:rPr lang="en-US" altLang="en-US" sz="2400" i="1"/>
              <a:t>S</a:t>
            </a:r>
            <a:r>
              <a:rPr lang="en-US" altLang="en-US" sz="2400"/>
              <a:t>}, where:</a:t>
            </a:r>
          </a:p>
          <a:p>
            <a:pPr>
              <a:tabLst>
                <a:tab pos="228600" algn="l"/>
              </a:tabLst>
            </a:pPr>
            <a:endParaRPr lang="en-US" altLang="en-US" sz="2400"/>
          </a:p>
          <a:p>
            <a:pPr>
              <a:tabLst>
                <a:tab pos="228600" algn="l"/>
              </a:tabLst>
            </a:pPr>
            <a:r>
              <a:rPr lang="en-US" altLang="en-US" sz="2400"/>
              <a:t>	</a:t>
            </a:r>
            <a:r>
              <a:rPr lang="en-US" altLang="en-US" sz="2400" i="1"/>
              <a:t>R</a:t>
            </a:r>
            <a:r>
              <a:rPr lang="en-US" altLang="en-US" sz="2400"/>
              <a:t> = {</a:t>
            </a:r>
            <a:r>
              <a:rPr lang="en-US" altLang="en-US" sz="2400" i="1"/>
              <a:t>	S</a:t>
            </a:r>
            <a:r>
              <a:rPr lang="en-US" altLang="en-US" sz="2400"/>
              <a:t> </a:t>
            </a:r>
            <a:r>
              <a:rPr lang="en-US" altLang="en-US" sz="2400">
                <a:sym typeface="Symbol" pitchFamily="18" charset="2"/>
              </a:rPr>
              <a:t></a:t>
            </a:r>
            <a:r>
              <a:rPr lang="en-US" altLang="en-US" sz="2400"/>
              <a:t> </a:t>
            </a:r>
            <a:r>
              <a:rPr lang="en-US" altLang="en-US" sz="2400">
                <a:latin typeface="Courier New" pitchFamily="49" charset="0"/>
                <a:sym typeface="Symbol" pitchFamily="18" charset="2"/>
              </a:rPr>
              <a:t>a</a:t>
            </a:r>
            <a:r>
              <a:rPr lang="en-US" altLang="en-US" sz="2400" i="1">
                <a:sym typeface="Symbol" pitchFamily="18" charset="2"/>
              </a:rPr>
              <a:t>S</a:t>
            </a:r>
            <a:r>
              <a:rPr lang="en-US" altLang="en-US" sz="2400">
                <a:latin typeface="Courier New" pitchFamily="49" charset="0"/>
                <a:sym typeface="Symbol" pitchFamily="18" charset="2"/>
              </a:rPr>
              <a:t>b</a:t>
            </a:r>
            <a:r>
              <a:rPr lang="en-US" altLang="en-US" sz="2400">
                <a:sym typeface="Symbol" pitchFamily="18" charset="2"/>
              </a:rPr>
              <a:t>		(1)</a:t>
            </a:r>
          </a:p>
          <a:p>
            <a:pPr>
              <a:tabLst>
                <a:tab pos="228600" algn="l"/>
              </a:tabLst>
            </a:pPr>
            <a:r>
              <a:rPr lang="en-US" altLang="en-US" sz="2400" i="1">
                <a:sym typeface="Symbol" pitchFamily="18" charset="2"/>
              </a:rPr>
              <a:t> 		S</a:t>
            </a:r>
            <a:r>
              <a:rPr lang="en-US" altLang="en-US" sz="2400">
                <a:sym typeface="Symbol" pitchFamily="18" charset="2"/>
              </a:rPr>
              <a:t> </a:t>
            </a:r>
            <a:r>
              <a:rPr lang="en-US" altLang="en-US" sz="2400"/>
              <a:t> </a:t>
            </a:r>
            <a:r>
              <a:rPr lang="en-US" altLang="en-US" sz="2400">
                <a:latin typeface="Courier New" pitchFamily="49" charset="0"/>
                <a:sym typeface="Symbol" pitchFamily="18" charset="2"/>
              </a:rPr>
              <a:t>b</a:t>
            </a:r>
            <a:r>
              <a:rPr lang="en-US" altLang="en-US" sz="2400" i="1">
                <a:sym typeface="Symbol" pitchFamily="18" charset="2"/>
              </a:rPr>
              <a:t>S</a:t>
            </a:r>
            <a:r>
              <a:rPr lang="en-US" altLang="en-US" sz="2400">
                <a:latin typeface="Courier New" pitchFamily="49" charset="0"/>
                <a:sym typeface="Symbol" pitchFamily="18" charset="2"/>
              </a:rPr>
              <a:t>a</a:t>
            </a:r>
            <a:r>
              <a:rPr lang="en-US" altLang="en-US" sz="2400">
                <a:sym typeface="Symbol" pitchFamily="18" charset="2"/>
              </a:rPr>
              <a:t>		(2)</a:t>
            </a:r>
          </a:p>
          <a:p>
            <a:pPr>
              <a:tabLst>
                <a:tab pos="228600" algn="l"/>
              </a:tabLst>
            </a:pPr>
            <a:r>
              <a:rPr lang="en-US" altLang="en-US" sz="2400">
                <a:sym typeface="Symbol" pitchFamily="18" charset="2"/>
              </a:rPr>
              <a:t>	 	</a:t>
            </a:r>
            <a:r>
              <a:rPr lang="en-US" altLang="en-US" sz="2400" i="1">
                <a:sym typeface="Symbol" pitchFamily="18" charset="2"/>
              </a:rPr>
              <a:t>S</a:t>
            </a:r>
            <a:r>
              <a:rPr lang="en-US" altLang="en-US" sz="2400">
                <a:sym typeface="Symbol" pitchFamily="18" charset="2"/>
              </a:rPr>
              <a:t> </a:t>
            </a:r>
            <a:r>
              <a:rPr lang="en-US" altLang="en-US" sz="2400"/>
              <a:t> </a:t>
            </a:r>
            <a:r>
              <a:rPr lang="en-US" altLang="en-US" sz="2400" i="1">
                <a:sym typeface="Symbol" pitchFamily="18" charset="2"/>
              </a:rPr>
              <a:t>SS	</a:t>
            </a:r>
            <a:r>
              <a:rPr lang="en-US" altLang="en-US" sz="2400">
                <a:sym typeface="Symbol" pitchFamily="18" charset="2"/>
              </a:rPr>
              <a:t>	(3)</a:t>
            </a:r>
          </a:p>
          <a:p>
            <a:pPr>
              <a:tabLst>
                <a:tab pos="228600" algn="l"/>
              </a:tabLst>
            </a:pPr>
            <a:r>
              <a:rPr lang="en-US" altLang="en-US" sz="2400" i="1">
                <a:sym typeface="Symbol" pitchFamily="18" charset="2"/>
              </a:rPr>
              <a:t> 		S</a:t>
            </a:r>
            <a:r>
              <a:rPr lang="en-US" altLang="en-US" sz="2400">
                <a:sym typeface="Symbol" pitchFamily="18" charset="2"/>
              </a:rPr>
              <a:t> </a:t>
            </a:r>
            <a:r>
              <a:rPr lang="en-US" altLang="en-US" sz="2400"/>
              <a:t> </a:t>
            </a:r>
            <a:r>
              <a:rPr lang="en-US" altLang="en-US" sz="2400">
                <a:sym typeface="Symbol" pitchFamily="18" charset="2"/>
              </a:rPr>
              <a:t></a:t>
            </a:r>
            <a:r>
              <a:rPr lang="en-US" altLang="en-US" sz="2400"/>
              <a:t> }.</a:t>
            </a:r>
            <a:r>
              <a:rPr lang="en-US" altLang="en-US" sz="2400">
                <a:sym typeface="Symbol" pitchFamily="18" charset="2"/>
              </a:rPr>
              <a:t>		(4)</a:t>
            </a:r>
          </a:p>
          <a:p>
            <a:pPr>
              <a:tabLst>
                <a:tab pos="228600" algn="l"/>
              </a:tabLst>
            </a:pPr>
            <a:endParaRPr lang="en-US" altLang="en-US" sz="2400">
              <a:sym typeface="Symbol" pitchFamily="18" charset="2"/>
            </a:endParaRPr>
          </a:p>
          <a:p>
            <a:pPr>
              <a:tabLst>
                <a:tab pos="228600" algn="l"/>
              </a:tabLst>
            </a:pPr>
            <a:r>
              <a:rPr lang="en-US" altLang="en-US"/>
              <a:t>●</a:t>
            </a:r>
            <a:r>
              <a:rPr lang="en-US" altLang="en-US">
                <a:sym typeface="Symbol" pitchFamily="18" charset="2"/>
              </a:rPr>
              <a:t> </a:t>
            </a:r>
            <a:r>
              <a:rPr lang="en-US" altLang="en-US" sz="2400">
                <a:sym typeface="Symbol" pitchFamily="18" charset="2"/>
              </a:rPr>
              <a:t>Prove that </a:t>
            </a:r>
            <a:r>
              <a:rPr lang="en-US" altLang="en-US" sz="2400" i="1">
                <a:sym typeface="Symbol" pitchFamily="18" charset="2"/>
              </a:rPr>
              <a:t>G</a:t>
            </a:r>
            <a:r>
              <a:rPr lang="en-US" altLang="en-US" sz="2400">
                <a:sym typeface="Symbol" pitchFamily="18" charset="2"/>
              </a:rPr>
              <a:t> generates only strings in </a:t>
            </a:r>
            <a:r>
              <a:rPr lang="en-US" altLang="en-US" sz="2400" i="1">
                <a:sym typeface="Symbol" pitchFamily="18" charset="2"/>
              </a:rPr>
              <a:t>L</a:t>
            </a:r>
            <a:r>
              <a:rPr lang="en-US" altLang="en-US" sz="2400">
                <a:sym typeface="Symbol" pitchFamily="18" charset="2"/>
              </a:rPr>
              <a:t>:</a:t>
            </a:r>
          </a:p>
          <a:p>
            <a:pPr>
              <a:tabLst>
                <a:tab pos="228600" algn="l"/>
              </a:tabLst>
            </a:pPr>
            <a:endParaRPr lang="en-US" altLang="en-US" sz="2400">
              <a:sym typeface="Symbol" pitchFamily="18" charset="2"/>
            </a:endParaRPr>
          </a:p>
          <a:p>
            <a:pPr>
              <a:tabLst>
                <a:tab pos="228600" algn="l"/>
              </a:tabLst>
            </a:pPr>
            <a:r>
              <a:rPr lang="en-US" altLang="en-US" sz="2400">
                <a:sym typeface="Symbol" pitchFamily="18" charset="2"/>
              </a:rPr>
              <a:t>Let </a:t>
            </a:r>
            <a:r>
              <a:rPr lang="en-US" altLang="en-US" sz="2400"/>
              <a:t>(</a:t>
            </a:r>
            <a:r>
              <a:rPr lang="en-US" altLang="en-US" sz="2400" i="1">
                <a:sym typeface="Symbol" pitchFamily="18" charset="2"/>
              </a:rPr>
              <a:t>w</a:t>
            </a:r>
            <a:r>
              <a:rPr lang="en-US" altLang="en-US" sz="2400">
                <a:sym typeface="Symbol" pitchFamily="18" charset="2"/>
              </a:rPr>
              <a:t>) = #</a:t>
            </a:r>
            <a:r>
              <a:rPr lang="en-US" altLang="en-US" sz="2400" baseline="-25000">
                <a:sym typeface="Symbol" pitchFamily="18" charset="2"/>
              </a:rPr>
              <a:t>a</a:t>
            </a:r>
            <a:r>
              <a:rPr lang="en-US" altLang="en-US" sz="2400">
                <a:sym typeface="Symbol" pitchFamily="18" charset="2"/>
              </a:rPr>
              <a:t>(</a:t>
            </a:r>
            <a:r>
              <a:rPr lang="en-US" altLang="en-US" sz="2400" i="1">
                <a:sym typeface="Symbol" pitchFamily="18" charset="2"/>
              </a:rPr>
              <a:t>w</a:t>
            </a:r>
            <a:r>
              <a:rPr lang="en-US" altLang="en-US" sz="2400">
                <a:sym typeface="Symbol" pitchFamily="18" charset="2"/>
              </a:rPr>
              <a:t>) - #</a:t>
            </a:r>
            <a:r>
              <a:rPr lang="en-US" altLang="en-US" sz="2400" baseline="-25000">
                <a:sym typeface="Symbol" pitchFamily="18" charset="2"/>
              </a:rPr>
              <a:t>b</a:t>
            </a:r>
            <a:r>
              <a:rPr lang="en-US" altLang="en-US" sz="2400">
                <a:sym typeface="Symbol" pitchFamily="18" charset="2"/>
              </a:rPr>
              <a:t>(</a:t>
            </a:r>
            <a:r>
              <a:rPr lang="en-US" altLang="en-US" sz="2400" i="1">
                <a:sym typeface="Symbol" pitchFamily="18" charset="2"/>
              </a:rPr>
              <a:t>w</a:t>
            </a:r>
            <a:r>
              <a:rPr lang="en-US" altLang="en-US" sz="2400">
                <a:sym typeface="Symbol" pitchFamily="18" charset="2"/>
              </a:rPr>
              <a:t>).</a:t>
            </a:r>
          </a:p>
          <a:p>
            <a:pPr>
              <a:tabLst>
                <a:tab pos="228600" algn="l"/>
              </a:tabLst>
            </a:pPr>
            <a:endParaRPr lang="en-US" altLang="en-US" sz="2400">
              <a:sym typeface="Symbol" pitchFamily="18" charset="2"/>
            </a:endParaRPr>
          </a:p>
          <a:p>
            <a:pPr>
              <a:tabLst>
                <a:tab pos="228600" algn="l"/>
              </a:tabLst>
            </a:pPr>
            <a:r>
              <a:rPr lang="en-US" altLang="en-US" sz="2400">
                <a:sym typeface="Symbol" pitchFamily="18" charset="2"/>
              </a:rPr>
              <a:t>Let </a:t>
            </a:r>
            <a:r>
              <a:rPr lang="en-US" altLang="en-US" sz="2400" i="1">
                <a:sym typeface="Symbol" pitchFamily="18" charset="2"/>
              </a:rPr>
              <a:t>I</a:t>
            </a:r>
            <a:r>
              <a:rPr lang="en-US" altLang="en-US" sz="2400">
                <a:sym typeface="Symbol" pitchFamily="18" charset="2"/>
              </a:rPr>
              <a:t> = </a:t>
            </a:r>
            <a:r>
              <a:rPr lang="en-US" altLang="en-US" sz="2400" i="1">
                <a:sym typeface="Symbol" pitchFamily="18" charset="2"/>
              </a:rPr>
              <a:t>st</a:t>
            </a:r>
            <a:r>
              <a:rPr lang="en-US" altLang="en-US" sz="2400">
                <a:sym typeface="Symbol" pitchFamily="18" charset="2"/>
              </a:rPr>
              <a:t> </a:t>
            </a:r>
            <a:r>
              <a:rPr lang="en-US" altLang="en-US" sz="2400"/>
              <a:t> {</a:t>
            </a:r>
            <a:r>
              <a:rPr lang="en-US" altLang="en-US" sz="2400">
                <a:latin typeface="Courier New" pitchFamily="49" charset="0"/>
                <a:sym typeface="Symbol" pitchFamily="18" charset="2"/>
              </a:rPr>
              <a:t>a</a:t>
            </a:r>
            <a:r>
              <a:rPr lang="en-US" altLang="en-US" sz="2400">
                <a:sym typeface="Symbol" pitchFamily="18" charset="2"/>
              </a:rPr>
              <a:t>, </a:t>
            </a:r>
            <a:r>
              <a:rPr lang="en-US" altLang="en-US" sz="2400">
                <a:latin typeface="Courier New" pitchFamily="49" charset="0"/>
                <a:sym typeface="Symbol" pitchFamily="18" charset="2"/>
              </a:rPr>
              <a:t>b</a:t>
            </a:r>
            <a:r>
              <a:rPr lang="en-US" altLang="en-US" sz="2400">
                <a:sym typeface="Symbol" pitchFamily="18" charset="2"/>
              </a:rPr>
              <a:t>, </a:t>
            </a:r>
            <a:r>
              <a:rPr lang="en-US" altLang="en-US" sz="2400" i="1">
                <a:sym typeface="Symbol" pitchFamily="18" charset="2"/>
              </a:rPr>
              <a:t>S</a:t>
            </a:r>
            <a:r>
              <a:rPr lang="en-US" altLang="en-US" sz="2400">
                <a:sym typeface="Symbol" pitchFamily="18" charset="2"/>
              </a:rPr>
              <a:t>}* </a:t>
            </a:r>
            <a:r>
              <a:rPr lang="en-US" altLang="en-US" sz="2400"/>
              <a:t> </a:t>
            </a:r>
            <a:r>
              <a:rPr lang="en-US" altLang="en-US" sz="2400">
                <a:sym typeface="Symbol" pitchFamily="18" charset="2"/>
              </a:rPr>
              <a:t></a:t>
            </a:r>
            <a:r>
              <a:rPr lang="en-US" altLang="en-US" sz="2400"/>
              <a:t>(</a:t>
            </a:r>
            <a:r>
              <a:rPr lang="en-US" altLang="en-US" sz="2400" i="1">
                <a:sym typeface="Symbol" pitchFamily="18" charset="2"/>
              </a:rPr>
              <a:t>st</a:t>
            </a:r>
            <a:r>
              <a:rPr lang="en-US" altLang="en-US" sz="2400">
                <a:sym typeface="Symbol" pitchFamily="18" charset="2"/>
              </a:rPr>
              <a:t>) = 0.</a:t>
            </a:r>
          </a:p>
        </p:txBody>
      </p:sp>
      <p:sp>
        <p:nvSpPr>
          <p:cNvPr id="64516" name="Slide Number Placeholder 1"/>
          <p:cNvSpPr>
            <a:spLocks noGrp="1"/>
          </p:cNvSpPr>
          <p:nvPr>
            <p:ph type="sldNum" sz="quarter" idx="12"/>
          </p:nvPr>
        </p:nvSpPr>
        <p:spPr>
          <a:noFill/>
          <a:ln>
            <a:miter lim="800000"/>
            <a:headEnd/>
            <a:tailEnd/>
          </a:ln>
        </p:spPr>
        <p:txBody>
          <a:bodyPr/>
          <a:lstStyle/>
          <a:p>
            <a:fld id="{4DDF067B-FCD0-4CAC-9940-A8D052C36C05}" type="slidenum">
              <a:rPr lang="en-US" altLang="en-US" smtClean="0">
                <a:latin typeface="Arial" charset="0"/>
              </a:rPr>
              <a:pPr/>
              <a:t>46</a:t>
            </a:fld>
            <a:endParaRPr lang="en-US" altLang="en-US" smtClean="0">
              <a:latin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title"/>
          </p:nvPr>
        </p:nvSpPr>
        <p:spPr>
          <a:xfrm>
            <a:off x="838200" y="152400"/>
            <a:ext cx="8229600" cy="868363"/>
          </a:xfrm>
          <a:noFill/>
        </p:spPr>
        <p:txBody>
          <a:bodyPr/>
          <a:lstStyle/>
          <a:p>
            <a:pPr eaLnBrk="1" hangingPunct="1"/>
            <a:r>
              <a:rPr lang="en-US" altLang="en-US" sz="3600" b="1" i="1" smtClean="0"/>
              <a:t>L</a:t>
            </a:r>
            <a:r>
              <a:rPr lang="en-US" altLang="en-US" sz="3600" b="1" smtClean="0"/>
              <a:t> = {</a:t>
            </a:r>
            <a:r>
              <a:rPr lang="en-US" altLang="en-US" sz="3600" b="1" i="1" smtClean="0"/>
              <a:t>w</a:t>
            </a:r>
            <a:r>
              <a:rPr lang="en-US" altLang="en-US" sz="3600" b="1" smtClean="0"/>
              <a:t> </a:t>
            </a:r>
            <a:r>
              <a:rPr lang="en-US" altLang="en-US" sz="3600" b="1" smtClean="0">
                <a:sym typeface="Symbol" pitchFamily="18" charset="2"/>
              </a:rPr>
              <a:t></a:t>
            </a:r>
            <a:r>
              <a:rPr lang="en-US" altLang="en-US" sz="3600" b="1" smtClean="0"/>
              <a:t> {</a:t>
            </a:r>
            <a:r>
              <a:rPr lang="en-US" altLang="en-US" sz="3600" b="1" smtClean="0">
                <a:latin typeface="Courier New" pitchFamily="49" charset="0"/>
              </a:rPr>
              <a:t>a</a:t>
            </a:r>
            <a:r>
              <a:rPr lang="en-US" altLang="en-US" sz="3600" b="1" smtClean="0"/>
              <a:t>, </a:t>
            </a:r>
            <a:r>
              <a:rPr lang="en-US" altLang="en-US" sz="3600" b="1" smtClean="0">
                <a:latin typeface="Courier New" pitchFamily="49" charset="0"/>
              </a:rPr>
              <a:t>b</a:t>
            </a:r>
            <a:r>
              <a:rPr lang="en-US" altLang="en-US" sz="3600" b="1" smtClean="0"/>
              <a:t>}*: #</a:t>
            </a:r>
            <a:r>
              <a:rPr lang="en-US" altLang="en-US" sz="3600" b="1" baseline="-25000" smtClean="0"/>
              <a:t>a</a:t>
            </a:r>
            <a:r>
              <a:rPr lang="en-US" altLang="en-US" sz="3600" b="1" smtClean="0"/>
              <a:t>(</a:t>
            </a:r>
            <a:r>
              <a:rPr lang="en-US" altLang="en-US" sz="3600" b="1" i="1" smtClean="0"/>
              <a:t>w</a:t>
            </a:r>
            <a:r>
              <a:rPr lang="en-US" altLang="en-US" sz="3600" b="1" smtClean="0"/>
              <a:t>) = #</a:t>
            </a:r>
            <a:r>
              <a:rPr lang="en-US" altLang="en-US" sz="3600" b="1" baseline="-25000" smtClean="0"/>
              <a:t>b</a:t>
            </a:r>
            <a:r>
              <a:rPr lang="en-US" altLang="en-US" sz="3600" b="1" smtClean="0"/>
              <a:t>(</a:t>
            </a:r>
            <a:r>
              <a:rPr lang="en-US" altLang="en-US" sz="3600" b="1" i="1" smtClean="0"/>
              <a:t>w</a:t>
            </a:r>
            <a:r>
              <a:rPr lang="en-US" altLang="en-US" sz="3600" b="1" smtClean="0"/>
              <a:t>)}</a:t>
            </a:r>
            <a:r>
              <a:rPr lang="en-US" altLang="en-US" sz="3600" smtClean="0"/>
              <a:t> </a:t>
            </a:r>
          </a:p>
        </p:txBody>
      </p:sp>
      <p:sp>
        <p:nvSpPr>
          <p:cNvPr id="65539" name="Rectangle 7"/>
          <p:cNvSpPr>
            <a:spLocks noChangeArrowheads="1"/>
          </p:cNvSpPr>
          <p:nvPr/>
        </p:nvSpPr>
        <p:spPr bwMode="auto">
          <a:xfrm>
            <a:off x="990600" y="990600"/>
            <a:ext cx="7696200" cy="5635625"/>
          </a:xfrm>
          <a:prstGeom prst="rect">
            <a:avLst/>
          </a:prstGeom>
          <a:noFill/>
          <a:ln w="9525">
            <a:noFill/>
            <a:miter lim="800000"/>
            <a:headEnd/>
            <a:tailEnd/>
          </a:ln>
          <a:effectLst/>
        </p:spPr>
        <p:txBody>
          <a:bodyPr anchor="ctr">
            <a:spAutoFit/>
          </a:bodyPr>
          <a:lstStyle/>
          <a:p>
            <a:pPr>
              <a:tabLst>
                <a:tab pos="228600" algn="l"/>
              </a:tabLst>
            </a:pPr>
            <a:r>
              <a:rPr lang="en-US" altLang="en-US" sz="2000" i="1"/>
              <a:t>G</a:t>
            </a:r>
            <a:r>
              <a:rPr lang="en-US" altLang="en-US" sz="2000"/>
              <a:t> = {{</a:t>
            </a:r>
            <a:r>
              <a:rPr lang="en-US" altLang="en-US" sz="2000" i="1"/>
              <a:t>S</a:t>
            </a:r>
            <a:r>
              <a:rPr lang="en-US" altLang="en-US" sz="2000"/>
              <a:t>, </a:t>
            </a:r>
            <a:r>
              <a:rPr lang="en-US" altLang="en-US" sz="2000">
                <a:latin typeface="Courier New" pitchFamily="49" charset="0"/>
              </a:rPr>
              <a:t>a</a:t>
            </a:r>
            <a:r>
              <a:rPr lang="en-US" altLang="en-US" sz="2000"/>
              <a:t>, </a:t>
            </a:r>
            <a:r>
              <a:rPr lang="en-US" altLang="en-US" sz="2000">
                <a:latin typeface="Courier New" pitchFamily="49" charset="0"/>
              </a:rPr>
              <a:t>b</a:t>
            </a:r>
            <a:r>
              <a:rPr lang="en-US" altLang="en-US" sz="2000"/>
              <a:t>}, {</a:t>
            </a:r>
            <a:r>
              <a:rPr lang="en-US" altLang="en-US" sz="2000">
                <a:latin typeface="Courier New" pitchFamily="49" charset="0"/>
              </a:rPr>
              <a:t>a</a:t>
            </a:r>
            <a:r>
              <a:rPr lang="en-US" altLang="en-US" sz="2000"/>
              <a:t>, </a:t>
            </a:r>
            <a:r>
              <a:rPr lang="en-US" altLang="en-US" sz="2000">
                <a:latin typeface="Courier New" pitchFamily="49" charset="0"/>
              </a:rPr>
              <a:t>b</a:t>
            </a:r>
            <a:r>
              <a:rPr lang="en-US" altLang="en-US" sz="2000"/>
              <a:t>}, </a:t>
            </a:r>
            <a:r>
              <a:rPr lang="en-US" altLang="en-US" sz="2000" i="1"/>
              <a:t>R</a:t>
            </a:r>
            <a:r>
              <a:rPr lang="en-US" altLang="en-US" sz="2000"/>
              <a:t>, </a:t>
            </a:r>
            <a:r>
              <a:rPr lang="en-US" altLang="en-US" sz="2000" i="1"/>
              <a:t>S</a:t>
            </a:r>
            <a:r>
              <a:rPr lang="en-US" altLang="en-US" sz="2000"/>
              <a:t>}, where:</a:t>
            </a:r>
          </a:p>
          <a:p>
            <a:pPr>
              <a:tabLst>
                <a:tab pos="228600" algn="l"/>
              </a:tabLst>
            </a:pPr>
            <a:r>
              <a:rPr lang="en-US" altLang="en-US" sz="2000"/>
              <a:t>	</a:t>
            </a:r>
          </a:p>
          <a:p>
            <a:pPr>
              <a:tabLst>
                <a:tab pos="228600" algn="l"/>
              </a:tabLst>
            </a:pPr>
            <a:r>
              <a:rPr lang="en-US" altLang="en-US" sz="2000"/>
              <a:t>	</a:t>
            </a:r>
            <a:r>
              <a:rPr lang="en-US" altLang="en-US" sz="2000" i="1"/>
              <a:t>R</a:t>
            </a:r>
            <a:r>
              <a:rPr lang="en-US" altLang="en-US" sz="2000"/>
              <a:t> = {</a:t>
            </a:r>
            <a:r>
              <a:rPr lang="en-US" altLang="en-US" sz="2000" i="1"/>
              <a:t>	S</a:t>
            </a:r>
            <a:r>
              <a:rPr lang="en-US" altLang="en-US" sz="2000"/>
              <a:t> </a:t>
            </a:r>
            <a:r>
              <a:rPr lang="en-US" altLang="en-US" sz="2000">
                <a:sym typeface="Symbol" pitchFamily="18" charset="2"/>
              </a:rPr>
              <a:t></a:t>
            </a:r>
            <a:r>
              <a:rPr lang="en-US" altLang="en-US" sz="2000"/>
              <a:t> </a:t>
            </a:r>
            <a:r>
              <a:rPr lang="en-US" altLang="en-US" sz="2000">
                <a:latin typeface="Courier New" pitchFamily="49" charset="0"/>
                <a:sym typeface="Symbol" pitchFamily="18" charset="2"/>
              </a:rPr>
              <a:t>a</a:t>
            </a:r>
            <a:r>
              <a:rPr lang="en-US" altLang="en-US" sz="2000" i="1">
                <a:sym typeface="Symbol" pitchFamily="18" charset="2"/>
              </a:rPr>
              <a:t>S</a:t>
            </a:r>
            <a:r>
              <a:rPr lang="en-US" altLang="en-US" sz="2000">
                <a:latin typeface="Courier New" pitchFamily="49" charset="0"/>
                <a:sym typeface="Symbol" pitchFamily="18" charset="2"/>
              </a:rPr>
              <a:t>b</a:t>
            </a:r>
            <a:r>
              <a:rPr lang="en-US" altLang="en-US" sz="2000">
                <a:sym typeface="Symbol" pitchFamily="18" charset="2"/>
              </a:rPr>
              <a:t>	(1)</a:t>
            </a:r>
          </a:p>
          <a:p>
            <a:pPr>
              <a:tabLst>
                <a:tab pos="228600" algn="l"/>
              </a:tabLst>
            </a:pPr>
            <a:r>
              <a:rPr lang="en-US" altLang="en-US" sz="2000">
                <a:sym typeface="Symbol" pitchFamily="18" charset="2"/>
              </a:rPr>
              <a:t>		</a:t>
            </a:r>
            <a:r>
              <a:rPr lang="en-US" altLang="en-US" sz="2000" i="1">
                <a:sym typeface="Symbol" pitchFamily="18" charset="2"/>
              </a:rPr>
              <a:t>S</a:t>
            </a:r>
            <a:r>
              <a:rPr lang="en-US" altLang="en-US" sz="2000">
                <a:sym typeface="Symbol" pitchFamily="18" charset="2"/>
              </a:rPr>
              <a:t> </a:t>
            </a:r>
            <a:r>
              <a:rPr lang="en-US" altLang="en-US" sz="2000"/>
              <a:t> </a:t>
            </a:r>
            <a:r>
              <a:rPr lang="en-US" altLang="en-US" sz="2000">
                <a:latin typeface="Courier New" pitchFamily="49" charset="0"/>
                <a:sym typeface="Symbol" pitchFamily="18" charset="2"/>
              </a:rPr>
              <a:t>b</a:t>
            </a:r>
            <a:r>
              <a:rPr lang="en-US" altLang="en-US" sz="2000" i="1">
                <a:sym typeface="Symbol" pitchFamily="18" charset="2"/>
              </a:rPr>
              <a:t>S</a:t>
            </a:r>
            <a:r>
              <a:rPr lang="en-US" altLang="en-US" sz="2000">
                <a:latin typeface="Courier New" pitchFamily="49" charset="0"/>
                <a:sym typeface="Symbol" pitchFamily="18" charset="2"/>
              </a:rPr>
              <a:t>a</a:t>
            </a:r>
            <a:r>
              <a:rPr lang="en-US" altLang="en-US" sz="2000">
                <a:sym typeface="Symbol" pitchFamily="18" charset="2"/>
              </a:rPr>
              <a:t>	(2)</a:t>
            </a:r>
          </a:p>
          <a:p>
            <a:pPr>
              <a:tabLst>
                <a:tab pos="228600" algn="l"/>
              </a:tabLst>
            </a:pPr>
            <a:r>
              <a:rPr lang="en-US" altLang="en-US" sz="2000">
                <a:sym typeface="Symbol" pitchFamily="18" charset="2"/>
              </a:rPr>
              <a:t>		</a:t>
            </a:r>
            <a:r>
              <a:rPr lang="en-US" altLang="en-US" sz="2000" i="1">
                <a:sym typeface="Symbol" pitchFamily="18" charset="2"/>
              </a:rPr>
              <a:t>S</a:t>
            </a:r>
            <a:r>
              <a:rPr lang="en-US" altLang="en-US" sz="2000">
                <a:sym typeface="Symbol" pitchFamily="18" charset="2"/>
              </a:rPr>
              <a:t> </a:t>
            </a:r>
            <a:r>
              <a:rPr lang="en-US" altLang="en-US" sz="2000"/>
              <a:t> </a:t>
            </a:r>
            <a:r>
              <a:rPr lang="en-US" altLang="en-US" sz="2000" i="1">
                <a:sym typeface="Symbol" pitchFamily="18" charset="2"/>
              </a:rPr>
              <a:t>SS	</a:t>
            </a:r>
            <a:r>
              <a:rPr lang="en-US" altLang="en-US" sz="2000">
                <a:sym typeface="Symbol" pitchFamily="18" charset="2"/>
              </a:rPr>
              <a:t>	(3)</a:t>
            </a:r>
          </a:p>
          <a:p>
            <a:pPr>
              <a:tabLst>
                <a:tab pos="228600" algn="l"/>
              </a:tabLst>
            </a:pPr>
            <a:r>
              <a:rPr lang="en-US" altLang="en-US" sz="2000">
                <a:sym typeface="Symbol" pitchFamily="18" charset="2"/>
              </a:rPr>
              <a:t>		</a:t>
            </a:r>
            <a:r>
              <a:rPr lang="en-US" altLang="en-US" sz="2000" i="1">
                <a:sym typeface="Symbol" pitchFamily="18" charset="2"/>
              </a:rPr>
              <a:t>S</a:t>
            </a:r>
            <a:r>
              <a:rPr lang="en-US" altLang="en-US" sz="2000">
                <a:sym typeface="Symbol" pitchFamily="18" charset="2"/>
              </a:rPr>
              <a:t> </a:t>
            </a:r>
            <a:r>
              <a:rPr lang="en-US" altLang="en-US" sz="2000"/>
              <a:t> </a:t>
            </a:r>
            <a:r>
              <a:rPr lang="en-US" altLang="en-US" sz="2000">
                <a:sym typeface="Symbol" pitchFamily="18" charset="2"/>
              </a:rPr>
              <a:t></a:t>
            </a:r>
            <a:r>
              <a:rPr lang="en-US" altLang="en-US" sz="2000"/>
              <a:t> }.</a:t>
            </a:r>
            <a:r>
              <a:rPr lang="en-US" altLang="en-US" sz="2000">
                <a:sym typeface="Symbol" pitchFamily="18" charset="2"/>
              </a:rPr>
              <a:t>		(4)</a:t>
            </a:r>
          </a:p>
          <a:p>
            <a:pPr>
              <a:tabLst>
                <a:tab pos="228600" algn="l"/>
              </a:tabLst>
            </a:pPr>
            <a:endParaRPr lang="en-US" altLang="en-US" sz="1400">
              <a:sym typeface="Symbol" pitchFamily="18" charset="2"/>
            </a:endParaRPr>
          </a:p>
          <a:p>
            <a:pPr>
              <a:tabLst>
                <a:tab pos="228600" algn="l"/>
              </a:tabLst>
            </a:pPr>
            <a:r>
              <a:rPr lang="en-US" altLang="en-US"/>
              <a:t>●</a:t>
            </a:r>
            <a:r>
              <a:rPr lang="en-US" altLang="en-US">
                <a:sym typeface="Symbol" pitchFamily="18" charset="2"/>
              </a:rPr>
              <a:t> </a:t>
            </a:r>
            <a:r>
              <a:rPr lang="en-US" altLang="en-US" sz="2000">
                <a:sym typeface="Symbol" pitchFamily="18" charset="2"/>
              </a:rPr>
              <a:t>Prove that </a:t>
            </a:r>
            <a:r>
              <a:rPr lang="en-US" altLang="en-US" sz="2000" i="1">
                <a:sym typeface="Symbol" pitchFamily="18" charset="2"/>
              </a:rPr>
              <a:t>G</a:t>
            </a:r>
            <a:r>
              <a:rPr lang="en-US" altLang="en-US" sz="2000">
                <a:sym typeface="Symbol" pitchFamily="18" charset="2"/>
              </a:rPr>
              <a:t> generates all the strings in </a:t>
            </a:r>
            <a:r>
              <a:rPr lang="en-US" altLang="en-US" sz="2000" i="1">
                <a:sym typeface="Symbol" pitchFamily="18" charset="2"/>
              </a:rPr>
              <a:t>L</a:t>
            </a:r>
            <a:r>
              <a:rPr lang="en-US" altLang="en-US" sz="2000">
                <a:sym typeface="Symbol" pitchFamily="18" charset="2"/>
              </a:rPr>
              <a:t>:</a:t>
            </a:r>
          </a:p>
          <a:p>
            <a:pPr>
              <a:tabLst>
                <a:tab pos="228600" algn="l"/>
              </a:tabLst>
            </a:pPr>
            <a:endParaRPr lang="en-US" altLang="en-US" sz="1400">
              <a:sym typeface="Symbol" pitchFamily="18" charset="2"/>
            </a:endParaRPr>
          </a:p>
          <a:p>
            <a:pPr>
              <a:tabLst>
                <a:tab pos="228600" algn="l"/>
              </a:tabLst>
            </a:pPr>
            <a:r>
              <a:rPr lang="en-US" altLang="en-US" sz="2000">
                <a:sym typeface="Symbol" pitchFamily="18" charset="2"/>
              </a:rPr>
              <a:t>Base case:</a:t>
            </a:r>
          </a:p>
          <a:p>
            <a:pPr>
              <a:tabLst>
                <a:tab pos="228600" algn="l"/>
              </a:tabLst>
            </a:pPr>
            <a:endParaRPr lang="en-US" altLang="en-US" sz="1400">
              <a:sym typeface="Symbol" pitchFamily="18" charset="2"/>
            </a:endParaRPr>
          </a:p>
          <a:p>
            <a:pPr>
              <a:tabLst>
                <a:tab pos="228600" algn="l"/>
              </a:tabLst>
            </a:pPr>
            <a:r>
              <a:rPr lang="en-US" altLang="en-US" sz="2000">
                <a:sym typeface="Symbol" pitchFamily="18" charset="2"/>
              </a:rPr>
              <a:t>Induction step: if every string of length </a:t>
            </a:r>
            <a:r>
              <a:rPr lang="en-US" altLang="en-US" sz="2000" i="1">
                <a:sym typeface="Symbol" pitchFamily="18" charset="2"/>
              </a:rPr>
              <a:t>k</a:t>
            </a:r>
            <a:r>
              <a:rPr lang="en-US" altLang="en-US" sz="2000">
                <a:sym typeface="Symbol" pitchFamily="18" charset="2"/>
              </a:rPr>
              <a:t> can be generated, then every string </a:t>
            </a:r>
            <a:r>
              <a:rPr lang="en-US" altLang="en-US" sz="2000" i="1">
                <a:sym typeface="Symbol" pitchFamily="18" charset="2"/>
              </a:rPr>
              <a:t>w</a:t>
            </a:r>
            <a:r>
              <a:rPr lang="en-US" altLang="en-US" sz="2000">
                <a:sym typeface="Symbol" pitchFamily="18" charset="2"/>
              </a:rPr>
              <a:t> of length </a:t>
            </a:r>
            <a:r>
              <a:rPr lang="en-US" altLang="en-US" sz="2000" i="1">
                <a:sym typeface="Symbol" pitchFamily="18" charset="2"/>
              </a:rPr>
              <a:t>k</a:t>
            </a:r>
            <a:r>
              <a:rPr lang="en-US" altLang="en-US" sz="2000">
                <a:sym typeface="Symbol" pitchFamily="18" charset="2"/>
              </a:rPr>
              <a:t>+2 can be.</a:t>
            </a:r>
          </a:p>
          <a:p>
            <a:pPr>
              <a:tabLst>
                <a:tab pos="228600" algn="l"/>
              </a:tabLst>
            </a:pPr>
            <a:endParaRPr lang="en-US" altLang="en-US" sz="1400">
              <a:sym typeface="Symbol" pitchFamily="18" charset="2"/>
            </a:endParaRPr>
          </a:p>
          <a:p>
            <a:pPr>
              <a:tabLst>
                <a:tab pos="228600" algn="l"/>
              </a:tabLst>
            </a:pPr>
            <a:r>
              <a:rPr lang="en-US" altLang="en-US" sz="2000" i="1">
                <a:sym typeface="Symbol" pitchFamily="18" charset="2"/>
              </a:rPr>
              <a:t>w</a:t>
            </a:r>
            <a:r>
              <a:rPr lang="en-US" altLang="en-US" sz="2000">
                <a:sym typeface="Symbol" pitchFamily="18" charset="2"/>
              </a:rPr>
              <a:t> is one of: </a:t>
            </a:r>
            <a:r>
              <a:rPr lang="en-US" altLang="en-US" sz="2000">
                <a:latin typeface="Courier New" pitchFamily="49" charset="0"/>
                <a:sym typeface="Symbol" pitchFamily="18" charset="2"/>
              </a:rPr>
              <a:t>a</a:t>
            </a:r>
            <a:r>
              <a:rPr lang="en-US" altLang="en-US" sz="2000" i="1">
                <a:sym typeface="Symbol" pitchFamily="18" charset="2"/>
              </a:rPr>
              <a:t>x</a:t>
            </a:r>
            <a:r>
              <a:rPr lang="en-US" altLang="en-US" sz="2000">
                <a:latin typeface="Courier New" pitchFamily="49" charset="0"/>
                <a:sym typeface="Symbol" pitchFamily="18" charset="2"/>
              </a:rPr>
              <a:t>b</a:t>
            </a:r>
            <a:r>
              <a:rPr lang="en-US" altLang="en-US" sz="2000">
                <a:sym typeface="Symbol" pitchFamily="18" charset="2"/>
              </a:rPr>
              <a:t>, </a:t>
            </a:r>
            <a:r>
              <a:rPr lang="en-US" altLang="en-US" sz="2000">
                <a:latin typeface="Courier New" pitchFamily="49" charset="0"/>
                <a:sym typeface="Symbol" pitchFamily="18" charset="2"/>
              </a:rPr>
              <a:t>b</a:t>
            </a:r>
            <a:r>
              <a:rPr lang="en-US" altLang="en-US" sz="2000" i="1">
                <a:sym typeface="Symbol" pitchFamily="18" charset="2"/>
              </a:rPr>
              <a:t>x</a:t>
            </a:r>
            <a:r>
              <a:rPr lang="en-US" altLang="en-US" sz="2000">
                <a:latin typeface="Courier New" pitchFamily="49" charset="0"/>
                <a:sym typeface="Symbol" pitchFamily="18" charset="2"/>
              </a:rPr>
              <a:t>a</a:t>
            </a:r>
            <a:r>
              <a:rPr lang="en-US" altLang="en-US" sz="2000">
                <a:sym typeface="Symbol" pitchFamily="18" charset="2"/>
              </a:rPr>
              <a:t>, </a:t>
            </a:r>
            <a:r>
              <a:rPr lang="en-US" altLang="en-US" sz="2000">
                <a:latin typeface="Courier New" pitchFamily="49" charset="0"/>
                <a:sym typeface="Symbol" pitchFamily="18" charset="2"/>
              </a:rPr>
              <a:t>a</a:t>
            </a:r>
            <a:r>
              <a:rPr lang="en-US" altLang="en-US" sz="2000" i="1">
                <a:sym typeface="Symbol" pitchFamily="18" charset="2"/>
              </a:rPr>
              <a:t>x</a:t>
            </a:r>
            <a:r>
              <a:rPr lang="en-US" altLang="en-US" sz="2000">
                <a:latin typeface="Courier New" pitchFamily="49" charset="0"/>
                <a:sym typeface="Symbol" pitchFamily="18" charset="2"/>
              </a:rPr>
              <a:t>a</a:t>
            </a:r>
            <a:r>
              <a:rPr lang="en-US" altLang="en-US" sz="2000">
                <a:sym typeface="Symbol" pitchFamily="18" charset="2"/>
              </a:rPr>
              <a:t>, or </a:t>
            </a:r>
            <a:r>
              <a:rPr lang="en-US" altLang="en-US" sz="2000">
                <a:latin typeface="Courier New" pitchFamily="49" charset="0"/>
                <a:sym typeface="Symbol" pitchFamily="18" charset="2"/>
              </a:rPr>
              <a:t>b</a:t>
            </a:r>
            <a:r>
              <a:rPr lang="en-US" altLang="en-US" sz="2000" i="1">
                <a:sym typeface="Symbol" pitchFamily="18" charset="2"/>
              </a:rPr>
              <a:t>x</a:t>
            </a:r>
            <a:r>
              <a:rPr lang="en-US" altLang="en-US" sz="2000">
                <a:latin typeface="Courier New" pitchFamily="49" charset="0"/>
                <a:sym typeface="Symbol" pitchFamily="18" charset="2"/>
              </a:rPr>
              <a:t>b</a:t>
            </a:r>
            <a:r>
              <a:rPr lang="en-US" altLang="en-US" sz="2000">
                <a:sym typeface="Symbol" pitchFamily="18" charset="2"/>
              </a:rPr>
              <a:t>.</a:t>
            </a:r>
          </a:p>
          <a:p>
            <a:pPr>
              <a:tabLst>
                <a:tab pos="228600" algn="l"/>
              </a:tabLst>
            </a:pPr>
            <a:endParaRPr lang="en-US" altLang="en-US" sz="1400">
              <a:sym typeface="Symbol" pitchFamily="18" charset="2"/>
            </a:endParaRPr>
          </a:p>
          <a:p>
            <a:pPr>
              <a:tabLst>
                <a:tab pos="228600" algn="l"/>
              </a:tabLst>
            </a:pPr>
            <a:r>
              <a:rPr lang="en-US" altLang="en-US" sz="2000">
                <a:sym typeface="Symbol" pitchFamily="18" charset="2"/>
              </a:rPr>
              <a:t>Suppose </a:t>
            </a:r>
            <a:r>
              <a:rPr lang="en-US" altLang="en-US" sz="2000" i="1">
                <a:sym typeface="Symbol" pitchFamily="18" charset="2"/>
              </a:rPr>
              <a:t>w</a:t>
            </a:r>
            <a:r>
              <a:rPr lang="en-US" altLang="en-US" sz="2000">
                <a:sym typeface="Symbol" pitchFamily="18" charset="2"/>
              </a:rPr>
              <a:t> is </a:t>
            </a:r>
            <a:r>
              <a:rPr lang="en-US" altLang="en-US" sz="2000">
                <a:latin typeface="Courier New" pitchFamily="49" charset="0"/>
                <a:sym typeface="Symbol" pitchFamily="18" charset="2"/>
              </a:rPr>
              <a:t>a</a:t>
            </a:r>
            <a:r>
              <a:rPr lang="en-US" altLang="en-US" sz="2000" i="1">
                <a:sym typeface="Symbol" pitchFamily="18" charset="2"/>
              </a:rPr>
              <a:t>x</a:t>
            </a:r>
            <a:r>
              <a:rPr lang="en-US" altLang="en-US" sz="2000">
                <a:latin typeface="Courier New" pitchFamily="49" charset="0"/>
                <a:sym typeface="Symbol" pitchFamily="18" charset="2"/>
              </a:rPr>
              <a:t>b</a:t>
            </a:r>
            <a:r>
              <a:rPr lang="en-US" altLang="en-US" sz="2000">
                <a:sym typeface="Symbol" pitchFamily="18" charset="2"/>
              </a:rPr>
              <a:t> or </a:t>
            </a:r>
            <a:r>
              <a:rPr lang="en-US" altLang="en-US" sz="2000">
                <a:latin typeface="Courier New" pitchFamily="49" charset="0"/>
                <a:sym typeface="Symbol" pitchFamily="18" charset="2"/>
              </a:rPr>
              <a:t>b</a:t>
            </a:r>
            <a:r>
              <a:rPr lang="en-US" altLang="en-US" sz="2000" i="1">
                <a:sym typeface="Symbol" pitchFamily="18" charset="2"/>
              </a:rPr>
              <a:t>x</a:t>
            </a:r>
            <a:r>
              <a:rPr lang="en-US" altLang="en-US" sz="2000">
                <a:latin typeface="Courier New" pitchFamily="49" charset="0"/>
                <a:sym typeface="Symbol" pitchFamily="18" charset="2"/>
              </a:rPr>
              <a:t>a</a:t>
            </a:r>
            <a:r>
              <a:rPr lang="en-US" altLang="en-US" sz="2000">
                <a:sym typeface="Symbol" pitchFamily="18" charset="2"/>
              </a:rPr>
              <a:t>: Apply rule (1) or (2), then whatever sequence generates </a:t>
            </a:r>
            <a:r>
              <a:rPr lang="en-US" altLang="en-US" sz="2000" i="1">
                <a:sym typeface="Symbol" pitchFamily="18" charset="2"/>
              </a:rPr>
              <a:t>x</a:t>
            </a:r>
            <a:r>
              <a:rPr lang="en-US" altLang="en-US" sz="2000">
                <a:sym typeface="Symbol" pitchFamily="18" charset="2"/>
              </a:rPr>
              <a:t>.</a:t>
            </a:r>
          </a:p>
          <a:p>
            <a:pPr>
              <a:tabLst>
                <a:tab pos="228600" algn="l"/>
              </a:tabLst>
            </a:pPr>
            <a:endParaRPr lang="en-US" altLang="en-US" sz="1400">
              <a:sym typeface="Symbol" pitchFamily="18" charset="2"/>
            </a:endParaRPr>
          </a:p>
          <a:p>
            <a:pPr>
              <a:tabLst>
                <a:tab pos="228600" algn="l"/>
              </a:tabLst>
            </a:pPr>
            <a:r>
              <a:rPr lang="en-US" altLang="en-US" sz="2000">
                <a:sym typeface="Symbol" pitchFamily="18" charset="2"/>
              </a:rPr>
              <a:t>Suppose </a:t>
            </a:r>
            <a:r>
              <a:rPr lang="en-US" altLang="en-US" sz="2000" i="1">
                <a:sym typeface="Symbol" pitchFamily="18" charset="2"/>
              </a:rPr>
              <a:t>w</a:t>
            </a:r>
            <a:r>
              <a:rPr lang="en-US" altLang="en-US" sz="2000">
                <a:sym typeface="Symbol" pitchFamily="18" charset="2"/>
              </a:rPr>
              <a:t> is </a:t>
            </a:r>
            <a:r>
              <a:rPr lang="en-US" altLang="en-US" sz="2000">
                <a:latin typeface="Courier New" pitchFamily="49" charset="0"/>
                <a:sym typeface="Symbol" pitchFamily="18" charset="2"/>
              </a:rPr>
              <a:t>a</a:t>
            </a:r>
            <a:r>
              <a:rPr lang="en-US" altLang="en-US" sz="2000" i="1">
                <a:sym typeface="Symbol" pitchFamily="18" charset="2"/>
              </a:rPr>
              <a:t>x</a:t>
            </a:r>
            <a:r>
              <a:rPr lang="en-US" altLang="en-US" sz="2000">
                <a:latin typeface="Courier New" pitchFamily="49" charset="0"/>
                <a:sym typeface="Symbol" pitchFamily="18" charset="2"/>
              </a:rPr>
              <a:t>a</a:t>
            </a:r>
            <a:r>
              <a:rPr lang="en-US" altLang="en-US" sz="2000">
                <a:sym typeface="Symbol" pitchFamily="18" charset="2"/>
              </a:rPr>
              <a:t> or </a:t>
            </a:r>
            <a:r>
              <a:rPr lang="en-US" altLang="en-US" sz="2000">
                <a:latin typeface="Courier New" pitchFamily="49" charset="0"/>
                <a:sym typeface="Symbol" pitchFamily="18" charset="2"/>
              </a:rPr>
              <a:t>b</a:t>
            </a:r>
            <a:r>
              <a:rPr lang="en-US" altLang="en-US" sz="2000" i="1">
                <a:sym typeface="Symbol" pitchFamily="18" charset="2"/>
              </a:rPr>
              <a:t>x</a:t>
            </a:r>
            <a:r>
              <a:rPr lang="en-US" altLang="en-US" sz="2000">
                <a:latin typeface="Courier New" pitchFamily="49" charset="0"/>
                <a:sym typeface="Symbol" pitchFamily="18" charset="2"/>
              </a:rPr>
              <a:t>b</a:t>
            </a:r>
            <a:r>
              <a:rPr lang="en-US" altLang="en-US" sz="2000">
                <a:sym typeface="Symbol" pitchFamily="18" charset="2"/>
              </a:rPr>
              <a:t>: </a:t>
            </a:r>
          </a:p>
        </p:txBody>
      </p:sp>
      <p:sp>
        <p:nvSpPr>
          <p:cNvPr id="65540" name="Slide Number Placeholder 1"/>
          <p:cNvSpPr>
            <a:spLocks noGrp="1"/>
          </p:cNvSpPr>
          <p:nvPr>
            <p:ph type="sldNum" sz="quarter" idx="12"/>
          </p:nvPr>
        </p:nvSpPr>
        <p:spPr>
          <a:noFill/>
          <a:ln>
            <a:miter lim="800000"/>
            <a:headEnd/>
            <a:tailEnd/>
          </a:ln>
        </p:spPr>
        <p:txBody>
          <a:bodyPr/>
          <a:lstStyle/>
          <a:p>
            <a:fld id="{5BEA1D9D-793B-43C2-BCBC-00FD42F38EBB}" type="slidenum">
              <a:rPr lang="en-US" altLang="en-US" smtClean="0">
                <a:latin typeface="Arial" charset="0"/>
              </a:rPr>
              <a:pPr/>
              <a:t>47</a:t>
            </a:fld>
            <a:endParaRPr lang="en-US" altLang="en-US" smtClean="0">
              <a:latin typeface="Arial"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title"/>
          </p:nvPr>
        </p:nvSpPr>
        <p:spPr>
          <a:xfrm>
            <a:off x="838200" y="76200"/>
            <a:ext cx="8229600" cy="868363"/>
          </a:xfrm>
          <a:noFill/>
        </p:spPr>
        <p:txBody>
          <a:bodyPr/>
          <a:lstStyle/>
          <a:p>
            <a:pPr eaLnBrk="1" hangingPunct="1"/>
            <a:r>
              <a:rPr lang="en-US" altLang="en-US" sz="3600" b="1" i="1" smtClean="0"/>
              <a:t>L</a:t>
            </a:r>
            <a:r>
              <a:rPr lang="en-US" altLang="en-US" sz="3600" b="1" smtClean="0"/>
              <a:t> = {</a:t>
            </a:r>
            <a:r>
              <a:rPr lang="en-US" altLang="en-US" sz="3600" b="1" i="1" smtClean="0"/>
              <a:t>w</a:t>
            </a:r>
            <a:r>
              <a:rPr lang="en-US" altLang="en-US" sz="3600" b="1" smtClean="0"/>
              <a:t> </a:t>
            </a:r>
            <a:r>
              <a:rPr lang="en-US" altLang="en-US" sz="3600" b="1" smtClean="0">
                <a:sym typeface="Symbol" pitchFamily="18" charset="2"/>
              </a:rPr>
              <a:t></a:t>
            </a:r>
            <a:r>
              <a:rPr lang="en-US" altLang="en-US" sz="3600" b="1" smtClean="0"/>
              <a:t> {</a:t>
            </a:r>
            <a:r>
              <a:rPr lang="en-US" altLang="en-US" sz="3600" b="1" smtClean="0">
                <a:latin typeface="Courier New" pitchFamily="49" charset="0"/>
              </a:rPr>
              <a:t>a</a:t>
            </a:r>
            <a:r>
              <a:rPr lang="en-US" altLang="en-US" sz="3600" b="1" smtClean="0"/>
              <a:t>, </a:t>
            </a:r>
            <a:r>
              <a:rPr lang="en-US" altLang="en-US" sz="3600" b="1" smtClean="0">
                <a:latin typeface="Courier New" pitchFamily="49" charset="0"/>
              </a:rPr>
              <a:t>b</a:t>
            </a:r>
            <a:r>
              <a:rPr lang="en-US" altLang="en-US" sz="3600" b="1" smtClean="0"/>
              <a:t>}*: #</a:t>
            </a:r>
            <a:r>
              <a:rPr lang="en-US" altLang="en-US" sz="3600" b="1" baseline="-25000" smtClean="0"/>
              <a:t>a</a:t>
            </a:r>
            <a:r>
              <a:rPr lang="en-US" altLang="en-US" sz="3600" b="1" smtClean="0"/>
              <a:t>(</a:t>
            </a:r>
            <a:r>
              <a:rPr lang="en-US" altLang="en-US" sz="3600" b="1" i="1" smtClean="0"/>
              <a:t>w</a:t>
            </a:r>
            <a:r>
              <a:rPr lang="en-US" altLang="en-US" sz="3600" b="1" smtClean="0"/>
              <a:t>) = #</a:t>
            </a:r>
            <a:r>
              <a:rPr lang="en-US" altLang="en-US" sz="3600" b="1" baseline="-25000" smtClean="0"/>
              <a:t>b</a:t>
            </a:r>
            <a:r>
              <a:rPr lang="en-US" altLang="en-US" sz="3600" b="1" smtClean="0"/>
              <a:t>(</a:t>
            </a:r>
            <a:r>
              <a:rPr lang="en-US" altLang="en-US" sz="3600" b="1" i="1" smtClean="0"/>
              <a:t>w</a:t>
            </a:r>
            <a:r>
              <a:rPr lang="en-US" altLang="en-US" sz="3600" b="1" smtClean="0"/>
              <a:t>)}</a:t>
            </a:r>
            <a:r>
              <a:rPr lang="en-US" altLang="en-US" sz="3600" smtClean="0"/>
              <a:t> </a:t>
            </a:r>
          </a:p>
        </p:txBody>
      </p:sp>
      <p:sp>
        <p:nvSpPr>
          <p:cNvPr id="66563" name="Rectangle 7"/>
          <p:cNvSpPr>
            <a:spLocks noChangeArrowheads="1"/>
          </p:cNvSpPr>
          <p:nvPr/>
        </p:nvSpPr>
        <p:spPr bwMode="auto">
          <a:xfrm>
            <a:off x="533400" y="1066800"/>
            <a:ext cx="7848600" cy="4359275"/>
          </a:xfrm>
          <a:prstGeom prst="rect">
            <a:avLst/>
          </a:prstGeom>
          <a:noFill/>
          <a:ln w="9525">
            <a:noFill/>
            <a:miter lim="800000"/>
            <a:headEnd/>
            <a:tailEnd/>
          </a:ln>
          <a:effectLst/>
        </p:spPr>
        <p:txBody>
          <a:bodyPr anchor="ctr">
            <a:spAutoFit/>
          </a:bodyPr>
          <a:lstStyle/>
          <a:p>
            <a:pPr indent="457200"/>
            <a:r>
              <a:rPr lang="en-US" altLang="en-US" sz="2000" i="1"/>
              <a:t>G</a:t>
            </a:r>
            <a:r>
              <a:rPr lang="en-US" altLang="en-US" sz="2000"/>
              <a:t> = {{</a:t>
            </a:r>
            <a:r>
              <a:rPr lang="en-US" altLang="en-US" sz="2000" i="1"/>
              <a:t>S</a:t>
            </a:r>
            <a:r>
              <a:rPr lang="en-US" altLang="en-US" sz="2000"/>
              <a:t>, </a:t>
            </a:r>
            <a:r>
              <a:rPr lang="en-US" altLang="en-US" sz="2000">
                <a:latin typeface="Courier New" pitchFamily="49" charset="0"/>
              </a:rPr>
              <a:t>a</a:t>
            </a:r>
            <a:r>
              <a:rPr lang="en-US" altLang="en-US" sz="2000"/>
              <a:t>, </a:t>
            </a:r>
            <a:r>
              <a:rPr lang="en-US" altLang="en-US" sz="2000">
                <a:latin typeface="Courier New" pitchFamily="49" charset="0"/>
              </a:rPr>
              <a:t>b</a:t>
            </a:r>
            <a:r>
              <a:rPr lang="en-US" altLang="en-US" sz="2000"/>
              <a:t>}, {</a:t>
            </a:r>
            <a:r>
              <a:rPr lang="en-US" altLang="en-US" sz="2000">
                <a:latin typeface="Courier New" pitchFamily="49" charset="0"/>
              </a:rPr>
              <a:t>a</a:t>
            </a:r>
            <a:r>
              <a:rPr lang="en-US" altLang="en-US" sz="2000"/>
              <a:t>, </a:t>
            </a:r>
            <a:r>
              <a:rPr lang="en-US" altLang="en-US" sz="2000">
                <a:latin typeface="Courier New" pitchFamily="49" charset="0"/>
              </a:rPr>
              <a:t>b</a:t>
            </a:r>
            <a:r>
              <a:rPr lang="en-US" altLang="en-US" sz="2000"/>
              <a:t>}, </a:t>
            </a:r>
            <a:r>
              <a:rPr lang="en-US" altLang="en-US" sz="2000" i="1"/>
              <a:t>R</a:t>
            </a:r>
            <a:r>
              <a:rPr lang="en-US" altLang="en-US" sz="2000"/>
              <a:t>, </a:t>
            </a:r>
            <a:r>
              <a:rPr lang="en-US" altLang="en-US" sz="2000" i="1"/>
              <a:t>S</a:t>
            </a:r>
            <a:r>
              <a:rPr lang="en-US" altLang="en-US" sz="2000"/>
              <a:t>}, where:</a:t>
            </a:r>
          </a:p>
          <a:p>
            <a:pPr indent="457200"/>
            <a:endParaRPr lang="en-US" altLang="en-US" sz="2000"/>
          </a:p>
          <a:p>
            <a:pPr indent="457200"/>
            <a:r>
              <a:rPr lang="en-US" altLang="en-US" sz="2000"/>
              <a:t>	</a:t>
            </a:r>
            <a:r>
              <a:rPr lang="en-US" altLang="en-US" sz="2000" i="1"/>
              <a:t>R</a:t>
            </a:r>
            <a:r>
              <a:rPr lang="en-US" altLang="en-US" sz="2000"/>
              <a:t> = {</a:t>
            </a:r>
            <a:r>
              <a:rPr lang="en-US" altLang="en-US" sz="2000" i="1"/>
              <a:t>	S</a:t>
            </a:r>
            <a:r>
              <a:rPr lang="en-US" altLang="en-US" sz="2000"/>
              <a:t> </a:t>
            </a:r>
            <a:r>
              <a:rPr lang="en-US" altLang="en-US" sz="2000">
                <a:sym typeface="Symbol" pitchFamily="18" charset="2"/>
              </a:rPr>
              <a:t></a:t>
            </a:r>
            <a:r>
              <a:rPr lang="en-US" altLang="en-US" sz="2000"/>
              <a:t> </a:t>
            </a:r>
            <a:r>
              <a:rPr lang="en-US" altLang="en-US" sz="2000">
                <a:latin typeface="Courier New" pitchFamily="49" charset="0"/>
                <a:sym typeface="Symbol" pitchFamily="18" charset="2"/>
              </a:rPr>
              <a:t>a</a:t>
            </a:r>
            <a:r>
              <a:rPr lang="en-US" altLang="en-US" sz="2000" i="1">
                <a:sym typeface="Symbol" pitchFamily="18" charset="2"/>
              </a:rPr>
              <a:t>S</a:t>
            </a:r>
            <a:r>
              <a:rPr lang="en-US" altLang="en-US" sz="2000">
                <a:latin typeface="Courier New" pitchFamily="49" charset="0"/>
                <a:sym typeface="Symbol" pitchFamily="18" charset="2"/>
              </a:rPr>
              <a:t>b</a:t>
            </a:r>
            <a:r>
              <a:rPr lang="en-US" altLang="en-US" sz="2000">
                <a:sym typeface="Symbol" pitchFamily="18" charset="2"/>
              </a:rPr>
              <a:t>	(1)</a:t>
            </a:r>
          </a:p>
          <a:p>
            <a:pPr indent="457200"/>
            <a:r>
              <a:rPr lang="en-US" altLang="en-US" sz="2000" i="1">
                <a:sym typeface="Symbol" pitchFamily="18" charset="2"/>
              </a:rPr>
              <a:t> 		S</a:t>
            </a:r>
            <a:r>
              <a:rPr lang="en-US" altLang="en-US" sz="2000">
                <a:sym typeface="Symbol" pitchFamily="18" charset="2"/>
              </a:rPr>
              <a:t> </a:t>
            </a:r>
            <a:r>
              <a:rPr lang="en-US" altLang="en-US" sz="2000"/>
              <a:t> </a:t>
            </a:r>
            <a:r>
              <a:rPr lang="en-US" altLang="en-US" sz="2000">
                <a:latin typeface="Courier New" pitchFamily="49" charset="0"/>
                <a:sym typeface="Symbol" pitchFamily="18" charset="2"/>
              </a:rPr>
              <a:t>b</a:t>
            </a:r>
            <a:r>
              <a:rPr lang="en-US" altLang="en-US" sz="2000" i="1">
                <a:sym typeface="Symbol" pitchFamily="18" charset="2"/>
              </a:rPr>
              <a:t>S</a:t>
            </a:r>
            <a:r>
              <a:rPr lang="en-US" altLang="en-US" sz="2000">
                <a:latin typeface="Courier New" pitchFamily="49" charset="0"/>
                <a:sym typeface="Symbol" pitchFamily="18" charset="2"/>
              </a:rPr>
              <a:t>a</a:t>
            </a:r>
            <a:r>
              <a:rPr lang="en-US" altLang="en-US" sz="2000">
                <a:sym typeface="Symbol" pitchFamily="18" charset="2"/>
              </a:rPr>
              <a:t>	(2)</a:t>
            </a:r>
          </a:p>
          <a:p>
            <a:pPr indent="457200"/>
            <a:r>
              <a:rPr lang="en-US" altLang="en-US" sz="2000">
                <a:sym typeface="Symbol" pitchFamily="18" charset="2"/>
              </a:rPr>
              <a:t>	 	</a:t>
            </a:r>
            <a:r>
              <a:rPr lang="en-US" altLang="en-US" sz="2000" i="1">
                <a:sym typeface="Symbol" pitchFamily="18" charset="2"/>
              </a:rPr>
              <a:t>S</a:t>
            </a:r>
            <a:r>
              <a:rPr lang="en-US" altLang="en-US" sz="2000">
                <a:sym typeface="Symbol" pitchFamily="18" charset="2"/>
              </a:rPr>
              <a:t> </a:t>
            </a:r>
            <a:r>
              <a:rPr lang="en-US" altLang="en-US" sz="2000"/>
              <a:t> </a:t>
            </a:r>
            <a:r>
              <a:rPr lang="en-US" altLang="en-US" sz="2000" i="1">
                <a:sym typeface="Symbol" pitchFamily="18" charset="2"/>
              </a:rPr>
              <a:t>SS	</a:t>
            </a:r>
            <a:r>
              <a:rPr lang="en-US" altLang="en-US" sz="2000">
                <a:sym typeface="Symbol" pitchFamily="18" charset="2"/>
              </a:rPr>
              <a:t>	(3)</a:t>
            </a:r>
          </a:p>
          <a:p>
            <a:pPr indent="457200"/>
            <a:r>
              <a:rPr lang="en-US" altLang="en-US" sz="2000" i="1">
                <a:sym typeface="Symbol" pitchFamily="18" charset="2"/>
              </a:rPr>
              <a:t> 		S</a:t>
            </a:r>
            <a:r>
              <a:rPr lang="en-US" altLang="en-US" sz="2000">
                <a:sym typeface="Symbol" pitchFamily="18" charset="2"/>
              </a:rPr>
              <a:t> </a:t>
            </a:r>
            <a:r>
              <a:rPr lang="en-US" altLang="en-US" sz="2000"/>
              <a:t> </a:t>
            </a:r>
            <a:r>
              <a:rPr lang="en-US" altLang="en-US" sz="2000">
                <a:sym typeface="Symbol" pitchFamily="18" charset="2"/>
              </a:rPr>
              <a:t></a:t>
            </a:r>
            <a:r>
              <a:rPr lang="en-US" altLang="en-US" sz="2000"/>
              <a:t> }.</a:t>
            </a:r>
            <a:r>
              <a:rPr lang="en-US" altLang="en-US" sz="2000">
                <a:sym typeface="Symbol" pitchFamily="18" charset="2"/>
              </a:rPr>
              <a:t>		(4)</a:t>
            </a:r>
          </a:p>
          <a:p>
            <a:pPr indent="457200"/>
            <a:endParaRPr lang="en-US" altLang="en-US" sz="2000">
              <a:sym typeface="Symbol" pitchFamily="18" charset="2"/>
            </a:endParaRPr>
          </a:p>
          <a:p>
            <a:pPr indent="457200"/>
            <a:r>
              <a:rPr lang="en-US" altLang="en-US" sz="2000">
                <a:sym typeface="Symbol" pitchFamily="18" charset="2"/>
              </a:rPr>
              <a:t>Suppose </a:t>
            </a:r>
            <a:r>
              <a:rPr lang="en-US" altLang="en-US" sz="2000" i="1">
                <a:sym typeface="Symbol" pitchFamily="18" charset="2"/>
              </a:rPr>
              <a:t>w</a:t>
            </a:r>
            <a:r>
              <a:rPr lang="en-US" altLang="en-US" sz="2000">
                <a:sym typeface="Symbol" pitchFamily="18" charset="2"/>
              </a:rPr>
              <a:t> is </a:t>
            </a:r>
            <a:r>
              <a:rPr lang="en-US" altLang="en-US" sz="2000">
                <a:latin typeface="Courier New" pitchFamily="49" charset="0"/>
                <a:sym typeface="Symbol" pitchFamily="18" charset="2"/>
              </a:rPr>
              <a:t>a</a:t>
            </a:r>
            <a:r>
              <a:rPr lang="en-US" altLang="en-US" sz="2000" i="1">
                <a:sym typeface="Symbol" pitchFamily="18" charset="2"/>
              </a:rPr>
              <a:t>x</a:t>
            </a:r>
            <a:r>
              <a:rPr lang="en-US" altLang="en-US" sz="2000">
                <a:latin typeface="Courier New" pitchFamily="49" charset="0"/>
                <a:sym typeface="Symbol" pitchFamily="18" charset="2"/>
              </a:rPr>
              <a:t>a</a:t>
            </a:r>
            <a:r>
              <a:rPr lang="en-US" altLang="en-US" sz="2000">
                <a:sym typeface="Symbol" pitchFamily="18" charset="2"/>
              </a:rPr>
              <a:t>:  |</a:t>
            </a:r>
            <a:r>
              <a:rPr lang="en-US" altLang="en-US" sz="2000" i="1">
                <a:sym typeface="Symbol" pitchFamily="18" charset="2"/>
              </a:rPr>
              <a:t>w</a:t>
            </a:r>
            <a:r>
              <a:rPr lang="en-US" altLang="en-US" sz="2000">
                <a:sym typeface="Symbol" pitchFamily="18" charset="2"/>
              </a:rPr>
              <a:t>| </a:t>
            </a:r>
            <a:r>
              <a:rPr lang="en-US" altLang="en-US" sz="2000"/>
              <a:t> 4.</a:t>
            </a:r>
            <a:r>
              <a:rPr lang="en-US" altLang="en-US" sz="2000">
                <a:sym typeface="Symbol" pitchFamily="18" charset="2"/>
              </a:rPr>
              <a:t>  We show that </a:t>
            </a:r>
            <a:r>
              <a:rPr lang="en-US" altLang="en-US" sz="2000" i="1">
                <a:sym typeface="Symbol" pitchFamily="18" charset="2"/>
              </a:rPr>
              <a:t>w</a:t>
            </a:r>
            <a:r>
              <a:rPr lang="en-US" altLang="en-US" sz="2000">
                <a:sym typeface="Symbol" pitchFamily="18" charset="2"/>
              </a:rPr>
              <a:t> = </a:t>
            </a:r>
            <a:r>
              <a:rPr lang="en-US" altLang="en-US" sz="2000" i="1">
                <a:sym typeface="Symbol" pitchFamily="18" charset="2"/>
              </a:rPr>
              <a:t>vy</a:t>
            </a:r>
            <a:r>
              <a:rPr lang="en-US" altLang="en-US" sz="2000">
                <a:sym typeface="Symbol" pitchFamily="18" charset="2"/>
              </a:rPr>
              <a:t>, where </a:t>
            </a:r>
            <a:r>
              <a:rPr lang="en-US" altLang="en-US" sz="2000" i="1">
                <a:sym typeface="Symbol" pitchFamily="18" charset="2"/>
              </a:rPr>
              <a:t>v</a:t>
            </a:r>
            <a:r>
              <a:rPr lang="en-US" altLang="en-US" sz="2000">
                <a:sym typeface="Symbol" pitchFamily="18" charset="2"/>
              </a:rPr>
              <a:t> and</a:t>
            </a:r>
          </a:p>
          <a:p>
            <a:pPr indent="457200"/>
            <a:r>
              <a:rPr lang="en-US" altLang="en-US" sz="2000" i="1">
                <a:sym typeface="Symbol" pitchFamily="18" charset="2"/>
              </a:rPr>
              <a:t>y</a:t>
            </a:r>
            <a:r>
              <a:rPr lang="en-US" altLang="en-US" sz="2000">
                <a:sym typeface="Symbol" pitchFamily="18" charset="2"/>
              </a:rPr>
              <a:t> are in </a:t>
            </a:r>
            <a:r>
              <a:rPr lang="en-US" altLang="en-US" sz="2000" i="1">
                <a:sym typeface="Symbol" pitchFamily="18" charset="2"/>
              </a:rPr>
              <a:t>L, </a:t>
            </a:r>
            <a:r>
              <a:rPr lang="en-US" altLang="en-US" sz="2000">
                <a:sym typeface="Symbol" pitchFamily="18" charset="2"/>
              </a:rPr>
              <a:t>2 </a:t>
            </a:r>
            <a:r>
              <a:rPr lang="en-US" altLang="en-US" sz="2000"/>
              <a:t> |</a:t>
            </a:r>
            <a:r>
              <a:rPr lang="en-US" altLang="en-US" sz="2000" i="1">
                <a:sym typeface="Symbol" pitchFamily="18" charset="2"/>
              </a:rPr>
              <a:t>v</a:t>
            </a:r>
            <a:r>
              <a:rPr lang="en-US" altLang="en-US" sz="2000">
                <a:sym typeface="Symbol" pitchFamily="18" charset="2"/>
              </a:rPr>
              <a:t>| </a:t>
            </a:r>
            <a:r>
              <a:rPr lang="en-US" altLang="en-US" sz="2000"/>
              <a:t> </a:t>
            </a:r>
            <a:r>
              <a:rPr lang="en-US" altLang="en-US" sz="2000" i="1">
                <a:sym typeface="Symbol" pitchFamily="18" charset="2"/>
              </a:rPr>
              <a:t>k</a:t>
            </a:r>
            <a:r>
              <a:rPr lang="en-US" altLang="en-US" sz="2000">
                <a:sym typeface="Symbol" pitchFamily="18" charset="2"/>
              </a:rPr>
              <a:t>, and</a:t>
            </a:r>
            <a:r>
              <a:rPr lang="en-US" altLang="en-US" sz="2000" i="1">
                <a:sym typeface="Symbol" pitchFamily="18" charset="2"/>
              </a:rPr>
              <a:t> </a:t>
            </a:r>
            <a:r>
              <a:rPr lang="en-US" altLang="en-US" sz="2000">
                <a:sym typeface="Symbol" pitchFamily="18" charset="2"/>
              </a:rPr>
              <a:t>2 </a:t>
            </a:r>
            <a:r>
              <a:rPr lang="en-US" altLang="en-US" sz="2000"/>
              <a:t> |</a:t>
            </a:r>
            <a:r>
              <a:rPr lang="en-US" altLang="en-US" sz="2000" i="1">
                <a:sym typeface="Symbol" pitchFamily="18" charset="2"/>
              </a:rPr>
              <a:t>y</a:t>
            </a:r>
            <a:r>
              <a:rPr lang="en-US" altLang="en-US" sz="2000">
                <a:sym typeface="Symbol" pitchFamily="18" charset="2"/>
              </a:rPr>
              <a:t>| </a:t>
            </a:r>
            <a:r>
              <a:rPr lang="en-US" altLang="en-US" sz="2000"/>
              <a:t> </a:t>
            </a:r>
            <a:r>
              <a:rPr lang="en-US" altLang="en-US" sz="2000" i="1">
                <a:sym typeface="Symbol" pitchFamily="18" charset="2"/>
              </a:rPr>
              <a:t>k</a:t>
            </a:r>
            <a:r>
              <a:rPr lang="en-US" altLang="en-US" sz="2000">
                <a:sym typeface="Symbol" pitchFamily="18" charset="2"/>
              </a:rPr>
              <a:t>.  </a:t>
            </a:r>
          </a:p>
          <a:p>
            <a:pPr indent="457200"/>
            <a:endParaRPr lang="en-US" altLang="en-US" sz="2000">
              <a:sym typeface="Symbol" pitchFamily="18" charset="2"/>
            </a:endParaRPr>
          </a:p>
          <a:p>
            <a:pPr indent="457200"/>
            <a:r>
              <a:rPr lang="en-US" altLang="en-US" sz="2000">
                <a:sym typeface="Symbol" pitchFamily="18" charset="2"/>
              </a:rPr>
              <a:t>If that is so, then </a:t>
            </a:r>
            <a:r>
              <a:rPr lang="en-US" altLang="en-US" sz="2000" i="1">
                <a:sym typeface="Symbol" pitchFamily="18" charset="2"/>
              </a:rPr>
              <a:t>G</a:t>
            </a:r>
            <a:r>
              <a:rPr lang="en-US" altLang="en-US" sz="2000">
                <a:sym typeface="Symbol" pitchFamily="18" charset="2"/>
              </a:rPr>
              <a:t> can generate </a:t>
            </a:r>
            <a:r>
              <a:rPr lang="en-US" altLang="en-US" sz="2000" i="1">
                <a:sym typeface="Symbol" pitchFamily="18" charset="2"/>
              </a:rPr>
              <a:t>w</a:t>
            </a:r>
            <a:r>
              <a:rPr lang="en-US" altLang="en-US" sz="2000">
                <a:sym typeface="Symbol" pitchFamily="18" charset="2"/>
              </a:rPr>
              <a:t> by first applying rule (3) to</a:t>
            </a:r>
          </a:p>
          <a:p>
            <a:pPr indent="457200"/>
            <a:r>
              <a:rPr lang="en-US" altLang="en-US" sz="2000">
                <a:sym typeface="Symbol" pitchFamily="18" charset="2"/>
              </a:rPr>
              <a:t>produce </a:t>
            </a:r>
            <a:r>
              <a:rPr lang="en-US" altLang="en-US" sz="2000" i="1">
                <a:sym typeface="Symbol" pitchFamily="18" charset="2"/>
              </a:rPr>
              <a:t>SS</a:t>
            </a:r>
            <a:r>
              <a:rPr lang="en-US" altLang="en-US" sz="2000">
                <a:sym typeface="Symbol" pitchFamily="18" charset="2"/>
              </a:rPr>
              <a:t>, and then generating </a:t>
            </a:r>
            <a:r>
              <a:rPr lang="en-US" altLang="en-US" sz="2000" i="1">
                <a:sym typeface="Symbol" pitchFamily="18" charset="2"/>
              </a:rPr>
              <a:t>v</a:t>
            </a:r>
            <a:r>
              <a:rPr lang="en-US" altLang="en-US" sz="2000">
                <a:sym typeface="Symbol" pitchFamily="18" charset="2"/>
              </a:rPr>
              <a:t> from the first </a:t>
            </a:r>
            <a:r>
              <a:rPr lang="en-US" altLang="en-US" sz="2000" i="1">
                <a:sym typeface="Symbol" pitchFamily="18" charset="2"/>
              </a:rPr>
              <a:t>S</a:t>
            </a:r>
            <a:r>
              <a:rPr lang="en-US" altLang="en-US" sz="2000">
                <a:sym typeface="Symbol" pitchFamily="18" charset="2"/>
              </a:rPr>
              <a:t> and </a:t>
            </a:r>
            <a:r>
              <a:rPr lang="en-US" altLang="en-US" sz="2000" i="1">
                <a:sym typeface="Symbol" pitchFamily="18" charset="2"/>
              </a:rPr>
              <a:t>y</a:t>
            </a:r>
            <a:r>
              <a:rPr lang="en-US" altLang="en-US" sz="2000">
                <a:sym typeface="Symbol" pitchFamily="18" charset="2"/>
              </a:rPr>
              <a:t> from</a:t>
            </a:r>
          </a:p>
          <a:p>
            <a:pPr indent="457200"/>
            <a:r>
              <a:rPr lang="en-US" altLang="en-US" sz="2000">
                <a:sym typeface="Symbol" pitchFamily="18" charset="2"/>
              </a:rPr>
              <a:t>the second </a:t>
            </a:r>
            <a:r>
              <a:rPr lang="en-US" altLang="en-US" sz="2000" i="1">
                <a:sym typeface="Symbol" pitchFamily="18" charset="2"/>
              </a:rPr>
              <a:t>S</a:t>
            </a:r>
            <a:r>
              <a:rPr lang="en-US" altLang="en-US" sz="2000">
                <a:sym typeface="Symbol" pitchFamily="18" charset="2"/>
              </a:rPr>
              <a:t>.  By the induction hypothesis, it must be possible</a:t>
            </a:r>
          </a:p>
          <a:p>
            <a:pPr indent="457200"/>
            <a:r>
              <a:rPr lang="en-US" altLang="en-US" sz="2000">
                <a:sym typeface="Symbol" pitchFamily="18" charset="2"/>
              </a:rPr>
              <a:t>for it to do that since both </a:t>
            </a:r>
            <a:r>
              <a:rPr lang="en-US" altLang="en-US" sz="2000" i="1">
                <a:sym typeface="Symbol" pitchFamily="18" charset="2"/>
              </a:rPr>
              <a:t>v</a:t>
            </a:r>
            <a:r>
              <a:rPr lang="en-US" altLang="en-US" sz="2000">
                <a:sym typeface="Symbol" pitchFamily="18" charset="2"/>
              </a:rPr>
              <a:t> and </a:t>
            </a:r>
            <a:r>
              <a:rPr lang="en-US" altLang="en-US" sz="2000" i="1">
                <a:sym typeface="Symbol" pitchFamily="18" charset="2"/>
              </a:rPr>
              <a:t>y</a:t>
            </a:r>
            <a:r>
              <a:rPr lang="en-US" altLang="en-US" sz="2000">
                <a:sym typeface="Symbol" pitchFamily="18" charset="2"/>
              </a:rPr>
              <a:t> have length </a:t>
            </a:r>
            <a:r>
              <a:rPr lang="en-US" altLang="en-US" sz="2000"/>
              <a:t> </a:t>
            </a:r>
            <a:r>
              <a:rPr lang="en-US" altLang="en-US" sz="2000" i="1">
                <a:sym typeface="Symbol" pitchFamily="18" charset="2"/>
              </a:rPr>
              <a:t>k</a:t>
            </a:r>
            <a:r>
              <a:rPr lang="en-US" altLang="en-US" sz="2000">
                <a:sym typeface="Symbol" pitchFamily="18" charset="2"/>
              </a:rPr>
              <a:t>. </a:t>
            </a:r>
          </a:p>
        </p:txBody>
      </p:sp>
      <p:sp>
        <p:nvSpPr>
          <p:cNvPr id="66564" name="Slide Number Placeholder 1"/>
          <p:cNvSpPr>
            <a:spLocks noGrp="1"/>
          </p:cNvSpPr>
          <p:nvPr>
            <p:ph type="sldNum" sz="quarter" idx="12"/>
          </p:nvPr>
        </p:nvSpPr>
        <p:spPr>
          <a:noFill/>
          <a:ln>
            <a:miter lim="800000"/>
            <a:headEnd/>
            <a:tailEnd/>
          </a:ln>
        </p:spPr>
        <p:txBody>
          <a:bodyPr/>
          <a:lstStyle/>
          <a:p>
            <a:fld id="{4B839E4E-34D7-4553-AF3A-F23D0F3275C8}" type="slidenum">
              <a:rPr lang="en-US" altLang="en-US" smtClean="0">
                <a:latin typeface="Arial" charset="0"/>
              </a:rPr>
              <a:pPr/>
              <a:t>48</a:t>
            </a:fld>
            <a:endParaRPr lang="en-US" altLang="en-US" smtClean="0">
              <a:latin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8"/>
          <p:cNvSpPr>
            <a:spLocks noChangeArrowheads="1"/>
          </p:cNvSpPr>
          <p:nvPr/>
        </p:nvSpPr>
        <p:spPr bwMode="auto">
          <a:xfrm>
            <a:off x="838200" y="76200"/>
            <a:ext cx="8229600" cy="868363"/>
          </a:xfrm>
          <a:prstGeom prst="rect">
            <a:avLst/>
          </a:prstGeom>
          <a:noFill/>
          <a:ln w="9525">
            <a:noFill/>
            <a:miter lim="800000"/>
            <a:headEnd/>
            <a:tailEnd/>
          </a:ln>
          <a:effectLst/>
        </p:spPr>
        <p:txBody>
          <a:bodyPr anchor="ctr"/>
          <a:lstStyle/>
          <a:p>
            <a:pPr algn="ctr"/>
            <a:r>
              <a:rPr lang="en-US" altLang="en-US" sz="3600" b="1" i="1">
                <a:solidFill>
                  <a:schemeClr val="tx2"/>
                </a:solidFill>
              </a:rPr>
              <a:t>L</a:t>
            </a:r>
            <a:r>
              <a:rPr lang="en-US" altLang="en-US" sz="3600" b="1">
                <a:solidFill>
                  <a:schemeClr val="tx2"/>
                </a:solidFill>
              </a:rPr>
              <a:t> = {</a:t>
            </a:r>
            <a:r>
              <a:rPr lang="en-US" altLang="en-US" sz="3600" b="1" i="1">
                <a:solidFill>
                  <a:schemeClr val="tx2"/>
                </a:solidFill>
              </a:rPr>
              <a:t>w</a:t>
            </a:r>
            <a:r>
              <a:rPr lang="en-US" altLang="en-US" sz="3600" b="1">
                <a:solidFill>
                  <a:schemeClr val="tx2"/>
                </a:solidFill>
              </a:rPr>
              <a:t> </a:t>
            </a:r>
            <a:r>
              <a:rPr lang="en-US" altLang="en-US" sz="3600" b="1">
                <a:solidFill>
                  <a:schemeClr val="tx2"/>
                </a:solidFill>
                <a:sym typeface="Symbol" pitchFamily="18" charset="2"/>
              </a:rPr>
              <a:t></a:t>
            </a:r>
            <a:r>
              <a:rPr lang="en-US" altLang="en-US" sz="3600" b="1">
                <a:solidFill>
                  <a:schemeClr val="tx2"/>
                </a:solidFill>
              </a:rPr>
              <a:t> {</a:t>
            </a:r>
            <a:r>
              <a:rPr lang="en-US" altLang="en-US" sz="3600" b="1">
                <a:solidFill>
                  <a:schemeClr val="tx2"/>
                </a:solidFill>
                <a:latin typeface="Courier New" pitchFamily="49" charset="0"/>
              </a:rPr>
              <a:t>a</a:t>
            </a:r>
            <a:r>
              <a:rPr lang="en-US" altLang="en-US" sz="3600" b="1">
                <a:solidFill>
                  <a:schemeClr val="tx2"/>
                </a:solidFill>
              </a:rPr>
              <a:t>, </a:t>
            </a:r>
            <a:r>
              <a:rPr lang="en-US" altLang="en-US" sz="3600" b="1">
                <a:solidFill>
                  <a:schemeClr val="tx2"/>
                </a:solidFill>
                <a:latin typeface="Courier New" pitchFamily="49" charset="0"/>
              </a:rPr>
              <a:t>b</a:t>
            </a:r>
            <a:r>
              <a:rPr lang="en-US" altLang="en-US" sz="3600" b="1">
                <a:solidFill>
                  <a:schemeClr val="tx2"/>
                </a:solidFill>
              </a:rPr>
              <a:t>}*: #</a:t>
            </a:r>
            <a:r>
              <a:rPr lang="en-US" altLang="en-US" sz="3600" b="1" baseline="-25000">
                <a:solidFill>
                  <a:schemeClr val="tx2"/>
                </a:solidFill>
              </a:rPr>
              <a:t>a</a:t>
            </a:r>
            <a:r>
              <a:rPr lang="en-US" altLang="en-US" sz="3600" b="1">
                <a:solidFill>
                  <a:schemeClr val="tx2"/>
                </a:solidFill>
              </a:rPr>
              <a:t>(</a:t>
            </a:r>
            <a:r>
              <a:rPr lang="en-US" altLang="en-US" sz="3600" b="1" i="1">
                <a:solidFill>
                  <a:schemeClr val="tx2"/>
                </a:solidFill>
              </a:rPr>
              <a:t>w</a:t>
            </a:r>
            <a:r>
              <a:rPr lang="en-US" altLang="en-US" sz="3600" b="1">
                <a:solidFill>
                  <a:schemeClr val="tx2"/>
                </a:solidFill>
              </a:rPr>
              <a:t>) = #</a:t>
            </a:r>
            <a:r>
              <a:rPr lang="en-US" altLang="en-US" sz="3600" b="1" baseline="-25000">
                <a:solidFill>
                  <a:schemeClr val="tx2"/>
                </a:solidFill>
              </a:rPr>
              <a:t>b</a:t>
            </a:r>
            <a:r>
              <a:rPr lang="en-US" altLang="en-US" sz="3600" b="1">
                <a:solidFill>
                  <a:schemeClr val="tx2"/>
                </a:solidFill>
              </a:rPr>
              <a:t>(</a:t>
            </a:r>
            <a:r>
              <a:rPr lang="en-US" altLang="en-US" sz="3600" b="1" i="1">
                <a:solidFill>
                  <a:schemeClr val="tx2"/>
                </a:solidFill>
              </a:rPr>
              <a:t>w</a:t>
            </a:r>
            <a:r>
              <a:rPr lang="en-US" altLang="en-US" sz="3600" b="1">
                <a:solidFill>
                  <a:schemeClr val="tx2"/>
                </a:solidFill>
              </a:rPr>
              <a:t>)}</a:t>
            </a:r>
            <a:r>
              <a:rPr lang="en-US" altLang="en-US" sz="3600">
                <a:solidFill>
                  <a:schemeClr val="tx2"/>
                </a:solidFill>
              </a:rPr>
              <a:t> </a:t>
            </a:r>
          </a:p>
        </p:txBody>
      </p:sp>
      <p:sp>
        <p:nvSpPr>
          <p:cNvPr id="67587" name="Text Box 10"/>
          <p:cNvSpPr txBox="1">
            <a:spLocks noChangeArrowheads="1"/>
          </p:cNvSpPr>
          <p:nvPr/>
        </p:nvSpPr>
        <p:spPr bwMode="auto">
          <a:xfrm>
            <a:off x="990600" y="990600"/>
            <a:ext cx="8001000" cy="5492750"/>
          </a:xfrm>
          <a:prstGeom prst="rect">
            <a:avLst/>
          </a:prstGeom>
          <a:noFill/>
          <a:ln w="9525">
            <a:noFill/>
            <a:miter lim="800000"/>
            <a:headEnd/>
            <a:tailEnd/>
          </a:ln>
          <a:effectLst/>
        </p:spPr>
        <p:txBody>
          <a:bodyPr>
            <a:spAutoFit/>
          </a:bodyPr>
          <a:lstStyle/>
          <a:p>
            <a:r>
              <a:rPr lang="en-US" altLang="en-US" i="1"/>
              <a:t>G</a:t>
            </a:r>
            <a:r>
              <a:rPr lang="en-US" altLang="en-US"/>
              <a:t> = {{</a:t>
            </a:r>
            <a:r>
              <a:rPr lang="en-US" altLang="en-US" i="1"/>
              <a:t>S</a:t>
            </a:r>
            <a:r>
              <a:rPr lang="en-US" altLang="en-US"/>
              <a:t>, </a:t>
            </a:r>
            <a:r>
              <a:rPr lang="en-US" altLang="en-US">
                <a:latin typeface="Courier New" pitchFamily="49" charset="0"/>
              </a:rPr>
              <a:t>a</a:t>
            </a:r>
            <a:r>
              <a:rPr lang="en-US" altLang="en-US"/>
              <a:t>, </a:t>
            </a:r>
            <a:r>
              <a:rPr lang="en-US" altLang="en-US">
                <a:latin typeface="Courier New" pitchFamily="49" charset="0"/>
              </a:rPr>
              <a:t>b</a:t>
            </a:r>
            <a:r>
              <a:rPr lang="en-US" altLang="en-US"/>
              <a:t>}, {</a:t>
            </a:r>
            <a:r>
              <a:rPr lang="en-US" altLang="en-US">
                <a:latin typeface="Courier New" pitchFamily="49" charset="0"/>
              </a:rPr>
              <a:t>a</a:t>
            </a:r>
            <a:r>
              <a:rPr lang="en-US" altLang="en-US"/>
              <a:t>, </a:t>
            </a:r>
            <a:r>
              <a:rPr lang="en-US" altLang="en-US">
                <a:latin typeface="Courier New" pitchFamily="49" charset="0"/>
              </a:rPr>
              <a:t>b</a:t>
            </a:r>
            <a:r>
              <a:rPr lang="en-US" altLang="en-US"/>
              <a:t>}, </a:t>
            </a:r>
            <a:r>
              <a:rPr lang="en-US" altLang="en-US" i="1"/>
              <a:t>R</a:t>
            </a:r>
            <a:r>
              <a:rPr lang="en-US" altLang="en-US"/>
              <a:t>, </a:t>
            </a:r>
            <a:r>
              <a:rPr lang="en-US" altLang="en-US" i="1"/>
              <a:t>S</a:t>
            </a:r>
            <a:r>
              <a:rPr lang="en-US" altLang="en-US"/>
              <a:t>}, where:</a:t>
            </a:r>
          </a:p>
          <a:p>
            <a:endParaRPr lang="en-US" altLang="en-US" sz="1000"/>
          </a:p>
          <a:p>
            <a:r>
              <a:rPr lang="en-US" altLang="en-US"/>
              <a:t>	</a:t>
            </a:r>
            <a:r>
              <a:rPr lang="en-US" altLang="en-US" i="1"/>
              <a:t>R</a:t>
            </a:r>
            <a:r>
              <a:rPr lang="en-US" altLang="en-US"/>
              <a:t> = {</a:t>
            </a:r>
            <a:r>
              <a:rPr lang="en-US" altLang="en-US" i="1"/>
              <a:t>	S</a:t>
            </a:r>
            <a:r>
              <a:rPr lang="en-US" altLang="en-US"/>
              <a:t> </a:t>
            </a:r>
            <a:r>
              <a:rPr lang="en-US" altLang="en-US">
                <a:sym typeface="Symbol" pitchFamily="18" charset="2"/>
              </a:rPr>
              <a:t></a:t>
            </a:r>
            <a:r>
              <a:rPr lang="en-US" altLang="en-US"/>
              <a:t> </a:t>
            </a:r>
            <a:r>
              <a:rPr lang="en-US" altLang="en-US">
                <a:latin typeface="Courier New" pitchFamily="49" charset="0"/>
                <a:sym typeface="Symbol" pitchFamily="18" charset="2"/>
              </a:rPr>
              <a:t>a</a:t>
            </a:r>
            <a:r>
              <a:rPr lang="en-US" altLang="en-US" i="1">
                <a:sym typeface="Symbol" pitchFamily="18" charset="2"/>
              </a:rPr>
              <a:t>S</a:t>
            </a:r>
            <a:r>
              <a:rPr lang="en-US" altLang="en-US">
                <a:latin typeface="Courier New" pitchFamily="49" charset="0"/>
                <a:sym typeface="Symbol" pitchFamily="18" charset="2"/>
              </a:rPr>
              <a:t>b</a:t>
            </a:r>
            <a:r>
              <a:rPr lang="en-US" altLang="en-US">
                <a:sym typeface="Symbol" pitchFamily="18" charset="2"/>
              </a:rPr>
              <a:t>	(1)</a:t>
            </a:r>
          </a:p>
          <a:p>
            <a:r>
              <a:rPr lang="en-US" altLang="en-US" i="1">
                <a:sym typeface="Symbol" pitchFamily="18" charset="2"/>
              </a:rPr>
              <a:t> 		S</a:t>
            </a:r>
            <a:r>
              <a:rPr lang="en-US" altLang="en-US">
                <a:sym typeface="Symbol" pitchFamily="18" charset="2"/>
              </a:rPr>
              <a:t> </a:t>
            </a:r>
            <a:r>
              <a:rPr lang="en-US" altLang="en-US"/>
              <a:t> </a:t>
            </a:r>
            <a:r>
              <a:rPr lang="en-US" altLang="en-US">
                <a:latin typeface="Courier New" pitchFamily="49" charset="0"/>
                <a:sym typeface="Symbol" pitchFamily="18" charset="2"/>
              </a:rPr>
              <a:t>b</a:t>
            </a:r>
            <a:r>
              <a:rPr lang="en-US" altLang="en-US" i="1">
                <a:sym typeface="Symbol" pitchFamily="18" charset="2"/>
              </a:rPr>
              <a:t>S</a:t>
            </a:r>
            <a:r>
              <a:rPr lang="en-US" altLang="en-US">
                <a:latin typeface="Courier New" pitchFamily="49" charset="0"/>
                <a:sym typeface="Symbol" pitchFamily="18" charset="2"/>
              </a:rPr>
              <a:t>a</a:t>
            </a:r>
            <a:r>
              <a:rPr lang="en-US" altLang="en-US">
                <a:sym typeface="Symbol" pitchFamily="18" charset="2"/>
              </a:rPr>
              <a:t>	(2)</a:t>
            </a:r>
          </a:p>
          <a:p>
            <a:r>
              <a:rPr lang="en-US" altLang="en-US">
                <a:sym typeface="Symbol" pitchFamily="18" charset="2"/>
              </a:rPr>
              <a:t>	 	</a:t>
            </a:r>
            <a:r>
              <a:rPr lang="en-US" altLang="en-US" i="1">
                <a:sym typeface="Symbol" pitchFamily="18" charset="2"/>
              </a:rPr>
              <a:t>S</a:t>
            </a:r>
            <a:r>
              <a:rPr lang="en-US" altLang="en-US">
                <a:sym typeface="Symbol" pitchFamily="18" charset="2"/>
              </a:rPr>
              <a:t> </a:t>
            </a:r>
            <a:r>
              <a:rPr lang="en-US" altLang="en-US"/>
              <a:t> </a:t>
            </a:r>
            <a:r>
              <a:rPr lang="en-US" altLang="en-US" i="1">
                <a:sym typeface="Symbol" pitchFamily="18" charset="2"/>
              </a:rPr>
              <a:t>SS	</a:t>
            </a:r>
            <a:r>
              <a:rPr lang="en-US" altLang="en-US">
                <a:sym typeface="Symbol" pitchFamily="18" charset="2"/>
              </a:rPr>
              <a:t>	(3)</a:t>
            </a:r>
          </a:p>
          <a:p>
            <a:r>
              <a:rPr lang="en-US" altLang="en-US" i="1">
                <a:sym typeface="Symbol" pitchFamily="18" charset="2"/>
              </a:rPr>
              <a:t> 		S</a:t>
            </a:r>
            <a:r>
              <a:rPr lang="en-US" altLang="en-US">
                <a:sym typeface="Symbol" pitchFamily="18" charset="2"/>
              </a:rPr>
              <a:t> </a:t>
            </a:r>
            <a:r>
              <a:rPr lang="en-US" altLang="en-US"/>
              <a:t> </a:t>
            </a:r>
            <a:r>
              <a:rPr lang="en-US" altLang="en-US">
                <a:sym typeface="Symbol" pitchFamily="18" charset="2"/>
              </a:rPr>
              <a:t></a:t>
            </a:r>
            <a:r>
              <a:rPr lang="en-US" altLang="en-US"/>
              <a:t> }.</a:t>
            </a:r>
            <a:r>
              <a:rPr lang="en-US" altLang="en-US">
                <a:sym typeface="Symbol" pitchFamily="18" charset="2"/>
              </a:rPr>
              <a:t>		(4)</a:t>
            </a:r>
          </a:p>
          <a:p>
            <a:endParaRPr lang="en-US" altLang="en-US" sz="1000">
              <a:sym typeface="Symbol" pitchFamily="18" charset="2"/>
            </a:endParaRPr>
          </a:p>
          <a:p>
            <a:r>
              <a:rPr lang="en-US" altLang="en-US">
                <a:sym typeface="Symbol" pitchFamily="18" charset="2"/>
              </a:rPr>
              <a:t>Suppose </a:t>
            </a:r>
            <a:r>
              <a:rPr lang="en-US" altLang="en-US" i="1">
                <a:sym typeface="Symbol" pitchFamily="18" charset="2"/>
              </a:rPr>
              <a:t>w</a:t>
            </a:r>
            <a:r>
              <a:rPr lang="en-US" altLang="en-US">
                <a:sym typeface="Symbol" pitchFamily="18" charset="2"/>
              </a:rPr>
              <a:t> is </a:t>
            </a:r>
            <a:r>
              <a:rPr lang="en-US" altLang="en-US">
                <a:latin typeface="Courier New" pitchFamily="49" charset="0"/>
                <a:sym typeface="Symbol" pitchFamily="18" charset="2"/>
              </a:rPr>
              <a:t>a</a:t>
            </a:r>
            <a:r>
              <a:rPr lang="en-US" altLang="en-US" i="1">
                <a:sym typeface="Symbol" pitchFamily="18" charset="2"/>
              </a:rPr>
              <a:t>x</a:t>
            </a:r>
            <a:r>
              <a:rPr lang="en-US" altLang="en-US">
                <a:latin typeface="Courier New" pitchFamily="49" charset="0"/>
                <a:sym typeface="Symbol" pitchFamily="18" charset="2"/>
              </a:rPr>
              <a:t>a</a:t>
            </a:r>
            <a:r>
              <a:rPr lang="en-US" altLang="en-US">
                <a:sym typeface="Symbol" pitchFamily="18" charset="2"/>
              </a:rPr>
              <a:t>: we show that </a:t>
            </a:r>
            <a:r>
              <a:rPr lang="en-US" altLang="en-US" i="1">
                <a:sym typeface="Symbol" pitchFamily="18" charset="2"/>
              </a:rPr>
              <a:t>w</a:t>
            </a:r>
            <a:r>
              <a:rPr lang="en-US" altLang="en-US">
                <a:sym typeface="Symbol" pitchFamily="18" charset="2"/>
              </a:rPr>
              <a:t> = </a:t>
            </a:r>
            <a:r>
              <a:rPr lang="en-US" altLang="en-US" i="1">
                <a:sym typeface="Symbol" pitchFamily="18" charset="2"/>
              </a:rPr>
              <a:t>vy</a:t>
            </a:r>
            <a:r>
              <a:rPr lang="en-US" altLang="en-US">
                <a:sym typeface="Symbol" pitchFamily="18" charset="2"/>
              </a:rPr>
              <a:t>, where </a:t>
            </a:r>
            <a:r>
              <a:rPr lang="en-US" altLang="en-US" i="1">
                <a:sym typeface="Symbol" pitchFamily="18" charset="2"/>
              </a:rPr>
              <a:t>v</a:t>
            </a:r>
            <a:r>
              <a:rPr lang="en-US" altLang="en-US">
                <a:sym typeface="Symbol" pitchFamily="18" charset="2"/>
              </a:rPr>
              <a:t> and </a:t>
            </a:r>
            <a:r>
              <a:rPr lang="en-US" altLang="en-US" i="1">
                <a:sym typeface="Symbol" pitchFamily="18" charset="2"/>
              </a:rPr>
              <a:t>y</a:t>
            </a:r>
            <a:r>
              <a:rPr lang="en-US" altLang="en-US">
                <a:sym typeface="Symbol" pitchFamily="18" charset="2"/>
              </a:rPr>
              <a:t> are in </a:t>
            </a:r>
            <a:r>
              <a:rPr lang="en-US" altLang="en-US" i="1">
                <a:sym typeface="Symbol" pitchFamily="18" charset="2"/>
              </a:rPr>
              <a:t>L, </a:t>
            </a:r>
            <a:r>
              <a:rPr lang="en-US" altLang="en-US">
                <a:sym typeface="Symbol" pitchFamily="18" charset="2"/>
              </a:rPr>
              <a:t>2  |</a:t>
            </a:r>
            <a:r>
              <a:rPr lang="en-US" altLang="en-US" i="1">
                <a:sym typeface="Symbol" pitchFamily="18" charset="2"/>
              </a:rPr>
              <a:t>v</a:t>
            </a:r>
            <a:r>
              <a:rPr lang="en-US" altLang="en-US">
                <a:sym typeface="Symbol" pitchFamily="18" charset="2"/>
              </a:rPr>
              <a:t>|  </a:t>
            </a:r>
            <a:r>
              <a:rPr lang="en-US" altLang="en-US" i="1">
                <a:sym typeface="Symbol" pitchFamily="18" charset="2"/>
              </a:rPr>
              <a:t>k</a:t>
            </a:r>
            <a:r>
              <a:rPr lang="en-US" altLang="en-US">
                <a:sym typeface="Symbol" pitchFamily="18" charset="2"/>
              </a:rPr>
              <a:t>,</a:t>
            </a:r>
          </a:p>
          <a:p>
            <a:r>
              <a:rPr lang="en-US" altLang="en-US">
                <a:sym typeface="Symbol" pitchFamily="18" charset="2"/>
              </a:rPr>
              <a:t> and</a:t>
            </a:r>
            <a:r>
              <a:rPr lang="en-US" altLang="en-US" i="1">
                <a:sym typeface="Symbol" pitchFamily="18" charset="2"/>
              </a:rPr>
              <a:t> </a:t>
            </a:r>
            <a:r>
              <a:rPr lang="en-US" altLang="en-US">
                <a:sym typeface="Symbol" pitchFamily="18" charset="2"/>
              </a:rPr>
              <a:t>2  |</a:t>
            </a:r>
            <a:r>
              <a:rPr lang="en-US" altLang="en-US" i="1">
                <a:sym typeface="Symbol" pitchFamily="18" charset="2"/>
              </a:rPr>
              <a:t>y</a:t>
            </a:r>
            <a:r>
              <a:rPr lang="en-US" altLang="en-US">
                <a:sym typeface="Symbol" pitchFamily="18" charset="2"/>
              </a:rPr>
              <a:t>|  </a:t>
            </a:r>
            <a:r>
              <a:rPr lang="en-US" altLang="en-US" i="1">
                <a:sym typeface="Symbol" pitchFamily="18" charset="2"/>
              </a:rPr>
              <a:t>k</a:t>
            </a:r>
            <a:r>
              <a:rPr lang="en-US" altLang="en-US">
                <a:sym typeface="Symbol" pitchFamily="18" charset="2"/>
              </a:rPr>
              <a:t>.  </a:t>
            </a:r>
          </a:p>
          <a:p>
            <a:endParaRPr lang="en-US" altLang="en-US" sz="1000">
              <a:sym typeface="Symbol" pitchFamily="18" charset="2"/>
            </a:endParaRPr>
          </a:p>
          <a:p>
            <a:r>
              <a:rPr lang="en-US" altLang="en-US">
                <a:sym typeface="Symbol" pitchFamily="18" charset="2"/>
              </a:rPr>
              <a:t>Build up </a:t>
            </a:r>
            <a:r>
              <a:rPr lang="en-US" altLang="en-US" i="1">
                <a:sym typeface="Symbol" pitchFamily="18" charset="2"/>
              </a:rPr>
              <a:t>w</a:t>
            </a:r>
            <a:r>
              <a:rPr lang="en-US" altLang="en-US">
                <a:sym typeface="Symbol" pitchFamily="18" charset="2"/>
              </a:rPr>
              <a:t> one character at a time.  After one character, we have </a:t>
            </a:r>
            <a:r>
              <a:rPr lang="en-US" altLang="en-US">
                <a:latin typeface="Courier New" pitchFamily="49" charset="0"/>
                <a:sym typeface="Symbol" pitchFamily="18" charset="2"/>
              </a:rPr>
              <a:t>a</a:t>
            </a:r>
            <a:r>
              <a:rPr lang="en-US" altLang="en-US">
                <a:sym typeface="Symbol" pitchFamily="18" charset="2"/>
              </a:rPr>
              <a:t>.  (</a:t>
            </a:r>
            <a:r>
              <a:rPr lang="en-US" altLang="en-US">
                <a:latin typeface="Courier New" pitchFamily="49" charset="0"/>
                <a:sym typeface="Symbol" pitchFamily="18" charset="2"/>
              </a:rPr>
              <a:t>a</a:t>
            </a:r>
            <a:r>
              <a:rPr lang="en-US" altLang="en-US">
                <a:sym typeface="Symbol" pitchFamily="18" charset="2"/>
              </a:rPr>
              <a:t>) = 1.  Since </a:t>
            </a:r>
            <a:r>
              <a:rPr lang="en-US" altLang="en-US" i="1">
                <a:sym typeface="Symbol" pitchFamily="18" charset="2"/>
              </a:rPr>
              <a:t>w </a:t>
            </a:r>
            <a:r>
              <a:rPr lang="en-US" altLang="en-US">
                <a:sym typeface="Symbol" pitchFamily="18" charset="2"/>
              </a:rPr>
              <a:t> </a:t>
            </a:r>
            <a:r>
              <a:rPr lang="en-US" altLang="en-US" i="1">
                <a:sym typeface="Symbol" pitchFamily="18" charset="2"/>
              </a:rPr>
              <a:t>L</a:t>
            </a:r>
            <a:r>
              <a:rPr lang="en-US" altLang="en-US">
                <a:sym typeface="Symbol" pitchFamily="18" charset="2"/>
              </a:rPr>
              <a:t>, (</a:t>
            </a:r>
            <a:r>
              <a:rPr lang="en-US" altLang="en-US" i="1">
                <a:sym typeface="Symbol" pitchFamily="18" charset="2"/>
              </a:rPr>
              <a:t>w</a:t>
            </a:r>
            <a:r>
              <a:rPr lang="en-US" altLang="en-US">
                <a:sym typeface="Symbol" pitchFamily="18" charset="2"/>
              </a:rPr>
              <a:t>) = 0.  So (</a:t>
            </a:r>
            <a:r>
              <a:rPr lang="en-US" altLang="en-US">
                <a:latin typeface="Courier New" pitchFamily="49" charset="0"/>
                <a:sym typeface="Symbol" pitchFamily="18" charset="2"/>
              </a:rPr>
              <a:t>a</a:t>
            </a:r>
            <a:r>
              <a:rPr lang="en-US" altLang="en-US" i="1">
                <a:sym typeface="Symbol" pitchFamily="18" charset="2"/>
              </a:rPr>
              <a:t>x</a:t>
            </a:r>
            <a:r>
              <a:rPr lang="en-US" altLang="en-US">
                <a:sym typeface="Symbol" pitchFamily="18" charset="2"/>
              </a:rPr>
              <a:t>) = -1.  The value of  changes by exactly 1 each time a symbol is added to a string.  Since  is positive when only a single character has been added and becomes negative by the time the string </a:t>
            </a:r>
            <a:r>
              <a:rPr lang="en-US" altLang="en-US">
                <a:latin typeface="Courier New" pitchFamily="49" charset="0"/>
                <a:sym typeface="Symbol" pitchFamily="18" charset="2"/>
              </a:rPr>
              <a:t>a</a:t>
            </a:r>
            <a:r>
              <a:rPr lang="en-US" altLang="en-US" i="1">
                <a:sym typeface="Symbol" pitchFamily="18" charset="2"/>
              </a:rPr>
              <a:t>x</a:t>
            </a:r>
            <a:r>
              <a:rPr lang="en-US" altLang="en-US">
                <a:sym typeface="Symbol" pitchFamily="18" charset="2"/>
              </a:rPr>
              <a:t> has been built, it must at some point before then have been 0.  Let </a:t>
            </a:r>
            <a:r>
              <a:rPr lang="en-US" altLang="en-US" i="1">
                <a:sym typeface="Symbol" pitchFamily="18" charset="2"/>
              </a:rPr>
              <a:t>v</a:t>
            </a:r>
            <a:r>
              <a:rPr lang="en-US" altLang="en-US">
                <a:sym typeface="Symbol" pitchFamily="18" charset="2"/>
              </a:rPr>
              <a:t> be the shortest nonempty prefix of </a:t>
            </a:r>
            <a:r>
              <a:rPr lang="en-US" altLang="en-US" i="1">
                <a:sym typeface="Symbol" pitchFamily="18" charset="2"/>
              </a:rPr>
              <a:t>w</a:t>
            </a:r>
            <a:r>
              <a:rPr lang="en-US" altLang="en-US">
                <a:sym typeface="Symbol" pitchFamily="18" charset="2"/>
              </a:rPr>
              <a:t> to have a value of 0 for .  Since </a:t>
            </a:r>
            <a:r>
              <a:rPr lang="en-US" altLang="en-US" i="1">
                <a:sym typeface="Symbol" pitchFamily="18" charset="2"/>
              </a:rPr>
              <a:t>v</a:t>
            </a:r>
            <a:r>
              <a:rPr lang="en-US" altLang="en-US">
                <a:sym typeface="Symbol" pitchFamily="18" charset="2"/>
              </a:rPr>
              <a:t> is nonempty and only even length strings can have  equal to 0, 2  |</a:t>
            </a:r>
            <a:r>
              <a:rPr lang="en-US" altLang="en-US" i="1">
                <a:sym typeface="Symbol" pitchFamily="18" charset="2"/>
              </a:rPr>
              <a:t>v</a:t>
            </a:r>
            <a:r>
              <a:rPr lang="en-US" altLang="en-US">
                <a:sym typeface="Symbol" pitchFamily="18" charset="2"/>
              </a:rPr>
              <a:t>|.  Since  became 0 sometime before </a:t>
            </a:r>
            <a:r>
              <a:rPr lang="en-US" altLang="en-US" i="1">
                <a:sym typeface="Symbol" pitchFamily="18" charset="2"/>
              </a:rPr>
              <a:t>w</a:t>
            </a:r>
            <a:r>
              <a:rPr lang="en-US" altLang="en-US">
                <a:sym typeface="Symbol" pitchFamily="18" charset="2"/>
              </a:rPr>
              <a:t> became </a:t>
            </a:r>
            <a:r>
              <a:rPr lang="en-US" altLang="en-US">
                <a:latin typeface="Courier New" pitchFamily="49" charset="0"/>
                <a:sym typeface="Symbol" pitchFamily="18" charset="2"/>
              </a:rPr>
              <a:t>a</a:t>
            </a:r>
            <a:r>
              <a:rPr lang="en-US" altLang="en-US" i="1">
                <a:sym typeface="Symbol" pitchFamily="18" charset="2"/>
              </a:rPr>
              <a:t>x</a:t>
            </a:r>
            <a:r>
              <a:rPr lang="en-US" altLang="en-US">
                <a:sym typeface="Symbol" pitchFamily="18" charset="2"/>
              </a:rPr>
              <a:t>, </a:t>
            </a:r>
            <a:r>
              <a:rPr lang="en-US" altLang="en-US" i="1">
                <a:sym typeface="Symbol" pitchFamily="18" charset="2"/>
              </a:rPr>
              <a:t>v</a:t>
            </a:r>
            <a:r>
              <a:rPr lang="en-US" altLang="en-US">
                <a:sym typeface="Symbol" pitchFamily="18" charset="2"/>
              </a:rPr>
              <a:t> must be at least two characters shorter than </a:t>
            </a:r>
            <a:r>
              <a:rPr lang="en-US" altLang="en-US" i="1">
                <a:sym typeface="Symbol" pitchFamily="18" charset="2"/>
              </a:rPr>
              <a:t>w</a:t>
            </a:r>
            <a:r>
              <a:rPr lang="en-US" altLang="en-US">
                <a:sym typeface="Symbol" pitchFamily="18" charset="2"/>
              </a:rPr>
              <a:t>, so |</a:t>
            </a:r>
            <a:r>
              <a:rPr lang="en-US" altLang="en-US" i="1">
                <a:sym typeface="Symbol" pitchFamily="18" charset="2"/>
              </a:rPr>
              <a:t>v</a:t>
            </a:r>
            <a:r>
              <a:rPr lang="en-US" altLang="en-US">
                <a:sym typeface="Symbol" pitchFamily="18" charset="2"/>
              </a:rPr>
              <a:t>|  </a:t>
            </a:r>
            <a:r>
              <a:rPr lang="en-US" altLang="en-US" i="1">
                <a:sym typeface="Symbol" pitchFamily="18" charset="2"/>
              </a:rPr>
              <a:t>k</a:t>
            </a:r>
            <a:r>
              <a:rPr lang="en-US" altLang="en-US">
                <a:sym typeface="Symbol" pitchFamily="18" charset="2"/>
              </a:rPr>
              <a:t>.  Since (</a:t>
            </a:r>
            <a:r>
              <a:rPr lang="en-US" altLang="en-US" i="1">
                <a:sym typeface="Symbol" pitchFamily="18" charset="2"/>
              </a:rPr>
              <a:t>v</a:t>
            </a:r>
            <a:r>
              <a:rPr lang="en-US" altLang="en-US">
                <a:sym typeface="Symbol" pitchFamily="18" charset="2"/>
              </a:rPr>
              <a:t>) = 0, </a:t>
            </a:r>
            <a:r>
              <a:rPr lang="en-US" altLang="en-US" i="1">
                <a:sym typeface="Symbol" pitchFamily="18" charset="2"/>
              </a:rPr>
              <a:t>v</a:t>
            </a:r>
            <a:r>
              <a:rPr lang="en-US" altLang="en-US">
                <a:sym typeface="Symbol" pitchFamily="18" charset="2"/>
              </a:rPr>
              <a:t>  </a:t>
            </a:r>
            <a:r>
              <a:rPr lang="en-US" altLang="en-US" i="1">
                <a:sym typeface="Symbol" pitchFamily="18" charset="2"/>
              </a:rPr>
              <a:t>L</a:t>
            </a:r>
            <a:r>
              <a:rPr lang="en-US" altLang="en-US">
                <a:sym typeface="Symbol" pitchFamily="18" charset="2"/>
              </a:rPr>
              <a:t>.  Since </a:t>
            </a:r>
            <a:r>
              <a:rPr lang="en-US" altLang="en-US" i="1">
                <a:sym typeface="Symbol" pitchFamily="18" charset="2"/>
              </a:rPr>
              <a:t>w</a:t>
            </a:r>
            <a:r>
              <a:rPr lang="en-US" altLang="en-US">
                <a:sym typeface="Symbol" pitchFamily="18" charset="2"/>
              </a:rPr>
              <a:t> = </a:t>
            </a:r>
            <a:r>
              <a:rPr lang="en-US" altLang="en-US" i="1">
                <a:sym typeface="Symbol" pitchFamily="18" charset="2"/>
              </a:rPr>
              <a:t>vy</a:t>
            </a:r>
            <a:r>
              <a:rPr lang="en-US" altLang="en-US">
                <a:sym typeface="Symbol" pitchFamily="18" charset="2"/>
              </a:rPr>
              <a:t>, we know bounds on the length of </a:t>
            </a:r>
            <a:r>
              <a:rPr lang="en-US" altLang="en-US" i="1">
                <a:sym typeface="Symbol" pitchFamily="18" charset="2"/>
              </a:rPr>
              <a:t>y</a:t>
            </a:r>
            <a:r>
              <a:rPr lang="en-US" altLang="en-US">
                <a:sym typeface="Symbol" pitchFamily="18" charset="2"/>
              </a:rPr>
              <a:t>: 2  |</a:t>
            </a:r>
            <a:r>
              <a:rPr lang="en-US" altLang="en-US" i="1">
                <a:sym typeface="Symbol" pitchFamily="18" charset="2"/>
              </a:rPr>
              <a:t>y</a:t>
            </a:r>
            <a:r>
              <a:rPr lang="en-US" altLang="en-US">
                <a:sym typeface="Symbol" pitchFamily="18" charset="2"/>
              </a:rPr>
              <a:t>|  </a:t>
            </a:r>
            <a:r>
              <a:rPr lang="en-US" altLang="en-US" i="1">
                <a:sym typeface="Symbol" pitchFamily="18" charset="2"/>
              </a:rPr>
              <a:t>k</a:t>
            </a:r>
            <a:r>
              <a:rPr lang="en-US" altLang="en-US">
                <a:sym typeface="Symbol" pitchFamily="18" charset="2"/>
              </a:rPr>
              <a:t>.  Since (</a:t>
            </a:r>
            <a:r>
              <a:rPr lang="en-US" altLang="en-US" i="1">
                <a:sym typeface="Symbol" pitchFamily="18" charset="2"/>
              </a:rPr>
              <a:t>w</a:t>
            </a:r>
            <a:r>
              <a:rPr lang="en-US" altLang="en-US">
                <a:sym typeface="Symbol" pitchFamily="18" charset="2"/>
              </a:rPr>
              <a:t>) = 0 and (</a:t>
            </a:r>
            <a:r>
              <a:rPr lang="en-US" altLang="en-US" i="1">
                <a:sym typeface="Symbol" pitchFamily="18" charset="2"/>
              </a:rPr>
              <a:t>v</a:t>
            </a:r>
            <a:r>
              <a:rPr lang="en-US" altLang="en-US">
                <a:sym typeface="Symbol" pitchFamily="18" charset="2"/>
              </a:rPr>
              <a:t>) = 0, (</a:t>
            </a:r>
            <a:r>
              <a:rPr lang="en-US" altLang="en-US" i="1">
                <a:sym typeface="Symbol" pitchFamily="18" charset="2"/>
              </a:rPr>
              <a:t>y</a:t>
            </a:r>
            <a:r>
              <a:rPr lang="en-US" altLang="en-US">
                <a:sym typeface="Symbol" pitchFamily="18" charset="2"/>
              </a:rPr>
              <a:t>) must also be 0 and so </a:t>
            </a:r>
            <a:r>
              <a:rPr lang="en-US" altLang="en-US" i="1">
                <a:sym typeface="Symbol" pitchFamily="18" charset="2"/>
              </a:rPr>
              <a:t>y</a:t>
            </a:r>
            <a:r>
              <a:rPr lang="en-US" altLang="en-US">
                <a:sym typeface="Symbol" pitchFamily="18" charset="2"/>
              </a:rPr>
              <a:t>  </a:t>
            </a:r>
            <a:r>
              <a:rPr lang="en-US" altLang="en-US" i="1">
                <a:sym typeface="Symbol" pitchFamily="18" charset="2"/>
              </a:rPr>
              <a:t>L</a:t>
            </a:r>
            <a:r>
              <a:rPr lang="en-US" altLang="en-US">
                <a:sym typeface="Symbol" pitchFamily="18" charset="2"/>
              </a:rPr>
              <a:t>. </a:t>
            </a:r>
            <a:endParaRPr lang="en-US" altLang="en-US"/>
          </a:p>
        </p:txBody>
      </p:sp>
      <p:sp>
        <p:nvSpPr>
          <p:cNvPr id="67588" name="Slide Number Placeholder 1"/>
          <p:cNvSpPr>
            <a:spLocks noGrp="1"/>
          </p:cNvSpPr>
          <p:nvPr>
            <p:ph type="sldNum" sz="quarter" idx="12"/>
          </p:nvPr>
        </p:nvSpPr>
        <p:spPr>
          <a:noFill/>
          <a:ln>
            <a:miter lim="800000"/>
            <a:headEnd/>
            <a:tailEnd/>
          </a:ln>
        </p:spPr>
        <p:txBody>
          <a:bodyPr/>
          <a:lstStyle/>
          <a:p>
            <a:fld id="{96EC0148-37A1-469C-99DB-6AD794E2B657}" type="slidenum">
              <a:rPr lang="en-US" altLang="en-US" smtClean="0">
                <a:latin typeface="Arial" charset="0"/>
              </a:rPr>
              <a:pPr/>
              <a:t>49</a:t>
            </a:fld>
            <a:endParaRPr lang="en-US" altLang="en-US" smtClean="0">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14400" y="76200"/>
            <a:ext cx="8229600" cy="914400"/>
          </a:xfrm>
        </p:spPr>
        <p:txBody>
          <a:bodyPr/>
          <a:lstStyle/>
          <a:p>
            <a:pPr eaLnBrk="1" hangingPunct="1"/>
            <a:r>
              <a:rPr lang="en-US" altLang="en-US" sz="3600" b="1" smtClean="0"/>
              <a:t>A Rewrite System Formalism</a:t>
            </a:r>
            <a:r>
              <a:rPr lang="en-US" altLang="en-US" sz="3600" smtClean="0"/>
              <a:t> </a:t>
            </a:r>
          </a:p>
        </p:txBody>
      </p:sp>
      <p:sp>
        <p:nvSpPr>
          <p:cNvPr id="6147" name="Text Box 3"/>
          <p:cNvSpPr txBox="1">
            <a:spLocks noChangeArrowheads="1"/>
          </p:cNvSpPr>
          <p:nvPr/>
        </p:nvSpPr>
        <p:spPr bwMode="auto">
          <a:xfrm>
            <a:off x="914400" y="1143000"/>
            <a:ext cx="800100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z="1600" dirty="0" smtClean="0"/>
          </a:p>
          <a:p>
            <a:pPr eaLnBrk="1" hangingPunct="1">
              <a:defRPr/>
            </a:pPr>
            <a:r>
              <a:rPr lang="en-US" sz="3200" dirty="0" smtClean="0">
                <a:solidFill>
                  <a:schemeClr val="accent6">
                    <a:lumMod val="75000"/>
                  </a:schemeClr>
                </a:solidFill>
              </a:rPr>
              <a:t>A rewrite system formalism specifies:</a:t>
            </a:r>
          </a:p>
          <a:p>
            <a:pPr eaLnBrk="1" hangingPunct="1">
              <a:defRPr/>
            </a:pPr>
            <a:endParaRPr lang="en-US" sz="3200" dirty="0" smtClean="0">
              <a:solidFill>
                <a:schemeClr val="accent6">
                  <a:lumMod val="75000"/>
                </a:schemeClr>
              </a:solidFill>
            </a:endParaRPr>
          </a:p>
          <a:p>
            <a:pPr eaLnBrk="1" hangingPunct="1">
              <a:defRPr/>
            </a:pPr>
            <a:r>
              <a:rPr lang="en-US" sz="3200" dirty="0" smtClean="0">
                <a:solidFill>
                  <a:schemeClr val="accent6">
                    <a:lumMod val="75000"/>
                  </a:schemeClr>
                </a:solidFill>
              </a:rPr>
              <a:t>    ● The form of the rules-simply a pair of strings </a:t>
            </a:r>
          </a:p>
          <a:p>
            <a:pPr eaLnBrk="1" hangingPunct="1">
              <a:defRPr/>
            </a:pPr>
            <a:endParaRPr lang="en-US" sz="3200" dirty="0" smtClean="0">
              <a:solidFill>
                <a:schemeClr val="accent6">
                  <a:lumMod val="75000"/>
                </a:schemeClr>
              </a:solidFill>
            </a:endParaRPr>
          </a:p>
          <a:p>
            <a:pPr eaLnBrk="1" hangingPunct="1">
              <a:defRPr/>
            </a:pPr>
            <a:r>
              <a:rPr lang="en-US" sz="3200" dirty="0" smtClean="0">
                <a:solidFill>
                  <a:schemeClr val="accent6">
                    <a:lumMod val="75000"/>
                  </a:schemeClr>
                </a:solidFill>
              </a:rPr>
              <a:t>    ● How </a:t>
            </a:r>
            <a:r>
              <a:rPr lang="en-US" sz="3200" i="1" dirty="0" smtClean="0">
                <a:solidFill>
                  <a:schemeClr val="accent6">
                    <a:lumMod val="75000"/>
                  </a:schemeClr>
                </a:solidFill>
              </a:rPr>
              <a:t>simple-rewrite</a:t>
            </a:r>
            <a:r>
              <a:rPr lang="en-US" sz="3200" dirty="0" smtClean="0">
                <a:solidFill>
                  <a:schemeClr val="accent6">
                    <a:lumMod val="75000"/>
                  </a:schemeClr>
                </a:solidFill>
              </a:rPr>
              <a:t> works:</a:t>
            </a:r>
          </a:p>
          <a:p>
            <a:pPr eaLnBrk="1" hangingPunct="1">
              <a:defRPr/>
            </a:pPr>
            <a:r>
              <a:rPr lang="en-US" sz="3200" dirty="0" smtClean="0">
                <a:solidFill>
                  <a:schemeClr val="accent6">
                    <a:lumMod val="75000"/>
                  </a:schemeClr>
                </a:solidFill>
              </a:rPr>
              <a:t>       ● How to choose rules?</a:t>
            </a:r>
          </a:p>
          <a:p>
            <a:pPr eaLnBrk="1" hangingPunct="1">
              <a:defRPr/>
            </a:pPr>
            <a:r>
              <a:rPr lang="en-US" sz="3200" dirty="0" smtClean="0">
                <a:solidFill>
                  <a:schemeClr val="accent6">
                    <a:lumMod val="75000"/>
                  </a:schemeClr>
                </a:solidFill>
              </a:rPr>
              <a:t>       ● When to quit?</a:t>
            </a:r>
          </a:p>
        </p:txBody>
      </p:sp>
      <p:sp>
        <p:nvSpPr>
          <p:cNvPr id="6148" name="Slide Number Placeholder 1"/>
          <p:cNvSpPr>
            <a:spLocks noGrp="1"/>
          </p:cNvSpPr>
          <p:nvPr>
            <p:ph type="sldNum" sz="quarter" idx="12"/>
          </p:nvPr>
        </p:nvSpPr>
        <p:spPr>
          <a:noFill/>
          <a:ln>
            <a:miter lim="800000"/>
            <a:headEnd/>
            <a:tailEnd/>
          </a:ln>
        </p:spPr>
        <p:txBody>
          <a:bodyPr/>
          <a:lstStyle/>
          <a:p>
            <a:fld id="{D3980131-9745-4915-B51B-7149A3DBB6B5}" type="slidenum">
              <a:rPr lang="en-US" altLang="en-US" smtClean="0">
                <a:latin typeface="Arial" charset="0"/>
              </a:rPr>
              <a:pPr/>
              <a:t>5</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762000" y="228600"/>
            <a:ext cx="8229600" cy="660400"/>
          </a:xfrm>
        </p:spPr>
        <p:txBody>
          <a:bodyPr>
            <a:normAutofit fontScale="90000"/>
          </a:bodyPr>
          <a:lstStyle/>
          <a:p>
            <a:pPr eaLnBrk="1" hangingPunct="1"/>
            <a:r>
              <a:rPr lang="en-US" altLang="en-US" sz="3600" b="1" smtClean="0"/>
              <a:t>An Example</a:t>
            </a:r>
            <a:r>
              <a:rPr lang="en-US" altLang="en-US" smtClean="0"/>
              <a:t> </a:t>
            </a:r>
          </a:p>
        </p:txBody>
      </p:sp>
      <p:sp>
        <p:nvSpPr>
          <p:cNvPr id="7171" name="Text Box 5"/>
          <p:cNvSpPr txBox="1">
            <a:spLocks noChangeArrowheads="1"/>
          </p:cNvSpPr>
          <p:nvPr/>
        </p:nvSpPr>
        <p:spPr bwMode="auto">
          <a:xfrm>
            <a:off x="990600" y="1066800"/>
            <a:ext cx="7962900" cy="5200650"/>
          </a:xfrm>
          <a:prstGeom prst="rect">
            <a:avLst/>
          </a:prstGeom>
          <a:noFill/>
          <a:ln w="9525">
            <a:noFill/>
            <a:miter lim="800000"/>
            <a:headEnd/>
            <a:tailEnd/>
          </a:ln>
          <a:effectLst/>
        </p:spPr>
        <p:txBody>
          <a:bodyPr>
            <a:spAutoFit/>
          </a:bodyPr>
          <a:lstStyle/>
          <a:p>
            <a:pPr>
              <a:spcBef>
                <a:spcPct val="50000"/>
              </a:spcBef>
            </a:pPr>
            <a:r>
              <a:rPr lang="en-US" altLang="en-US" sz="2800" i="1"/>
              <a:t>w</a:t>
            </a:r>
            <a:r>
              <a:rPr lang="en-US" altLang="en-US" sz="2800"/>
              <a:t> = </a:t>
            </a:r>
            <a:r>
              <a:rPr lang="en-US" altLang="en-US" sz="2800" i="1"/>
              <a:t>S</a:t>
            </a:r>
            <a:r>
              <a:rPr lang="en-US" altLang="en-US" sz="2800">
                <a:latin typeface="Courier New" pitchFamily="49" charset="0"/>
              </a:rPr>
              <a:t>a</a:t>
            </a:r>
            <a:r>
              <a:rPr lang="en-US" altLang="en-US" sz="2800" i="1"/>
              <a:t>S</a:t>
            </a:r>
            <a:r>
              <a:rPr lang="en-US" altLang="en-US" sz="2800"/>
              <a:t>  (Is this ONE string or many?)</a:t>
            </a:r>
          </a:p>
          <a:p>
            <a:r>
              <a:rPr lang="en-US" altLang="en-US" sz="2800"/>
              <a:t>Rules: 	</a:t>
            </a:r>
            <a:endParaRPr lang="en-US" altLang="en-US" sz="2800" i="1"/>
          </a:p>
          <a:p>
            <a:r>
              <a:rPr lang="en-US" altLang="en-US" sz="2800" i="1"/>
              <a:t>	</a:t>
            </a:r>
            <a:r>
              <a:rPr lang="en-US" altLang="en-US" sz="2800"/>
              <a:t>[1]   </a:t>
            </a:r>
            <a:r>
              <a:rPr lang="en-US" altLang="en-US" sz="2800" i="1"/>
              <a:t>S</a:t>
            </a:r>
            <a:r>
              <a:rPr lang="en-US" altLang="en-US" sz="2800"/>
              <a:t> </a:t>
            </a:r>
            <a:r>
              <a:rPr lang="en-US" altLang="en-US" sz="2800">
                <a:sym typeface="Symbol" pitchFamily="18" charset="2"/>
              </a:rPr>
              <a:t></a:t>
            </a:r>
            <a:r>
              <a:rPr lang="en-US" altLang="en-US" sz="2800"/>
              <a:t> </a:t>
            </a:r>
            <a:r>
              <a:rPr lang="en-US" altLang="en-US" sz="2800">
                <a:latin typeface="Courier New" pitchFamily="49" charset="0"/>
              </a:rPr>
              <a:t>a</a:t>
            </a:r>
            <a:r>
              <a:rPr lang="en-US" altLang="en-US" sz="2800" i="1"/>
              <a:t>S</a:t>
            </a:r>
            <a:r>
              <a:rPr lang="en-US" altLang="en-US" sz="2800">
                <a:latin typeface="Courier New" pitchFamily="49" charset="0"/>
              </a:rPr>
              <a:t>b</a:t>
            </a:r>
          </a:p>
          <a:p>
            <a:r>
              <a:rPr lang="en-US" altLang="en-US" sz="2800"/>
              <a:t>	[2]   </a:t>
            </a:r>
            <a:r>
              <a:rPr lang="en-US" altLang="en-US" sz="2800">
                <a:latin typeface="Courier New" pitchFamily="49" charset="0"/>
              </a:rPr>
              <a:t>a</a:t>
            </a:r>
            <a:r>
              <a:rPr lang="en-US" altLang="en-US" sz="2800" i="1"/>
              <a:t>S</a:t>
            </a:r>
            <a:r>
              <a:rPr lang="en-US" altLang="en-US" sz="2800"/>
              <a:t> </a:t>
            </a:r>
            <a:r>
              <a:rPr lang="en-US" altLang="en-US" sz="2800">
                <a:sym typeface="Symbol" pitchFamily="18" charset="2"/>
              </a:rPr>
              <a:t></a:t>
            </a:r>
            <a:r>
              <a:rPr lang="en-US" altLang="en-US" sz="2800"/>
              <a:t> </a:t>
            </a:r>
            <a:r>
              <a:rPr lang="en-US" altLang="en-US" sz="2800">
                <a:sym typeface="Symbol" pitchFamily="18" charset="2"/>
              </a:rPr>
              <a:t></a:t>
            </a:r>
          </a:p>
          <a:p>
            <a:endParaRPr lang="en-US" altLang="en-US" sz="2800"/>
          </a:p>
          <a:p>
            <a:r>
              <a:rPr lang="en-US" altLang="en-US" sz="2800"/>
              <a:t>    ● What order to apply the rules?</a:t>
            </a:r>
          </a:p>
          <a:p>
            <a:r>
              <a:rPr lang="en-US" altLang="en-US" sz="2800"/>
              <a:t>    ● When to quit?</a:t>
            </a:r>
          </a:p>
          <a:p>
            <a:endParaRPr lang="en-US" altLang="en-US" sz="2800"/>
          </a:p>
          <a:p>
            <a:r>
              <a:rPr lang="en-US" altLang="en-US" sz="2400"/>
              <a:t>SaS </a:t>
            </a:r>
            <a:r>
              <a:rPr lang="en-US" altLang="en-US" sz="2400">
                <a:sym typeface="Symbol" pitchFamily="18" charset="2"/>
              </a:rPr>
              <a:t></a:t>
            </a:r>
            <a:r>
              <a:rPr lang="en-US" altLang="en-US" sz="2400"/>
              <a:t> </a:t>
            </a:r>
            <a:r>
              <a:rPr lang="en-US" altLang="en-US" sz="2400">
                <a:solidFill>
                  <a:srgbClr val="7030A0"/>
                </a:solidFill>
                <a:sym typeface="Symbol" pitchFamily="18" charset="2"/>
              </a:rPr>
              <a:t>aSb</a:t>
            </a:r>
            <a:r>
              <a:rPr lang="en-US" altLang="en-US" sz="2400">
                <a:sym typeface="Symbol" pitchFamily="18" charset="2"/>
              </a:rPr>
              <a:t>aS  </a:t>
            </a:r>
            <a:r>
              <a:rPr lang="en-US" altLang="en-US" sz="2400">
                <a:solidFill>
                  <a:srgbClr val="7030A0"/>
                </a:solidFill>
                <a:sym typeface="Symbol" pitchFamily="18" charset="2"/>
              </a:rPr>
              <a:t>b</a:t>
            </a:r>
            <a:r>
              <a:rPr lang="en-US" altLang="en-US" sz="2400">
                <a:sym typeface="Symbol" pitchFamily="18" charset="2"/>
              </a:rPr>
              <a:t>aS  b</a:t>
            </a:r>
            <a:r>
              <a:rPr lang="en-US" altLang="en-US" sz="2400">
                <a:solidFill>
                  <a:srgbClr val="7030A0"/>
                </a:solidFill>
                <a:sym typeface="Symbol" pitchFamily="18" charset="2"/>
              </a:rPr>
              <a:t></a:t>
            </a:r>
            <a:r>
              <a:rPr lang="en-US" altLang="en-US" sz="2400">
                <a:sym typeface="Symbol" pitchFamily="18" charset="2"/>
              </a:rPr>
              <a:t>  b</a:t>
            </a:r>
          </a:p>
          <a:p>
            <a:r>
              <a:rPr lang="en-US" altLang="en-US" sz="2400">
                <a:sym typeface="Symbol" pitchFamily="18" charset="2"/>
              </a:rPr>
              <a:t>SaS  </a:t>
            </a:r>
            <a:r>
              <a:rPr lang="en-US" altLang="en-US" sz="2400">
                <a:solidFill>
                  <a:srgbClr val="7030A0"/>
                </a:solidFill>
                <a:sym typeface="Symbol" pitchFamily="18" charset="2"/>
              </a:rPr>
              <a:t>aSb</a:t>
            </a:r>
            <a:r>
              <a:rPr lang="en-US" altLang="en-US" sz="2400">
                <a:sym typeface="Symbol" pitchFamily="18" charset="2"/>
              </a:rPr>
              <a:t>aS  a</a:t>
            </a:r>
            <a:r>
              <a:rPr lang="en-US" altLang="en-US" sz="2400">
                <a:solidFill>
                  <a:srgbClr val="7030A0"/>
                </a:solidFill>
                <a:sym typeface="Symbol" pitchFamily="18" charset="2"/>
              </a:rPr>
              <a:t>aSb</a:t>
            </a:r>
            <a:r>
              <a:rPr lang="en-US" altLang="en-US" sz="2400">
                <a:sym typeface="Symbol" pitchFamily="18" charset="2"/>
              </a:rPr>
              <a:t>baS  a</a:t>
            </a:r>
            <a:r>
              <a:rPr lang="en-US" altLang="en-US" sz="2400">
                <a:solidFill>
                  <a:srgbClr val="7030A0"/>
                </a:solidFill>
                <a:sym typeface="Symbol" pitchFamily="18" charset="2"/>
              </a:rPr>
              <a:t></a:t>
            </a:r>
            <a:r>
              <a:rPr lang="en-US" altLang="en-US" sz="2400">
                <a:sym typeface="Symbol" pitchFamily="18" charset="2"/>
              </a:rPr>
              <a:t>bbaS  abb</a:t>
            </a:r>
            <a:r>
              <a:rPr lang="en-US" altLang="en-US" sz="2400">
                <a:solidFill>
                  <a:srgbClr val="7030A0"/>
                </a:solidFill>
                <a:sym typeface="Symbol" pitchFamily="18" charset="2"/>
              </a:rPr>
              <a:t></a:t>
            </a:r>
            <a:r>
              <a:rPr lang="en-US" altLang="en-US" sz="2400">
                <a:sym typeface="Symbol" pitchFamily="18" charset="2"/>
              </a:rPr>
              <a:t>  abb</a:t>
            </a:r>
          </a:p>
          <a:p>
            <a:r>
              <a:rPr lang="en-US" altLang="en-US" sz="2800">
                <a:solidFill>
                  <a:srgbClr val="7030A0"/>
                </a:solidFill>
                <a:sym typeface="Symbol" pitchFamily="18" charset="2"/>
              </a:rPr>
              <a:t>The answer to the question is “many”? </a:t>
            </a:r>
          </a:p>
          <a:p>
            <a:r>
              <a:rPr lang="en-US" altLang="en-US" sz="2800">
                <a:solidFill>
                  <a:srgbClr val="7030A0"/>
                </a:solidFill>
                <a:sym typeface="Symbol" pitchFamily="18" charset="2"/>
              </a:rPr>
              <a:t>How many strings does </a:t>
            </a:r>
            <a:r>
              <a:rPr lang="en-US" altLang="en-US" sz="2800" i="1">
                <a:solidFill>
                  <a:srgbClr val="7030A0"/>
                </a:solidFill>
                <a:sym typeface="Symbol" pitchFamily="18" charset="2"/>
              </a:rPr>
              <a:t>w</a:t>
            </a:r>
            <a:r>
              <a:rPr lang="en-US" altLang="en-US" sz="2800">
                <a:solidFill>
                  <a:srgbClr val="7030A0"/>
                </a:solidFill>
                <a:sym typeface="Symbol" pitchFamily="18" charset="2"/>
              </a:rPr>
              <a:t> represent?</a:t>
            </a:r>
            <a:endParaRPr lang="en-US" altLang="en-US" sz="2800">
              <a:solidFill>
                <a:srgbClr val="7030A0"/>
              </a:solidFill>
            </a:endParaRPr>
          </a:p>
        </p:txBody>
      </p:sp>
      <p:sp>
        <p:nvSpPr>
          <p:cNvPr id="7172" name="Slide Number Placeholder 1"/>
          <p:cNvSpPr>
            <a:spLocks noGrp="1"/>
          </p:cNvSpPr>
          <p:nvPr>
            <p:ph type="sldNum" sz="quarter" idx="12"/>
          </p:nvPr>
        </p:nvSpPr>
        <p:spPr>
          <a:noFill/>
          <a:ln>
            <a:miter lim="800000"/>
            <a:headEnd/>
            <a:tailEnd/>
          </a:ln>
        </p:spPr>
        <p:txBody>
          <a:bodyPr/>
          <a:lstStyle/>
          <a:p>
            <a:fld id="{E0D0E0C3-6BD8-4D04-A18C-4F2FE839B50C}" type="slidenum">
              <a:rPr lang="en-US" altLang="en-US" smtClean="0">
                <a:latin typeface="Arial" charset="0"/>
              </a:rPr>
              <a:pPr/>
              <a:t>6</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914400" y="0"/>
            <a:ext cx="8229600" cy="914400"/>
          </a:xfrm>
        </p:spPr>
        <p:txBody>
          <a:bodyPr/>
          <a:lstStyle/>
          <a:p>
            <a:pPr eaLnBrk="1" hangingPunct="1"/>
            <a:r>
              <a:rPr lang="en-US" altLang="en-US" sz="3600" b="1" smtClean="0"/>
              <a:t>Grammars Define Languages</a:t>
            </a:r>
            <a:r>
              <a:rPr lang="en-US" altLang="en-US" smtClean="0"/>
              <a:t> </a:t>
            </a:r>
          </a:p>
        </p:txBody>
      </p:sp>
      <p:sp>
        <p:nvSpPr>
          <p:cNvPr id="9219" name="Text Box 13"/>
          <p:cNvSpPr txBox="1">
            <a:spLocks noChangeArrowheads="1"/>
          </p:cNvSpPr>
          <p:nvPr/>
        </p:nvSpPr>
        <p:spPr bwMode="auto">
          <a:xfrm>
            <a:off x="838200" y="914400"/>
            <a:ext cx="7848600" cy="5262979"/>
          </a:xfrm>
          <a:prstGeom prst="rect">
            <a:avLst/>
          </a:prstGeom>
          <a:noFill/>
          <a:ln w="9525">
            <a:noFill/>
            <a:miter lim="800000"/>
            <a:headEnd/>
            <a:tailEnd/>
          </a:ln>
          <a:effectLst/>
        </p:spPr>
        <p:txBody>
          <a:bodyPr>
            <a:spAutoFit/>
          </a:bodyPr>
          <a:lstStyle/>
          <a:p>
            <a:pPr>
              <a:spcBef>
                <a:spcPct val="50000"/>
              </a:spcBef>
            </a:pPr>
            <a:r>
              <a:rPr lang="en-US" altLang="en-US" sz="2400" b="1" dirty="0" smtClean="0"/>
              <a:t>Rewrite system </a:t>
            </a:r>
            <a:r>
              <a:rPr lang="en-US" altLang="en-US" sz="2400" dirty="0" smtClean="0"/>
              <a:t>used to define a </a:t>
            </a:r>
            <a:r>
              <a:rPr lang="en-US" altLang="en-US" sz="2400" b="1" dirty="0" smtClean="0"/>
              <a:t>language</a:t>
            </a:r>
            <a:r>
              <a:rPr lang="en-US" altLang="en-US" sz="2400" dirty="0" smtClean="0"/>
              <a:t> is called </a:t>
            </a:r>
            <a:r>
              <a:rPr lang="en-US" altLang="en-US" sz="2400" b="1" dirty="0" smtClean="0"/>
              <a:t>Grammar.</a:t>
            </a:r>
          </a:p>
          <a:p>
            <a:pPr>
              <a:spcBef>
                <a:spcPct val="50000"/>
              </a:spcBef>
            </a:pPr>
            <a:r>
              <a:rPr lang="en-US" altLang="en-US" sz="2400" dirty="0" smtClean="0"/>
              <a:t>A </a:t>
            </a:r>
            <a:r>
              <a:rPr lang="en-US" altLang="en-US" sz="2400" dirty="0"/>
              <a:t>grammar is a set of rules that are stated in terms of two alphabets:</a:t>
            </a:r>
          </a:p>
          <a:p>
            <a:pPr>
              <a:spcBef>
                <a:spcPct val="50000"/>
              </a:spcBef>
            </a:pPr>
            <a:endParaRPr lang="en-US" altLang="en-US" sz="2400" dirty="0"/>
          </a:p>
          <a:p>
            <a:pPr>
              <a:buFontTx/>
              <a:buChar char="•"/>
            </a:pPr>
            <a:r>
              <a:rPr lang="en-US" altLang="en-US" sz="2400" dirty="0"/>
              <a:t> a </a:t>
            </a:r>
            <a:r>
              <a:rPr lang="en-US" altLang="en-US" sz="2400" b="1" i="1" dirty="0">
                <a:solidFill>
                  <a:srgbClr val="7030A0"/>
                </a:solidFill>
              </a:rPr>
              <a:t>terminal alphabet</a:t>
            </a:r>
            <a:r>
              <a:rPr lang="en-US" altLang="en-US" sz="2400" dirty="0"/>
              <a:t>, </a:t>
            </a:r>
            <a:r>
              <a:rPr lang="en-US" altLang="en-US" sz="2400" dirty="0">
                <a:sym typeface="Symbol" pitchFamily="18" charset="2"/>
              </a:rPr>
              <a:t></a:t>
            </a:r>
            <a:r>
              <a:rPr lang="en-US" altLang="en-US" sz="2400" dirty="0"/>
              <a:t>, that contains the symbols that make up the strings in </a:t>
            </a:r>
            <a:r>
              <a:rPr lang="en-US" altLang="en-US" sz="2400" i="1" dirty="0"/>
              <a:t>L</a:t>
            </a:r>
            <a:r>
              <a:rPr lang="en-US" altLang="en-US" sz="2400" dirty="0"/>
              <a:t>(</a:t>
            </a:r>
            <a:r>
              <a:rPr lang="en-US" altLang="en-US" sz="2400" i="1" dirty="0"/>
              <a:t>G</a:t>
            </a:r>
            <a:r>
              <a:rPr lang="en-US" altLang="en-US" sz="2400" dirty="0"/>
              <a:t>), and </a:t>
            </a:r>
          </a:p>
          <a:p>
            <a:pPr>
              <a:buFontTx/>
              <a:buChar char="•"/>
            </a:pPr>
            <a:endParaRPr lang="en-US" altLang="en-US" sz="2400" dirty="0"/>
          </a:p>
          <a:p>
            <a:pPr>
              <a:buFontTx/>
              <a:buChar char="•"/>
            </a:pPr>
            <a:r>
              <a:rPr lang="en-US" altLang="en-US" sz="2400" dirty="0"/>
              <a:t>a </a:t>
            </a:r>
            <a:r>
              <a:rPr lang="en-US" altLang="en-US" sz="2400" b="1" i="1" dirty="0">
                <a:solidFill>
                  <a:srgbClr val="7030A0"/>
                </a:solidFill>
              </a:rPr>
              <a:t>nonterminal alphabet</a:t>
            </a:r>
            <a:r>
              <a:rPr lang="en-US" altLang="en-US" sz="2400" dirty="0"/>
              <a:t>, the elements of which will function as working symbols that will be used while the grammar is operating.  These symbols will disappear by the time the grammar finishes its job and generates a string.</a:t>
            </a:r>
          </a:p>
          <a:p>
            <a:endParaRPr lang="en-US" altLang="en-US" sz="2400" dirty="0"/>
          </a:p>
          <a:p>
            <a:r>
              <a:rPr lang="en-US" altLang="en-US" sz="2400" dirty="0"/>
              <a:t>A grammar has a unique </a:t>
            </a:r>
            <a:r>
              <a:rPr lang="en-US" altLang="en-US" sz="2400" b="1" i="1" dirty="0">
                <a:solidFill>
                  <a:srgbClr val="7030A0"/>
                </a:solidFill>
              </a:rPr>
              <a:t>start symbol</a:t>
            </a:r>
            <a:r>
              <a:rPr lang="en-US" altLang="en-US" sz="2400" dirty="0"/>
              <a:t>, often called </a:t>
            </a:r>
            <a:r>
              <a:rPr lang="en-US" altLang="en-US" sz="2400" b="1" i="1" dirty="0">
                <a:solidFill>
                  <a:srgbClr val="7030A0"/>
                </a:solidFill>
              </a:rPr>
              <a:t>S</a:t>
            </a:r>
            <a:r>
              <a:rPr lang="en-US" altLang="en-US" sz="2400" dirty="0"/>
              <a:t>.   </a:t>
            </a:r>
          </a:p>
        </p:txBody>
      </p:sp>
      <p:sp>
        <p:nvSpPr>
          <p:cNvPr id="9220" name="Slide Number Placeholder 1"/>
          <p:cNvSpPr>
            <a:spLocks noGrp="1"/>
          </p:cNvSpPr>
          <p:nvPr>
            <p:ph type="sldNum" sz="quarter" idx="12"/>
          </p:nvPr>
        </p:nvSpPr>
        <p:spPr>
          <a:noFill/>
          <a:ln>
            <a:miter lim="800000"/>
            <a:headEnd/>
            <a:tailEnd/>
          </a:ln>
        </p:spPr>
        <p:txBody>
          <a:bodyPr/>
          <a:lstStyle/>
          <a:p>
            <a:fld id="{84758441-D606-416F-8530-31583DDA2EC5}" type="slidenum">
              <a:rPr lang="en-US" altLang="en-US" smtClean="0">
                <a:latin typeface="Arial" charset="0"/>
              </a:rPr>
              <a:pPr/>
              <a:t>7</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04800"/>
            <a:ext cx="8229600" cy="673100"/>
          </a:xfrm>
        </p:spPr>
        <p:txBody>
          <a:bodyPr/>
          <a:lstStyle/>
          <a:p>
            <a:pPr eaLnBrk="1" hangingPunct="1"/>
            <a:r>
              <a:rPr lang="en-US" altLang="en-US" sz="3600" b="1" smtClean="0"/>
              <a:t>Using a Grammar to Derive a String</a:t>
            </a:r>
          </a:p>
        </p:txBody>
      </p:sp>
      <p:sp>
        <p:nvSpPr>
          <p:cNvPr id="10243" name="Text Box 4"/>
          <p:cNvSpPr txBox="1">
            <a:spLocks noChangeArrowheads="1"/>
          </p:cNvSpPr>
          <p:nvPr/>
        </p:nvSpPr>
        <p:spPr bwMode="auto">
          <a:xfrm>
            <a:off x="990600" y="1219200"/>
            <a:ext cx="7543800" cy="3195638"/>
          </a:xfrm>
          <a:prstGeom prst="rect">
            <a:avLst/>
          </a:prstGeom>
          <a:noFill/>
          <a:ln w="9525">
            <a:noFill/>
            <a:miter lim="800000"/>
            <a:headEnd/>
            <a:tailEnd/>
          </a:ln>
          <a:effectLst/>
        </p:spPr>
        <p:txBody>
          <a:bodyPr>
            <a:spAutoFit/>
          </a:bodyPr>
          <a:lstStyle/>
          <a:p>
            <a:pPr>
              <a:spcBef>
                <a:spcPct val="50000"/>
              </a:spcBef>
            </a:pPr>
            <a:r>
              <a:rPr lang="en-US" altLang="en-US" sz="2400" i="1"/>
              <a:t>Simple-rewrite</a:t>
            </a:r>
            <a:r>
              <a:rPr lang="en-US" altLang="en-US" sz="2400"/>
              <a:t> (</a:t>
            </a:r>
            <a:r>
              <a:rPr lang="en-US" altLang="en-US" sz="2400" i="1"/>
              <a:t>G</a:t>
            </a:r>
            <a:r>
              <a:rPr lang="en-US" altLang="en-US" sz="2400"/>
              <a:t>, </a:t>
            </a:r>
            <a:r>
              <a:rPr lang="en-US" altLang="en-US" sz="2400" i="1"/>
              <a:t>S</a:t>
            </a:r>
            <a:r>
              <a:rPr lang="en-US" altLang="en-US" sz="2400"/>
              <a:t>) will generate the strings in </a:t>
            </a:r>
            <a:r>
              <a:rPr lang="en-US" altLang="en-US" sz="2400" i="1"/>
              <a:t>L</a:t>
            </a:r>
            <a:r>
              <a:rPr lang="en-US" altLang="en-US" sz="2400"/>
              <a:t>(</a:t>
            </a:r>
            <a:r>
              <a:rPr lang="en-US" altLang="en-US" sz="2400" i="1"/>
              <a:t>G</a:t>
            </a:r>
            <a:r>
              <a:rPr lang="en-US" altLang="en-US" sz="2400"/>
              <a:t>).  </a:t>
            </a:r>
          </a:p>
          <a:p>
            <a:pPr>
              <a:spcBef>
                <a:spcPct val="50000"/>
              </a:spcBef>
            </a:pPr>
            <a:r>
              <a:rPr lang="en-US" altLang="en-US" sz="2400"/>
              <a:t> </a:t>
            </a:r>
          </a:p>
          <a:p>
            <a:r>
              <a:rPr lang="en-US" altLang="en-US" sz="2400"/>
              <a:t>We will use the symbol </a:t>
            </a:r>
            <a:r>
              <a:rPr lang="en-US" altLang="en-US" sz="2400">
                <a:sym typeface="Symbol" pitchFamily="18" charset="2"/>
              </a:rPr>
              <a:t></a:t>
            </a:r>
            <a:r>
              <a:rPr lang="en-US" altLang="en-US" sz="2400"/>
              <a:t> to indicate steps in a derivation.  </a:t>
            </a:r>
          </a:p>
          <a:p>
            <a:endParaRPr lang="en-US" altLang="en-US" sz="2400"/>
          </a:p>
          <a:p>
            <a:r>
              <a:rPr lang="en-US" altLang="en-US" sz="2400"/>
              <a:t>A derivation could begin with:</a:t>
            </a:r>
          </a:p>
          <a:p>
            <a:endParaRPr lang="en-US" altLang="en-US" sz="2400"/>
          </a:p>
          <a:p>
            <a:r>
              <a:rPr lang="en-US" altLang="en-US" sz="2400"/>
              <a:t>	</a:t>
            </a:r>
            <a:r>
              <a:rPr lang="en-US" altLang="en-US" sz="2400" i="1"/>
              <a:t>S</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i="1"/>
              <a:t>S</a:t>
            </a:r>
            <a:r>
              <a:rPr lang="en-US" altLang="en-US" sz="2400">
                <a:latin typeface="Courier New" pitchFamily="49" charset="0"/>
              </a:rPr>
              <a:t>b</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a:t>
            </a:r>
            <a:r>
              <a:rPr lang="en-US" altLang="en-US" sz="2400" i="1"/>
              <a:t>S</a:t>
            </a:r>
            <a:r>
              <a:rPr lang="en-US" altLang="en-US" sz="2400">
                <a:latin typeface="Courier New" pitchFamily="49" charset="0"/>
              </a:rPr>
              <a:t>bb</a:t>
            </a:r>
            <a:r>
              <a:rPr lang="en-US" altLang="en-US" sz="2400"/>
              <a:t> </a:t>
            </a:r>
            <a:r>
              <a:rPr lang="en-US" altLang="en-US" sz="2400">
                <a:sym typeface="Symbol" pitchFamily="18" charset="2"/>
              </a:rPr>
              <a:t></a:t>
            </a:r>
            <a:r>
              <a:rPr lang="en-US" altLang="en-US" sz="2400"/>
              <a:t> …</a:t>
            </a:r>
          </a:p>
        </p:txBody>
      </p:sp>
      <p:sp>
        <p:nvSpPr>
          <p:cNvPr id="10244" name="Slide Number Placeholder 1"/>
          <p:cNvSpPr>
            <a:spLocks noGrp="1"/>
          </p:cNvSpPr>
          <p:nvPr>
            <p:ph type="sldNum" sz="quarter" idx="12"/>
          </p:nvPr>
        </p:nvSpPr>
        <p:spPr>
          <a:noFill/>
          <a:ln>
            <a:miter lim="800000"/>
            <a:headEnd/>
            <a:tailEnd/>
          </a:ln>
        </p:spPr>
        <p:txBody>
          <a:bodyPr/>
          <a:lstStyle/>
          <a:p>
            <a:fld id="{AF56CDB4-4A23-47CE-A346-7F434A1EDDF7}" type="slidenum">
              <a:rPr lang="en-US" altLang="en-US" smtClean="0">
                <a:latin typeface="Arial" charset="0"/>
              </a:rPr>
              <a:pPr/>
              <a:t>8</a:t>
            </a:fld>
            <a:endParaRPr lang="en-US" altLang="en-US" smtClean="0">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04800"/>
            <a:ext cx="8229600" cy="762000"/>
          </a:xfrm>
        </p:spPr>
        <p:txBody>
          <a:bodyPr/>
          <a:lstStyle/>
          <a:p>
            <a:pPr eaLnBrk="1" hangingPunct="1"/>
            <a:r>
              <a:rPr lang="en-US" altLang="en-US" sz="3600" b="1" smtClean="0"/>
              <a:t>Generating Many Strings</a:t>
            </a:r>
          </a:p>
        </p:txBody>
      </p:sp>
      <p:sp>
        <p:nvSpPr>
          <p:cNvPr id="11267" name="Text Box 3"/>
          <p:cNvSpPr txBox="1">
            <a:spLocks noChangeArrowheads="1"/>
          </p:cNvSpPr>
          <p:nvPr/>
        </p:nvSpPr>
        <p:spPr bwMode="auto">
          <a:xfrm>
            <a:off x="762000" y="1219200"/>
            <a:ext cx="8001000" cy="4108450"/>
          </a:xfrm>
          <a:prstGeom prst="rect">
            <a:avLst/>
          </a:prstGeom>
          <a:noFill/>
          <a:ln w="9525">
            <a:noFill/>
            <a:miter lim="800000"/>
            <a:headEnd/>
            <a:tailEnd/>
          </a:ln>
          <a:effectLst/>
        </p:spPr>
        <p:txBody>
          <a:bodyPr>
            <a:spAutoFit/>
          </a:bodyPr>
          <a:lstStyle/>
          <a:p>
            <a:pPr>
              <a:buFontTx/>
              <a:buChar char="•"/>
            </a:pPr>
            <a:r>
              <a:rPr lang="en-US" altLang="en-US" sz="2400"/>
              <a:t> Multiple rules may match.</a:t>
            </a:r>
          </a:p>
          <a:p>
            <a:pPr>
              <a:buFontTx/>
              <a:buChar char="•"/>
            </a:pPr>
            <a:endParaRPr lang="en-US" altLang="en-US" sz="2400"/>
          </a:p>
          <a:p>
            <a:r>
              <a:rPr lang="en-US" altLang="en-US" sz="2400"/>
              <a:t>Given:	 </a:t>
            </a:r>
            <a:r>
              <a:rPr lang="en-US" altLang="en-US" sz="2400" i="1"/>
              <a:t>S</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i="1"/>
              <a:t>S</a:t>
            </a:r>
            <a:r>
              <a:rPr lang="en-US" altLang="en-US" sz="2400">
                <a:latin typeface="Courier New" pitchFamily="49" charset="0"/>
              </a:rPr>
              <a:t>b</a:t>
            </a:r>
            <a:r>
              <a:rPr lang="en-US" altLang="en-US" sz="2400"/>
              <a:t>, </a:t>
            </a:r>
            <a:r>
              <a:rPr lang="en-US" altLang="en-US" sz="2400" i="1"/>
              <a:t>S</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b</a:t>
            </a:r>
            <a:r>
              <a:rPr lang="en-US" altLang="en-US" sz="2400" i="1"/>
              <a:t>S</a:t>
            </a:r>
            <a:r>
              <a:rPr lang="en-US" altLang="en-US" sz="2400">
                <a:latin typeface="Courier New" pitchFamily="49" charset="0"/>
              </a:rPr>
              <a:t>a</a:t>
            </a:r>
            <a:r>
              <a:rPr lang="en-US" altLang="en-US" sz="2400"/>
              <a:t>, and </a:t>
            </a:r>
            <a:r>
              <a:rPr lang="en-US" altLang="en-US" sz="2400" i="1"/>
              <a:t>S</a:t>
            </a:r>
            <a:r>
              <a:rPr lang="en-US" altLang="en-US" sz="2400"/>
              <a:t> </a:t>
            </a:r>
            <a:r>
              <a:rPr lang="en-US" altLang="en-US" sz="2400">
                <a:sym typeface="Symbol" pitchFamily="18" charset="2"/>
              </a:rPr>
              <a:t></a:t>
            </a:r>
            <a:r>
              <a:rPr lang="en-US" altLang="en-US" sz="2400"/>
              <a:t> </a:t>
            </a:r>
            <a:r>
              <a:rPr lang="en-US" altLang="en-US" sz="2400">
                <a:sym typeface="Symbol" pitchFamily="18" charset="2"/>
              </a:rPr>
              <a:t></a:t>
            </a:r>
            <a:r>
              <a:rPr lang="en-US" altLang="en-US" sz="2400"/>
              <a:t> </a:t>
            </a:r>
          </a:p>
          <a:p>
            <a:endParaRPr lang="en-US" altLang="en-US" sz="2400"/>
          </a:p>
          <a:p>
            <a:r>
              <a:rPr lang="en-US" altLang="en-US" sz="2400"/>
              <a:t>Derivation so far: </a:t>
            </a:r>
            <a:r>
              <a:rPr lang="en-US" altLang="en-US" sz="2400" i="1"/>
              <a:t>S</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i="1"/>
              <a:t>S</a:t>
            </a:r>
            <a:r>
              <a:rPr lang="en-US" altLang="en-US" sz="2400">
                <a:latin typeface="Courier New" pitchFamily="49" charset="0"/>
              </a:rPr>
              <a:t>b</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a:t>
            </a:r>
            <a:r>
              <a:rPr lang="en-US" altLang="en-US" sz="2400" i="1"/>
              <a:t>S</a:t>
            </a:r>
            <a:r>
              <a:rPr lang="en-US" altLang="en-US" sz="2400">
                <a:latin typeface="Courier New" pitchFamily="49" charset="0"/>
              </a:rPr>
              <a:t>bb</a:t>
            </a:r>
            <a:r>
              <a:rPr lang="en-US" altLang="en-US" sz="2400"/>
              <a:t> </a:t>
            </a:r>
            <a:r>
              <a:rPr lang="en-US" altLang="en-US" sz="2400">
                <a:sym typeface="Symbol" pitchFamily="18" charset="2"/>
              </a:rPr>
              <a:t></a:t>
            </a:r>
            <a:r>
              <a:rPr lang="en-US" altLang="en-US" sz="2400"/>
              <a:t> </a:t>
            </a:r>
          </a:p>
          <a:p>
            <a:endParaRPr lang="en-US" altLang="en-US" sz="2400"/>
          </a:p>
          <a:p>
            <a:r>
              <a:rPr lang="en-US" altLang="en-US" sz="2400"/>
              <a:t>Three choices at the next step:</a:t>
            </a:r>
          </a:p>
          <a:p>
            <a:endParaRPr lang="en-US" altLang="en-US" sz="2400"/>
          </a:p>
          <a:p>
            <a:r>
              <a:rPr lang="en-US" altLang="en-US" sz="2400" i="1"/>
              <a:t>S</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i="1"/>
              <a:t>S</a:t>
            </a:r>
            <a:r>
              <a:rPr lang="en-US" altLang="en-US" sz="2400">
                <a:latin typeface="Courier New" pitchFamily="49" charset="0"/>
              </a:rPr>
              <a:t>b</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a:t>
            </a:r>
            <a:r>
              <a:rPr lang="en-US" altLang="en-US" sz="2400" i="1"/>
              <a:t>S</a:t>
            </a:r>
            <a:r>
              <a:rPr lang="en-US" altLang="en-US" sz="2400">
                <a:latin typeface="Courier New" pitchFamily="49" charset="0"/>
              </a:rPr>
              <a:t>bb</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aaa</a:t>
            </a:r>
            <a:r>
              <a:rPr lang="en-US" altLang="en-US" sz="2400" i="1"/>
              <a:t>S</a:t>
            </a:r>
            <a:r>
              <a:rPr lang="en-US" altLang="en-US" sz="2400">
                <a:latin typeface="Courier New" pitchFamily="49" charset="0"/>
              </a:rPr>
              <a:t>bbb</a:t>
            </a:r>
            <a:r>
              <a:rPr lang="en-US" altLang="en-US" sz="2400"/>
              <a:t>		(using rule 1), </a:t>
            </a:r>
          </a:p>
          <a:p>
            <a:r>
              <a:rPr lang="en-US" altLang="en-US" sz="2400" i="1"/>
              <a:t>S</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i="1"/>
              <a:t>S</a:t>
            </a:r>
            <a:r>
              <a:rPr lang="en-US" altLang="en-US" sz="2400">
                <a:latin typeface="Courier New" pitchFamily="49" charset="0"/>
              </a:rPr>
              <a:t>b</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a:t>
            </a:r>
            <a:r>
              <a:rPr lang="en-US" altLang="en-US" sz="2400" i="1"/>
              <a:t>S</a:t>
            </a:r>
            <a:r>
              <a:rPr lang="en-US" altLang="en-US" sz="2400">
                <a:latin typeface="Courier New" pitchFamily="49" charset="0"/>
              </a:rPr>
              <a:t>bb</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aab</a:t>
            </a:r>
            <a:r>
              <a:rPr lang="en-US" altLang="en-US" sz="2400" i="1"/>
              <a:t>S</a:t>
            </a:r>
            <a:r>
              <a:rPr lang="en-US" altLang="en-US" sz="2400">
                <a:latin typeface="Courier New" pitchFamily="49" charset="0"/>
              </a:rPr>
              <a:t>abb</a:t>
            </a:r>
            <a:r>
              <a:rPr lang="en-US" altLang="en-US" sz="2400"/>
              <a:t>		(using rule 2), </a:t>
            </a:r>
          </a:p>
          <a:p>
            <a:r>
              <a:rPr lang="en-US" altLang="en-US" sz="2400" i="1"/>
              <a:t>S</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t>
            </a:r>
            <a:r>
              <a:rPr lang="en-US" altLang="en-US" sz="2400" i="1"/>
              <a:t>S</a:t>
            </a:r>
            <a:r>
              <a:rPr lang="en-US" altLang="en-US" sz="2400">
                <a:latin typeface="Courier New" pitchFamily="49" charset="0"/>
              </a:rPr>
              <a:t>b</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a:t>
            </a:r>
            <a:r>
              <a:rPr lang="en-US" altLang="en-US" sz="2400" i="1"/>
              <a:t>S</a:t>
            </a:r>
            <a:r>
              <a:rPr lang="en-US" altLang="en-US" sz="2400">
                <a:latin typeface="Courier New" pitchFamily="49" charset="0"/>
              </a:rPr>
              <a:t>bb</a:t>
            </a:r>
            <a:r>
              <a:rPr lang="en-US" altLang="en-US" sz="2400"/>
              <a:t> </a:t>
            </a:r>
            <a:r>
              <a:rPr lang="en-US" altLang="en-US" sz="2400">
                <a:sym typeface="Symbol" pitchFamily="18" charset="2"/>
              </a:rPr>
              <a:t></a:t>
            </a:r>
            <a:r>
              <a:rPr lang="en-US" altLang="en-US" sz="2400"/>
              <a:t> </a:t>
            </a:r>
            <a:r>
              <a:rPr lang="en-US" altLang="en-US" sz="2400">
                <a:latin typeface="Courier New" pitchFamily="49" charset="0"/>
              </a:rPr>
              <a:t>aabb</a:t>
            </a:r>
            <a:r>
              <a:rPr lang="en-US" altLang="en-US" sz="2400"/>
              <a:t>		(using rule 3).</a:t>
            </a:r>
          </a:p>
        </p:txBody>
      </p:sp>
      <p:sp>
        <p:nvSpPr>
          <p:cNvPr id="11268" name="Slide Number Placeholder 1"/>
          <p:cNvSpPr>
            <a:spLocks noGrp="1"/>
          </p:cNvSpPr>
          <p:nvPr>
            <p:ph type="sldNum" sz="quarter" idx="12"/>
          </p:nvPr>
        </p:nvSpPr>
        <p:spPr>
          <a:noFill/>
          <a:ln>
            <a:miter lim="800000"/>
            <a:headEnd/>
            <a:tailEnd/>
          </a:ln>
        </p:spPr>
        <p:txBody>
          <a:bodyPr/>
          <a:lstStyle/>
          <a:p>
            <a:fld id="{5E784175-6A4D-41C1-BABB-0FCFE0E9BF70}" type="slidenum">
              <a:rPr lang="en-US" altLang="en-US" smtClean="0">
                <a:latin typeface="Arial" charset="0"/>
              </a:rPr>
              <a:pPr/>
              <a:t>9</a:t>
            </a:fld>
            <a:endParaRPr lang="en-US" altLang="en-US" smtClean="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1965</TotalTime>
  <Words>1896</Words>
  <Application>Microsoft Office PowerPoint</Application>
  <PresentationFormat>On-screen Show (4:3)</PresentationFormat>
  <Paragraphs>539</Paragraphs>
  <Slides>49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6" baseType="lpstr">
      <vt:lpstr>Arial</vt:lpstr>
      <vt:lpstr>Calibri</vt:lpstr>
      <vt:lpstr>Courier New</vt:lpstr>
      <vt:lpstr>Symbol</vt:lpstr>
      <vt:lpstr>Times New Roman</vt:lpstr>
      <vt:lpstr>Office Theme</vt:lpstr>
      <vt:lpstr>Microsoft Equation 3.0</vt:lpstr>
      <vt:lpstr>PowerPoint Presentation</vt:lpstr>
      <vt:lpstr>Languages and Machines</vt:lpstr>
      <vt:lpstr>Rewrite Systems and Grammars </vt:lpstr>
      <vt:lpstr>Simple-rewrite </vt:lpstr>
      <vt:lpstr>A Rewrite System Formalism </vt:lpstr>
      <vt:lpstr>An Example </vt:lpstr>
      <vt:lpstr>Grammars Define Languages </vt:lpstr>
      <vt:lpstr>Using a Grammar to Derive a String</vt:lpstr>
      <vt:lpstr>Generating Many Strings</vt:lpstr>
      <vt:lpstr>Generating Many Strings</vt:lpstr>
      <vt:lpstr>When to Stop</vt:lpstr>
      <vt:lpstr>When to Stop</vt:lpstr>
      <vt:lpstr>When to Stop</vt:lpstr>
      <vt:lpstr>Context-Free Grammars </vt:lpstr>
      <vt:lpstr>Derivations </vt:lpstr>
      <vt:lpstr>An Example Derivation </vt:lpstr>
      <vt:lpstr>Definition of a Context-Free Grammar </vt:lpstr>
      <vt:lpstr>Balanced Parentheses</vt:lpstr>
      <vt:lpstr>AnBn</vt:lpstr>
      <vt:lpstr>Recursive Grammar Rules </vt:lpstr>
      <vt:lpstr>Recursive Grammar Rules </vt:lpstr>
      <vt:lpstr>Recursive Grammar Rules </vt:lpstr>
      <vt:lpstr>Self-Embedding Grammar Rules </vt:lpstr>
      <vt:lpstr>Where Context-Free Grammars Get Their Power</vt:lpstr>
      <vt:lpstr>PowerPoint Presentation</vt:lpstr>
      <vt:lpstr>Equal Numbers of a’s and b’s</vt:lpstr>
      <vt:lpstr>Equal Numbers of a’s and b’s</vt:lpstr>
      <vt:lpstr>PowerPoint Presentation</vt:lpstr>
      <vt:lpstr>BNF</vt:lpstr>
      <vt:lpstr>BNF for a Java Fragment</vt:lpstr>
      <vt:lpstr>HTML</vt:lpstr>
      <vt:lpstr>English </vt:lpstr>
      <vt:lpstr>Designing Context-Free Grammars </vt:lpstr>
      <vt:lpstr>Concatenating Independent Languages</vt:lpstr>
      <vt:lpstr>Concatenating Independent Languages</vt:lpstr>
      <vt:lpstr>L = {                         : k  0 and i (ni  0)}</vt:lpstr>
      <vt:lpstr>L = {                         : k  0 and i (ni  0)}</vt:lpstr>
      <vt:lpstr>Simplifying Context-Free Grammars </vt:lpstr>
      <vt:lpstr>Unproductive Nonterminals </vt:lpstr>
      <vt:lpstr>Unreachable Nonterminals </vt:lpstr>
      <vt:lpstr>Proving the Correctness of a Grammar </vt:lpstr>
      <vt:lpstr>Proving the Correctness of a Grammar </vt:lpstr>
      <vt:lpstr>Proving the Correctness of a Grammar </vt:lpstr>
      <vt:lpstr>Proving the Correctness of a Grammar </vt:lpstr>
      <vt:lpstr>L = {w  {a, b}*: #a(w) = #b(w)} </vt:lpstr>
      <vt:lpstr>L = {w  {a, b}*: #a(w) = #b(w)} </vt:lpstr>
      <vt:lpstr>L = {w  {a, b}*: #a(w) = #b(w)} </vt:lpstr>
      <vt:lpstr>L = {w  {a, b}*: #a(w) = #b(w)}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SHREEKUMAR</dc:creator>
  <cp:lastModifiedBy>Bhavya</cp:lastModifiedBy>
  <cp:revision>24</cp:revision>
  <dcterms:created xsi:type="dcterms:W3CDTF">2017-10-31T04:27:58Z</dcterms:created>
  <dcterms:modified xsi:type="dcterms:W3CDTF">2020-11-02T04:16:42Z</dcterms:modified>
</cp:coreProperties>
</file>