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7" d="100"/>
          <a:sy n="57" d="100"/>
        </p:scale>
        <p:origin x="126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B5FB-1885-4150-893F-59A4BF720C2D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0305-5CF3-40E3-A3CB-A98814F7A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39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B5FB-1885-4150-893F-59A4BF720C2D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0305-5CF3-40E3-A3CB-A98814F7A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82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B5FB-1885-4150-893F-59A4BF720C2D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0305-5CF3-40E3-A3CB-A98814F7A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B5FB-1885-4150-893F-59A4BF720C2D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0305-5CF3-40E3-A3CB-A98814F7A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01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B5FB-1885-4150-893F-59A4BF720C2D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0305-5CF3-40E3-A3CB-A98814F7A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87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B5FB-1885-4150-893F-59A4BF720C2D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0305-5CF3-40E3-A3CB-A98814F7A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34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B5FB-1885-4150-893F-59A4BF720C2D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0305-5CF3-40E3-A3CB-A98814F7A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6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B5FB-1885-4150-893F-59A4BF720C2D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0305-5CF3-40E3-A3CB-A98814F7A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58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B5FB-1885-4150-893F-59A4BF720C2D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0305-5CF3-40E3-A3CB-A98814F7A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30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B5FB-1885-4150-893F-59A4BF720C2D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0305-5CF3-40E3-A3CB-A98814F7A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10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B5FB-1885-4150-893F-59A4BF720C2D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0305-5CF3-40E3-A3CB-A98814F7A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50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FB5FB-1885-4150-893F-59A4BF720C2D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50305-5CF3-40E3-A3CB-A98814F7A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5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460" y="3509963"/>
            <a:ext cx="5971572" cy="981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67045"/>
          </a:xfrm>
        </p:spPr>
        <p:txBody>
          <a:bodyPr>
            <a:normAutofit/>
          </a:bodyPr>
          <a:lstStyle/>
          <a:p>
            <a:r>
              <a:rPr lang="en-IN" sz="4000" dirty="0" smtClean="0"/>
              <a:t>Module 4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5020"/>
            <a:ext cx="9144000" cy="228278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10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362" y="1328738"/>
            <a:ext cx="4962525" cy="36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174" y="2912168"/>
            <a:ext cx="55149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79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162" y="3059974"/>
            <a:ext cx="7923995" cy="31862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101" y="1690688"/>
            <a:ext cx="6665958" cy="107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08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smtClean="0"/>
              <a:t>Undecidable questions about CFLs</a:t>
            </a:r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725" y="2407466"/>
            <a:ext cx="37242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28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54" y="842492"/>
            <a:ext cx="7451233" cy="472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0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892" y="1027905"/>
            <a:ext cx="7894749" cy="488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73" y="914534"/>
            <a:ext cx="8034068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0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62" y="785611"/>
            <a:ext cx="8152125" cy="429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7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68" y="770329"/>
            <a:ext cx="5924550" cy="40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9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18" y="696264"/>
            <a:ext cx="8351010" cy="506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7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75" y="1027906"/>
            <a:ext cx="64103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Decidability of CFLs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09" y="1825625"/>
            <a:ext cx="8744755" cy="334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5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1147762"/>
            <a:ext cx="67246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7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2352675"/>
            <a:ext cx="67627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9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195387"/>
            <a:ext cx="66294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1062037"/>
            <a:ext cx="59055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1119187"/>
            <a:ext cx="61722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7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1095375"/>
            <a:ext cx="63436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16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1014412"/>
            <a:ext cx="63341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05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924" y="991673"/>
            <a:ext cx="7353837" cy="455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03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1085850"/>
            <a:ext cx="61341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03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1400175"/>
            <a:ext cx="62388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0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a Grammar to decide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233" y="2452150"/>
            <a:ext cx="6075274" cy="327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18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1247775"/>
            <a:ext cx="55626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47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828800"/>
            <a:ext cx="63627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74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1123950"/>
            <a:ext cx="59055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97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1285875"/>
            <a:ext cx="61531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94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1733550"/>
            <a:ext cx="59626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1852612"/>
            <a:ext cx="59912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7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470" y="1614487"/>
            <a:ext cx="7727324" cy="416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8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076" y="1120462"/>
            <a:ext cx="6980349" cy="378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470" y="1197736"/>
            <a:ext cx="6153217" cy="386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4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2" y="2309812"/>
            <a:ext cx="47910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0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a PDA to decide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55817" cy="4351338"/>
          </a:xfrm>
        </p:spPr>
        <p:txBody>
          <a:bodyPr/>
          <a:lstStyle/>
          <a:p>
            <a:r>
              <a:rPr lang="en-IN" dirty="0" smtClean="0"/>
              <a:t>Two step approach:</a:t>
            </a:r>
          </a:p>
          <a:p>
            <a:pPr marL="0" indent="0">
              <a:buNone/>
            </a:pPr>
            <a:endParaRPr lang="en-IN" dirty="0" smtClean="0"/>
          </a:p>
          <a:p>
            <a:pPr lvl="1"/>
            <a:r>
              <a:rPr lang="en-IN" dirty="0" smtClean="0"/>
              <a:t>For every context free language L, it is possible to build a PDA that accepts L-{</a:t>
            </a:r>
            <a:r>
              <a:rPr lang="az-Cyrl-AZ" dirty="0" smtClean="0"/>
              <a:t>Є</a:t>
            </a:r>
            <a:r>
              <a:rPr lang="en-IN" dirty="0" smtClean="0"/>
              <a:t>}</a:t>
            </a:r>
          </a:p>
          <a:p>
            <a:pPr lvl="1"/>
            <a:r>
              <a:rPr lang="en-IN" dirty="0" smtClean="0"/>
              <a:t>Every PDA with no </a:t>
            </a:r>
            <a:r>
              <a:rPr lang="az-Cyrl-AZ" dirty="0" smtClean="0"/>
              <a:t>Є </a:t>
            </a:r>
            <a:r>
              <a:rPr lang="en-IN" dirty="0" smtClean="0"/>
              <a:t>-transitions is guaranteed to halt. </a:t>
            </a:r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5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2071687"/>
            <a:ext cx="48387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7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1766887"/>
            <a:ext cx="48482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3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2090737"/>
            <a:ext cx="49720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3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752600"/>
            <a:ext cx="4876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3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5" y="1814512"/>
            <a:ext cx="48958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7" y="2152650"/>
            <a:ext cx="48101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9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1719262"/>
            <a:ext cx="48196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987" y="1685925"/>
            <a:ext cx="47720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0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1857375"/>
            <a:ext cx="47053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4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Variants of Turing Machines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Two new models of TM:</a:t>
            </a:r>
          </a:p>
          <a:p>
            <a:endParaRPr lang="en-IN" dirty="0"/>
          </a:p>
          <a:p>
            <a:endParaRPr lang="en-IN" dirty="0" smtClean="0"/>
          </a:p>
          <a:p>
            <a:pPr lvl="1"/>
            <a:r>
              <a:rPr lang="en-IN" dirty="0" smtClean="0"/>
              <a:t>Multi tape </a:t>
            </a:r>
            <a:r>
              <a:rPr lang="en-IN" dirty="0"/>
              <a:t>T</a:t>
            </a:r>
            <a:r>
              <a:rPr lang="en-IN" dirty="0" smtClean="0"/>
              <a:t>uring machine</a:t>
            </a:r>
          </a:p>
          <a:p>
            <a:pPr lvl="1"/>
            <a:r>
              <a:rPr lang="en-IN" dirty="0" smtClean="0"/>
              <a:t>Nondeterministic Turing machine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7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Elimination of </a:t>
            </a:r>
            <a:r>
              <a:rPr lang="az-Cyrl-AZ" dirty="0" smtClean="0"/>
              <a:t>Є</a:t>
            </a:r>
            <a:r>
              <a:rPr lang="en-IN" dirty="0" smtClean="0"/>
              <a:t>-transitions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022" y="1969527"/>
            <a:ext cx="7961223" cy="1198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770" y="4007441"/>
            <a:ext cx="8096720" cy="19168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770" y="3335409"/>
            <a:ext cx="6429777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7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Multitape</a:t>
            </a:r>
            <a:r>
              <a:rPr lang="en-IN" dirty="0" smtClean="0"/>
              <a:t> Turing Machine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089" y="1419281"/>
            <a:ext cx="8439150" cy="1171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776" y="2985819"/>
            <a:ext cx="42957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91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2447925"/>
            <a:ext cx="80105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824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659" y="201255"/>
            <a:ext cx="8382000" cy="2876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7" y="3128963"/>
            <a:ext cx="51911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737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Nondeterministic Turing Machine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215" y="2180856"/>
            <a:ext cx="7781925" cy="2676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22303"/>
            <a:ext cx="6134100" cy="400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300" y="1640496"/>
            <a:ext cx="1438275" cy="295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00" y="5010150"/>
            <a:ext cx="75342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867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827" y="365125"/>
            <a:ext cx="8153400" cy="3343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077" y="3410057"/>
            <a:ext cx="6199165" cy="328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560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910" y="583842"/>
            <a:ext cx="8020050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21" y="2404057"/>
            <a:ext cx="8343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836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model of Linear Bounded Automaton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model is important because:</a:t>
            </a:r>
          </a:p>
          <a:p>
            <a:pPr lvl="1"/>
            <a:r>
              <a:rPr lang="en-IN" dirty="0" smtClean="0"/>
              <a:t>Set of context-sensitive languages is accepted by the model</a:t>
            </a:r>
          </a:p>
          <a:p>
            <a:pPr lvl="1"/>
            <a:r>
              <a:rPr lang="en-IN" dirty="0" smtClean="0"/>
              <a:t>The infinite storage is restricted in size but not in accessibility to the storage in comparison with TM model. –Linear Bounded Automaton</a:t>
            </a:r>
          </a:p>
          <a:p>
            <a:pPr lvl="1"/>
            <a:endParaRPr lang="en-IN" dirty="0"/>
          </a:p>
          <a:p>
            <a:pPr marL="457200" lvl="1" indent="0" algn="just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 linear bounded automaton is a nondeterministic Turing machine which has a single tape whose length is not infinite but bounded by a linear function of length of the input string. The model can be described formally by the following set format:</a:t>
            </a:r>
          </a:p>
          <a:p>
            <a:pPr marL="457200" lvl="1" indent="0" algn="just">
              <a:buNone/>
            </a:pPr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805" y="5554980"/>
            <a:ext cx="340995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805" y="6111717"/>
            <a:ext cx="3162300" cy="295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442" y="6189187"/>
            <a:ext cx="32670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52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1109662"/>
            <a:ext cx="63341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5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Relation between LBA and Context-sensitive languages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884" y="2546826"/>
            <a:ext cx="8136255" cy="168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7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Elimination of </a:t>
            </a:r>
            <a:r>
              <a:rPr lang="az-Cyrl-AZ" dirty="0" smtClean="0"/>
              <a:t>Є</a:t>
            </a:r>
            <a:r>
              <a:rPr lang="en-IN" dirty="0" smtClean="0"/>
              <a:t>-transitions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860" y="2210594"/>
            <a:ext cx="6949292" cy="339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Halting behaviour of PDAs without </a:t>
            </a:r>
            <a:r>
              <a:rPr lang="az-Cyrl-AZ" dirty="0" smtClean="0"/>
              <a:t>Є</a:t>
            </a:r>
            <a:r>
              <a:rPr lang="en-IN" dirty="0" smtClean="0"/>
              <a:t>-transitions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387" y="2179414"/>
            <a:ext cx="7894347" cy="1452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387" y="3946904"/>
            <a:ext cx="7778437" cy="178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9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 algorithm to decide whether M Accepts 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626" y="1934111"/>
            <a:ext cx="7073253" cy="379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26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Decidability of Emptiness and Finiteness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755" y="2515460"/>
            <a:ext cx="7857856" cy="339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89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151</Words>
  <Application>Microsoft Office PowerPoint</Application>
  <PresentationFormat>Widescreen</PresentationFormat>
  <Paragraphs>30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Calibri Light</vt:lpstr>
      <vt:lpstr>Office Theme</vt:lpstr>
      <vt:lpstr>Module 4</vt:lpstr>
      <vt:lpstr>Decidability of CFLs</vt:lpstr>
      <vt:lpstr>Using a Grammar to decide</vt:lpstr>
      <vt:lpstr>Using a PDA to decide</vt:lpstr>
      <vt:lpstr>Elimination of Є-transitions</vt:lpstr>
      <vt:lpstr>Elimination of Є-transitions</vt:lpstr>
      <vt:lpstr> Halting behaviour of PDAs without Є-transitions</vt:lpstr>
      <vt:lpstr>An algorithm to decide whether M Accepts W</vt:lpstr>
      <vt:lpstr>Decidability of Emptiness and Finiteness</vt:lpstr>
      <vt:lpstr>PowerPoint Presentation</vt:lpstr>
      <vt:lpstr>PowerPoint Presentation</vt:lpstr>
      <vt:lpstr>The Undecidable questions about CFLs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Variants of Turing Machines</vt:lpstr>
      <vt:lpstr>Multitape Turing Machine</vt:lpstr>
      <vt:lpstr>PowerPoint Presentation</vt:lpstr>
      <vt:lpstr>PowerPoint Presentation</vt:lpstr>
      <vt:lpstr>Nondeterministic Turing Machine</vt:lpstr>
      <vt:lpstr>PowerPoint Presentation</vt:lpstr>
      <vt:lpstr>PowerPoint Presentation</vt:lpstr>
      <vt:lpstr>The model of Linear Bounded Automaton</vt:lpstr>
      <vt:lpstr>PowerPoint Presentation</vt:lpstr>
      <vt:lpstr>Relation between LBA and Context-sensitive languages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</dc:title>
  <dc:creator>Bhavya</dc:creator>
  <cp:lastModifiedBy>Bhavya</cp:lastModifiedBy>
  <cp:revision>43</cp:revision>
  <dcterms:created xsi:type="dcterms:W3CDTF">2020-11-24T03:37:10Z</dcterms:created>
  <dcterms:modified xsi:type="dcterms:W3CDTF">2020-12-14T06:32:05Z</dcterms:modified>
</cp:coreProperties>
</file>