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55"/>
  </p:notesMasterIdLst>
  <p:handoutMasterIdLst>
    <p:handoutMasterId r:id="rId56"/>
  </p:handoutMasterIdLst>
  <p:sldIdLst>
    <p:sldId id="256" r:id="rId2"/>
    <p:sldId id="259" r:id="rId3"/>
    <p:sldId id="260" r:id="rId4"/>
    <p:sldId id="286" r:id="rId5"/>
    <p:sldId id="321" r:id="rId6"/>
    <p:sldId id="322" r:id="rId7"/>
    <p:sldId id="267" r:id="rId8"/>
    <p:sldId id="271" r:id="rId9"/>
    <p:sldId id="287" r:id="rId10"/>
    <p:sldId id="288" r:id="rId11"/>
    <p:sldId id="289" r:id="rId12"/>
    <p:sldId id="290" r:id="rId13"/>
    <p:sldId id="291" r:id="rId14"/>
    <p:sldId id="272" r:id="rId15"/>
    <p:sldId id="283" r:id="rId16"/>
    <p:sldId id="292" r:id="rId17"/>
    <p:sldId id="293" r:id="rId18"/>
    <p:sldId id="297" r:id="rId19"/>
    <p:sldId id="294" r:id="rId20"/>
    <p:sldId id="295" r:id="rId21"/>
    <p:sldId id="296" r:id="rId22"/>
    <p:sldId id="303" r:id="rId23"/>
    <p:sldId id="307" r:id="rId24"/>
    <p:sldId id="304" r:id="rId25"/>
    <p:sldId id="305" r:id="rId26"/>
    <p:sldId id="298" r:id="rId27"/>
    <p:sldId id="299" r:id="rId28"/>
    <p:sldId id="306" r:id="rId29"/>
    <p:sldId id="308" r:id="rId30"/>
    <p:sldId id="309" r:id="rId31"/>
    <p:sldId id="310" r:id="rId32"/>
    <p:sldId id="311" r:id="rId33"/>
    <p:sldId id="312" r:id="rId34"/>
    <p:sldId id="313" r:id="rId35"/>
    <p:sldId id="314" r:id="rId36"/>
    <p:sldId id="300" r:id="rId37"/>
    <p:sldId id="301" r:id="rId38"/>
    <p:sldId id="302" r:id="rId39"/>
    <p:sldId id="319" r:id="rId40"/>
    <p:sldId id="320" r:id="rId41"/>
    <p:sldId id="315" r:id="rId42"/>
    <p:sldId id="316" r:id="rId43"/>
    <p:sldId id="317" r:id="rId44"/>
    <p:sldId id="318" r:id="rId45"/>
    <p:sldId id="325" r:id="rId46"/>
    <p:sldId id="323" r:id="rId47"/>
    <p:sldId id="324" r:id="rId48"/>
    <p:sldId id="326" r:id="rId49"/>
    <p:sldId id="328" r:id="rId50"/>
    <p:sldId id="327" r:id="rId51"/>
    <p:sldId id="329" r:id="rId52"/>
    <p:sldId id="330" r:id="rId53"/>
    <p:sldId id="263" r:id="rId54"/>
  </p:sldIdLst>
  <p:sldSz cx="9144000" cy="6858000" type="screen4x3"/>
  <p:notesSz cx="6858000" cy="9144000"/>
  <p:custDataLst>
    <p:tags r:id="rId57"/>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86" autoAdjust="0"/>
    <p:restoredTop sz="86243" autoAdjust="0"/>
  </p:normalViewPr>
  <p:slideViewPr>
    <p:cSldViewPr>
      <p:cViewPr varScale="1">
        <p:scale>
          <a:sx n="74" d="100"/>
          <a:sy n="74" d="100"/>
        </p:scale>
        <p:origin x="1200" y="7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8.xml"/><Relationship Id="rId18" Type="http://schemas.openxmlformats.org/officeDocument/2006/relationships/slide" Target="slides/slide33.xml"/><Relationship Id="rId26" Type="http://schemas.openxmlformats.org/officeDocument/2006/relationships/slide" Target="slides/slide43.xml"/><Relationship Id="rId3" Type="http://schemas.openxmlformats.org/officeDocument/2006/relationships/slide" Target="slides/slide3.xml"/><Relationship Id="rId21" Type="http://schemas.openxmlformats.org/officeDocument/2006/relationships/slide" Target="slides/slide37.xml"/><Relationship Id="rId7" Type="http://schemas.openxmlformats.org/officeDocument/2006/relationships/slide" Target="slides/slide14.xml"/><Relationship Id="rId12" Type="http://schemas.openxmlformats.org/officeDocument/2006/relationships/slide" Target="slides/slide27.xml"/><Relationship Id="rId17" Type="http://schemas.openxmlformats.org/officeDocument/2006/relationships/slide" Target="slides/slide32.xml"/><Relationship Id="rId25" Type="http://schemas.openxmlformats.org/officeDocument/2006/relationships/slide" Target="slides/slide42.xml"/><Relationship Id="rId2" Type="http://schemas.openxmlformats.org/officeDocument/2006/relationships/slide" Target="slides/slide2.xml"/><Relationship Id="rId16" Type="http://schemas.openxmlformats.org/officeDocument/2006/relationships/slide" Target="slides/slide31.xml"/><Relationship Id="rId20" Type="http://schemas.openxmlformats.org/officeDocument/2006/relationships/slide" Target="slides/slide35.xml"/><Relationship Id="rId29" Type="http://schemas.openxmlformats.org/officeDocument/2006/relationships/slide" Target="slides/slide49.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24.xml"/><Relationship Id="rId24" Type="http://schemas.openxmlformats.org/officeDocument/2006/relationships/slide" Target="slides/slide41.xml"/><Relationship Id="rId32" Type="http://schemas.openxmlformats.org/officeDocument/2006/relationships/slide" Target="slides/slide53.xml"/><Relationship Id="rId5" Type="http://schemas.openxmlformats.org/officeDocument/2006/relationships/slide" Target="slides/slide6.xml"/><Relationship Id="rId15" Type="http://schemas.openxmlformats.org/officeDocument/2006/relationships/slide" Target="slides/slide30.xml"/><Relationship Id="rId23" Type="http://schemas.openxmlformats.org/officeDocument/2006/relationships/slide" Target="slides/slide40.xml"/><Relationship Id="rId28" Type="http://schemas.openxmlformats.org/officeDocument/2006/relationships/slide" Target="slides/slide48.xml"/><Relationship Id="rId10" Type="http://schemas.openxmlformats.org/officeDocument/2006/relationships/slide" Target="slides/slide21.xml"/><Relationship Id="rId19" Type="http://schemas.openxmlformats.org/officeDocument/2006/relationships/slide" Target="slides/slide34.xml"/><Relationship Id="rId31" Type="http://schemas.openxmlformats.org/officeDocument/2006/relationships/slide" Target="slides/slide52.xml"/><Relationship Id="rId4" Type="http://schemas.openxmlformats.org/officeDocument/2006/relationships/slide" Target="slides/slide5.xml"/><Relationship Id="rId9" Type="http://schemas.openxmlformats.org/officeDocument/2006/relationships/slide" Target="slides/slide19.xml"/><Relationship Id="rId14" Type="http://schemas.openxmlformats.org/officeDocument/2006/relationships/slide" Target="slides/slide29.xml"/><Relationship Id="rId22" Type="http://schemas.openxmlformats.org/officeDocument/2006/relationships/slide" Target="slides/slide39.xml"/><Relationship Id="rId27" Type="http://schemas.openxmlformats.org/officeDocument/2006/relationships/slide" Target="slides/slide44.xml"/><Relationship Id="rId30"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4492E76-D340-405F-9969-0502D16C90D0}" type="slidenum">
              <a:rPr lang="en-US"/>
              <a:pPr>
                <a:defRPr/>
              </a:pPr>
              <a:t>‹#›</a:t>
            </a:fld>
            <a:endParaRPr lang="en-US"/>
          </a:p>
        </p:txBody>
      </p:sp>
    </p:spTree>
    <p:extLst>
      <p:ext uri="{BB962C8B-B14F-4D97-AF65-F5344CB8AC3E}">
        <p14:creationId xmlns:p14="http://schemas.microsoft.com/office/powerpoint/2010/main" val="2011064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2793076-17A9-43F1-8C4E-1DAF53FD0C83}" type="slidenum">
              <a:rPr lang="en-US"/>
              <a:pPr>
                <a:defRPr/>
              </a:pPr>
              <a:t>‹#›</a:t>
            </a:fld>
            <a:endParaRPr lang="en-US"/>
          </a:p>
        </p:txBody>
      </p:sp>
    </p:spTree>
    <p:extLst>
      <p:ext uri="{BB962C8B-B14F-4D97-AF65-F5344CB8AC3E}">
        <p14:creationId xmlns:p14="http://schemas.microsoft.com/office/powerpoint/2010/main" val="2585634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5FB4ED-E111-4453-9B3E-1282B6613644}" type="slidenum">
              <a:rPr lang="en-US" sz="1200" smtClean="0"/>
              <a:pPr/>
              <a:t>1</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t>Welcome to Chapter 4 on query formulation with SQL</a:t>
            </a:r>
          </a:p>
          <a:p>
            <a:r>
              <a:rPr lang="en-US"/>
              <a:t>Query formulation is an important skill in application development</a:t>
            </a:r>
          </a:p>
          <a:p>
            <a:r>
              <a:rPr lang="en-US"/>
              <a:t>Everyone involved in the application dev. must be competent in query formulation</a:t>
            </a:r>
          </a:p>
          <a:p>
            <a:r>
              <a:rPr lang="en-US"/>
              <a:t>Most students will be involved (at least initially) in application development rather than in a role as a database specialist. Database specialists must also understand query formulation and SQL.</a:t>
            </a:r>
          </a:p>
          <a:p>
            <a:r>
              <a:rPr lang="en-US"/>
              <a:t>Objectives:</a:t>
            </a:r>
          </a:p>
          <a:p>
            <a:r>
              <a:rPr lang="en-US"/>
              <a:t> - Query formulation: problem statement into a database representation</a:t>
            </a:r>
          </a:p>
          <a:p>
            <a:r>
              <a:rPr lang="en-US"/>
              <a:t> - SELECT statement: syntax and patterns for subset operations, joins, summarization,</a:t>
            </a:r>
          </a:p>
          <a:p>
            <a:r>
              <a:rPr lang="en-US"/>
              <a:t>   traditional set operators, and data manipulation operations</a:t>
            </a:r>
          </a:p>
          <a:p>
            <a:r>
              <a:rPr lang="en-US"/>
              <a:t> - </a:t>
            </a:r>
            <a:r>
              <a:rPr lang="en-US">
                <a:cs typeface="Times New Roman" pitchFamily="18" charset="0"/>
              </a:rPr>
              <a:t> Write English descriptions to document SQL statements</a:t>
            </a:r>
            <a:endParaRPr lang="en-US"/>
          </a:p>
          <a:p>
            <a:r>
              <a:rPr lang="en-US"/>
              <a:t> - Need lots of practice with query formulation and SQL</a:t>
            </a:r>
          </a:p>
        </p:txBody>
      </p:sp>
    </p:spTree>
    <p:extLst>
      <p:ext uri="{BB962C8B-B14F-4D97-AF65-F5344CB8AC3E}">
        <p14:creationId xmlns:p14="http://schemas.microsoft.com/office/powerpoint/2010/main" val="1225035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0AD64A-195A-4B83-924B-F6E789FBE376}" type="slidenum">
              <a:rPr lang="en-US" sz="1200" smtClean="0"/>
              <a:pPr/>
              <a:t>10</a:t>
            </a:fld>
            <a:endParaRPr lang="en-US" sz="1200"/>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r>
              <a:rPr lang="en-US" dirty="0"/>
              <a:t>Example 5: </a:t>
            </a:r>
          </a:p>
          <a:p>
            <a:r>
              <a:rPr lang="en-US" dirty="0"/>
              <a:t> - Retrieves faculty hired after 2005</a:t>
            </a:r>
          </a:p>
          <a:p>
            <a:r>
              <a:rPr lang="en-US" dirty="0"/>
              <a:t> - Inflates salary by 10%</a:t>
            </a:r>
          </a:p>
          <a:p>
            <a:r>
              <a:rPr lang="en-US" dirty="0"/>
              <a:t>Different functions by DBMS: need to carefully study documentation</a:t>
            </a:r>
          </a:p>
        </p:txBody>
      </p:sp>
    </p:spTree>
    <p:extLst>
      <p:ext uri="{BB962C8B-B14F-4D97-AF65-F5344CB8AC3E}">
        <p14:creationId xmlns:p14="http://schemas.microsoft.com/office/powerpoint/2010/main" val="102738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603B840-9FE2-447C-ACBB-2B8170324ABD}" type="slidenum">
              <a:rPr lang="en-US" sz="1200" smtClean="0"/>
              <a:pPr/>
              <a:t>11</a:t>
            </a:fld>
            <a:endParaRPr lang="en-US" sz="1200"/>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r>
              <a:rPr lang="en-US" dirty="0"/>
              <a:t>Common patterns:</a:t>
            </a:r>
          </a:p>
          <a:p>
            <a:r>
              <a:rPr lang="en-US" dirty="0"/>
              <a:t> - Strings with specified endings</a:t>
            </a:r>
          </a:p>
          <a:p>
            <a:r>
              <a:rPr lang="en-US" dirty="0"/>
              <a:t> - Strings with specified beginnings</a:t>
            </a:r>
          </a:p>
          <a:p>
            <a:r>
              <a:rPr lang="en-US" dirty="0"/>
              <a:t> - Strings containing a substring</a:t>
            </a:r>
          </a:p>
          <a:p>
            <a:r>
              <a:rPr lang="en-US" dirty="0"/>
              <a:t>Meta characters:</a:t>
            </a:r>
          </a:p>
          <a:p>
            <a:r>
              <a:rPr lang="en-US" dirty="0"/>
              <a:t> - Special meaning when using the LIKE operator</a:t>
            </a:r>
          </a:p>
          <a:p>
            <a:r>
              <a:rPr lang="en-US" dirty="0"/>
              <a:t> - Many others available: study DBMS documentation</a:t>
            </a:r>
          </a:p>
          <a:p>
            <a:r>
              <a:rPr lang="en-US" dirty="0"/>
              <a:t>Example 6: </a:t>
            </a:r>
          </a:p>
          <a:p>
            <a:r>
              <a:rPr lang="en-US" dirty="0"/>
              <a:t> - Retrieves offerings of IS course numbers</a:t>
            </a:r>
          </a:p>
          <a:p>
            <a:r>
              <a:rPr lang="en-US" dirty="0"/>
              <a:t> - Access supports SQL standard meta characters (% and _) in SQL-92 query mode</a:t>
            </a:r>
          </a:p>
        </p:txBody>
      </p:sp>
    </p:spTree>
    <p:extLst>
      <p:ext uri="{BB962C8B-B14F-4D97-AF65-F5344CB8AC3E}">
        <p14:creationId xmlns:p14="http://schemas.microsoft.com/office/powerpoint/2010/main" val="2719779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D0FCA8-0DDB-4BB9-B2A3-5705215F77D7}" type="slidenum">
              <a:rPr lang="en-US" sz="1200" smtClean="0"/>
              <a:pPr/>
              <a:t>12</a:t>
            </a:fld>
            <a:endParaRPr lang="en-US" sz="1200"/>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r>
              <a:rPr lang="en-US" dirty="0"/>
              <a:t>Date manipulation:</a:t>
            </a:r>
          </a:p>
          <a:p>
            <a:r>
              <a:rPr lang="en-US" dirty="0"/>
              <a:t> - Not strings: do not use pattern matching characters even though some DBMSs permit</a:t>
            </a:r>
          </a:p>
          <a:p>
            <a:r>
              <a:rPr lang="en-US" dirty="0"/>
              <a:t>   (not portable)</a:t>
            </a:r>
          </a:p>
          <a:p>
            <a:r>
              <a:rPr lang="en-US" dirty="0"/>
              <a:t> - Study documentation carefully for date functions and constant formats</a:t>
            </a:r>
          </a:p>
          <a:p>
            <a:r>
              <a:rPr lang="en-US" dirty="0"/>
              <a:t>BETWEEN-AND operator:</a:t>
            </a:r>
          </a:p>
          <a:p>
            <a:r>
              <a:rPr lang="en-US" dirty="0"/>
              <a:t> - Closed interval (includes end points)</a:t>
            </a:r>
          </a:p>
          <a:p>
            <a:r>
              <a:rPr lang="en-US" dirty="0"/>
              <a:t> - Short cut for &gt;= AND &lt;=</a:t>
            </a:r>
          </a:p>
          <a:p>
            <a:r>
              <a:rPr lang="en-US" dirty="0"/>
              <a:t> - No shortcuts for other intervals</a:t>
            </a:r>
          </a:p>
        </p:txBody>
      </p:sp>
    </p:spTree>
    <p:extLst>
      <p:ext uri="{BB962C8B-B14F-4D97-AF65-F5344CB8AC3E}">
        <p14:creationId xmlns:p14="http://schemas.microsoft.com/office/powerpoint/2010/main" val="52022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8B07B8-0CAF-45D5-85D1-E93CDE729E3F}" type="slidenum">
              <a:rPr lang="en-US" sz="1200" smtClean="0"/>
              <a:pPr/>
              <a:t>13</a:t>
            </a:fld>
            <a:endParaRPr lang="en-US" sz="1200"/>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r>
              <a:rPr lang="en-US" dirty="0"/>
              <a:t>Example 8:</a:t>
            </a:r>
          </a:p>
          <a:p>
            <a:r>
              <a:rPr lang="en-US" dirty="0"/>
              <a:t> - Retrieve summer 2017 offerings without an assigned instructor</a:t>
            </a:r>
          </a:p>
          <a:p>
            <a:r>
              <a:rPr lang="en-US" dirty="0"/>
              <a:t> - Use IS NULL to test for null values</a:t>
            </a:r>
          </a:p>
          <a:p>
            <a:r>
              <a:rPr lang="en-US" dirty="0"/>
              <a:t>Example 9:</a:t>
            </a:r>
          </a:p>
          <a:p>
            <a:r>
              <a:rPr lang="en-US" dirty="0"/>
              <a:t> - Retrieve offerings in Fall 2016 or Winter 2017</a:t>
            </a:r>
          </a:p>
          <a:p>
            <a:r>
              <a:rPr lang="en-US" dirty="0"/>
              <a:t> -Always use parentheses when mixing AND </a:t>
            </a:r>
            <a:r>
              <a:rPr lang="en-US" dirty="0" err="1"/>
              <a:t>and</a:t>
            </a:r>
            <a:r>
              <a:rPr lang="en-US" dirty="0"/>
              <a:t> OR</a:t>
            </a:r>
          </a:p>
          <a:p>
            <a:r>
              <a:rPr lang="en-US" dirty="0"/>
              <a:t>  - Reader may not know default evaluation</a:t>
            </a:r>
          </a:p>
          <a:p>
            <a:r>
              <a:rPr lang="en-US" dirty="0"/>
              <a:t>  - Easy to make a mistake</a:t>
            </a:r>
          </a:p>
          <a:p>
            <a:r>
              <a:rPr lang="en-US" dirty="0"/>
              <a:t>  - May not be portable if parentheses are not used</a:t>
            </a:r>
          </a:p>
        </p:txBody>
      </p:sp>
    </p:spTree>
    <p:extLst>
      <p:ext uri="{BB962C8B-B14F-4D97-AF65-F5344CB8AC3E}">
        <p14:creationId xmlns:p14="http://schemas.microsoft.com/office/powerpoint/2010/main" val="1313917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7545D0-EBCF-4A18-B8B6-6C8608F4477E}" type="slidenum">
              <a:rPr lang="en-US" sz="1200" smtClean="0"/>
              <a:pPr/>
              <a:t>14</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t>Chapter 3 material: can present again for review</a:t>
            </a:r>
          </a:p>
          <a:p>
            <a:r>
              <a:rPr lang="en-US"/>
              <a:t>Can instead present material in Chapter 4 and skip when initially covering chapter 3</a:t>
            </a:r>
          </a:p>
          <a:p>
            <a:r>
              <a:rPr lang="en-US"/>
              <a:t>Most joins follow relationship diagram</a:t>
            </a:r>
          </a:p>
          <a:p>
            <a:r>
              <a:rPr lang="en-US"/>
              <a:t> - PK-FK comparisons</a:t>
            </a:r>
          </a:p>
          <a:p>
            <a:r>
              <a:rPr lang="en-US"/>
              <a:t> - What tables can be combined directly versus indirectly</a:t>
            </a:r>
          </a:p>
        </p:txBody>
      </p:sp>
    </p:spTree>
    <p:extLst>
      <p:ext uri="{BB962C8B-B14F-4D97-AF65-F5344CB8AC3E}">
        <p14:creationId xmlns:p14="http://schemas.microsoft.com/office/powerpoint/2010/main" val="2833202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1E133F-AF5E-4394-918B-31EDA4C29D73}" type="slidenum">
              <a:rPr lang="en-US" sz="1200" smtClean="0"/>
              <a:pPr/>
              <a:t>15</a:t>
            </a:fld>
            <a:endParaRPr lang="en-US" sz="1200"/>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r>
              <a:rPr lang="en-US"/>
              <a:t>Work with small tables: Chapter 3 material; present again for review if necessary</a:t>
            </a:r>
          </a:p>
          <a:p>
            <a:r>
              <a:rPr lang="en-US"/>
              <a:t> - Can instead present material in Chapter 4 and skip when initially covering chapter 3</a:t>
            </a:r>
          </a:p>
          <a:p>
            <a:r>
              <a:rPr lang="en-US"/>
              <a:t> - Useful for understanding the join operation</a:t>
            </a:r>
          </a:p>
          <a:p>
            <a:r>
              <a:rPr lang="en-US"/>
              <a:t> - Useful for difficult problems</a:t>
            </a:r>
          </a:p>
          <a:p>
            <a:r>
              <a:rPr lang="en-US"/>
              <a:t>Join condition: Faculty.FacNo = Offering.FacNo</a:t>
            </a:r>
          </a:p>
          <a:p>
            <a:r>
              <a:rPr lang="en-US"/>
              <a:t>Matching rows:</a:t>
            </a:r>
          </a:p>
          <a:p>
            <a:r>
              <a:rPr lang="en-US"/>
              <a:t> - First Faculty row with row 1 and row 3 of Offering</a:t>
            </a:r>
          </a:p>
          <a:p>
            <a:r>
              <a:rPr lang="en-US"/>
              <a:t> - Second Faculty row with row 2 of Offering</a:t>
            </a:r>
          </a:p>
          <a:p>
            <a:r>
              <a:rPr lang="en-US"/>
              <a:t>Join can be applied to multiple tables:</a:t>
            </a:r>
          </a:p>
          <a:p>
            <a:r>
              <a:rPr lang="en-US"/>
              <a:t> - Join two tables</a:t>
            </a:r>
          </a:p>
          <a:p>
            <a:r>
              <a:rPr lang="en-US"/>
              <a:t> - Join a third table to the result of the first two tables</a:t>
            </a:r>
          </a:p>
          <a:p>
            <a:r>
              <a:rPr lang="en-US"/>
              <a:t> - Join Faculty to Offering</a:t>
            </a:r>
          </a:p>
          <a:p>
            <a:r>
              <a:rPr lang="en-US"/>
              <a:t> - Join the result to Course</a:t>
            </a:r>
          </a:p>
          <a:p>
            <a:r>
              <a:rPr lang="en-US"/>
              <a:t>Natural join:</a:t>
            </a:r>
          </a:p>
          <a:p>
            <a:r>
              <a:rPr lang="en-US"/>
              <a:t> - Same unqualified column names (names without table names)</a:t>
            </a:r>
          </a:p>
          <a:p>
            <a:r>
              <a:rPr lang="en-US"/>
              <a:t> - Equality</a:t>
            </a:r>
          </a:p>
          <a:p>
            <a:r>
              <a:rPr lang="en-US"/>
              <a:t> - Discard one of the join columns (arbitrary for now which join column is discarded)</a:t>
            </a:r>
          </a:p>
          <a:p>
            <a:r>
              <a:rPr lang="en-US"/>
              <a:t> - Most popular variation of the join</a:t>
            </a:r>
          </a:p>
        </p:txBody>
      </p:sp>
    </p:spTree>
    <p:extLst>
      <p:ext uri="{BB962C8B-B14F-4D97-AF65-F5344CB8AC3E}">
        <p14:creationId xmlns:p14="http://schemas.microsoft.com/office/powerpoint/2010/main" val="2392974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5736D2-A257-4134-BBA9-80C852625FBD}" type="slidenum">
              <a:rPr lang="en-US" sz="1200" smtClean="0"/>
              <a:pPr/>
              <a:t>16</a:t>
            </a:fld>
            <a:endParaRPr lang="en-US" sz="120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r>
              <a:rPr lang="en-US" dirty="0"/>
              <a:t>Meaning: details of offerings and assigned faculty for fall 2016 IS courses taught by assistant professors</a:t>
            </a:r>
          </a:p>
          <a:p>
            <a:r>
              <a:rPr lang="en-US" dirty="0"/>
              <a:t>Cross Product Style:</a:t>
            </a:r>
          </a:p>
          <a:p>
            <a:r>
              <a:rPr lang="en-US" dirty="0"/>
              <a:t> - Name comes from derivation of the join operator</a:t>
            </a:r>
          </a:p>
          <a:p>
            <a:r>
              <a:rPr lang="en-US" dirty="0"/>
              <a:t> - Join is equivalent of a cross product, selection (retain just matching rows)</a:t>
            </a:r>
          </a:p>
          <a:p>
            <a:r>
              <a:rPr lang="en-US" dirty="0"/>
              <a:t>Extension for multiple tables:</a:t>
            </a:r>
          </a:p>
          <a:p>
            <a:r>
              <a:rPr lang="en-US" dirty="0"/>
              <a:t> - Add tables to the FROM clause</a:t>
            </a:r>
          </a:p>
          <a:p>
            <a:r>
              <a:rPr lang="en-US" dirty="0"/>
              <a:t> - Add join conditions to the WHERE clause</a:t>
            </a:r>
          </a:p>
          <a:p>
            <a:r>
              <a:rPr lang="en-US" dirty="0"/>
              <a:t>Order of tables and join conditions is NOT order dependent</a:t>
            </a:r>
          </a:p>
          <a:p>
            <a:r>
              <a:rPr lang="en-US" dirty="0"/>
              <a:t>Oracle version: use % instead of *</a:t>
            </a:r>
          </a:p>
        </p:txBody>
      </p:sp>
    </p:spTree>
    <p:extLst>
      <p:ext uri="{BB962C8B-B14F-4D97-AF65-F5344CB8AC3E}">
        <p14:creationId xmlns:p14="http://schemas.microsoft.com/office/powerpoint/2010/main" val="565451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85D0DD-F04F-40C5-8EE5-729CC33C9306}" type="slidenum">
              <a:rPr lang="en-US" sz="1200" smtClean="0"/>
              <a:pPr/>
              <a:t>17</a:t>
            </a:fld>
            <a:endParaRPr lang="en-US" sz="1200"/>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r>
              <a:rPr lang="en-US" dirty="0"/>
              <a:t>Use % for wildcard matching</a:t>
            </a:r>
            <a:r>
              <a:rPr lang="en-US" baseline="0" dirty="0"/>
              <a:t> in Oracle.</a:t>
            </a:r>
            <a:endParaRPr lang="en-US" dirty="0"/>
          </a:p>
          <a:p>
            <a:r>
              <a:rPr lang="en-US" dirty="0"/>
              <a:t>Join Operator Style:</a:t>
            </a:r>
          </a:p>
          <a:p>
            <a:r>
              <a:rPr lang="en-US" dirty="0"/>
              <a:t> - SQL:1999 to SQL:2016, Oracle 9i</a:t>
            </a:r>
            <a:r>
              <a:rPr lang="en-US" baseline="0" dirty="0"/>
              <a:t> to 12c</a:t>
            </a:r>
            <a:r>
              <a:rPr lang="en-US" dirty="0"/>
              <a:t>, and Access</a:t>
            </a:r>
          </a:p>
          <a:p>
            <a:r>
              <a:rPr lang="en-US" dirty="0"/>
              <a:t> - Oracle 8i does not support</a:t>
            </a:r>
          </a:p>
          <a:p>
            <a:r>
              <a:rPr lang="en-US" dirty="0"/>
              <a:t>Extension for multiple tables:</a:t>
            </a:r>
          </a:p>
          <a:p>
            <a:r>
              <a:rPr lang="en-US" dirty="0"/>
              <a:t> - Need to use parentheses in Access</a:t>
            </a:r>
          </a:p>
          <a:p>
            <a:r>
              <a:rPr lang="en-US" dirty="0"/>
              <a:t> - Conceptually no need for parentheses because join is associative </a:t>
            </a:r>
          </a:p>
          <a:p>
            <a:r>
              <a:rPr lang="en-US" dirty="0"/>
              <a:t>   (order of operations does not matter)</a:t>
            </a:r>
          </a:p>
          <a:p>
            <a:r>
              <a:rPr lang="en-US" dirty="0"/>
              <a:t> - Nested parentheses are difficult to read</a:t>
            </a:r>
          </a:p>
          <a:p>
            <a:r>
              <a:rPr lang="en-US" dirty="0"/>
              <a:t> - Harder to find the tables in the statement</a:t>
            </a:r>
          </a:p>
        </p:txBody>
      </p:sp>
    </p:spTree>
    <p:extLst>
      <p:ext uri="{BB962C8B-B14F-4D97-AF65-F5344CB8AC3E}">
        <p14:creationId xmlns:p14="http://schemas.microsoft.com/office/powerpoint/2010/main" val="216365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4D8EFD-DE50-48D2-833E-C3D413D98813}" type="slidenum">
              <a:rPr lang="en-US" sz="1200" smtClean="0"/>
              <a:pPr/>
              <a:t>18</a:t>
            </a:fld>
            <a:endParaRPr lang="en-US" sz="1200"/>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r>
              <a:rPr lang="en-US"/>
              <a:t>Ambiguous:</a:t>
            </a:r>
          </a:p>
          <a:p>
            <a:r>
              <a:rPr lang="en-US"/>
              <a:t> - More than one table in the query contains a column referenced in the query</a:t>
            </a:r>
          </a:p>
          <a:p>
            <a:r>
              <a:rPr lang="en-US"/>
              <a:t> - Ambiguity determined by the query not the database</a:t>
            </a:r>
          </a:p>
          <a:p>
            <a:r>
              <a:rPr lang="en-US"/>
              <a:t>Example 9:</a:t>
            </a:r>
          </a:p>
          <a:p>
            <a:r>
              <a:rPr lang="en-US"/>
              <a:t> - Offering and Faculty tables</a:t>
            </a:r>
          </a:p>
          <a:p>
            <a:r>
              <a:rPr lang="en-US"/>
              <a:t> - Reference to FacNo is ambiguous unless qualified</a:t>
            </a:r>
          </a:p>
          <a:p>
            <a:r>
              <a:rPr lang="en-US"/>
              <a:t> - Reference to CourseNo is not ambiguous: Course table is not in the query</a:t>
            </a:r>
          </a:p>
          <a:p>
            <a:r>
              <a:rPr lang="en-US"/>
              <a:t>Readability:</a:t>
            </a:r>
          </a:p>
          <a:p>
            <a:r>
              <a:rPr lang="en-US"/>
              <a:t> - qualified names are easier to read (no context to imply)</a:t>
            </a:r>
          </a:p>
          <a:p>
            <a:r>
              <a:rPr lang="en-US"/>
              <a:t>Writability:</a:t>
            </a:r>
          </a:p>
          <a:p>
            <a:r>
              <a:rPr lang="en-US"/>
              <a:t> - Unqualified names require fewer keystrokes (less work)</a:t>
            </a:r>
          </a:p>
          <a:p>
            <a:r>
              <a:rPr lang="en-US"/>
              <a:t>Column naming convention:</a:t>
            </a:r>
          </a:p>
          <a:p>
            <a:r>
              <a:rPr lang="en-US"/>
              <a:t> - Table name abbreviation: Std for Student</a:t>
            </a:r>
          </a:p>
          <a:p>
            <a:r>
              <a:rPr lang="en-US"/>
              <a:t> - Column names easy to associate with tables without qualification</a:t>
            </a:r>
          </a:p>
        </p:txBody>
      </p:sp>
    </p:spTree>
    <p:extLst>
      <p:ext uri="{BB962C8B-B14F-4D97-AF65-F5344CB8AC3E}">
        <p14:creationId xmlns:p14="http://schemas.microsoft.com/office/powerpoint/2010/main" val="553565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05361F-24D5-4A0B-9B6B-06DE3B6EB3B0}" type="slidenum">
              <a:rPr lang="en-US" sz="1200" smtClean="0"/>
              <a:pPr/>
              <a:t>19</a:t>
            </a:fld>
            <a:endParaRPr 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r>
              <a:rPr lang="en-US"/>
              <a:t>Row summary: compress multiple rows into a single row</a:t>
            </a:r>
          </a:p>
          <a:p>
            <a:r>
              <a:rPr lang="en-US"/>
              <a:t>Row details are important for operational decision-making (resolving a customer complaint, finding lost shipment, …)</a:t>
            </a:r>
          </a:p>
          <a:p>
            <a:r>
              <a:rPr lang="en-US"/>
              <a:t>Row summaries are important for tactical and strategic decision-making (remove details)</a:t>
            </a:r>
          </a:p>
          <a:p>
            <a:r>
              <a:rPr lang="en-US"/>
              <a:t>Problem involves row summaries:</a:t>
            </a:r>
          </a:p>
          <a:p>
            <a:r>
              <a:rPr lang="en-US"/>
              <a:t> - Result contains aggregate functions: count of students enrolled, average salary, sum of the credit hours</a:t>
            </a:r>
          </a:p>
          <a:p>
            <a:r>
              <a:rPr lang="en-US"/>
              <a:t> - Conditions involve aggregate functions: number of students enrolled less than 10</a:t>
            </a:r>
          </a:p>
          <a:p>
            <a:r>
              <a:rPr lang="en-US"/>
              <a:t>SQL features for summarizing tables:</a:t>
            </a:r>
          </a:p>
          <a:p>
            <a:r>
              <a:rPr lang="en-US"/>
              <a:t> - Aggregate functions in output list</a:t>
            </a:r>
          </a:p>
          <a:p>
            <a:r>
              <a:rPr lang="en-US"/>
              <a:t> - Standard aggregate functions (COUNT, MIN, MAX, SUM, AVG)</a:t>
            </a:r>
          </a:p>
          <a:p>
            <a:r>
              <a:rPr lang="en-US"/>
              <a:t> - Most DBMSs have many other functions available</a:t>
            </a:r>
          </a:p>
          <a:p>
            <a:r>
              <a:rPr lang="en-US"/>
              <a:t> - GROUP BY columns: indicate columns to summarize on</a:t>
            </a:r>
          </a:p>
          <a:p>
            <a:r>
              <a:rPr lang="en-US"/>
              <a:t> - HAVING (optional): indicate group conditions</a:t>
            </a:r>
          </a:p>
        </p:txBody>
      </p:sp>
    </p:spTree>
    <p:extLst>
      <p:ext uri="{BB962C8B-B14F-4D97-AF65-F5344CB8AC3E}">
        <p14:creationId xmlns:p14="http://schemas.microsoft.com/office/powerpoint/2010/main" val="203733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91ADCB-425D-4730-AC59-2A26A7D8F388}" type="slidenum">
              <a:rPr lang="en-US" sz="1200" smtClean="0"/>
              <a:pPr/>
              <a:t>2</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t>Background:</a:t>
            </a:r>
          </a:p>
          <a:p>
            <a:r>
              <a:rPr lang="en-US"/>
              <a:t> - SQL history</a:t>
            </a:r>
          </a:p>
          <a:p>
            <a:r>
              <a:rPr lang="en-US"/>
              <a:t> - SQL usage contexts</a:t>
            </a:r>
          </a:p>
          <a:p>
            <a:r>
              <a:rPr lang="en-US"/>
              <a:t>Getting started:</a:t>
            </a:r>
          </a:p>
          <a:p>
            <a:r>
              <a:rPr lang="en-US"/>
              <a:t> - SQL syntax</a:t>
            </a:r>
          </a:p>
          <a:p>
            <a:r>
              <a:rPr lang="en-US"/>
              <a:t> - Single table problems</a:t>
            </a:r>
          </a:p>
          <a:p>
            <a:r>
              <a:rPr lang="en-US"/>
              <a:t> - Grouping problems</a:t>
            </a:r>
          </a:p>
          <a:p>
            <a:r>
              <a:rPr lang="en-US"/>
              <a:t>Join styles:</a:t>
            </a:r>
          </a:p>
          <a:p>
            <a:r>
              <a:rPr lang="en-US"/>
              <a:t> - Cross product style</a:t>
            </a:r>
          </a:p>
          <a:p>
            <a:r>
              <a:rPr lang="en-US"/>
              <a:t> - Join operator style</a:t>
            </a:r>
          </a:p>
          <a:p>
            <a:r>
              <a:rPr lang="en-US"/>
              <a:t> - Joins and grouping</a:t>
            </a:r>
          </a:p>
          <a:p>
            <a:r>
              <a:rPr lang="en-US"/>
              <a:t>Problem solving guidelines:</a:t>
            </a:r>
          </a:p>
          <a:p>
            <a:r>
              <a:rPr lang="en-US"/>
              <a:t> - Conceptual process</a:t>
            </a:r>
          </a:p>
          <a:p>
            <a:r>
              <a:rPr lang="en-US"/>
              <a:t> - Critical questions</a:t>
            </a:r>
          </a:p>
          <a:p>
            <a:r>
              <a:rPr lang="en-US"/>
              <a:t>Traditional set operators:</a:t>
            </a:r>
          </a:p>
          <a:p>
            <a:r>
              <a:rPr lang="en-US"/>
              <a:t> - Union, intersection, difference</a:t>
            </a:r>
          </a:p>
          <a:p>
            <a:r>
              <a:rPr lang="en-US"/>
              <a:t> - Union compatibility: requirement for using the operators</a:t>
            </a:r>
          </a:p>
          <a:p>
            <a:r>
              <a:rPr lang="en-US"/>
              <a:t> - Data manipulation statements: INSERT, UPDATE, DELETE</a:t>
            </a:r>
          </a:p>
          <a:p>
            <a:r>
              <a:rPr lang="en-US"/>
              <a:t>Include slides on join and traditional set operators: use these if covering relational algebra as part of SQL</a:t>
            </a:r>
          </a:p>
        </p:txBody>
      </p:sp>
    </p:spTree>
    <p:extLst>
      <p:ext uri="{BB962C8B-B14F-4D97-AF65-F5344CB8AC3E}">
        <p14:creationId xmlns:p14="http://schemas.microsoft.com/office/powerpoint/2010/main" val="4089757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8F69EE-8631-474D-8B32-28543D7D636C}" type="slidenum">
              <a:rPr lang="en-US" sz="1200" smtClean="0"/>
              <a:pPr/>
              <a:t>20</a:t>
            </a:fld>
            <a:endParaRPr lang="en-US" sz="1200"/>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r>
              <a:rPr lang="en-US"/>
              <a:t>Example 12: </a:t>
            </a:r>
          </a:p>
          <a:p>
            <a:r>
              <a:rPr lang="en-US"/>
              <a:t> - Row summary because output uses AVG function</a:t>
            </a:r>
          </a:p>
          <a:p>
            <a:r>
              <a:rPr lang="en-US"/>
              <a:t> - Rename output column when using aggregate expressions</a:t>
            </a:r>
          </a:p>
          <a:p>
            <a:r>
              <a:rPr lang="en-US"/>
              <a:t> - Retrieves a one row per faculty rank (ASST, ASSC, PROF)</a:t>
            </a:r>
          </a:p>
          <a:p>
            <a:r>
              <a:rPr lang="en-US"/>
              <a:t> Example 13:</a:t>
            </a:r>
          </a:p>
          <a:p>
            <a:r>
              <a:rPr lang="en-US"/>
              <a:t>  - Summarize majors of upperclass students  by average gpa; only include majors </a:t>
            </a:r>
          </a:p>
          <a:p>
            <a:r>
              <a:rPr lang="en-US"/>
              <a:t>    with avggpa &gt; 3.1</a:t>
            </a:r>
          </a:p>
          <a:p>
            <a:r>
              <a:rPr lang="en-US"/>
              <a:t>  - Row condition: cannot use aggregate function</a:t>
            </a:r>
          </a:p>
          <a:p>
            <a:r>
              <a:rPr lang="en-US"/>
              <a:t>  - Group condition: uses aggregate functions</a:t>
            </a:r>
          </a:p>
          <a:p>
            <a:r>
              <a:rPr lang="en-US"/>
              <a:t>  - Do not use a condition in HAVING unless the condition involves an aggregate function</a:t>
            </a:r>
          </a:p>
        </p:txBody>
      </p:sp>
    </p:spTree>
    <p:extLst>
      <p:ext uri="{BB962C8B-B14F-4D97-AF65-F5344CB8AC3E}">
        <p14:creationId xmlns:p14="http://schemas.microsoft.com/office/powerpoint/2010/main" val="3878444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535CE5E-5F21-4C3E-8C4E-D85AD9E521D6}" type="slidenum">
              <a:rPr lang="en-US" sz="1200" smtClean="0"/>
              <a:pPr/>
              <a:t>21</a:t>
            </a:fld>
            <a:endParaRPr lang="en-US" sz="1200"/>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r>
              <a:rPr lang="en-US"/>
              <a:t>Columns in SELECT and GROUP BY:</a:t>
            </a:r>
          </a:p>
          <a:p>
            <a:r>
              <a:rPr lang="en-US"/>
              <a:t> - Syntactic rule: syntax error if you do not follow</a:t>
            </a:r>
          </a:p>
          <a:p>
            <a:r>
              <a:rPr lang="en-US"/>
              <a:t> - All columns not part of aggregate function must appear in GROUP BY</a:t>
            </a:r>
          </a:p>
          <a:p>
            <a:r>
              <a:rPr lang="en-US"/>
              <a:t> - Applicable to some difficult problems involving joins and grouping</a:t>
            </a:r>
          </a:p>
          <a:p>
            <a:r>
              <a:rPr lang="en-US"/>
              <a:t>WHERE vs. HAVING:</a:t>
            </a:r>
          </a:p>
          <a:p>
            <a:r>
              <a:rPr lang="en-US"/>
              <a:t> - WHERE conditions: cannot have aggregate functions (syntax error)</a:t>
            </a:r>
          </a:p>
          <a:p>
            <a:r>
              <a:rPr lang="en-US"/>
              <a:t> - HAVING: only use conditions that involve an aggregate function</a:t>
            </a:r>
          </a:p>
          <a:p>
            <a:r>
              <a:rPr lang="en-US"/>
              <a:t> - Query executes more slowly if HAVING includes row conditions</a:t>
            </a:r>
          </a:p>
        </p:txBody>
      </p:sp>
    </p:spTree>
    <p:extLst>
      <p:ext uri="{BB962C8B-B14F-4D97-AF65-F5344CB8AC3E}">
        <p14:creationId xmlns:p14="http://schemas.microsoft.com/office/powerpoint/2010/main" val="2001514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B75B471-34E6-4BE7-9E21-7B50CCACA6CC}" type="slidenum">
              <a:rPr lang="en-US" sz="1200" smtClean="0"/>
              <a:pPr/>
              <a:t>22</a:t>
            </a:fld>
            <a:endParaRPr lang="en-US" sz="1200"/>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p:spPr>
        <p:txBody>
          <a:bodyPr/>
          <a:lstStyle/>
          <a:p>
            <a:r>
              <a:rPr lang="en-US"/>
              <a:t>Why combine:</a:t>
            </a:r>
          </a:p>
          <a:p>
            <a:r>
              <a:rPr lang="en-US"/>
              <a:t> - Relational databases have many tables</a:t>
            </a:r>
          </a:p>
          <a:p>
            <a:r>
              <a:rPr lang="en-US"/>
              <a:t> - Data for decision making is often spread across many tables</a:t>
            </a:r>
          </a:p>
          <a:p>
            <a:r>
              <a:rPr lang="en-US"/>
              <a:t> - Summary queries often need data from more than one table.</a:t>
            </a:r>
          </a:p>
        </p:txBody>
      </p:sp>
    </p:spTree>
    <p:extLst>
      <p:ext uri="{BB962C8B-B14F-4D97-AF65-F5344CB8AC3E}">
        <p14:creationId xmlns:p14="http://schemas.microsoft.com/office/powerpoint/2010/main" val="1287052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96CD0A5-1292-4460-9794-64D87C8674F0}" type="slidenum">
              <a:rPr lang="en-US" sz="1200" smtClean="0"/>
              <a:pPr/>
              <a:t>23</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cs typeface="Times New Roman" pitchFamily="18" charset="0"/>
              </a:rPr>
              <a:t>The conceptual evaluation process is a sequence of operations as indicated in this slide.  This process is conceptual rather than actual because most SQL compilers can produce the same output using many shortcuts.  Because the shortcuts are system specific, rather mathematical, or performance oriented, we will not review them.  The conceptual evaluation process provides a foundation for understanding the meaning of SQL statements that is independent of system and performance issues.</a:t>
            </a:r>
          </a:p>
          <a:p>
            <a:endParaRPr lang="en-US">
              <a:cs typeface="Times New Roman" pitchFamily="18" charset="0"/>
            </a:endParaRPr>
          </a:p>
          <a:p>
            <a:r>
              <a:rPr lang="en-US">
                <a:cs typeface="Times New Roman" pitchFamily="18" charset="0"/>
              </a:rPr>
              <a:t>Step 1: FROM clause (cross product and join operators)</a:t>
            </a:r>
          </a:p>
          <a:p>
            <a:r>
              <a:rPr lang="en-US">
                <a:cs typeface="Times New Roman" pitchFamily="18" charset="0"/>
              </a:rPr>
              <a:t>Step 2: WHERE clause (row conditions)</a:t>
            </a:r>
          </a:p>
          <a:p>
            <a:r>
              <a:rPr lang="en-US">
                <a:cs typeface="Times New Roman" pitchFamily="18" charset="0"/>
              </a:rPr>
              <a:t>Step 3: GROUP BY clause (sort on grouping columns, compute aggregrates)</a:t>
            </a:r>
          </a:p>
          <a:p>
            <a:r>
              <a:rPr lang="en-US">
                <a:cs typeface="Times New Roman" pitchFamily="18" charset="0"/>
              </a:rPr>
              <a:t>Step 4: HAVING clause (group conditions)</a:t>
            </a:r>
          </a:p>
          <a:p>
            <a:r>
              <a:rPr lang="en-US">
                <a:cs typeface="Times New Roman" pitchFamily="18" charset="0"/>
              </a:rPr>
              <a:t>Step 5: ORDER BY clause</a:t>
            </a:r>
          </a:p>
          <a:p>
            <a:r>
              <a:rPr lang="en-US">
                <a:cs typeface="Times New Roman" pitchFamily="18" charset="0"/>
              </a:rPr>
              <a:t>Step 6: eliminate columns not in SELECT (projection operation)</a:t>
            </a:r>
            <a:endParaRPr lang="en-US"/>
          </a:p>
        </p:txBody>
      </p:sp>
    </p:spTree>
    <p:extLst>
      <p:ext uri="{BB962C8B-B14F-4D97-AF65-F5344CB8AC3E}">
        <p14:creationId xmlns:p14="http://schemas.microsoft.com/office/powerpoint/2010/main" val="1864928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B56465-33DC-480E-9525-6DE0EF15D33F}" type="slidenum">
              <a:rPr lang="en-US" sz="1200" smtClean="0"/>
              <a:pPr/>
              <a:t>24</a:t>
            </a:fld>
            <a:endParaRPr lang="en-US" sz="1200"/>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r>
              <a:rPr lang="en-US"/>
              <a:t>Conceptual evaluation process:</a:t>
            </a:r>
          </a:p>
          <a:p>
            <a:r>
              <a:rPr lang="en-US"/>
              <a:t> - Sequence of steps to evaluate a SELECT statement</a:t>
            </a:r>
          </a:p>
          <a:p>
            <a:r>
              <a:rPr lang="en-US"/>
              <a:t> - Conceptual not actual: DBMSs use many shortcuts</a:t>
            </a:r>
          </a:p>
          <a:p>
            <a:r>
              <a:rPr lang="en-US"/>
              <a:t>Row operations occur first</a:t>
            </a:r>
          </a:p>
          <a:p>
            <a:r>
              <a:rPr lang="en-US"/>
              <a:t> - Errors in formulation usually occur in row operations</a:t>
            </a:r>
          </a:p>
          <a:p>
            <a:r>
              <a:rPr lang="en-US"/>
              <a:t> - Use small tables to understand relationship of row operations (FROM, WHERE) to</a:t>
            </a:r>
          </a:p>
          <a:p>
            <a:r>
              <a:rPr lang="en-US"/>
              <a:t>   group operations (GROUP, HAVING)</a:t>
            </a:r>
          </a:p>
          <a:p>
            <a:r>
              <a:rPr lang="en-US"/>
              <a:t> - For large problems, execute row operations separately to ensure that results</a:t>
            </a:r>
          </a:p>
          <a:p>
            <a:r>
              <a:rPr lang="en-US"/>
              <a:t>   before grouping are what you expect</a:t>
            </a:r>
          </a:p>
          <a:p>
            <a:r>
              <a:rPr lang="en-US"/>
              <a:t>Grouping only occurs one time: only an issue for advanced problems when summarizing on independent columns</a:t>
            </a:r>
          </a:p>
        </p:txBody>
      </p:sp>
    </p:spTree>
    <p:extLst>
      <p:ext uri="{BB962C8B-B14F-4D97-AF65-F5344CB8AC3E}">
        <p14:creationId xmlns:p14="http://schemas.microsoft.com/office/powerpoint/2010/main" val="2503977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A2C009-29B4-49BF-8BC2-739A670A1555}" type="slidenum">
              <a:rPr lang="en-US" sz="1200" smtClean="0"/>
              <a:pPr/>
              <a:t>25</a:t>
            </a:fld>
            <a:endParaRPr lang="en-US" sz="1200"/>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r>
              <a:rPr lang="en-US"/>
              <a:t>Use sample university db</a:t>
            </a:r>
          </a:p>
          <a:p>
            <a:r>
              <a:rPr lang="en-US"/>
              <a:t> - Try to derive answer by hand (only derive a subset of the cross product)</a:t>
            </a:r>
          </a:p>
          <a:p>
            <a:r>
              <a:rPr lang="en-US"/>
              <a:t> - Use Access SQL to derive row operations first</a:t>
            </a:r>
          </a:p>
          <a:p>
            <a:r>
              <a:rPr lang="en-US"/>
              <a:t> - Execute entire query to see final result</a:t>
            </a:r>
          </a:p>
        </p:txBody>
      </p:sp>
    </p:spTree>
    <p:extLst>
      <p:ext uri="{BB962C8B-B14F-4D97-AF65-F5344CB8AC3E}">
        <p14:creationId xmlns:p14="http://schemas.microsoft.com/office/powerpoint/2010/main" val="848845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EA5E7A-481F-4C8F-8C31-EE8101340B6E}" type="slidenum">
              <a:rPr lang="en-US" sz="1200" smtClean="0"/>
              <a:pPr/>
              <a:t>26</a:t>
            </a:fld>
            <a:endParaRPr lang="en-US" sz="1200"/>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r>
              <a:rPr lang="en-US">
                <a:sym typeface="Symbol" pitchFamily="18" charset="2"/>
              </a:rPr>
              <a:t>Problem statement:</a:t>
            </a:r>
          </a:p>
          <a:p>
            <a:r>
              <a:rPr lang="en-US">
                <a:sym typeface="Symbol" pitchFamily="18" charset="2"/>
              </a:rPr>
              <a:t> - Ill formed (without structure)</a:t>
            </a:r>
          </a:p>
          <a:p>
            <a:r>
              <a:rPr lang="en-US">
                <a:sym typeface="Symbol" pitchFamily="18" charset="2"/>
              </a:rPr>
              <a:t> - Most difficult part is to structure the problem statement (convert to db representation)</a:t>
            </a:r>
          </a:p>
          <a:p>
            <a:r>
              <a:rPr lang="en-US">
                <a:sym typeface="Symbol" pitchFamily="18" charset="2"/>
              </a:rPr>
              <a:t> - Convert problem vocabulary into database vocabulary</a:t>
            </a:r>
          </a:p>
          <a:p>
            <a:r>
              <a:rPr lang="en-US">
                <a:sym typeface="Symbol" pitchFamily="18" charset="2"/>
              </a:rPr>
              <a:t> - Problem statement is often ambiguous and incomplete</a:t>
            </a:r>
          </a:p>
          <a:p>
            <a:r>
              <a:rPr lang="en-US">
                <a:sym typeface="Symbol" pitchFamily="18" charset="2"/>
              </a:rPr>
              <a:t>Database representation: answers to query formulation questions</a:t>
            </a:r>
          </a:p>
          <a:p>
            <a:r>
              <a:rPr lang="en-US">
                <a:sym typeface="Symbol" pitchFamily="18" charset="2"/>
              </a:rPr>
              <a:t> - Tables</a:t>
            </a:r>
          </a:p>
          <a:p>
            <a:r>
              <a:rPr lang="en-US">
                <a:sym typeface="Symbol" pitchFamily="18" charset="2"/>
              </a:rPr>
              <a:t> - Columns</a:t>
            </a:r>
          </a:p>
          <a:p>
            <a:r>
              <a:rPr lang="en-US">
                <a:sym typeface="Symbol" pitchFamily="18" charset="2"/>
              </a:rPr>
              <a:t> - Conditions</a:t>
            </a:r>
          </a:p>
          <a:p>
            <a:r>
              <a:rPr lang="en-US">
                <a:sym typeface="Symbol" pitchFamily="18" charset="2"/>
              </a:rPr>
              <a:t>DB Language statement:</a:t>
            </a:r>
          </a:p>
          <a:p>
            <a:r>
              <a:rPr lang="en-US">
                <a:sym typeface="Symbol" pitchFamily="18" charset="2"/>
              </a:rPr>
              <a:t> - SQL or other language</a:t>
            </a:r>
          </a:p>
          <a:p>
            <a:r>
              <a:rPr lang="en-US">
                <a:sym typeface="Symbol" pitchFamily="18" charset="2"/>
              </a:rPr>
              <a:t> - Easy part after some practice</a:t>
            </a:r>
          </a:p>
        </p:txBody>
      </p:sp>
    </p:spTree>
    <p:extLst>
      <p:ext uri="{BB962C8B-B14F-4D97-AF65-F5344CB8AC3E}">
        <p14:creationId xmlns:p14="http://schemas.microsoft.com/office/powerpoint/2010/main" val="3213812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695B3C-9717-4AE8-99D0-A13DA7025E9D}" type="slidenum">
              <a:rPr lang="en-US" sz="1200" smtClean="0"/>
              <a:pPr/>
              <a:t>27</a:t>
            </a:fld>
            <a:endParaRPr lang="en-US" sz="1200"/>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r>
              <a:rPr lang="en-US"/>
              <a:t>Answer questions explicitly or implicitly</a:t>
            </a:r>
          </a:p>
          <a:p>
            <a:r>
              <a:rPr lang="en-US"/>
              <a:t> - Initially answer explicitly</a:t>
            </a:r>
          </a:p>
          <a:p>
            <a:r>
              <a:rPr lang="en-US"/>
              <a:t> - As you gain skill, implicitly answer</a:t>
            </a:r>
          </a:p>
          <a:p>
            <a:r>
              <a:rPr lang="en-US"/>
              <a:t>Chapter 9 for more complex ways to combine tables</a:t>
            </a:r>
          </a:p>
          <a:p>
            <a:r>
              <a:rPr lang="en-US"/>
              <a:t> - Outer join</a:t>
            </a:r>
          </a:p>
          <a:p>
            <a:r>
              <a:rPr lang="en-US"/>
              <a:t> - Difference</a:t>
            </a:r>
          </a:p>
          <a:p>
            <a:r>
              <a:rPr lang="en-US"/>
              <a:t> - Division</a:t>
            </a:r>
          </a:p>
        </p:txBody>
      </p:sp>
    </p:spTree>
    <p:extLst>
      <p:ext uri="{BB962C8B-B14F-4D97-AF65-F5344CB8AC3E}">
        <p14:creationId xmlns:p14="http://schemas.microsoft.com/office/powerpoint/2010/main" val="2367096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D97B06-F2EC-40EB-BEEB-50C76DBE271A}" type="slidenum">
              <a:rPr lang="en-US" sz="1200" smtClean="0"/>
              <a:pPr/>
              <a:t>28</a:t>
            </a:fld>
            <a:endParaRPr lang="en-US" sz="120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r>
              <a:rPr lang="en-US"/>
              <a:t>Ideally little concern for efficiency</a:t>
            </a:r>
          </a:p>
          <a:p>
            <a:r>
              <a:rPr lang="en-US"/>
              <a:t>SQL compilers:</a:t>
            </a:r>
          </a:p>
          <a:p>
            <a:r>
              <a:rPr lang="en-US"/>
              <a:t> - Consider thousands of alternative plans to evaluate the query</a:t>
            </a:r>
          </a:p>
          <a:p>
            <a:r>
              <a:rPr lang="en-US"/>
              <a:t> - Should not be sensitive to the order of clauses or join style</a:t>
            </a:r>
          </a:p>
          <a:p>
            <a:r>
              <a:rPr lang="en-US"/>
              <a:t> - Complex queries do require efficiency concern: advanced db course topic</a:t>
            </a:r>
          </a:p>
          <a:p>
            <a:r>
              <a:rPr lang="en-US"/>
              <a:t>Eliminate redundancy:</a:t>
            </a:r>
          </a:p>
          <a:p>
            <a:r>
              <a:rPr lang="en-US"/>
              <a:t> - Slows performance</a:t>
            </a:r>
          </a:p>
          <a:p>
            <a:r>
              <a:rPr lang="en-US"/>
              <a:t> - Avoid extra tables: performance most sensitive to the number of joins</a:t>
            </a:r>
          </a:p>
          <a:p>
            <a:r>
              <a:rPr lang="en-US"/>
              <a:t> - Grouping is also expensive: avoid if not necessary</a:t>
            </a:r>
          </a:p>
          <a:p>
            <a:r>
              <a:rPr lang="en-US"/>
              <a:t> - Slow performance if row conditions in HAVING</a:t>
            </a:r>
          </a:p>
          <a:p>
            <a:r>
              <a:rPr lang="en-US"/>
              <a:t> - Improve performance by reducing the size of intermediate tables through WHERE conditions</a:t>
            </a:r>
          </a:p>
        </p:txBody>
      </p:sp>
    </p:spTree>
    <p:extLst>
      <p:ext uri="{BB962C8B-B14F-4D97-AF65-F5344CB8AC3E}">
        <p14:creationId xmlns:p14="http://schemas.microsoft.com/office/powerpoint/2010/main" val="407741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DCE09C-C9CD-4ECB-A2D3-BD2061277769}" type="slidenum">
              <a:rPr lang="en-US" sz="1200" smtClean="0"/>
              <a:pPr/>
              <a:t>29</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cs typeface="Times New Roman" pitchFamily="18" charset="0"/>
              </a:rPr>
              <a:t>Let’s apply your query formulation skills and knowledge of the SELECT statement to more difficult problems.  All problems in this section involve the parts of SELECT discussed in Sections 3.2 and 3.3.  The problems involve more difficult aspects such as joining more than two tables, grouping after joins of several tables, joining a table to itself, and traditional set operators.</a:t>
            </a:r>
            <a:r>
              <a:rPr lang="en-US"/>
              <a:t> </a:t>
            </a:r>
          </a:p>
        </p:txBody>
      </p:sp>
    </p:spTree>
    <p:extLst>
      <p:ext uri="{BB962C8B-B14F-4D97-AF65-F5344CB8AC3E}">
        <p14:creationId xmlns:p14="http://schemas.microsoft.com/office/powerpoint/2010/main" val="264022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696C918-2819-438E-8FFB-C7BB15B28A2E}" type="slidenum">
              <a:rPr lang="en-US" sz="1200" smtClean="0"/>
              <a:pPr/>
              <a:t>3</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a:t>Pronunciation: official pronunciation is SQL but many database professionals say “sequel” due to its original name.</a:t>
            </a:r>
          </a:p>
          <a:p>
            <a:r>
              <a:rPr lang="en-US" dirty="0"/>
              <a:t>Comprehensive database language</a:t>
            </a:r>
          </a:p>
          <a:p>
            <a:r>
              <a:rPr lang="en-US" dirty="0"/>
              <a:t> - Database definition: CREATE TABLE</a:t>
            </a:r>
          </a:p>
          <a:p>
            <a:r>
              <a:rPr lang="en-US" dirty="0"/>
              <a:t> - Manipulation: retrieval and modification of rows</a:t>
            </a:r>
          </a:p>
          <a:p>
            <a:r>
              <a:rPr lang="en-US" dirty="0"/>
              <a:t> - Control: integrity and security constraints</a:t>
            </a:r>
          </a:p>
          <a:p>
            <a:r>
              <a:rPr lang="en-US" dirty="0"/>
              <a:t>Standards:</a:t>
            </a:r>
          </a:p>
          <a:p>
            <a:r>
              <a:rPr lang="en-US" dirty="0"/>
              <a:t> - American National Standards Institute (ANSI), International Standards Organization (ISO)</a:t>
            </a:r>
          </a:p>
          <a:p>
            <a:r>
              <a:rPr lang="en-US" dirty="0"/>
              <a:t> - SQL-86: 1986 (1989 revision to SQL-89)</a:t>
            </a:r>
          </a:p>
          <a:p>
            <a:r>
              <a:rPr lang="en-US" dirty="0"/>
              <a:t> - SQL-92: 1992</a:t>
            </a:r>
          </a:p>
          <a:p>
            <a:r>
              <a:rPr lang="en-US" dirty="0"/>
              <a:t> - SQL:1999</a:t>
            </a:r>
          </a:p>
          <a:p>
            <a:r>
              <a:rPr lang="en-US" dirty="0"/>
              <a:t> - SQL:2003</a:t>
            </a:r>
          </a:p>
          <a:p>
            <a:r>
              <a:rPr lang="en-US" dirty="0"/>
              <a:t> - SQL:2011</a:t>
            </a:r>
          </a:p>
          <a:p>
            <a:r>
              <a:rPr lang="en-US" dirty="0"/>
              <a:t>Usage contexts:</a:t>
            </a:r>
          </a:p>
          <a:p>
            <a:r>
              <a:rPr lang="en-US" dirty="0"/>
              <a:t> - Write and execute statements using a specialized editor (standalone)</a:t>
            </a:r>
          </a:p>
          <a:p>
            <a:r>
              <a:rPr lang="en-US" dirty="0"/>
              <a:t> - Embed statements into a procedural language (embedded)</a:t>
            </a:r>
          </a:p>
          <a:p>
            <a:r>
              <a:rPr lang="en-US" dirty="0"/>
              <a:t>Michael </a:t>
            </a:r>
            <a:r>
              <a:rPr lang="en-US" dirty="0" err="1"/>
              <a:t>Stonebraker</a:t>
            </a:r>
            <a:r>
              <a:rPr lang="en-US" dirty="0"/>
              <a:t> called SQL “intergalactic database speak”</a:t>
            </a:r>
          </a:p>
        </p:txBody>
      </p:sp>
    </p:spTree>
    <p:extLst>
      <p:ext uri="{BB962C8B-B14F-4D97-AF65-F5344CB8AC3E}">
        <p14:creationId xmlns:p14="http://schemas.microsoft.com/office/powerpoint/2010/main" val="3394386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666E6-1014-4F3A-A356-FCFD11FD7ABC}" type="slidenum">
              <a:rPr lang="en-US" sz="1200" smtClean="0"/>
              <a:pPr/>
              <a:t>30</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a:cs typeface="Times New Roman" pitchFamily="18" charset="0"/>
              </a:rPr>
              <a:t>List Leonard Vince’s teaching schedule in fall 2016.  For each course, list the offering number, course number, number of units, days, location, and time.</a:t>
            </a:r>
            <a:endParaRPr lang="en-US" dirty="0"/>
          </a:p>
        </p:txBody>
      </p:sp>
    </p:spTree>
    <p:extLst>
      <p:ext uri="{BB962C8B-B14F-4D97-AF65-F5344CB8AC3E}">
        <p14:creationId xmlns:p14="http://schemas.microsoft.com/office/powerpoint/2010/main" val="2475485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A98FECC-6E75-4430-A41B-1CB25CFFE403}" type="slidenum">
              <a:rPr lang="en-US" sz="1200" smtClean="0"/>
              <a:pPr/>
              <a:t>31</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cs typeface="Times New Roman" pitchFamily="18" charset="0"/>
              </a:rPr>
              <a:t>The </a:t>
            </a:r>
            <a:r>
              <a:rPr lang="en-US" i="1">
                <a:cs typeface="Times New Roman" pitchFamily="18" charset="0"/>
              </a:rPr>
              <a:t>Enrollment</a:t>
            </a:r>
            <a:r>
              <a:rPr lang="en-US">
                <a:cs typeface="Times New Roman" pitchFamily="18" charset="0"/>
              </a:rPr>
              <a:t> table is needed even though it does not supply columns in the result or conditions to test.  The </a:t>
            </a:r>
            <a:r>
              <a:rPr lang="en-US" i="1">
                <a:cs typeface="Times New Roman" pitchFamily="18" charset="0"/>
              </a:rPr>
              <a:t>Enrollment</a:t>
            </a:r>
            <a:r>
              <a:rPr lang="en-US">
                <a:cs typeface="Times New Roman" pitchFamily="18" charset="0"/>
              </a:rPr>
              <a:t> table is needed to connect the </a:t>
            </a:r>
            <a:r>
              <a:rPr lang="en-US" i="1">
                <a:cs typeface="Times New Roman" pitchFamily="18" charset="0"/>
              </a:rPr>
              <a:t>Student</a:t>
            </a:r>
            <a:r>
              <a:rPr lang="en-US">
                <a:cs typeface="Times New Roman" pitchFamily="18" charset="0"/>
              </a:rPr>
              <a:t> table with the </a:t>
            </a:r>
            <a:r>
              <a:rPr lang="en-US" i="1">
                <a:cs typeface="Times New Roman" pitchFamily="18" charset="0"/>
              </a:rPr>
              <a:t>Offering</a:t>
            </a:r>
            <a:r>
              <a:rPr lang="en-US">
                <a:cs typeface="Times New Roman" pitchFamily="18" charset="0"/>
              </a:rPr>
              <a:t> table.</a:t>
            </a:r>
            <a:r>
              <a:rPr lang="en-US"/>
              <a:t> </a:t>
            </a:r>
          </a:p>
        </p:txBody>
      </p:sp>
    </p:spTree>
    <p:extLst>
      <p:ext uri="{BB962C8B-B14F-4D97-AF65-F5344CB8AC3E}">
        <p14:creationId xmlns:p14="http://schemas.microsoft.com/office/powerpoint/2010/main" val="2690278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FCF9CA2-8D56-447E-BF05-BF114B54FD5C}" type="slidenum">
              <a:rPr lang="en-US" sz="1200" smtClean="0"/>
              <a:pPr/>
              <a:t>32</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b="1" dirty="0">
                <a:cs typeface="Times New Roman" pitchFamily="18" charset="0"/>
              </a:rPr>
              <a:t>Self-Join</a:t>
            </a:r>
            <a:r>
              <a:rPr lang="en-US" dirty="0">
                <a:cs typeface="Times New Roman" pitchFamily="18" charset="0"/>
              </a:rPr>
              <a:t>: a join between a table and itself (two copies of the same table). Self-joins are useful for finding relationships among rows of the same table.</a:t>
            </a:r>
            <a:endParaRPr lang="en-US" dirty="0"/>
          </a:p>
          <a:p>
            <a:endParaRPr lang="en-US" dirty="0"/>
          </a:p>
          <a:p>
            <a:r>
              <a:rPr lang="en-US" dirty="0">
                <a:cs typeface="Times New Roman" pitchFamily="18" charset="0"/>
              </a:rPr>
              <a:t>Problems involving self-referencing (unary) relationships are part of tree-structured queries.  In tree-structured queries, a table can be visualized as a structure such as a tree or hierarchy.  For example, the </a:t>
            </a:r>
            <a:r>
              <a:rPr lang="en-US" i="1" dirty="0">
                <a:cs typeface="Times New Roman" pitchFamily="18" charset="0"/>
              </a:rPr>
              <a:t>Faculty</a:t>
            </a:r>
            <a:r>
              <a:rPr lang="en-US" dirty="0">
                <a:cs typeface="Times New Roman" pitchFamily="18" charset="0"/>
              </a:rPr>
              <a:t> table has a structure showing an organization hierarchy.  At the top, the college dean resides.  At the bottom, faculty members without subordinates reside.  Similar structures apply to the chart of accounts in accounting systems, part structures in manufacturing systems, and route networks in transportation systems.  </a:t>
            </a:r>
          </a:p>
          <a:p>
            <a:endParaRPr lang="en-US" dirty="0"/>
          </a:p>
          <a:p>
            <a:r>
              <a:rPr lang="en-US" dirty="0">
                <a:cs typeface="Times New Roman" pitchFamily="18" charset="0"/>
              </a:rPr>
              <a:t>A more difficult problem than a self-join is to find all subordinates (direct or indirect) in an organization hierarchy.  This problem can be solved with the SELECT statement shown in this chapter if the number of subordinate levels is known.  One join for each subordinate level is needed. Without knowing the number of subordinate levels, this problem cannot be done in SQL-92 although it can be solved in SQL:2011 using recursive common table expressions or proprietary SQL extensions. In SQL-92, tree-structured queries can be solved by using SQL inside a programming language. </a:t>
            </a:r>
            <a:r>
              <a:rPr lang="en-US">
                <a:cs typeface="Times New Roman" pitchFamily="18" charset="0"/>
              </a:rPr>
              <a:t>Chapter 9 provides details about formulation of hierarchical queries using both recursive common table expressions and proprietary Oracle SQL extensions. </a:t>
            </a:r>
            <a:endParaRPr lang="en-US" dirty="0"/>
          </a:p>
        </p:txBody>
      </p:sp>
    </p:spTree>
    <p:extLst>
      <p:ext uri="{BB962C8B-B14F-4D97-AF65-F5344CB8AC3E}">
        <p14:creationId xmlns:p14="http://schemas.microsoft.com/office/powerpoint/2010/main" val="3643995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12F1D5-AF57-45B9-8494-0D3182B4043F}" type="slidenum">
              <a:rPr lang="en-US" sz="1200" smtClean="0"/>
              <a:pPr/>
              <a:t>33</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a:cs typeface="Times New Roman" pitchFamily="18" charset="0"/>
              </a:rPr>
              <a:t>The foreign key, </a:t>
            </a:r>
            <a:r>
              <a:rPr lang="en-US" i="1" dirty="0" err="1">
                <a:cs typeface="Times New Roman" pitchFamily="18" charset="0"/>
              </a:rPr>
              <a:t>FacSupervisor</a:t>
            </a:r>
            <a:r>
              <a:rPr lang="en-US" dirty="0">
                <a:cs typeface="Times New Roman" pitchFamily="18" charset="0"/>
              </a:rPr>
              <a:t>, shows relationships among </a:t>
            </a:r>
            <a:r>
              <a:rPr lang="en-US" i="1" dirty="0">
                <a:cs typeface="Times New Roman" pitchFamily="18" charset="0"/>
              </a:rPr>
              <a:t>Faculty</a:t>
            </a:r>
            <a:r>
              <a:rPr lang="en-US" dirty="0">
                <a:cs typeface="Times New Roman" pitchFamily="18" charset="0"/>
              </a:rPr>
              <a:t> rows.  To find the supervisor name of a faculty member, match on the </a:t>
            </a:r>
            <a:r>
              <a:rPr lang="en-US" i="1" dirty="0" err="1">
                <a:cs typeface="Times New Roman" pitchFamily="18" charset="0"/>
              </a:rPr>
              <a:t>FacSupervisor</a:t>
            </a:r>
            <a:r>
              <a:rPr lang="en-US" dirty="0">
                <a:cs typeface="Times New Roman" pitchFamily="18" charset="0"/>
              </a:rPr>
              <a:t> column with the </a:t>
            </a:r>
            <a:r>
              <a:rPr lang="en-US" i="1" dirty="0" err="1">
                <a:cs typeface="Times New Roman" pitchFamily="18" charset="0"/>
              </a:rPr>
              <a:t>FacNo</a:t>
            </a:r>
            <a:r>
              <a:rPr lang="en-US" dirty="0">
                <a:cs typeface="Times New Roman" pitchFamily="18" charset="0"/>
              </a:rPr>
              <a:t> column.  The trick is to imagine that you are working with two copies of the </a:t>
            </a:r>
            <a:r>
              <a:rPr lang="en-US" i="1" dirty="0">
                <a:cs typeface="Times New Roman" pitchFamily="18" charset="0"/>
              </a:rPr>
              <a:t>Faculty</a:t>
            </a:r>
            <a:r>
              <a:rPr lang="en-US" dirty="0">
                <a:cs typeface="Times New Roman" pitchFamily="18" charset="0"/>
              </a:rPr>
              <a:t> table.  One copy plays the role of the subordinate, while the other copy plays the role of the superior.  In SQL, a self-join requires alias names (</a:t>
            </a:r>
            <a:r>
              <a:rPr lang="en-US" i="1" dirty="0" err="1">
                <a:cs typeface="Times New Roman" pitchFamily="18" charset="0"/>
              </a:rPr>
              <a:t>Subr</a:t>
            </a:r>
            <a:r>
              <a:rPr lang="en-US" dirty="0">
                <a:cs typeface="Times New Roman" pitchFamily="18" charset="0"/>
              </a:rPr>
              <a:t> and </a:t>
            </a:r>
            <a:r>
              <a:rPr lang="en-US" i="1" dirty="0" err="1">
                <a:cs typeface="Times New Roman" pitchFamily="18" charset="0"/>
              </a:rPr>
              <a:t>Supr</a:t>
            </a:r>
            <a:r>
              <a:rPr lang="en-US" dirty="0">
                <a:cs typeface="Times New Roman" pitchFamily="18" charset="0"/>
              </a:rPr>
              <a:t>) in the FROM clause to distinguish between the two roles or copies.</a:t>
            </a:r>
            <a:endParaRPr lang="en-US" dirty="0"/>
          </a:p>
        </p:txBody>
      </p:sp>
    </p:spTree>
    <p:extLst>
      <p:ext uri="{BB962C8B-B14F-4D97-AF65-F5344CB8AC3E}">
        <p14:creationId xmlns:p14="http://schemas.microsoft.com/office/powerpoint/2010/main" val="3732255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F936D08-DE78-49A8-A186-AF361A0AFD47}" type="slidenum">
              <a:rPr lang="en-US" sz="1200" smtClean="0"/>
              <a:pPr/>
              <a:t>34</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cs typeface="Times New Roman" pitchFamily="18" charset="0"/>
              </a:rPr>
              <a:t> This problem involves two joins between the same two tables (</a:t>
            </a:r>
            <a:r>
              <a:rPr lang="en-US" i="1">
                <a:cs typeface="Times New Roman" pitchFamily="18" charset="0"/>
              </a:rPr>
              <a:t>Offering</a:t>
            </a:r>
            <a:r>
              <a:rPr lang="en-US">
                <a:cs typeface="Times New Roman" pitchFamily="18" charset="0"/>
              </a:rPr>
              <a:t> and </a:t>
            </a:r>
            <a:r>
              <a:rPr lang="en-US" i="1">
                <a:cs typeface="Times New Roman" pitchFamily="18" charset="0"/>
              </a:rPr>
              <a:t>Faculty</a:t>
            </a:r>
            <a:r>
              <a:rPr lang="en-US">
                <a:cs typeface="Times New Roman" pitchFamily="18" charset="0"/>
              </a:rPr>
              <a:t>).  Alias table names (</a:t>
            </a:r>
            <a:r>
              <a:rPr lang="en-US" i="1">
                <a:cs typeface="Times New Roman" pitchFamily="18" charset="0"/>
              </a:rPr>
              <a:t>O1</a:t>
            </a:r>
            <a:r>
              <a:rPr lang="en-US">
                <a:cs typeface="Times New Roman" pitchFamily="18" charset="0"/>
              </a:rPr>
              <a:t> and </a:t>
            </a:r>
            <a:r>
              <a:rPr lang="en-US" i="1">
                <a:cs typeface="Times New Roman" pitchFamily="18" charset="0"/>
              </a:rPr>
              <a:t>O2</a:t>
            </a:r>
            <a:r>
              <a:rPr lang="en-US">
                <a:cs typeface="Times New Roman" pitchFamily="18" charset="0"/>
              </a:rPr>
              <a:t>) are needed to distinguish between the two copies of the </a:t>
            </a:r>
            <a:r>
              <a:rPr lang="en-US" i="1">
                <a:cs typeface="Times New Roman" pitchFamily="18" charset="0"/>
              </a:rPr>
              <a:t>Offering</a:t>
            </a:r>
            <a:r>
              <a:rPr lang="en-US">
                <a:cs typeface="Times New Roman" pitchFamily="18" charset="0"/>
              </a:rPr>
              <a:t> table used in the statement.</a:t>
            </a:r>
            <a:endParaRPr lang="en-US"/>
          </a:p>
        </p:txBody>
      </p:sp>
    </p:spTree>
    <p:extLst>
      <p:ext uri="{BB962C8B-B14F-4D97-AF65-F5344CB8AC3E}">
        <p14:creationId xmlns:p14="http://schemas.microsoft.com/office/powerpoint/2010/main" val="3280182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7F3675-B3D7-4DB6-B3B1-CD25ACCD5971}" type="slidenum">
              <a:rPr lang="en-US" sz="1200" smtClean="0"/>
              <a:pPr/>
              <a:t>35</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cs typeface="Times New Roman" pitchFamily="18" charset="0"/>
              </a:rPr>
              <a:t>After studying Example 20, you might be confused about the necessity to group on both </a:t>
            </a:r>
            <a:r>
              <a:rPr lang="en-US" i="1">
                <a:cs typeface="Times New Roman" pitchFamily="18" charset="0"/>
              </a:rPr>
              <a:t>OfferNo</a:t>
            </a:r>
            <a:r>
              <a:rPr lang="en-US">
                <a:cs typeface="Times New Roman" pitchFamily="18" charset="0"/>
              </a:rPr>
              <a:t> and </a:t>
            </a:r>
            <a:r>
              <a:rPr lang="en-US" i="1">
                <a:cs typeface="Times New Roman" pitchFamily="18" charset="0"/>
              </a:rPr>
              <a:t>CourseNo</a:t>
            </a:r>
            <a:r>
              <a:rPr lang="en-US">
                <a:cs typeface="Times New Roman" pitchFamily="18" charset="0"/>
              </a:rPr>
              <a:t>.  One simple explanation is that any columns appearing in SELECT must be either a grouping column or an aggregrate expression.  However, this explanation does not quite tell the entire story.  Grouping on </a:t>
            </a:r>
            <a:r>
              <a:rPr lang="en-US" i="1">
                <a:cs typeface="Times New Roman" pitchFamily="18" charset="0"/>
              </a:rPr>
              <a:t>OfferNo</a:t>
            </a:r>
            <a:r>
              <a:rPr lang="en-US">
                <a:cs typeface="Times New Roman" pitchFamily="18" charset="0"/>
              </a:rPr>
              <a:t> alone produces the same values for the computed column (</a:t>
            </a:r>
            <a:r>
              <a:rPr lang="en-US" i="1">
                <a:cs typeface="Times New Roman" pitchFamily="18" charset="0"/>
              </a:rPr>
              <a:t>NumStudents</a:t>
            </a:r>
            <a:r>
              <a:rPr lang="en-US">
                <a:cs typeface="Times New Roman" pitchFamily="18" charset="0"/>
              </a:rPr>
              <a:t>) because </a:t>
            </a:r>
            <a:r>
              <a:rPr lang="en-US" i="1">
                <a:cs typeface="Times New Roman" pitchFamily="18" charset="0"/>
              </a:rPr>
              <a:t>OfferNo</a:t>
            </a:r>
            <a:r>
              <a:rPr lang="en-US">
                <a:cs typeface="Times New Roman" pitchFamily="18" charset="0"/>
              </a:rPr>
              <a:t> is the primary key.  Including non-unique columns such as </a:t>
            </a:r>
            <a:r>
              <a:rPr lang="en-US" i="1">
                <a:cs typeface="Times New Roman" pitchFamily="18" charset="0"/>
              </a:rPr>
              <a:t>CourseNo</a:t>
            </a:r>
            <a:r>
              <a:rPr lang="en-US">
                <a:cs typeface="Times New Roman" pitchFamily="18" charset="0"/>
              </a:rPr>
              <a:t> adds information to each result row but does not change the aggregate calculations.  If you do not understand this point, use sample tables to demonstrate it. When evaluating your sample tables, remember that joins occur before grouping.</a:t>
            </a:r>
            <a:endParaRPr lang="en-US"/>
          </a:p>
        </p:txBody>
      </p:sp>
    </p:spTree>
    <p:extLst>
      <p:ext uri="{BB962C8B-B14F-4D97-AF65-F5344CB8AC3E}">
        <p14:creationId xmlns:p14="http://schemas.microsoft.com/office/powerpoint/2010/main" val="162817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CFD8C58-CB3E-45A7-873D-BA933296194D}" type="slidenum">
              <a:rPr lang="en-US" sz="1200" smtClean="0"/>
              <a:pPr/>
              <a:t>36</a:t>
            </a:fld>
            <a:endParaRPr lang="en-US" sz="1200"/>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r>
              <a:rPr lang="en-US"/>
              <a:t>Rows of table are the analog of members of a set</a:t>
            </a:r>
          </a:p>
          <a:p>
            <a:r>
              <a:rPr lang="en-US"/>
              <a:t> - Chapter 3 material: present again for review if desired;</a:t>
            </a:r>
          </a:p>
          <a:p>
            <a:r>
              <a:rPr lang="en-US"/>
              <a:t> - Can present material in Chapter 4 and skip when initially covering chapter 3</a:t>
            </a:r>
          </a:p>
          <a:p>
            <a:r>
              <a:rPr lang="en-US"/>
              <a:t> - Union: rows in either table</a:t>
            </a:r>
          </a:p>
          <a:p>
            <a:r>
              <a:rPr lang="en-US"/>
              <a:t> - Intersection: rows common to both tables</a:t>
            </a:r>
          </a:p>
          <a:p>
            <a:r>
              <a:rPr lang="en-US"/>
              <a:t> - Difference: rows in one table but not in the other table</a:t>
            </a:r>
          </a:p>
          <a:p>
            <a:r>
              <a:rPr lang="en-US"/>
              <a:t>Usage:</a:t>
            </a:r>
          </a:p>
          <a:p>
            <a:r>
              <a:rPr lang="en-US"/>
              <a:t> - More limited compared to join, restrict, project</a:t>
            </a:r>
          </a:p>
          <a:p>
            <a:r>
              <a:rPr lang="en-US"/>
              <a:t> - Combine geographically dispersed tables (student tables from different </a:t>
            </a:r>
          </a:p>
          <a:p>
            <a:r>
              <a:rPr lang="en-US"/>
              <a:t>   branch campuses)</a:t>
            </a:r>
          </a:p>
          <a:p>
            <a:r>
              <a:rPr lang="en-US"/>
              <a:t> - Difference operator: complex matching problems such as to find faculty not </a:t>
            </a:r>
          </a:p>
          <a:p>
            <a:r>
              <a:rPr lang="en-US"/>
              <a:t>   teaching courses in a given semester; Chapter 9 presentation</a:t>
            </a:r>
          </a:p>
        </p:txBody>
      </p:sp>
    </p:spTree>
    <p:extLst>
      <p:ext uri="{BB962C8B-B14F-4D97-AF65-F5344CB8AC3E}">
        <p14:creationId xmlns:p14="http://schemas.microsoft.com/office/powerpoint/2010/main" val="1186176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1FC974-C6F0-4506-879E-EFA16F0283CE}" type="slidenum">
              <a:rPr lang="en-US" sz="1200" smtClean="0"/>
              <a:pPr/>
              <a:t>37</a:t>
            </a:fld>
            <a:endParaRPr lang="en-US" sz="1200"/>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r>
              <a:rPr lang="en-US"/>
              <a:t>How are rows compared?</a:t>
            </a:r>
          </a:p>
          <a:p>
            <a:r>
              <a:rPr lang="en-US"/>
              <a:t> - Chapter 3 material: present again for review if desired</a:t>
            </a:r>
          </a:p>
          <a:p>
            <a:r>
              <a:rPr lang="en-US"/>
              <a:t> - Can instead present material in Chapter 4 and skip when initially covering chapter 3</a:t>
            </a:r>
          </a:p>
          <a:p>
            <a:r>
              <a:rPr lang="en-US"/>
              <a:t> - Join: compares rows on the join column(s)</a:t>
            </a:r>
          </a:p>
          <a:p>
            <a:r>
              <a:rPr lang="en-US"/>
              <a:t> - Traditional set operators compare on all columns</a:t>
            </a:r>
          </a:p>
          <a:p>
            <a:r>
              <a:rPr lang="en-US"/>
              <a:t>Strong requirement:</a:t>
            </a:r>
          </a:p>
          <a:p>
            <a:r>
              <a:rPr lang="en-US"/>
              <a:t> - Usually on identical tables (geographically dispersed tables)</a:t>
            </a:r>
          </a:p>
          <a:p>
            <a:r>
              <a:rPr lang="en-US"/>
              <a:t> - Compatible columns: data types are comparable (numbers cannot be compared </a:t>
            </a:r>
          </a:p>
          <a:p>
            <a:r>
              <a:rPr lang="en-US"/>
              <a:t>   to strings)</a:t>
            </a:r>
          </a:p>
          <a:p>
            <a:r>
              <a:rPr lang="en-US"/>
              <a:t> - Positional: 1</a:t>
            </a:r>
            <a:r>
              <a:rPr lang="en-US" baseline="30000"/>
              <a:t>st</a:t>
            </a:r>
            <a:r>
              <a:rPr lang="en-US"/>
              <a:t> column of table A to 1</a:t>
            </a:r>
            <a:r>
              <a:rPr lang="en-US" baseline="30000"/>
              <a:t>st</a:t>
            </a:r>
            <a:r>
              <a:rPr lang="en-US"/>
              <a:t> column of table B, 2</a:t>
            </a:r>
            <a:r>
              <a:rPr lang="en-US" baseline="30000"/>
              <a:t>nd</a:t>
            </a:r>
            <a:r>
              <a:rPr lang="en-US"/>
              <a:t> column etc</a:t>
            </a:r>
          </a:p>
          <a:p>
            <a:r>
              <a:rPr lang="en-US"/>
              <a:t>Can be applied to similar tables (faculty and student) by removing columns before traditional set operator</a:t>
            </a:r>
          </a:p>
        </p:txBody>
      </p:sp>
    </p:spTree>
    <p:extLst>
      <p:ext uri="{BB962C8B-B14F-4D97-AF65-F5344CB8AC3E}">
        <p14:creationId xmlns:p14="http://schemas.microsoft.com/office/powerpoint/2010/main" val="33567588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793231-AE49-43F8-83A1-9D5C6CA6A673}" type="slidenum">
              <a:rPr lang="en-US" sz="1200" smtClean="0"/>
              <a:pPr/>
              <a:t>38</a:t>
            </a:fld>
            <a:endParaRPr lang="en-US" sz="1200"/>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r>
              <a:rPr lang="en-US"/>
              <a:t>Example 21: </a:t>
            </a:r>
          </a:p>
          <a:p>
            <a:r>
              <a:rPr lang="en-US"/>
              <a:t> - UNION keyword can be applied to two SELECT statements (one query)</a:t>
            </a:r>
          </a:p>
          <a:p>
            <a:r>
              <a:rPr lang="en-US"/>
              <a:t> - Access and Oracle support</a:t>
            </a:r>
          </a:p>
          <a:p>
            <a:r>
              <a:rPr lang="en-US"/>
              <a:t> - INTERSECT: Access does not support</a:t>
            </a:r>
          </a:p>
          <a:p>
            <a:r>
              <a:rPr lang="en-US"/>
              <a:t> - MINUS: Access does not support; Other DBMSs use EXCEPT keyword</a:t>
            </a:r>
          </a:p>
          <a:p>
            <a:r>
              <a:rPr lang="en-US"/>
              <a:t> - Rename columns so that output is meaningful</a:t>
            </a:r>
          </a:p>
        </p:txBody>
      </p:sp>
    </p:spTree>
    <p:extLst>
      <p:ext uri="{BB962C8B-B14F-4D97-AF65-F5344CB8AC3E}">
        <p14:creationId xmlns:p14="http://schemas.microsoft.com/office/powerpoint/2010/main" val="2067315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48E7F8A-50F2-485F-B80C-17CECB677F97}" type="slidenum">
              <a:rPr lang="en-US" sz="1200" smtClean="0"/>
              <a:pPr/>
              <a:t>39</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t>Does not execute in Access SQL</a:t>
            </a:r>
          </a:p>
        </p:txBody>
      </p:sp>
    </p:spTree>
    <p:extLst>
      <p:ext uri="{BB962C8B-B14F-4D97-AF65-F5344CB8AC3E}">
        <p14:creationId xmlns:p14="http://schemas.microsoft.com/office/powerpoint/2010/main" val="2342920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17A7087-B20E-4D25-AF0D-83CDDF68947C}" type="slidenum">
              <a:rPr lang="en-US" sz="1200" smtClean="0"/>
              <a:pPr/>
              <a:t>4</a:t>
            </a:fld>
            <a:endParaRPr lang="en-US" sz="1200"/>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r>
              <a:rPr lang="en-US" dirty="0"/>
              <a:t>Categories:</a:t>
            </a:r>
          </a:p>
          <a:p>
            <a:r>
              <a:rPr lang="en-US" dirty="0"/>
              <a:t>  - Definition: CREATE TABLE, ALTER TABLE, CREATE VIEW</a:t>
            </a:r>
          </a:p>
          <a:p>
            <a:r>
              <a:rPr lang="en-US" dirty="0"/>
              <a:t>  - Manipulation: SELECT, INSERT, UPDATE, DELETE, COMMIT, ROLLBACK</a:t>
            </a:r>
          </a:p>
          <a:p>
            <a:r>
              <a:rPr lang="en-US" dirty="0"/>
              <a:t>  - Control: GRANT, REVOKE, CREATE ASSERTION</a:t>
            </a:r>
          </a:p>
          <a:p>
            <a:r>
              <a:rPr lang="en-US" dirty="0"/>
              <a:t>  - Other statements: SET (Chapter 17)</a:t>
            </a:r>
          </a:p>
          <a:p>
            <a:r>
              <a:rPr lang="en-US" dirty="0"/>
              <a:t>  - Oracle specific statements: CREATE MATERIALIZED VIEW (15), CREATE DIMENSION (13)</a:t>
            </a:r>
          </a:p>
        </p:txBody>
      </p:sp>
    </p:spTree>
    <p:extLst>
      <p:ext uri="{BB962C8B-B14F-4D97-AF65-F5344CB8AC3E}">
        <p14:creationId xmlns:p14="http://schemas.microsoft.com/office/powerpoint/2010/main" val="355914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748137-CF38-4C5D-A741-CBC1026A46F9}" type="slidenum">
              <a:rPr lang="en-US" sz="1200" smtClean="0"/>
              <a:pPr/>
              <a:t>40</a:t>
            </a:fld>
            <a:endParaRPr 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cs typeface="Times New Roman" pitchFamily="18" charset="0"/>
              </a:rPr>
              <a:t>Oracle uses the MINUS keyword instead of the EXCEPT keyword used in SQL:2006.</a:t>
            </a:r>
            <a:endParaRPr lang="en-US"/>
          </a:p>
          <a:p>
            <a:endParaRPr lang="en-US"/>
          </a:p>
          <a:p>
            <a:r>
              <a:rPr lang="en-US"/>
              <a:t>Not supported in Access SQL</a:t>
            </a:r>
          </a:p>
        </p:txBody>
      </p:sp>
    </p:spTree>
    <p:extLst>
      <p:ext uri="{BB962C8B-B14F-4D97-AF65-F5344CB8AC3E}">
        <p14:creationId xmlns:p14="http://schemas.microsoft.com/office/powerpoint/2010/main" val="2120239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EAB509-F200-49EF-9AD9-13ACCF813A9E}" type="slidenum">
              <a:rPr lang="en-US" sz="1200" smtClean="0"/>
              <a:pPr/>
              <a:t>41</a:t>
            </a:fld>
            <a:endParaRPr 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cs typeface="Times New Roman" pitchFamily="18" charset="0"/>
              </a:rPr>
              <a:t>The modification statements support entering new rows (INSERT), changing columns in one or more rows (UPDATE), and deleting one or more rows (DELETE). Although well designed and powerful, they are not as widely used as SELECT because data entry forms are easier to use for end users.</a:t>
            </a:r>
            <a:r>
              <a:rPr lang="en-US"/>
              <a:t> </a:t>
            </a:r>
          </a:p>
        </p:txBody>
      </p:sp>
    </p:spTree>
    <p:extLst>
      <p:ext uri="{BB962C8B-B14F-4D97-AF65-F5344CB8AC3E}">
        <p14:creationId xmlns:p14="http://schemas.microsoft.com/office/powerpoint/2010/main" val="37474273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BEE58D-91F9-40D3-BDC4-927017C4C3E9}" type="slidenum">
              <a:rPr lang="en-US" sz="1200" smtClean="0"/>
              <a:pPr/>
              <a:t>42</a:t>
            </a:fld>
            <a:endParaRPr 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cs typeface="Times New Roman" pitchFamily="18" charset="0"/>
              </a:rPr>
              <a:t>In the first format, one row at a time can be added.  You specify values for each column with the VALUES clause. You must format the constant values appropriate for each column. Refer to the documentation of your DBMS for details about specifying constants especially string and date constants.  Specifying a null value for a column is also not standard across DBMSs. In some systems, you simply omit the column name and the value.  In other systems, you specify a particular symbol for a null value. Of course, you must be careful that the table definition permits null values for the column of interest.  Otherwise, the INSERT statement will be rejected.</a:t>
            </a:r>
            <a:endParaRPr lang="en-US"/>
          </a:p>
        </p:txBody>
      </p:sp>
    </p:spTree>
    <p:extLst>
      <p:ext uri="{BB962C8B-B14F-4D97-AF65-F5344CB8AC3E}">
        <p14:creationId xmlns:p14="http://schemas.microsoft.com/office/powerpoint/2010/main" val="1695970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FDFB8D-9AF7-46CA-986A-948C3AECF7C9}" type="slidenum">
              <a:rPr lang="en-US" sz="1200" smtClean="0"/>
              <a:pPr/>
              <a:t>43</a:t>
            </a:fld>
            <a:endParaRPr 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cs typeface="Times New Roman" pitchFamily="18" charset="0"/>
              </a:rPr>
              <a:t>The UPDATE statement allows one or more rows to be changed.  Any number of columns can be changed, although typically only one column at a time is changed.  When changing the primary key, update rules on referenced rows may not allow the operation.</a:t>
            </a:r>
            <a:endParaRPr lang="en-US"/>
          </a:p>
        </p:txBody>
      </p:sp>
    </p:spTree>
    <p:extLst>
      <p:ext uri="{BB962C8B-B14F-4D97-AF65-F5344CB8AC3E}">
        <p14:creationId xmlns:p14="http://schemas.microsoft.com/office/powerpoint/2010/main" val="5235931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83C0C54-AD11-4877-9B46-4F9D7E1B2BFF}" type="slidenum">
              <a:rPr lang="en-US" sz="1200" smtClean="0"/>
              <a:pPr/>
              <a:t>44</a:t>
            </a:fld>
            <a:endParaRPr 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cs typeface="Times New Roman" pitchFamily="18" charset="0"/>
              </a:rPr>
              <a:t>The DELETE statement allows one or more rows to be removed.  DELETE is subject to the rules on referenced rows.  For example, a </a:t>
            </a:r>
            <a:r>
              <a:rPr lang="en-US" i="1">
                <a:cs typeface="Times New Roman" pitchFamily="18" charset="0"/>
              </a:rPr>
              <a:t>Student</a:t>
            </a:r>
            <a:r>
              <a:rPr lang="en-US">
                <a:cs typeface="Times New Roman" pitchFamily="18" charset="0"/>
              </a:rPr>
              <a:t> row cannot be deleted if related </a:t>
            </a:r>
            <a:r>
              <a:rPr lang="en-US" i="1">
                <a:cs typeface="Times New Roman" pitchFamily="18" charset="0"/>
              </a:rPr>
              <a:t>Enrollment</a:t>
            </a:r>
            <a:r>
              <a:rPr lang="en-US">
                <a:cs typeface="Times New Roman" pitchFamily="18" charset="0"/>
              </a:rPr>
              <a:t> rows exist and the deletion action is restrict.</a:t>
            </a:r>
            <a:endParaRPr lang="en-US"/>
          </a:p>
        </p:txBody>
      </p:sp>
    </p:spTree>
    <p:extLst>
      <p:ext uri="{BB962C8B-B14F-4D97-AF65-F5344CB8AC3E}">
        <p14:creationId xmlns:p14="http://schemas.microsoft.com/office/powerpoint/2010/main" val="2083787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In many years of teaching query formulation, the author has found that correct examples and guidelines are not sufficient. Students also need awareness of incorrect examples with various kinds of errors. Awareness of query formulation errors can help avoid errors as well as diagnose incorrect statements, reducing frustration and increasing confidence. Since even skilled professionals make errors, you should remain vigilant about query formulation errors as your skills progress.</a:t>
            </a:r>
            <a:endParaRPr lang="en-US" dirty="0"/>
          </a:p>
        </p:txBody>
      </p:sp>
      <p:sp>
        <p:nvSpPr>
          <p:cNvPr id="4" name="Slide Number Placeholder 3"/>
          <p:cNvSpPr>
            <a:spLocks noGrp="1"/>
          </p:cNvSpPr>
          <p:nvPr>
            <p:ph type="sldNum" sz="quarter" idx="10"/>
          </p:nvPr>
        </p:nvSpPr>
        <p:spPr/>
        <p:txBody>
          <a:bodyPr/>
          <a:lstStyle/>
          <a:p>
            <a:pPr>
              <a:defRPr/>
            </a:pPr>
            <a:fld id="{C2793076-17A9-43F1-8C4E-1DAF53FD0C83}" type="slidenum">
              <a:rPr lang="en-US" smtClean="0"/>
              <a:pPr>
                <a:defRPr/>
              </a:pPr>
              <a:t>45</a:t>
            </a:fld>
            <a:endParaRPr lang="en-US"/>
          </a:p>
        </p:txBody>
      </p:sp>
    </p:spTree>
    <p:extLst>
      <p:ext uri="{BB962C8B-B14F-4D97-AF65-F5344CB8AC3E}">
        <p14:creationId xmlns:p14="http://schemas.microsoft.com/office/powerpoint/2010/main" val="3655709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Syntax errors are the most frustrating because your statement will not execute. Sometimes error messages from SQL compilers are difficult to understand especially if a statement contains multiple syntax errors. Redundancy and semantic errors are subtle because an SQL compiler does not indicate an error. Errors of redundancy have least severity as the result contains correct rows but extra resource consumption occurs. Semantic errors are more severe as the result contains incorrect rows, either too many rows or missing rows. Sometimes a semantic</a:t>
            </a:r>
            <a:r>
              <a:rPr kumimoji="1" lang="en-US" sz="1200" kern="1200" baseline="0" dirty="0">
                <a:solidFill>
                  <a:schemeClr val="tx1"/>
                </a:solidFill>
                <a:effectLst/>
                <a:latin typeface="Times New Roman" pitchFamily="18" charset="0"/>
                <a:ea typeface="+mn-ea"/>
                <a:cs typeface="+mn-cs"/>
              </a:rPr>
              <a:t> error leads to excessive resource consumption.</a:t>
            </a:r>
            <a:endParaRPr lang="en-US" dirty="0"/>
          </a:p>
        </p:txBody>
      </p:sp>
      <p:sp>
        <p:nvSpPr>
          <p:cNvPr id="4" name="Slide Number Placeholder 3"/>
          <p:cNvSpPr>
            <a:spLocks noGrp="1"/>
          </p:cNvSpPr>
          <p:nvPr>
            <p:ph type="sldNum" sz="quarter" idx="10"/>
          </p:nvPr>
        </p:nvSpPr>
        <p:spPr/>
        <p:txBody>
          <a:bodyPr/>
          <a:lstStyle/>
          <a:p>
            <a:pPr>
              <a:defRPr/>
            </a:pPr>
            <a:fld id="{C2793076-17A9-43F1-8C4E-1DAF53FD0C83}" type="slidenum">
              <a:rPr lang="en-US" smtClean="0"/>
              <a:pPr>
                <a:defRPr/>
              </a:pPr>
              <a:t>46</a:t>
            </a:fld>
            <a:endParaRPr lang="en-US"/>
          </a:p>
        </p:txBody>
      </p:sp>
    </p:spTree>
    <p:extLst>
      <p:ext uri="{BB962C8B-B14F-4D97-AF65-F5344CB8AC3E}">
        <p14:creationId xmlns:p14="http://schemas.microsoft.com/office/powerpoint/2010/main" val="9911902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Missing a join condition is the worst error because of excessive resource consumption. A missing join condition involves a cross product operation instead of a join. For large tables such as student and enrollment tables for a major university, a missing join condition can cause hours of excessive query execution time.</a:t>
            </a:r>
            <a:endParaRPr lang="en-US" dirty="0"/>
          </a:p>
        </p:txBody>
      </p:sp>
      <p:sp>
        <p:nvSpPr>
          <p:cNvPr id="4" name="Slide Number Placeholder 3"/>
          <p:cNvSpPr>
            <a:spLocks noGrp="1"/>
          </p:cNvSpPr>
          <p:nvPr>
            <p:ph type="sldNum" sz="quarter" idx="10"/>
          </p:nvPr>
        </p:nvSpPr>
        <p:spPr/>
        <p:txBody>
          <a:bodyPr/>
          <a:lstStyle/>
          <a:p>
            <a:pPr>
              <a:defRPr/>
            </a:pPr>
            <a:fld id="{C2793076-17A9-43F1-8C4E-1DAF53FD0C83}" type="slidenum">
              <a:rPr lang="en-US" smtClean="0"/>
              <a:pPr>
                <a:defRPr/>
              </a:pPr>
              <a:t>47</a:t>
            </a:fld>
            <a:endParaRPr lang="en-US"/>
          </a:p>
        </p:txBody>
      </p:sp>
    </p:spTree>
    <p:extLst>
      <p:ext uri="{BB962C8B-B14F-4D97-AF65-F5344CB8AC3E}">
        <p14:creationId xmlns:p14="http://schemas.microsoft.com/office/powerpoint/2010/main" val="38180577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83C0C54-AD11-4877-9B46-4F9D7E1B2BFF}" type="slidenum">
              <a:rPr lang="en-US" sz="1200" smtClean="0"/>
              <a:pPr/>
              <a:t>48</a:t>
            </a:fld>
            <a:endParaRPr 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kumimoji="1" lang="en-US" sz="1200" kern="1200" dirty="0">
                <a:solidFill>
                  <a:schemeClr val="tx1"/>
                </a:solidFill>
                <a:effectLst/>
                <a:latin typeface="Times New Roman" pitchFamily="18" charset="0"/>
                <a:ea typeface="+mn-ea"/>
                <a:cs typeface="+mn-cs"/>
              </a:rPr>
              <a:t>Semantic error</a:t>
            </a:r>
          </a:p>
          <a:p>
            <a:r>
              <a:rPr kumimoji="1" lang="en-US" sz="1200" kern="1200" dirty="0">
                <a:solidFill>
                  <a:schemeClr val="tx1"/>
                </a:solidFill>
                <a:effectLst/>
                <a:latin typeface="Times New Roman" pitchFamily="18" charset="0"/>
                <a:ea typeface="+mn-ea"/>
                <a:cs typeface="+mn-cs"/>
              </a:rPr>
              <a:t>The result contains extra </a:t>
            </a:r>
            <a:r>
              <a:rPr kumimoji="1" lang="en-US" sz="1200" i="1" kern="1200" dirty="0">
                <a:solidFill>
                  <a:schemeClr val="tx1"/>
                </a:solidFill>
                <a:effectLst/>
                <a:latin typeface="Times New Roman" pitchFamily="18" charset="0"/>
                <a:ea typeface="+mn-ea"/>
                <a:cs typeface="+mn-cs"/>
              </a:rPr>
              <a:t>Enrollment</a:t>
            </a:r>
            <a:r>
              <a:rPr kumimoji="1" lang="en-US" sz="1200" kern="1200" dirty="0">
                <a:solidFill>
                  <a:schemeClr val="tx1"/>
                </a:solidFill>
                <a:effectLst/>
                <a:latin typeface="Times New Roman" pitchFamily="18" charset="0"/>
                <a:ea typeface="+mn-ea"/>
                <a:cs typeface="+mn-cs"/>
              </a:rPr>
              <a:t> rows that do not match </a:t>
            </a:r>
            <a:r>
              <a:rPr kumimoji="1" lang="en-US" sz="1200" i="1" kern="1200" dirty="0">
                <a:solidFill>
                  <a:schemeClr val="tx1"/>
                </a:solidFill>
                <a:effectLst/>
                <a:latin typeface="Times New Roman" pitchFamily="18" charset="0"/>
                <a:ea typeface="+mn-ea"/>
                <a:cs typeface="+mn-cs"/>
              </a:rPr>
              <a:t>Offering</a:t>
            </a:r>
            <a:r>
              <a:rPr kumimoji="1" lang="en-US" sz="1200" kern="1200" dirty="0">
                <a:solidFill>
                  <a:schemeClr val="tx1"/>
                </a:solidFill>
                <a:effectLst/>
                <a:latin typeface="Times New Roman" pitchFamily="18" charset="0"/>
                <a:ea typeface="+mn-ea"/>
                <a:cs typeface="+mn-cs"/>
              </a:rPr>
              <a:t> rows because of the missing join condition. You should remember that joining three tables typically requires two join conditions.</a:t>
            </a:r>
            <a:endParaRPr lang="en-US" dirty="0"/>
          </a:p>
        </p:txBody>
      </p:sp>
    </p:spTree>
    <p:extLst>
      <p:ext uri="{BB962C8B-B14F-4D97-AF65-F5344CB8AC3E}">
        <p14:creationId xmlns:p14="http://schemas.microsoft.com/office/powerpoint/2010/main" val="7173041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83C0C54-AD11-4877-9B46-4F9D7E1B2BFF}" type="slidenum">
              <a:rPr lang="en-US" sz="1200" smtClean="0"/>
              <a:pPr/>
              <a:t>49</a:t>
            </a:fld>
            <a:endParaRPr 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kumimoji="1" lang="en-US" sz="1200" kern="1200" dirty="0">
                <a:solidFill>
                  <a:schemeClr val="tx1"/>
                </a:solidFill>
                <a:effectLst/>
                <a:latin typeface="Times New Roman" pitchFamily="18" charset="0"/>
                <a:ea typeface="+mn-ea"/>
                <a:cs typeface="+mn-cs"/>
              </a:rPr>
              <a:t>Redundancy error</a:t>
            </a:r>
          </a:p>
          <a:p>
            <a:r>
              <a:rPr kumimoji="1" lang="en-US" sz="1200" kern="1200" dirty="0">
                <a:solidFill>
                  <a:schemeClr val="tx1"/>
                </a:solidFill>
                <a:effectLst/>
                <a:latin typeface="Times New Roman" pitchFamily="18" charset="0"/>
                <a:ea typeface="+mn-ea"/>
                <a:cs typeface="+mn-cs"/>
              </a:rPr>
              <a:t>The GROUP BY clause causes extra resource consumption.</a:t>
            </a:r>
          </a:p>
        </p:txBody>
      </p:sp>
    </p:spTree>
    <p:extLst>
      <p:ext uri="{BB962C8B-B14F-4D97-AF65-F5344CB8AC3E}">
        <p14:creationId xmlns:p14="http://schemas.microsoft.com/office/powerpoint/2010/main" val="3484494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BD5227-A301-487B-B360-0007322FEDCF}" type="slidenum">
              <a:rPr lang="en-US" sz="1200" smtClean="0"/>
              <a:pPr/>
              <a:t>5</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kumimoji="1" lang="en-US" sz="1200" kern="1200" dirty="0">
                <a:solidFill>
                  <a:schemeClr val="tx1"/>
                </a:solidFill>
                <a:effectLst/>
                <a:latin typeface="Times New Roman" pitchFamily="18" charset="0"/>
                <a:ea typeface="+mn-ea"/>
                <a:cs typeface="+mn-cs"/>
              </a:rPr>
              <a:t>The size and scope of the SQL standard has increased substantially since adoption of the first standard. The original standard (SQL-86) contained about 150 pages, while the SQL-92 standard contained more than 600 pages with another 500 pages added after the initial SQL-92 standard was published. The standard grew to about 2,000 pages for SQL:1999 and about 4,000 pages for SQL:2016. The SQL:2016 standard contains 14 parts although four parts (5 to 8 and 12) were never officially released and only three parts of the standard (2, 11, and 14) have become widely implemented. Part 2 on the foundation specifies most of SQL with extensions in other parts.</a:t>
            </a:r>
          </a:p>
        </p:txBody>
      </p:sp>
    </p:spTree>
    <p:extLst>
      <p:ext uri="{BB962C8B-B14F-4D97-AF65-F5344CB8AC3E}">
        <p14:creationId xmlns:p14="http://schemas.microsoft.com/office/powerpoint/2010/main" val="8563653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83C0C54-AD11-4877-9B46-4F9D7E1B2BFF}" type="slidenum">
              <a:rPr lang="en-US" sz="1200" smtClean="0"/>
              <a:pPr/>
              <a:t>50</a:t>
            </a:fld>
            <a:endParaRPr 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kumimoji="1" lang="en-US" sz="1200" kern="1200" dirty="0">
                <a:solidFill>
                  <a:schemeClr val="tx1"/>
                </a:solidFill>
                <a:effectLst/>
                <a:latin typeface="Times New Roman" pitchFamily="18" charset="0"/>
                <a:ea typeface="+mn-ea"/>
                <a:cs typeface="+mn-cs"/>
              </a:rPr>
              <a:t>Semantic error</a:t>
            </a:r>
          </a:p>
          <a:p>
            <a:r>
              <a:rPr kumimoji="1" lang="en-US" sz="1200" kern="1200" dirty="0">
                <a:solidFill>
                  <a:schemeClr val="tx1"/>
                </a:solidFill>
                <a:effectLst/>
                <a:latin typeface="Times New Roman" pitchFamily="18" charset="0"/>
                <a:ea typeface="+mn-ea"/>
                <a:cs typeface="+mn-cs"/>
              </a:rPr>
              <a:t>The AND operator takes precedence over the OR operator.</a:t>
            </a:r>
            <a:endParaRPr lang="en-US" dirty="0"/>
          </a:p>
        </p:txBody>
      </p:sp>
    </p:spTree>
    <p:extLst>
      <p:ext uri="{BB962C8B-B14F-4D97-AF65-F5344CB8AC3E}">
        <p14:creationId xmlns:p14="http://schemas.microsoft.com/office/powerpoint/2010/main" val="8963044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Beyond awareness of errors, you should strive to write statements with good coding practices. The examples in sections 4.2 to 4.6 demonstrate good coding practices. Table 4.23 summarizes poor SQL coding practices. Some of the practices are subjective (such as clause alignment) with multiple ways to achieve good practice. Most practices should be avoided such as incompatible constants</a:t>
            </a:r>
            <a:endParaRPr lang="en-US" dirty="0"/>
          </a:p>
        </p:txBody>
      </p:sp>
      <p:sp>
        <p:nvSpPr>
          <p:cNvPr id="4" name="Slide Number Placeholder 3"/>
          <p:cNvSpPr>
            <a:spLocks noGrp="1"/>
          </p:cNvSpPr>
          <p:nvPr>
            <p:ph type="sldNum" sz="quarter" idx="10"/>
          </p:nvPr>
        </p:nvSpPr>
        <p:spPr/>
        <p:txBody>
          <a:bodyPr/>
          <a:lstStyle/>
          <a:p>
            <a:pPr>
              <a:defRPr/>
            </a:pPr>
            <a:fld id="{C2793076-17A9-43F1-8C4E-1DAF53FD0C83}" type="slidenum">
              <a:rPr lang="en-US" smtClean="0"/>
              <a:pPr>
                <a:defRPr/>
              </a:pPr>
              <a:t>51</a:t>
            </a:fld>
            <a:endParaRPr lang="en-US"/>
          </a:p>
        </p:txBody>
      </p:sp>
    </p:spTree>
    <p:extLst>
      <p:ext uri="{BB962C8B-B14F-4D97-AF65-F5344CB8AC3E}">
        <p14:creationId xmlns:p14="http://schemas.microsoft.com/office/powerpoint/2010/main" val="24243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83C0C54-AD11-4877-9B46-4F9D7E1B2BFF}" type="slidenum">
              <a:rPr lang="en-US" sz="1200" smtClean="0"/>
              <a:pPr/>
              <a:t>52</a:t>
            </a:fld>
            <a:endParaRPr 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kumimoji="1" lang="en-US" sz="1200" kern="1200" dirty="0">
                <a:solidFill>
                  <a:schemeClr val="tx1"/>
                </a:solidFill>
                <a:effectLst/>
                <a:latin typeface="Times New Roman" pitchFamily="18" charset="0"/>
                <a:ea typeface="+mn-ea"/>
                <a:cs typeface="+mn-cs"/>
              </a:rPr>
              <a:t>The statement contains poor clause alignment, an incompatible constant, and a LIKE operator without a pattern matching character. Example 4.36 shows the original statement with good coding practices.</a:t>
            </a:r>
            <a:endParaRPr lang="en-US" dirty="0"/>
          </a:p>
        </p:txBody>
      </p:sp>
    </p:spTree>
    <p:extLst>
      <p:ext uri="{BB962C8B-B14F-4D97-AF65-F5344CB8AC3E}">
        <p14:creationId xmlns:p14="http://schemas.microsoft.com/office/powerpoint/2010/main" val="23748663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72A4EB-4B62-437B-AC9F-63AA921C9BD7}" type="slidenum">
              <a:rPr lang="en-US" sz="1200" smtClean="0"/>
              <a:pPr/>
              <a:t>53</a:t>
            </a:fld>
            <a:endParaRPr 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t>SQL breadth: database definition, manipulation, and control</a:t>
            </a:r>
          </a:p>
          <a:p>
            <a:r>
              <a:rPr lang="en-US"/>
              <a:t>SELECT statement:</a:t>
            </a:r>
          </a:p>
          <a:p>
            <a:r>
              <a:rPr lang="en-US"/>
              <a:t> - Most complex part of SQL</a:t>
            </a:r>
          </a:p>
          <a:p>
            <a:r>
              <a:rPr lang="en-US"/>
              <a:t> - Covered the basic parts of the SELECT statement</a:t>
            </a:r>
          </a:p>
          <a:p>
            <a:r>
              <a:rPr lang="en-US"/>
              <a:t> - Textbook chapter 9 covers advanced query formulation</a:t>
            </a:r>
          </a:p>
          <a:p>
            <a:r>
              <a:rPr lang="en-US"/>
              <a:t> - Textbook chapter 10 covers query formulation for forms and reports</a:t>
            </a:r>
          </a:p>
          <a:p>
            <a:r>
              <a:rPr lang="en-US"/>
              <a:t>Problem solving guidelines:</a:t>
            </a:r>
          </a:p>
          <a:p>
            <a:r>
              <a:rPr lang="en-US"/>
              <a:t> - Use small tables and conceptual evaluation process</a:t>
            </a:r>
          </a:p>
          <a:p>
            <a:r>
              <a:rPr lang="en-US"/>
              <a:t> - Use query formulation questions before writing SQL (at least initially)</a:t>
            </a:r>
          </a:p>
          <a:p>
            <a:r>
              <a:rPr lang="en-US"/>
              <a:t> - Understanding the database is crucial to query formulation</a:t>
            </a:r>
          </a:p>
          <a:p>
            <a:r>
              <a:rPr lang="en-US"/>
              <a:t> - Any correct, non redundant solution is acceptable</a:t>
            </a:r>
          </a:p>
          <a:p>
            <a:r>
              <a:rPr lang="en-US"/>
              <a:t> - Major error: incorrect solution</a:t>
            </a:r>
          </a:p>
          <a:p>
            <a:r>
              <a:rPr lang="en-US"/>
              <a:t> - Moderate error: correct but redundant solution</a:t>
            </a:r>
          </a:p>
          <a:p>
            <a:r>
              <a:rPr lang="en-US"/>
              <a:t>Lots of practice</a:t>
            </a:r>
          </a:p>
          <a:p>
            <a:r>
              <a:rPr lang="en-US"/>
              <a:t> - Work many problems without seeing the solutions</a:t>
            </a:r>
          </a:p>
          <a:p>
            <a:r>
              <a:rPr lang="en-US"/>
              <a:t> - 50 problems to develop understanding of query formulation and SQL</a:t>
            </a:r>
          </a:p>
          <a:p>
            <a:r>
              <a:rPr lang="en-US"/>
              <a:t> - Do not rely on Query Design or other visual query tools; use SQL directly</a:t>
            </a:r>
          </a:p>
        </p:txBody>
      </p:sp>
    </p:spTree>
    <p:extLst>
      <p:ext uri="{BB962C8B-B14F-4D97-AF65-F5344CB8AC3E}">
        <p14:creationId xmlns:p14="http://schemas.microsoft.com/office/powerpoint/2010/main" val="120424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F7C804-3421-4C18-BE2C-7EE57F0A2EA9}" type="slidenum">
              <a:rPr lang="en-US" sz="1200" smtClean="0"/>
              <a:pPr/>
              <a:t>6</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kumimoji="1" lang="en-US" sz="1200" kern="1200" dirty="0">
                <a:solidFill>
                  <a:schemeClr val="tx1"/>
                </a:solidFill>
                <a:effectLst/>
                <a:latin typeface="Times New Roman" pitchFamily="18" charset="0"/>
                <a:ea typeface="+mn-ea"/>
                <a:cs typeface="+mn-cs"/>
              </a:rPr>
              <a:t>The SQL standard lacks conformance testing, an important weakness. Until 1996, the U.S. Department of Commerce’s National Institute of Standards and Technology conducted conformance tests to provide assurance about portability for government software among conforming DBMSs. Since 1996, however, DBMS vendor claims have substituted for independent conformance testing. Even for basic parts of the SQL foundation, the major vendors lack support for some features and provide proprietary support for other features. With the optional parts, conformance has much greater variance. Writing portable SQL code requires careful study for basic parts of the foundation but is not possible for extended parts of SQL.</a:t>
            </a:r>
            <a:endParaRPr lang="en-US" dirty="0"/>
          </a:p>
        </p:txBody>
      </p:sp>
    </p:spTree>
    <p:extLst>
      <p:ext uri="{BB962C8B-B14F-4D97-AF65-F5344CB8AC3E}">
        <p14:creationId xmlns:p14="http://schemas.microsoft.com/office/powerpoint/2010/main" val="3091885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CFAE41-B9AA-4CE7-8F72-800A024FCACD}" type="slidenum">
              <a:rPr lang="en-US" sz="1200" smtClean="0"/>
              <a:pPr/>
              <a:t>7</a:t>
            </a:fld>
            <a:endParaRPr lang="en-US" sz="1200"/>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r>
              <a:rPr lang="en-US" dirty="0"/>
              <a:t>Conventions:</a:t>
            </a:r>
          </a:p>
          <a:p>
            <a:r>
              <a:rPr lang="en-US" dirty="0"/>
              <a:t> - Upper case: keywords</a:t>
            </a:r>
          </a:p>
          <a:p>
            <a:r>
              <a:rPr lang="en-US" dirty="0"/>
              <a:t> - Angle brackets: supply data</a:t>
            </a:r>
          </a:p>
          <a:p>
            <a:r>
              <a:rPr lang="en-US" dirty="0"/>
              <a:t>Expression examples:</a:t>
            </a:r>
          </a:p>
          <a:p>
            <a:r>
              <a:rPr lang="en-US" dirty="0"/>
              <a:t> - </a:t>
            </a:r>
            <a:r>
              <a:rPr lang="en-US" dirty="0" err="1"/>
              <a:t>StdFirstName</a:t>
            </a:r>
            <a:r>
              <a:rPr lang="en-US" dirty="0"/>
              <a:t>: student first name</a:t>
            </a:r>
          </a:p>
          <a:p>
            <a:r>
              <a:rPr lang="en-US" dirty="0"/>
              <a:t> - </a:t>
            </a:r>
            <a:r>
              <a:rPr lang="en-US" dirty="0" err="1"/>
              <a:t>FacSalary</a:t>
            </a:r>
            <a:r>
              <a:rPr lang="en-US" dirty="0"/>
              <a:t> * 1.1 : inflate salary by 10%</a:t>
            </a:r>
          </a:p>
          <a:p>
            <a:r>
              <a:rPr lang="en-US" dirty="0"/>
              <a:t>Logical expression:</a:t>
            </a:r>
          </a:p>
          <a:p>
            <a:r>
              <a:rPr lang="en-US" dirty="0"/>
              <a:t> - T/F value</a:t>
            </a:r>
          </a:p>
          <a:p>
            <a:r>
              <a:rPr lang="en-US" dirty="0"/>
              <a:t> </a:t>
            </a:r>
            <a:r>
              <a:rPr lang="en-US" baseline="0" dirty="0"/>
              <a:t>- Condition: column relational operator value such as </a:t>
            </a:r>
            <a:r>
              <a:rPr lang="en-US" baseline="0" dirty="0" err="1"/>
              <a:t>FacSalary</a:t>
            </a:r>
            <a:r>
              <a:rPr lang="en-US" baseline="0" dirty="0"/>
              <a:t> &gt; 100000</a:t>
            </a:r>
            <a:endParaRPr lang="en-US" dirty="0"/>
          </a:p>
          <a:p>
            <a:r>
              <a:rPr lang="en-US" dirty="0"/>
              <a:t> - Connected</a:t>
            </a:r>
            <a:r>
              <a:rPr lang="en-US" baseline="0" dirty="0"/>
              <a:t> by l</a:t>
            </a:r>
            <a:r>
              <a:rPr lang="en-US" dirty="0"/>
              <a:t>ogical operators such as AND, OR, NOT</a:t>
            </a:r>
          </a:p>
          <a:p>
            <a:r>
              <a:rPr lang="en-US" dirty="0"/>
              <a:t> - Logical expressions can be rather complex (nested queries); will not </a:t>
            </a:r>
          </a:p>
          <a:p>
            <a:r>
              <a:rPr lang="en-US" dirty="0"/>
              <a:t>   discuss complexities until Chapter 9</a:t>
            </a:r>
          </a:p>
          <a:p>
            <a:r>
              <a:rPr lang="en-US" dirty="0"/>
              <a:t>Rows vs. Groups: distinction will be made clear as lecture proceeds</a:t>
            </a:r>
          </a:p>
          <a:p>
            <a:r>
              <a:rPr lang="en-US" dirty="0"/>
              <a:t>Show examples in Access SQL and Oracle SQL </a:t>
            </a:r>
          </a:p>
          <a:p>
            <a:r>
              <a:rPr lang="en-US" dirty="0"/>
              <a:t> - Some important differences</a:t>
            </a:r>
          </a:p>
          <a:p>
            <a:r>
              <a:rPr lang="en-US" dirty="0"/>
              <a:t> - Most vendors implement a super/subset of SQL92</a:t>
            </a:r>
          </a:p>
          <a:p>
            <a:r>
              <a:rPr lang="en-US" dirty="0"/>
              <a:t> - Vendors now support major parts of SQL:2011 (see Chapter 19)</a:t>
            </a:r>
          </a:p>
        </p:txBody>
      </p:sp>
    </p:spTree>
    <p:extLst>
      <p:ext uri="{BB962C8B-B14F-4D97-AF65-F5344CB8AC3E}">
        <p14:creationId xmlns:p14="http://schemas.microsoft.com/office/powerpoint/2010/main" val="2958593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4E0E5A-36A9-42A8-8EAC-4A60B5941774}" type="slidenum">
              <a:rPr lang="en-US" sz="1200" smtClean="0"/>
              <a:pPr/>
              <a:t>8</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t>Use university database for examples</a:t>
            </a:r>
          </a:p>
          <a:p>
            <a:r>
              <a:rPr lang="en-US"/>
              <a:t>Use some new examples not found in the textbook</a:t>
            </a:r>
          </a:p>
          <a:p>
            <a:r>
              <a:rPr lang="en-US"/>
              <a:t>You should work order entry examples: 40 to 60 problems to be proficient</a:t>
            </a:r>
          </a:p>
          <a:p>
            <a:r>
              <a:rPr lang="en-US"/>
              <a:t>Both databases are found in the textbook’s web site.</a:t>
            </a:r>
            <a:endParaRPr lang="en-US">
              <a:sym typeface="Symbol" pitchFamily="18" charset="2"/>
            </a:endParaRPr>
          </a:p>
        </p:txBody>
      </p:sp>
    </p:spTree>
    <p:extLst>
      <p:ext uri="{BB962C8B-B14F-4D97-AF65-F5344CB8AC3E}">
        <p14:creationId xmlns:p14="http://schemas.microsoft.com/office/powerpoint/2010/main" val="383939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360321-7490-487C-9A5A-7AB7A7D7E7A5}" type="slidenum">
              <a:rPr lang="en-US" sz="1200" smtClean="0"/>
              <a:pPr/>
              <a:t>9</a:t>
            </a:fld>
            <a:endParaRPr lang="en-US" sz="1200"/>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r>
              <a:rPr lang="en-US" dirty="0"/>
              <a:t>Example 1: </a:t>
            </a:r>
          </a:p>
          <a:p>
            <a:r>
              <a:rPr lang="en-US" dirty="0"/>
              <a:t> - Retrieves all rows and columns</a:t>
            </a:r>
          </a:p>
          <a:p>
            <a:r>
              <a:rPr lang="en-US" dirty="0"/>
              <a:t> - * in the SELECT clause evaluates to all columns of the FROM tables</a:t>
            </a:r>
          </a:p>
          <a:p>
            <a:r>
              <a:rPr lang="en-US" dirty="0"/>
              <a:t>Example 2:</a:t>
            </a:r>
          </a:p>
          <a:p>
            <a:r>
              <a:rPr lang="en-US" dirty="0"/>
              <a:t> - Retrieves a single faculty row (subset of rows)</a:t>
            </a:r>
          </a:p>
          <a:p>
            <a:r>
              <a:rPr lang="en-US" dirty="0"/>
              <a:t> - Relational algebra: restrict operation (row subset)</a:t>
            </a:r>
          </a:p>
          <a:p>
            <a:r>
              <a:rPr lang="en-US" dirty="0"/>
              <a:t> - Oracle: use hyphens in </a:t>
            </a:r>
            <a:r>
              <a:rPr lang="en-US" dirty="0" err="1"/>
              <a:t>FacNo</a:t>
            </a:r>
            <a:r>
              <a:rPr lang="en-US" dirty="0"/>
              <a:t> constant (543-21-0987)</a:t>
            </a:r>
          </a:p>
          <a:p>
            <a:r>
              <a:rPr lang="en-US" dirty="0"/>
              <a:t>Example 3:</a:t>
            </a:r>
          </a:p>
          <a:p>
            <a:r>
              <a:rPr lang="en-US" dirty="0"/>
              <a:t> - Retrieves a subset of columns</a:t>
            </a:r>
          </a:p>
          <a:p>
            <a:r>
              <a:rPr lang="en-US" dirty="0"/>
              <a:t> - Relational algebra: subset of columns</a:t>
            </a:r>
          </a:p>
          <a:p>
            <a:r>
              <a:rPr lang="en-US" dirty="0"/>
              <a:t>Example 4:</a:t>
            </a:r>
          </a:p>
          <a:p>
            <a:r>
              <a:rPr lang="en-US" dirty="0"/>
              <a:t> - Retrieves a subset of rows and columns</a:t>
            </a:r>
          </a:p>
          <a:p>
            <a:r>
              <a:rPr lang="en-US" dirty="0"/>
              <a:t> - Sequence of restrict and project operations </a:t>
            </a:r>
          </a:p>
          <a:p>
            <a:endParaRPr lang="en-US" dirty="0"/>
          </a:p>
        </p:txBody>
      </p:sp>
    </p:spTree>
    <p:extLst>
      <p:ext uri="{BB962C8B-B14F-4D97-AF65-F5344CB8AC3E}">
        <p14:creationId xmlns:p14="http://schemas.microsoft.com/office/powerpoint/2010/main" val="3433128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6248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eaLnBrk="0" hangingPunct="0">
              <a:spcBef>
                <a:spcPct val="50000"/>
              </a:spcBef>
            </a:pPr>
            <a:r>
              <a:rPr lang="en-US" sz="1400" b="1" i="1" dirty="0">
                <a:solidFill>
                  <a:schemeClr val="bg1"/>
                </a:solidFill>
                <a:latin typeface="Book Antiqua" pitchFamily="18" charset="0"/>
              </a:rPr>
              <a:t>Database Design, Application Development, and Administration, 7</a:t>
            </a:r>
            <a:r>
              <a:rPr lang="en-US" sz="1400" b="1" i="1" baseline="30000" dirty="0">
                <a:solidFill>
                  <a:schemeClr val="bg1"/>
                </a:solidFill>
                <a:latin typeface="Book Antiqua" pitchFamily="18" charset="0"/>
              </a:rPr>
              <a:t>th</a:t>
            </a:r>
            <a:r>
              <a:rPr lang="en-US" sz="1400" b="1" i="1" dirty="0">
                <a:solidFill>
                  <a:schemeClr val="bg1"/>
                </a:solidFill>
                <a:latin typeface="Book Antiqua" pitchFamily="18" charset="0"/>
              </a:rPr>
              <a:t> Edition</a:t>
            </a:r>
          </a:p>
        </p:txBody>
      </p:sp>
      <p:sp>
        <p:nvSpPr>
          <p:cNvPr id="6" name="Rectangle 6"/>
          <p:cNvSpPr>
            <a:spLocks noChangeArrowheads="1"/>
          </p:cNvSpPr>
          <p:nvPr userDrawn="1"/>
        </p:nvSpPr>
        <p:spPr bwMode="auto">
          <a:xfrm>
            <a:off x="4724400" y="6248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r" eaLnBrk="0" hangingPunct="0">
              <a:spcBef>
                <a:spcPct val="50000"/>
              </a:spcBef>
            </a:pPr>
            <a:r>
              <a:rPr lang="en-US" sz="1200" b="1" i="1" dirty="0">
                <a:solidFill>
                  <a:schemeClr val="bg1"/>
                </a:solidFill>
                <a:latin typeface="Book Antiqua" pitchFamily="18" charset="0"/>
              </a:rPr>
              <a:t>Copyright</a:t>
            </a:r>
            <a:r>
              <a:rPr lang="en-US" sz="1200" dirty="0">
                <a:solidFill>
                  <a:schemeClr val="bg1"/>
                </a:solidFill>
                <a:latin typeface="Book Antiqua" pitchFamily="18" charset="0"/>
              </a:rPr>
              <a:t> </a:t>
            </a:r>
            <a:r>
              <a:rPr lang="en-US" sz="1200" b="1" i="1" dirty="0">
                <a:solidFill>
                  <a:schemeClr val="bg1"/>
                </a:solidFill>
                <a:latin typeface="Book Antiqua" pitchFamily="18" charset="0"/>
              </a:rPr>
              <a:t>© 2018 by Michael V. Mannino, All rights reserved.</a:t>
            </a:r>
          </a:p>
        </p:txBody>
      </p:sp>
      <p:sp>
        <p:nvSpPr>
          <p:cNvPr id="143363" name="Rectangle 3"/>
          <p:cNvSpPr>
            <a:spLocks noGrp="1" noChangeArrowheads="1"/>
          </p:cNvSpPr>
          <p:nvPr>
            <p:ph type="ctrTitle"/>
          </p:nvPr>
        </p:nvSpPr>
        <p:spPr>
          <a:xfrm>
            <a:off x="4305300" y="1019175"/>
            <a:ext cx="4419600" cy="1470025"/>
          </a:xfrm>
        </p:spPr>
        <p:txBody>
          <a:bodyPr/>
          <a:lstStyle>
            <a:lvl1pPr algn="ctr">
              <a:defRPr>
                <a:solidFill>
                  <a:schemeClr val="tx1"/>
                </a:solidFill>
              </a:defRPr>
            </a:lvl1pPr>
          </a:lstStyle>
          <a:p>
            <a:r>
              <a:rPr lang="en-US"/>
              <a:t>Chapter Number</a:t>
            </a:r>
          </a:p>
        </p:txBody>
      </p:sp>
      <p:sp>
        <p:nvSpPr>
          <p:cNvPr id="143364" name="Rectangle 4"/>
          <p:cNvSpPr>
            <a:spLocks noGrp="1" noChangeArrowheads="1"/>
          </p:cNvSpPr>
          <p:nvPr>
            <p:ph type="subTitle" idx="1"/>
          </p:nvPr>
        </p:nvSpPr>
        <p:spPr>
          <a:xfrm>
            <a:off x="1752600" y="3048000"/>
            <a:ext cx="6858000" cy="2895600"/>
          </a:xfrm>
          <a:noFill/>
          <a:ln w="9525">
            <a:noFill/>
          </a:ln>
        </p:spPr>
        <p:txBody>
          <a:bodyPr anchor="ctr"/>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67021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r>
              <a:rPr lang="en-US"/>
              <a:t>1-</a:t>
            </a:r>
            <a:fld id="{FCF27689-1E9C-40B2-8F5B-1A8AC17344F2}" type="slidenum">
              <a:rPr lang="en-US"/>
              <a:pPr>
                <a:defRPr/>
              </a:pPr>
              <a:t>‹#›</a:t>
            </a:fld>
            <a:endParaRPr lang="en-US"/>
          </a:p>
        </p:txBody>
      </p:sp>
    </p:spTree>
    <p:extLst>
      <p:ext uri="{BB962C8B-B14F-4D97-AF65-F5344CB8AC3E}">
        <p14:creationId xmlns:p14="http://schemas.microsoft.com/office/powerpoint/2010/main" val="301347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r>
              <a:rPr lang="en-US"/>
              <a:t>1-</a:t>
            </a:r>
            <a:fld id="{755E2626-0930-4DA5-9ACB-E8B298F4A0F8}" type="slidenum">
              <a:rPr lang="en-US"/>
              <a:pPr>
                <a:defRPr/>
              </a:pPr>
              <a:t>‹#›</a:t>
            </a:fld>
            <a:endParaRPr lang="en-US"/>
          </a:p>
        </p:txBody>
      </p:sp>
    </p:spTree>
    <p:extLst>
      <p:ext uri="{BB962C8B-B14F-4D97-AF65-F5344CB8AC3E}">
        <p14:creationId xmlns:p14="http://schemas.microsoft.com/office/powerpoint/2010/main" val="374196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001000" y="6400800"/>
            <a:ext cx="838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1400"/>
              <a:t>Slide </a:t>
            </a:r>
            <a:fld id="{2CCE6549-8761-4370-A9BD-511C8F9E9349}" type="slidenum">
              <a:rPr lang="en-US" sz="1400" smtClean="0"/>
              <a:pPr eaLnBrk="1" hangingPunct="1">
                <a:defRPr/>
              </a:pPr>
              <a:t>‹#›</a:t>
            </a:fld>
            <a:endParaRPr lang="en-US" sz="1400"/>
          </a:p>
        </p:txBody>
      </p:sp>
      <p:sp>
        <p:nvSpPr>
          <p:cNvPr id="5" name="TextBox 4"/>
          <p:cNvSpPr txBox="1">
            <a:spLocks noChangeArrowheads="1"/>
          </p:cNvSpPr>
          <p:nvPr userDrawn="1"/>
        </p:nvSpPr>
        <p:spPr bwMode="auto">
          <a:xfrm>
            <a:off x="381000" y="6400800"/>
            <a:ext cx="335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1400"/>
              <a:t>Chapter 4: Query Formulation with SQL</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86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r>
              <a:rPr lang="en-US"/>
              <a:t>1-</a:t>
            </a:r>
            <a:fld id="{2776A3F8-62DF-4BE7-B782-EBF7B4ABF202}" type="slidenum">
              <a:rPr lang="en-US"/>
              <a:pPr>
                <a:defRPr/>
              </a:pPr>
              <a:t>‹#›</a:t>
            </a:fld>
            <a:endParaRPr lang="en-US"/>
          </a:p>
        </p:txBody>
      </p:sp>
    </p:spTree>
    <p:extLst>
      <p:ext uri="{BB962C8B-B14F-4D97-AF65-F5344CB8AC3E}">
        <p14:creationId xmlns:p14="http://schemas.microsoft.com/office/powerpoint/2010/main" val="278676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a:ln/>
        </p:spPr>
        <p:txBody>
          <a:bodyPr/>
          <a:lstStyle>
            <a:lvl1pPr>
              <a:defRPr/>
            </a:lvl1pPr>
          </a:lstStyle>
          <a:p>
            <a:pPr>
              <a:defRPr/>
            </a:pPr>
            <a:r>
              <a:rPr lang="en-US"/>
              <a:t>1-</a:t>
            </a:r>
            <a:fld id="{8623401E-81F2-4473-A12E-9FD59FABC04D}" type="slidenum">
              <a:rPr lang="en-US"/>
              <a:pPr>
                <a:defRPr/>
              </a:pPr>
              <a:t>‹#›</a:t>
            </a:fld>
            <a:endParaRPr lang="en-US"/>
          </a:p>
        </p:txBody>
      </p:sp>
    </p:spTree>
    <p:extLst>
      <p:ext uri="{BB962C8B-B14F-4D97-AF65-F5344CB8AC3E}">
        <p14:creationId xmlns:p14="http://schemas.microsoft.com/office/powerpoint/2010/main" val="196825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sldNum" sz="quarter" idx="10"/>
          </p:nvPr>
        </p:nvSpPr>
        <p:spPr>
          <a:ln/>
        </p:spPr>
        <p:txBody>
          <a:bodyPr/>
          <a:lstStyle>
            <a:lvl1pPr>
              <a:defRPr/>
            </a:lvl1pPr>
          </a:lstStyle>
          <a:p>
            <a:pPr>
              <a:defRPr/>
            </a:pPr>
            <a:r>
              <a:rPr lang="en-US"/>
              <a:t>1-</a:t>
            </a:r>
            <a:fld id="{A40EB356-CD3D-4F76-87F7-0A85EBC2D79A}" type="slidenum">
              <a:rPr lang="en-US"/>
              <a:pPr>
                <a:defRPr/>
              </a:pPr>
              <a:t>‹#›</a:t>
            </a:fld>
            <a:endParaRPr lang="en-US"/>
          </a:p>
        </p:txBody>
      </p:sp>
    </p:spTree>
    <p:extLst>
      <p:ext uri="{BB962C8B-B14F-4D97-AF65-F5344CB8AC3E}">
        <p14:creationId xmlns:p14="http://schemas.microsoft.com/office/powerpoint/2010/main" val="318669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sldNum" sz="quarter" idx="10"/>
          </p:nvPr>
        </p:nvSpPr>
        <p:spPr>
          <a:ln/>
        </p:spPr>
        <p:txBody>
          <a:bodyPr/>
          <a:lstStyle>
            <a:lvl1pPr>
              <a:defRPr/>
            </a:lvl1pPr>
          </a:lstStyle>
          <a:p>
            <a:pPr>
              <a:defRPr/>
            </a:pPr>
            <a:r>
              <a:rPr lang="en-US"/>
              <a:t>1-</a:t>
            </a:r>
            <a:fld id="{2941030C-14A0-4FDF-910C-24AAB8F2CE50}" type="slidenum">
              <a:rPr lang="en-US"/>
              <a:pPr>
                <a:defRPr/>
              </a:pPr>
              <a:t>‹#›</a:t>
            </a:fld>
            <a:endParaRPr lang="en-US"/>
          </a:p>
        </p:txBody>
      </p:sp>
    </p:spTree>
    <p:extLst>
      <p:ext uri="{BB962C8B-B14F-4D97-AF65-F5344CB8AC3E}">
        <p14:creationId xmlns:p14="http://schemas.microsoft.com/office/powerpoint/2010/main" val="43914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r>
              <a:rPr lang="en-US"/>
              <a:t>1-</a:t>
            </a:r>
            <a:fld id="{AFE636A8-5FF8-4E79-8E0C-73148EE3CEAD}" type="slidenum">
              <a:rPr lang="en-US"/>
              <a:pPr>
                <a:defRPr/>
              </a:pPr>
              <a:t>‹#›</a:t>
            </a:fld>
            <a:endParaRPr lang="en-US"/>
          </a:p>
        </p:txBody>
      </p:sp>
    </p:spTree>
    <p:extLst>
      <p:ext uri="{BB962C8B-B14F-4D97-AF65-F5344CB8AC3E}">
        <p14:creationId xmlns:p14="http://schemas.microsoft.com/office/powerpoint/2010/main" val="28462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r>
              <a:rPr lang="en-US"/>
              <a:t>1-</a:t>
            </a:r>
            <a:fld id="{73AD9C5A-4154-4A1D-86A4-83339E5C26B8}" type="slidenum">
              <a:rPr lang="en-US"/>
              <a:pPr>
                <a:defRPr/>
              </a:pPr>
              <a:t>‹#›</a:t>
            </a:fld>
            <a:endParaRPr lang="en-US"/>
          </a:p>
        </p:txBody>
      </p:sp>
    </p:spTree>
    <p:extLst>
      <p:ext uri="{BB962C8B-B14F-4D97-AF65-F5344CB8AC3E}">
        <p14:creationId xmlns:p14="http://schemas.microsoft.com/office/powerpoint/2010/main" val="154017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r>
              <a:rPr lang="en-US"/>
              <a:t>1-</a:t>
            </a:r>
            <a:fld id="{963A618A-E7F0-40A9-864D-16FEF3B715BE}" type="slidenum">
              <a:rPr lang="en-US"/>
              <a:pPr>
                <a:defRPr/>
              </a:pPr>
              <a:t>‹#›</a:t>
            </a:fld>
            <a:endParaRPr lang="en-US"/>
          </a:p>
        </p:txBody>
      </p:sp>
    </p:spTree>
    <p:extLst>
      <p:ext uri="{BB962C8B-B14F-4D97-AF65-F5344CB8AC3E}">
        <p14:creationId xmlns:p14="http://schemas.microsoft.com/office/powerpoint/2010/main" val="232953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narHorz">
          <a:fgClr>
            <a:schemeClr val="bg1"/>
          </a:fgClr>
          <a:bgClr>
            <a:srgbClr val="E2D6B8"/>
          </a:bgClr>
        </a:patt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sldNum" sz="quarter" idx="4"/>
          </p:nvPr>
        </p:nvSpPr>
        <p:spPr bwMode="auto">
          <a:xfrm>
            <a:off x="6553200" y="64579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defRPr>
            </a:lvl1pPr>
          </a:lstStyle>
          <a:p>
            <a:pPr>
              <a:defRPr/>
            </a:pPr>
            <a:r>
              <a:rPr lang="en-US"/>
              <a:t>1-</a:t>
            </a:r>
            <a:fld id="{9C7EBC5C-BB65-488F-A0D0-8FF9E0FB5744}" type="slidenum">
              <a:rPr lang="en-US"/>
              <a:pPr>
                <a:defRPr/>
              </a:pPr>
              <a:t>‹#›</a:t>
            </a:fld>
            <a:endParaRPr lang="en-US"/>
          </a:p>
        </p:txBody>
      </p:sp>
      <p:sp>
        <p:nvSpPr>
          <p:cNvPr id="1027" name="Rectangle 3"/>
          <p:cNvSpPr>
            <a:spLocks noChangeArrowheads="1"/>
          </p:cNvSpPr>
          <p:nvPr userDrawn="1"/>
        </p:nvSpPr>
        <p:spPr bwMode="auto">
          <a:xfrm>
            <a:off x="446088" y="381000"/>
            <a:ext cx="6781800" cy="1219200"/>
          </a:xfrm>
          <a:prstGeom prst="rect">
            <a:avLst/>
          </a:prstGeom>
          <a:solidFill>
            <a:srgbClr val="CA99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8" name="Oval 4"/>
          <p:cNvSpPr>
            <a:spLocks noChangeArrowheads="1"/>
          </p:cNvSpPr>
          <p:nvPr userDrawn="1"/>
        </p:nvSpPr>
        <p:spPr bwMode="auto">
          <a:xfrm>
            <a:off x="5715000" y="381000"/>
            <a:ext cx="2984500" cy="2286000"/>
          </a:xfrm>
          <a:prstGeom prst="ellipse">
            <a:avLst/>
          </a:prstGeom>
          <a:solidFill>
            <a:srgbClr val="CA991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29" name="Rectangle 5"/>
          <p:cNvSpPr>
            <a:spLocks noGrp="1" noChangeArrowheads="1"/>
          </p:cNvSpPr>
          <p:nvPr>
            <p:ph type="body" idx="1"/>
          </p:nvPr>
        </p:nvSpPr>
        <p:spPr bwMode="auto">
          <a:xfrm>
            <a:off x="457200" y="1524000"/>
            <a:ext cx="8229600" cy="4800600"/>
          </a:xfrm>
          <a:prstGeom prst="rect">
            <a:avLst/>
          </a:prstGeom>
          <a:solidFill>
            <a:srgbClr val="E2D6B8"/>
          </a:solidFill>
          <a:ln w="25400">
            <a:solidFill>
              <a:srgbClr val="CA9910"/>
            </a:solidFill>
            <a:miter lim="800000"/>
            <a:headEnd/>
            <a:tailEnd/>
          </a:ln>
        </p:spPr>
        <p:txBody>
          <a:bodyPr vert="horz" wrap="square" lIns="91440" tIns="45720" rIns="91440" bIns="45720" numCol="1" anchor="t" anchorCtr="0" compatLnSpc="1">
            <a:prstTxWarp prst="textNoShape">
              <a:avLst/>
            </a:prstTxWarp>
          </a:bodyPr>
          <a:lstStyle/>
          <a:p>
            <a:pPr lvl="0"/>
            <a:r>
              <a:rPr lang="en-US"/>
              <a:t>Sample text</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title"/>
          </p:nvPr>
        </p:nvSpPr>
        <p:spPr bwMode="auto">
          <a:xfrm>
            <a:off x="457200" y="381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Arial" charset="0"/>
        </a:defRPr>
      </a:lvl2pPr>
      <a:lvl3pPr algn="l" rtl="0" eaLnBrk="0" fontAlgn="base" hangingPunct="0">
        <a:spcBef>
          <a:spcPct val="0"/>
        </a:spcBef>
        <a:spcAft>
          <a:spcPct val="0"/>
        </a:spcAft>
        <a:defRPr sz="4400">
          <a:solidFill>
            <a:schemeClr val="bg1"/>
          </a:solidFill>
          <a:latin typeface="Arial" charset="0"/>
        </a:defRPr>
      </a:lvl3pPr>
      <a:lvl4pPr algn="l" rtl="0" eaLnBrk="0" fontAlgn="base" hangingPunct="0">
        <a:spcBef>
          <a:spcPct val="0"/>
        </a:spcBef>
        <a:spcAft>
          <a:spcPct val="0"/>
        </a:spcAft>
        <a:defRPr sz="4400">
          <a:solidFill>
            <a:schemeClr val="bg1"/>
          </a:solidFill>
          <a:latin typeface="Arial" charset="0"/>
        </a:defRPr>
      </a:lvl4pPr>
      <a:lvl5pPr algn="l" rtl="0" eaLnBrk="0" fontAlgn="base" hangingPunct="0">
        <a:spcBef>
          <a:spcPct val="0"/>
        </a:spcBef>
        <a:spcAft>
          <a:spcPct val="0"/>
        </a:spcAft>
        <a:defRPr sz="4400">
          <a:solidFill>
            <a:schemeClr val="bg1"/>
          </a:solidFill>
          <a:latin typeface="Arial" charset="0"/>
        </a:defRPr>
      </a:lvl5pPr>
      <a:lvl6pPr marL="457200" algn="l" rtl="0" fontAlgn="base">
        <a:spcBef>
          <a:spcPct val="0"/>
        </a:spcBef>
        <a:spcAft>
          <a:spcPct val="0"/>
        </a:spcAft>
        <a:defRPr sz="4400">
          <a:solidFill>
            <a:schemeClr val="bg1"/>
          </a:solidFill>
          <a:latin typeface="Arial" charset="0"/>
        </a:defRPr>
      </a:lvl6pPr>
      <a:lvl7pPr marL="914400" algn="l" rtl="0" fontAlgn="base">
        <a:spcBef>
          <a:spcPct val="0"/>
        </a:spcBef>
        <a:spcAft>
          <a:spcPct val="0"/>
        </a:spcAft>
        <a:defRPr sz="4400">
          <a:solidFill>
            <a:schemeClr val="bg1"/>
          </a:solidFill>
          <a:latin typeface="Arial" charset="0"/>
        </a:defRPr>
      </a:lvl7pPr>
      <a:lvl8pPr marL="1371600" algn="l" rtl="0" fontAlgn="base">
        <a:spcBef>
          <a:spcPct val="0"/>
        </a:spcBef>
        <a:spcAft>
          <a:spcPct val="0"/>
        </a:spcAft>
        <a:defRPr sz="4400">
          <a:solidFill>
            <a:schemeClr val="bg1"/>
          </a:solidFill>
          <a:latin typeface="Arial" charset="0"/>
        </a:defRPr>
      </a:lvl8pPr>
      <a:lvl9pPr marL="1828800" algn="l"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lr>
          <a:srgbClr val="5E2F24"/>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8000"/>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66CC"/>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t>Chapter 4</a:t>
            </a:r>
          </a:p>
        </p:txBody>
      </p:sp>
      <p:sp>
        <p:nvSpPr>
          <p:cNvPr id="4099" name="Rectangle 5"/>
          <p:cNvSpPr>
            <a:spLocks noGrp="1" noChangeArrowheads="1"/>
          </p:cNvSpPr>
          <p:nvPr>
            <p:ph type="subTitle" idx="1"/>
          </p:nvPr>
        </p:nvSpPr>
        <p:spPr>
          <a:xfrm>
            <a:off x="2286000" y="4114800"/>
            <a:ext cx="6096000" cy="1038225"/>
          </a:xfrm>
          <a:noFill/>
          <a:ln w="25400"/>
          <a:extLst>
            <a:ext uri="{909E8E84-426E-40DD-AFC4-6F175D3DCCD1}">
              <a14:hiddenFill xmlns:a14="http://schemas.microsoft.com/office/drawing/2010/main">
                <a:solidFill>
                  <a:srgbClr val="E2D6B8"/>
                </a:solidFill>
              </a14:hiddenFill>
            </a:ext>
            <a:ext uri="{91240B29-F687-4F45-9708-019B960494DF}">
              <a14:hiddenLine xmlns:a14="http://schemas.microsoft.com/office/drawing/2010/main" w="9525">
                <a:solidFill>
                  <a:srgbClr val="CA9910"/>
                </a:solidFill>
                <a:miter lim="800000"/>
                <a:headEnd/>
                <a:tailEnd/>
              </a14:hiddenLine>
            </a:ext>
          </a:extLst>
        </p:spPr>
        <p:txBody>
          <a:bodyPr/>
          <a:lstStyle/>
          <a:p>
            <a:pPr eaLnBrk="1" hangingPunct="1"/>
            <a:r>
              <a:rPr lang="en-US"/>
              <a:t>Query Formulation with SQL</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09600"/>
            <a:ext cx="8080375" cy="762000"/>
          </a:xfrm>
        </p:spPr>
        <p:txBody>
          <a:bodyPr/>
          <a:lstStyle/>
          <a:p>
            <a:pPr eaLnBrk="1" hangingPunct="1"/>
            <a:r>
              <a:rPr lang="en-US"/>
              <a:t>Using Expressions</a:t>
            </a:r>
          </a:p>
        </p:txBody>
      </p:sp>
      <p:sp>
        <p:nvSpPr>
          <p:cNvPr id="13315" name="Rectangle 3"/>
          <p:cNvSpPr>
            <a:spLocks noChangeArrowheads="1"/>
          </p:cNvSpPr>
          <p:nvPr/>
        </p:nvSpPr>
        <p:spPr bwMode="auto">
          <a:xfrm>
            <a:off x="381000" y="2286000"/>
            <a:ext cx="83820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sz="2000" dirty="0">
                <a:cs typeface="Courier New" pitchFamily="49" charset="0"/>
              </a:rPr>
              <a:t>Example 5 (Access)</a:t>
            </a:r>
          </a:p>
          <a:p>
            <a:r>
              <a:rPr lang="en-US" sz="2000" dirty="0">
                <a:latin typeface="Courier New" pitchFamily="49" charset="0"/>
                <a:cs typeface="Courier New" pitchFamily="49" charset="0"/>
              </a:rPr>
              <a:t> </a:t>
            </a:r>
            <a:r>
              <a:rPr lang="en-US" sz="2000" dirty="0">
                <a:latin typeface="Courier New" pitchFamily="49" charset="0"/>
                <a:cs typeface="Times New Roman" pitchFamily="18" charset="0"/>
              </a:rPr>
              <a:t>SELECT </a:t>
            </a:r>
            <a:r>
              <a:rPr lang="en-US" sz="2000" dirty="0" err="1">
                <a:latin typeface="Courier New" pitchFamily="49" charset="0"/>
                <a:cs typeface="Times New Roman" pitchFamily="18" charset="0"/>
              </a:rPr>
              <a:t>FacFirstName</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FacLastName</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FacCity</a:t>
            </a:r>
            <a:r>
              <a:rPr lang="en-US" sz="2000" dirty="0">
                <a:latin typeface="Courier New" pitchFamily="49" charset="0"/>
                <a:cs typeface="Times New Roman" pitchFamily="18" charset="0"/>
              </a:rPr>
              <a:t>, </a:t>
            </a:r>
          </a:p>
          <a:p>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FacSalary</a:t>
            </a:r>
            <a:r>
              <a:rPr lang="en-US" sz="2000" dirty="0">
                <a:latin typeface="Courier New" pitchFamily="49" charset="0"/>
                <a:cs typeface="Times New Roman" pitchFamily="18" charset="0"/>
              </a:rPr>
              <a:t>*1.1 AS </a:t>
            </a:r>
            <a:r>
              <a:rPr lang="en-US" sz="2000" dirty="0" err="1">
                <a:latin typeface="Courier New" pitchFamily="49" charset="0"/>
                <a:cs typeface="Times New Roman" pitchFamily="18" charset="0"/>
              </a:rPr>
              <a:t>IncreasedSalary</a:t>
            </a:r>
            <a:r>
              <a:rPr lang="en-US" sz="2000" dirty="0">
                <a:latin typeface="Courier New" pitchFamily="49" charset="0"/>
                <a:cs typeface="Times New Roman" pitchFamily="18" charset="0"/>
              </a:rPr>
              <a:t>, </a:t>
            </a:r>
          </a:p>
          <a:p>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FacHireDate</a:t>
            </a:r>
            <a:r>
              <a:rPr lang="en-US" sz="2000" dirty="0">
                <a:latin typeface="Courier New" pitchFamily="49" charset="0"/>
                <a:cs typeface="Times New Roman" pitchFamily="18" charset="0"/>
              </a:rPr>
              <a:t> </a:t>
            </a:r>
          </a:p>
          <a:p>
            <a:r>
              <a:rPr lang="en-US" sz="2000" dirty="0">
                <a:latin typeface="Courier New" pitchFamily="49" charset="0"/>
                <a:cs typeface="Times New Roman" pitchFamily="18" charset="0"/>
              </a:rPr>
              <a:t>  FROM Faculty </a:t>
            </a:r>
          </a:p>
          <a:p>
            <a:r>
              <a:rPr lang="en-US" sz="2000" dirty="0">
                <a:latin typeface="Courier New" pitchFamily="49" charset="0"/>
                <a:cs typeface="Times New Roman" pitchFamily="18" charset="0"/>
              </a:rPr>
              <a:t>  WHERE year(</a:t>
            </a:r>
            <a:r>
              <a:rPr lang="en-US" sz="2000" dirty="0" err="1">
                <a:latin typeface="Courier New" pitchFamily="49" charset="0"/>
                <a:cs typeface="Times New Roman" pitchFamily="18" charset="0"/>
              </a:rPr>
              <a:t>FacHireDate</a:t>
            </a:r>
            <a:r>
              <a:rPr lang="en-US" sz="2000" dirty="0">
                <a:latin typeface="Courier New" pitchFamily="49" charset="0"/>
                <a:cs typeface="Times New Roman" pitchFamily="18" charset="0"/>
              </a:rPr>
              <a:t>) &gt; 2005</a:t>
            </a:r>
            <a:endParaRPr lang="en-US" sz="2000" dirty="0">
              <a:latin typeface="Courier New" pitchFamily="49" charset="0"/>
              <a:cs typeface="Courier New" pitchFamily="49" charset="0"/>
            </a:endParaRPr>
          </a:p>
          <a:p>
            <a:endParaRPr lang="en-US" sz="2000" dirty="0">
              <a:cs typeface="Courier New" pitchFamily="49" charset="0"/>
            </a:endParaRPr>
          </a:p>
          <a:p>
            <a:r>
              <a:rPr lang="en-US" sz="2000" dirty="0">
                <a:cs typeface="Courier New" pitchFamily="49" charset="0"/>
              </a:rPr>
              <a:t>Example 5 (Oracle)</a:t>
            </a:r>
          </a:p>
          <a:p>
            <a:pPr>
              <a:buClr>
                <a:schemeClr val="tx2"/>
              </a:buClr>
              <a:buSzPct val="75000"/>
              <a:buFont typeface="Wingdings" pitchFamily="2" charset="2"/>
              <a:buNone/>
            </a:pPr>
            <a:r>
              <a:rPr lang="en-US" sz="2000" dirty="0">
                <a:latin typeface="Courier New" pitchFamily="49" charset="0"/>
                <a:cs typeface="Times New Roman" pitchFamily="18" charset="0"/>
              </a:rPr>
              <a:t>SELECT </a:t>
            </a:r>
            <a:r>
              <a:rPr lang="en-US" sz="2000" dirty="0" err="1">
                <a:latin typeface="Courier New" pitchFamily="49" charset="0"/>
                <a:cs typeface="Times New Roman" pitchFamily="18" charset="0"/>
              </a:rPr>
              <a:t>FacFirstName</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FacLastName</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FacCity</a:t>
            </a:r>
            <a:r>
              <a:rPr lang="en-US" sz="2000" dirty="0">
                <a:latin typeface="Courier New" pitchFamily="49" charset="0"/>
                <a:cs typeface="Times New Roman" pitchFamily="18" charset="0"/>
              </a:rPr>
              <a:t>, </a:t>
            </a:r>
          </a:p>
          <a:p>
            <a:pPr>
              <a:buClr>
                <a:schemeClr val="tx2"/>
              </a:buClr>
              <a:buSzPct val="75000"/>
              <a:buFont typeface="Wingdings" pitchFamily="2" charset="2"/>
              <a:buNone/>
            </a:pP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FacSalary</a:t>
            </a:r>
            <a:r>
              <a:rPr lang="en-US" sz="2000" dirty="0">
                <a:latin typeface="Courier New" pitchFamily="49" charset="0"/>
                <a:cs typeface="Times New Roman" pitchFamily="18" charset="0"/>
              </a:rPr>
              <a:t>*1.1 AS </a:t>
            </a:r>
            <a:r>
              <a:rPr lang="en-US" sz="2000" dirty="0" err="1">
                <a:latin typeface="Courier New" pitchFamily="49" charset="0"/>
                <a:cs typeface="Times New Roman" pitchFamily="18" charset="0"/>
              </a:rPr>
              <a:t>IncreasedSalary</a:t>
            </a:r>
            <a:r>
              <a:rPr lang="en-US" sz="2000" dirty="0">
                <a:latin typeface="Courier New" pitchFamily="49" charset="0"/>
                <a:cs typeface="Times New Roman" pitchFamily="18" charset="0"/>
              </a:rPr>
              <a:t>, </a:t>
            </a:r>
          </a:p>
          <a:p>
            <a:pPr>
              <a:buClr>
                <a:schemeClr val="tx2"/>
              </a:buClr>
              <a:buSzPct val="75000"/>
              <a:buFont typeface="Wingdings" pitchFamily="2" charset="2"/>
              <a:buNone/>
            </a:pP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FacHireDate</a:t>
            </a:r>
            <a:r>
              <a:rPr lang="en-US" sz="2000" dirty="0">
                <a:latin typeface="Courier New" pitchFamily="49" charset="0"/>
                <a:cs typeface="Times New Roman" pitchFamily="18" charset="0"/>
              </a:rPr>
              <a:t> </a:t>
            </a:r>
          </a:p>
          <a:p>
            <a:pPr>
              <a:buClr>
                <a:schemeClr val="tx2"/>
              </a:buClr>
              <a:buSzPct val="75000"/>
              <a:buFont typeface="Wingdings" pitchFamily="2" charset="2"/>
              <a:buNone/>
            </a:pPr>
            <a:r>
              <a:rPr lang="en-US" sz="2000" dirty="0">
                <a:latin typeface="Courier New" pitchFamily="49" charset="0"/>
                <a:cs typeface="Times New Roman" pitchFamily="18" charset="0"/>
              </a:rPr>
              <a:t> FROM Faculty </a:t>
            </a:r>
          </a:p>
          <a:p>
            <a:pPr>
              <a:buClr>
                <a:schemeClr val="tx2"/>
              </a:buClr>
              <a:buSzPct val="75000"/>
              <a:buFont typeface="Wingdings" pitchFamily="2" charset="2"/>
              <a:buNone/>
            </a:pPr>
            <a:r>
              <a:rPr lang="en-US" sz="2000" dirty="0">
                <a:latin typeface="Courier New" pitchFamily="49" charset="0"/>
                <a:cs typeface="Times New Roman" pitchFamily="18" charset="0"/>
              </a:rPr>
              <a:t> WHERE </a:t>
            </a:r>
            <a:r>
              <a:rPr lang="en-US" sz="2000" dirty="0" err="1">
                <a:latin typeface="Courier New" pitchFamily="49" charset="0"/>
                <a:cs typeface="Times New Roman" pitchFamily="18" charset="0"/>
              </a:rPr>
              <a:t>to_number</a:t>
            </a:r>
            <a:r>
              <a:rPr lang="en-US" sz="2000" dirty="0">
                <a:latin typeface="Courier New" pitchFamily="49" charset="0"/>
                <a:cs typeface="Times New Roman" pitchFamily="18" charset="0"/>
              </a:rPr>
              <a:t>(</a:t>
            </a:r>
            <a:r>
              <a:rPr lang="en-US" sz="2000" dirty="0" err="1">
                <a:latin typeface="Courier New" pitchFamily="49" charset="0"/>
                <a:cs typeface="Times New Roman" pitchFamily="18" charset="0"/>
              </a:rPr>
              <a:t>to_char</a:t>
            </a:r>
            <a:r>
              <a:rPr lang="en-US" sz="2000" dirty="0">
                <a:latin typeface="Courier New" pitchFamily="49" charset="0"/>
                <a:cs typeface="Times New Roman" pitchFamily="18" charset="0"/>
              </a:rPr>
              <a:t>(</a:t>
            </a:r>
            <a:r>
              <a:rPr lang="en-US" sz="2000" dirty="0" err="1">
                <a:latin typeface="Courier New" pitchFamily="49" charset="0"/>
                <a:cs typeface="Times New Roman" pitchFamily="18" charset="0"/>
              </a:rPr>
              <a:t>FacHireDate</a:t>
            </a:r>
            <a:r>
              <a:rPr lang="en-US" sz="2000" dirty="0">
                <a:latin typeface="Courier New" pitchFamily="49" charset="0"/>
                <a:cs typeface="Times New Roman" pitchFamily="18" charset="0"/>
              </a:rPr>
              <a:t>, 'YYYY')) &gt; 2005</a:t>
            </a:r>
          </a:p>
        </p:txBody>
      </p:sp>
    </p:spTree>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6477000" cy="685800"/>
          </a:xfrm>
        </p:spPr>
        <p:txBody>
          <a:bodyPr/>
          <a:lstStyle/>
          <a:p>
            <a:pPr eaLnBrk="1" hangingPunct="1"/>
            <a:r>
              <a:rPr lang="en-US"/>
              <a:t>Inexact Matching</a:t>
            </a:r>
          </a:p>
        </p:txBody>
      </p:sp>
      <p:sp>
        <p:nvSpPr>
          <p:cNvPr id="14339" name="Rectangle 3"/>
          <p:cNvSpPr>
            <a:spLocks noChangeArrowheads="1"/>
          </p:cNvSpPr>
          <p:nvPr/>
        </p:nvSpPr>
        <p:spPr bwMode="auto">
          <a:xfrm>
            <a:off x="381000" y="1676400"/>
            <a:ext cx="70866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spcAft>
                <a:spcPct val="25000"/>
              </a:spcAft>
              <a:buFontTx/>
              <a:buChar char="•"/>
            </a:pPr>
            <a:r>
              <a:rPr lang="en-US" dirty="0">
                <a:cs typeface="Courier New" pitchFamily="49" charset="0"/>
              </a:rPr>
              <a:t> Match against a pattern: LIKE operator</a:t>
            </a:r>
          </a:p>
          <a:p>
            <a:pPr>
              <a:spcAft>
                <a:spcPct val="25000"/>
              </a:spcAft>
              <a:buFontTx/>
              <a:buChar char="•"/>
            </a:pPr>
            <a:r>
              <a:rPr lang="en-US" dirty="0">
                <a:cs typeface="Courier New" pitchFamily="49" charset="0"/>
              </a:rPr>
              <a:t> Use meta characters to specify patterns</a:t>
            </a:r>
          </a:p>
          <a:p>
            <a:pPr lvl="1">
              <a:spcAft>
                <a:spcPct val="25000"/>
              </a:spcAft>
              <a:buFontTx/>
              <a:buChar char="–"/>
            </a:pPr>
            <a:r>
              <a:rPr lang="en-US" sz="2000" dirty="0">
                <a:cs typeface="Courier New" pitchFamily="49" charset="0"/>
              </a:rPr>
              <a:t> Wildcard (* or %)</a:t>
            </a:r>
          </a:p>
          <a:p>
            <a:pPr lvl="1">
              <a:spcAft>
                <a:spcPct val="25000"/>
              </a:spcAft>
              <a:buFontTx/>
              <a:buChar char="–"/>
            </a:pPr>
            <a:r>
              <a:rPr lang="en-US" sz="2000" dirty="0">
                <a:cs typeface="Courier New" pitchFamily="49" charset="0"/>
              </a:rPr>
              <a:t> Any single character (? or _) </a:t>
            </a:r>
          </a:p>
          <a:p>
            <a:endParaRPr lang="en-US" sz="2000" dirty="0">
              <a:cs typeface="Courier New" pitchFamily="49" charset="0"/>
            </a:endParaRPr>
          </a:p>
          <a:p>
            <a:r>
              <a:rPr lang="en-US" sz="1800" dirty="0">
                <a:cs typeface="Courier New" pitchFamily="49" charset="0"/>
              </a:rPr>
              <a:t>Example 6 (Access)</a:t>
            </a:r>
          </a:p>
          <a:p>
            <a:r>
              <a:rPr lang="en-US" sz="1800" dirty="0">
                <a:latin typeface="Courier New" pitchFamily="49" charset="0"/>
                <a:cs typeface="Courier New" pitchFamily="49" charset="0"/>
              </a:rPr>
              <a:t> </a:t>
            </a:r>
            <a:r>
              <a:rPr lang="en-US" sz="1800" dirty="0">
                <a:latin typeface="Courier New" pitchFamily="49" charset="0"/>
                <a:cs typeface="Times New Roman" pitchFamily="18" charset="0"/>
              </a:rPr>
              <a:t>SELECT * </a:t>
            </a:r>
          </a:p>
          <a:p>
            <a:r>
              <a:rPr lang="en-US" sz="1800" dirty="0">
                <a:latin typeface="Courier New" pitchFamily="49" charset="0"/>
                <a:cs typeface="Times New Roman" pitchFamily="18" charset="0"/>
              </a:rPr>
              <a:t>  FROM Offering </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CourseNo</a:t>
            </a:r>
            <a:r>
              <a:rPr lang="en-US" sz="1800" dirty="0">
                <a:latin typeface="Courier New" pitchFamily="49" charset="0"/>
                <a:cs typeface="Times New Roman" pitchFamily="18" charset="0"/>
              </a:rPr>
              <a:t> LIKE 'IS*'</a:t>
            </a:r>
            <a:r>
              <a:rPr lang="en-US" sz="1800" dirty="0">
                <a:latin typeface="Courier New" pitchFamily="49" charset="0"/>
                <a:cs typeface="Courier New" pitchFamily="49" charset="0"/>
              </a:rPr>
              <a:t> </a:t>
            </a:r>
          </a:p>
          <a:p>
            <a:endParaRPr lang="en-US" sz="1800" dirty="0">
              <a:cs typeface="Courier New" pitchFamily="49" charset="0"/>
            </a:endParaRPr>
          </a:p>
          <a:p>
            <a:r>
              <a:rPr lang="en-US" sz="1800" dirty="0">
                <a:cs typeface="Courier New" pitchFamily="49" charset="0"/>
              </a:rPr>
              <a:t>Example 6 (Oracle)</a:t>
            </a:r>
          </a:p>
          <a:p>
            <a:r>
              <a:rPr lang="en-US" sz="1800" dirty="0">
                <a:latin typeface="Courier New" pitchFamily="49" charset="0"/>
                <a:cs typeface="Courier New" pitchFamily="49" charset="0"/>
              </a:rPr>
              <a:t> </a:t>
            </a:r>
            <a:r>
              <a:rPr lang="en-US" sz="1800" dirty="0">
                <a:latin typeface="Courier New" pitchFamily="49" charset="0"/>
                <a:cs typeface="Times New Roman" pitchFamily="18" charset="0"/>
              </a:rPr>
              <a:t>SELECT * </a:t>
            </a:r>
          </a:p>
          <a:p>
            <a:r>
              <a:rPr lang="en-US" sz="1800" dirty="0">
                <a:latin typeface="Courier New" pitchFamily="49" charset="0"/>
                <a:cs typeface="Times New Roman" pitchFamily="18" charset="0"/>
              </a:rPr>
              <a:t>  FROM Offering </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CourseNo</a:t>
            </a:r>
            <a:r>
              <a:rPr lang="en-US" sz="1800" dirty="0">
                <a:latin typeface="Courier New" pitchFamily="49" charset="0"/>
                <a:cs typeface="Times New Roman" pitchFamily="18" charset="0"/>
              </a:rPr>
              <a:t> LIKE 'IS%'</a:t>
            </a:r>
            <a:endParaRPr lang="en-US" sz="1800" dirty="0">
              <a:latin typeface="Courier New" pitchFamily="49" charset="0"/>
              <a:cs typeface="Courier New" pitchFamily="49" charset="0"/>
            </a:endParaRPr>
          </a:p>
        </p:txBody>
      </p:sp>
    </p:spTree>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85800"/>
            <a:ext cx="6477000" cy="609600"/>
          </a:xfrm>
        </p:spPr>
        <p:txBody>
          <a:bodyPr/>
          <a:lstStyle/>
          <a:p>
            <a:pPr eaLnBrk="1" hangingPunct="1"/>
            <a:r>
              <a:rPr lang="en-US"/>
              <a:t>Using Dates</a:t>
            </a:r>
          </a:p>
        </p:txBody>
      </p:sp>
      <p:sp>
        <p:nvSpPr>
          <p:cNvPr id="15363" name="Rectangle 3"/>
          <p:cNvSpPr>
            <a:spLocks noChangeArrowheads="1"/>
          </p:cNvSpPr>
          <p:nvPr/>
        </p:nvSpPr>
        <p:spPr bwMode="auto">
          <a:xfrm>
            <a:off x="457200" y="1828800"/>
            <a:ext cx="845820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spcAft>
                <a:spcPct val="25000"/>
              </a:spcAft>
              <a:buFontTx/>
              <a:buChar char="•"/>
            </a:pPr>
            <a:r>
              <a:rPr lang="en-US" dirty="0">
                <a:cs typeface="Courier New" pitchFamily="49" charset="0"/>
              </a:rPr>
              <a:t> Dates are numbers</a:t>
            </a:r>
            <a:endParaRPr lang="en-US" sz="2000" dirty="0">
              <a:cs typeface="Courier New" pitchFamily="49" charset="0"/>
            </a:endParaRPr>
          </a:p>
          <a:p>
            <a:pPr>
              <a:buFontTx/>
              <a:buChar char="•"/>
            </a:pPr>
            <a:r>
              <a:rPr lang="en-US" dirty="0">
                <a:cs typeface="Courier New" pitchFamily="49" charset="0"/>
              </a:rPr>
              <a:t> Date constants and functions are not standard</a:t>
            </a:r>
          </a:p>
          <a:p>
            <a:endParaRPr lang="en-US" sz="2000" dirty="0">
              <a:cs typeface="Courier New" pitchFamily="49" charset="0"/>
            </a:endParaRPr>
          </a:p>
          <a:p>
            <a:r>
              <a:rPr lang="en-US" sz="2000" dirty="0">
                <a:cs typeface="Courier New" pitchFamily="49" charset="0"/>
              </a:rPr>
              <a:t>Example 7 (Access)</a:t>
            </a:r>
          </a:p>
          <a:p>
            <a:r>
              <a:rPr lang="en-US" sz="2000" dirty="0">
                <a:latin typeface="Courier New" pitchFamily="49" charset="0"/>
                <a:cs typeface="Times New Roman" pitchFamily="18" charset="0"/>
              </a:rPr>
              <a:t>SELECT </a:t>
            </a:r>
            <a:r>
              <a:rPr lang="en-US" sz="2000" dirty="0" err="1">
                <a:latin typeface="Courier New" pitchFamily="49" charset="0"/>
                <a:cs typeface="Times New Roman" pitchFamily="18" charset="0"/>
              </a:rPr>
              <a:t>FacFirstName</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FacLastName</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FacHireDate</a:t>
            </a:r>
            <a:r>
              <a:rPr lang="en-US" sz="2000" dirty="0">
                <a:latin typeface="Courier New" pitchFamily="49" charset="0"/>
                <a:cs typeface="Times New Roman" pitchFamily="18" charset="0"/>
              </a:rPr>
              <a:t> </a:t>
            </a:r>
          </a:p>
          <a:p>
            <a:r>
              <a:rPr lang="en-US" sz="2000" dirty="0">
                <a:latin typeface="Courier New" pitchFamily="49" charset="0"/>
                <a:cs typeface="Times New Roman" pitchFamily="18" charset="0"/>
              </a:rPr>
              <a:t> FROM Faculty </a:t>
            </a:r>
          </a:p>
          <a:p>
            <a:r>
              <a:rPr lang="en-US" sz="2000" dirty="0">
                <a:latin typeface="Courier New" pitchFamily="49" charset="0"/>
                <a:cs typeface="Times New Roman" pitchFamily="18" charset="0"/>
              </a:rPr>
              <a:t> WHERE </a:t>
            </a:r>
            <a:r>
              <a:rPr lang="en-US" sz="2000" dirty="0" err="1">
                <a:latin typeface="Courier New" pitchFamily="49" charset="0"/>
                <a:cs typeface="Times New Roman" pitchFamily="18" charset="0"/>
              </a:rPr>
              <a:t>FacHireDate</a:t>
            </a:r>
            <a:r>
              <a:rPr lang="en-US" sz="2000" dirty="0">
                <a:latin typeface="Courier New" pitchFamily="49" charset="0"/>
                <a:cs typeface="Times New Roman" pitchFamily="18" charset="0"/>
              </a:rPr>
              <a:t> BETWEEN #1/1/2008# AND #12/31/2009#</a:t>
            </a:r>
          </a:p>
          <a:p>
            <a:endParaRPr lang="en-US" sz="2000" dirty="0">
              <a:cs typeface="Courier New" pitchFamily="49" charset="0"/>
            </a:endParaRPr>
          </a:p>
          <a:p>
            <a:r>
              <a:rPr lang="en-US" sz="2000" dirty="0">
                <a:cs typeface="Courier New" pitchFamily="49" charset="0"/>
              </a:rPr>
              <a:t>Example 7 (Oracle)</a:t>
            </a:r>
          </a:p>
          <a:p>
            <a:r>
              <a:rPr lang="en-US" sz="2000" dirty="0">
                <a:latin typeface="Courier New" pitchFamily="49" charset="0"/>
                <a:cs typeface="Times New Roman" pitchFamily="18" charset="0"/>
              </a:rPr>
              <a:t>SELECT </a:t>
            </a:r>
            <a:r>
              <a:rPr lang="en-US" sz="2000" dirty="0" err="1">
                <a:latin typeface="Courier New" pitchFamily="49" charset="0"/>
                <a:cs typeface="Times New Roman" pitchFamily="18" charset="0"/>
              </a:rPr>
              <a:t>FacFirstName</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FacLastName</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FacHireDate</a:t>
            </a:r>
            <a:r>
              <a:rPr lang="en-US" sz="2000" dirty="0">
                <a:latin typeface="Courier New" pitchFamily="49" charset="0"/>
                <a:cs typeface="Times New Roman" pitchFamily="18" charset="0"/>
              </a:rPr>
              <a:t> </a:t>
            </a:r>
          </a:p>
          <a:p>
            <a:r>
              <a:rPr lang="en-US" sz="2000" dirty="0">
                <a:latin typeface="Courier New" pitchFamily="49" charset="0"/>
                <a:cs typeface="Times New Roman" pitchFamily="18" charset="0"/>
              </a:rPr>
              <a:t> FROM Faculty </a:t>
            </a:r>
          </a:p>
          <a:p>
            <a:r>
              <a:rPr lang="en-US" sz="2000" dirty="0">
                <a:latin typeface="Courier New" pitchFamily="49" charset="0"/>
                <a:cs typeface="Times New Roman" pitchFamily="18" charset="0"/>
              </a:rPr>
              <a:t> WHERE </a:t>
            </a:r>
            <a:r>
              <a:rPr lang="en-US" sz="2000" dirty="0" err="1">
                <a:latin typeface="Courier New" pitchFamily="49" charset="0"/>
                <a:cs typeface="Times New Roman" pitchFamily="18" charset="0"/>
              </a:rPr>
              <a:t>FacHireDate</a:t>
            </a:r>
            <a:r>
              <a:rPr lang="en-US" sz="2000" dirty="0">
                <a:latin typeface="Courier New" pitchFamily="49" charset="0"/>
                <a:cs typeface="Times New Roman" pitchFamily="18" charset="0"/>
              </a:rPr>
              <a:t> BETWEEN '1-Jan-2008' </a:t>
            </a:r>
          </a:p>
          <a:p>
            <a:r>
              <a:rPr lang="en-US" sz="2000" dirty="0">
                <a:latin typeface="Courier New" pitchFamily="49" charset="0"/>
                <a:cs typeface="Times New Roman" pitchFamily="18" charset="0"/>
              </a:rPr>
              <a:t>   AND '31-Dec-2009'</a:t>
            </a:r>
          </a:p>
        </p:txBody>
      </p:sp>
    </p:spTree>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609600"/>
            <a:ext cx="8080375" cy="685800"/>
          </a:xfrm>
        </p:spPr>
        <p:txBody>
          <a:bodyPr/>
          <a:lstStyle/>
          <a:p>
            <a:pPr eaLnBrk="1" hangingPunct="1"/>
            <a:r>
              <a:rPr lang="en-US"/>
              <a:t>Other Single Table Examples</a:t>
            </a:r>
          </a:p>
        </p:txBody>
      </p:sp>
      <p:sp>
        <p:nvSpPr>
          <p:cNvPr id="16387" name="Rectangle 3"/>
          <p:cNvSpPr>
            <a:spLocks noChangeArrowheads="1"/>
          </p:cNvSpPr>
          <p:nvPr/>
        </p:nvSpPr>
        <p:spPr bwMode="auto">
          <a:xfrm>
            <a:off x="533400" y="2438400"/>
            <a:ext cx="741741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2000" dirty="0">
                <a:cs typeface="Courier New" pitchFamily="49" charset="0"/>
              </a:rPr>
              <a:t>Example 8: Testing for null values</a:t>
            </a:r>
          </a:p>
          <a:p>
            <a:r>
              <a:rPr lang="en-US" sz="2000" dirty="0">
                <a:latin typeface="Courier New" pitchFamily="49" charset="0"/>
                <a:cs typeface="Times New Roman" pitchFamily="18" charset="0"/>
              </a:rPr>
              <a:t> SELECT </a:t>
            </a:r>
            <a:r>
              <a:rPr lang="en-US" sz="2000" dirty="0" err="1">
                <a:latin typeface="Courier New" pitchFamily="49" charset="0"/>
                <a:cs typeface="Times New Roman" pitchFamily="18" charset="0"/>
              </a:rPr>
              <a:t>OfferNo</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CourseNo</a:t>
            </a:r>
            <a:r>
              <a:rPr lang="en-US" sz="2000" dirty="0">
                <a:latin typeface="Courier New" pitchFamily="49" charset="0"/>
                <a:cs typeface="Times New Roman" pitchFamily="18" charset="0"/>
              </a:rPr>
              <a:t> </a:t>
            </a:r>
          </a:p>
          <a:p>
            <a:r>
              <a:rPr lang="en-US" sz="2000" dirty="0">
                <a:latin typeface="Courier New" pitchFamily="49" charset="0"/>
                <a:cs typeface="Times New Roman" pitchFamily="18" charset="0"/>
              </a:rPr>
              <a:t>  FROM Offering </a:t>
            </a:r>
          </a:p>
          <a:p>
            <a:r>
              <a:rPr lang="en-US" sz="2000" dirty="0">
                <a:latin typeface="Courier New" pitchFamily="49" charset="0"/>
                <a:cs typeface="Times New Roman" pitchFamily="18" charset="0"/>
              </a:rPr>
              <a:t>  WHERE </a:t>
            </a:r>
            <a:r>
              <a:rPr lang="en-US" sz="2000" dirty="0" err="1">
                <a:latin typeface="Courier New" pitchFamily="49" charset="0"/>
                <a:cs typeface="Times New Roman" pitchFamily="18" charset="0"/>
              </a:rPr>
              <a:t>FacNo</a:t>
            </a:r>
            <a:r>
              <a:rPr lang="en-US" sz="2000" dirty="0">
                <a:latin typeface="Courier New" pitchFamily="49" charset="0"/>
                <a:cs typeface="Times New Roman" pitchFamily="18" charset="0"/>
              </a:rPr>
              <a:t> IS NULL AND </a:t>
            </a:r>
            <a:r>
              <a:rPr lang="en-US" sz="2000" dirty="0" err="1">
                <a:latin typeface="Courier New" pitchFamily="49" charset="0"/>
                <a:cs typeface="Times New Roman" pitchFamily="18" charset="0"/>
              </a:rPr>
              <a:t>OffTerm</a:t>
            </a:r>
            <a:r>
              <a:rPr lang="en-US" sz="2000" dirty="0">
                <a:latin typeface="Courier New" pitchFamily="49" charset="0"/>
                <a:cs typeface="Times New Roman" pitchFamily="18" charset="0"/>
              </a:rPr>
              <a:t> = 'SUMMER' </a:t>
            </a:r>
          </a:p>
          <a:p>
            <a:r>
              <a:rPr lang="en-US" sz="2000" dirty="0">
                <a:latin typeface="Courier New" pitchFamily="49" charset="0"/>
                <a:cs typeface="Times New Roman" pitchFamily="18" charset="0"/>
              </a:rPr>
              <a:t>    AND </a:t>
            </a:r>
            <a:r>
              <a:rPr lang="en-US" sz="2000" dirty="0" err="1">
                <a:latin typeface="Courier New" pitchFamily="49" charset="0"/>
                <a:cs typeface="Times New Roman" pitchFamily="18" charset="0"/>
              </a:rPr>
              <a:t>OffYear</a:t>
            </a:r>
            <a:r>
              <a:rPr lang="en-US" sz="2000" dirty="0">
                <a:latin typeface="Courier New" pitchFamily="49" charset="0"/>
                <a:cs typeface="Times New Roman" pitchFamily="18" charset="0"/>
              </a:rPr>
              <a:t> = 2017</a:t>
            </a:r>
          </a:p>
          <a:p>
            <a:endParaRPr lang="en-US" sz="2000" dirty="0">
              <a:cs typeface="Courier New" pitchFamily="49" charset="0"/>
            </a:endParaRPr>
          </a:p>
          <a:p>
            <a:r>
              <a:rPr lang="en-US" sz="2000" dirty="0">
                <a:cs typeface="Courier New" pitchFamily="49" charset="0"/>
              </a:rPr>
              <a:t>Example 9: Mixing AND </a:t>
            </a:r>
            <a:r>
              <a:rPr lang="en-US" sz="2000" dirty="0" err="1">
                <a:cs typeface="Courier New" pitchFamily="49" charset="0"/>
              </a:rPr>
              <a:t>and</a:t>
            </a:r>
            <a:r>
              <a:rPr lang="en-US" sz="2000" dirty="0">
                <a:cs typeface="Courier New" pitchFamily="49" charset="0"/>
              </a:rPr>
              <a:t> OR</a:t>
            </a:r>
          </a:p>
          <a:p>
            <a:r>
              <a:rPr lang="en-US" sz="2000" dirty="0">
                <a:latin typeface="Courier New" pitchFamily="49" charset="0"/>
                <a:cs typeface="Times New Roman" pitchFamily="18" charset="0"/>
              </a:rPr>
              <a:t> SELECT </a:t>
            </a:r>
            <a:r>
              <a:rPr lang="en-US" sz="2000" dirty="0" err="1">
                <a:latin typeface="Courier New" pitchFamily="49" charset="0"/>
                <a:cs typeface="Times New Roman" pitchFamily="18" charset="0"/>
              </a:rPr>
              <a:t>OfferNo</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CourseNo</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FacNo</a:t>
            </a:r>
            <a:r>
              <a:rPr lang="en-US" sz="2000" dirty="0">
                <a:latin typeface="Courier New" pitchFamily="49" charset="0"/>
                <a:cs typeface="Times New Roman" pitchFamily="18" charset="0"/>
              </a:rPr>
              <a:t> </a:t>
            </a:r>
          </a:p>
          <a:p>
            <a:r>
              <a:rPr lang="en-US" sz="2000" dirty="0">
                <a:latin typeface="Courier New" pitchFamily="49" charset="0"/>
                <a:cs typeface="Times New Roman" pitchFamily="18" charset="0"/>
              </a:rPr>
              <a:t>  FROM Offering </a:t>
            </a:r>
          </a:p>
          <a:p>
            <a:r>
              <a:rPr lang="en-US" sz="2000" dirty="0">
                <a:latin typeface="Courier New" pitchFamily="49" charset="0"/>
                <a:cs typeface="Times New Roman" pitchFamily="18" charset="0"/>
              </a:rPr>
              <a:t>  WHERE (</a:t>
            </a:r>
            <a:r>
              <a:rPr lang="en-US" sz="2000" dirty="0" err="1">
                <a:latin typeface="Courier New" pitchFamily="49" charset="0"/>
                <a:cs typeface="Times New Roman" pitchFamily="18" charset="0"/>
              </a:rPr>
              <a:t>OffTerm</a:t>
            </a:r>
            <a:r>
              <a:rPr lang="en-US" sz="2000" dirty="0">
                <a:latin typeface="Courier New" pitchFamily="49" charset="0"/>
                <a:cs typeface="Times New Roman" pitchFamily="18" charset="0"/>
              </a:rPr>
              <a:t> = 'FALL' AND </a:t>
            </a:r>
            <a:r>
              <a:rPr lang="en-US" sz="2000" dirty="0" err="1">
                <a:latin typeface="Courier New" pitchFamily="49" charset="0"/>
                <a:cs typeface="Times New Roman" pitchFamily="18" charset="0"/>
              </a:rPr>
              <a:t>OffYear</a:t>
            </a:r>
            <a:r>
              <a:rPr lang="en-US" sz="2000" dirty="0">
                <a:latin typeface="Courier New" pitchFamily="49" charset="0"/>
                <a:cs typeface="Times New Roman" pitchFamily="18" charset="0"/>
              </a:rPr>
              <a:t> = 2016) </a:t>
            </a:r>
          </a:p>
          <a:p>
            <a:r>
              <a:rPr lang="en-US" sz="2000" dirty="0">
                <a:latin typeface="Courier New" pitchFamily="49" charset="0"/>
                <a:cs typeface="Times New Roman" pitchFamily="18" charset="0"/>
              </a:rPr>
              <a:t>     OR (</a:t>
            </a:r>
            <a:r>
              <a:rPr lang="en-US" sz="2000" dirty="0" err="1">
                <a:latin typeface="Courier New" pitchFamily="49" charset="0"/>
                <a:cs typeface="Times New Roman" pitchFamily="18" charset="0"/>
              </a:rPr>
              <a:t>OffTerm</a:t>
            </a:r>
            <a:r>
              <a:rPr lang="en-US" sz="2000" dirty="0">
                <a:latin typeface="Courier New" pitchFamily="49" charset="0"/>
                <a:cs typeface="Times New Roman" pitchFamily="18" charset="0"/>
              </a:rPr>
              <a:t> = 'WINTER' AND </a:t>
            </a:r>
            <a:r>
              <a:rPr lang="en-US" sz="2000" dirty="0" err="1">
                <a:latin typeface="Courier New" pitchFamily="49" charset="0"/>
                <a:cs typeface="Times New Roman" pitchFamily="18" charset="0"/>
              </a:rPr>
              <a:t>OffYear</a:t>
            </a:r>
            <a:r>
              <a:rPr lang="en-US" sz="2000" dirty="0">
                <a:latin typeface="Courier New" pitchFamily="49" charset="0"/>
                <a:cs typeface="Times New Roman" pitchFamily="18" charset="0"/>
              </a:rPr>
              <a:t> = 2017)</a:t>
            </a:r>
          </a:p>
        </p:txBody>
      </p:sp>
    </p:spTree>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Join Operator</a:t>
            </a:r>
          </a:p>
        </p:txBody>
      </p:sp>
      <p:sp>
        <p:nvSpPr>
          <p:cNvPr id="17411" name="Rectangle 3"/>
          <p:cNvSpPr>
            <a:spLocks noGrp="1" noChangeArrowheads="1"/>
          </p:cNvSpPr>
          <p:nvPr>
            <p:ph type="body" idx="1"/>
          </p:nvPr>
        </p:nvSpPr>
        <p:spPr/>
        <p:txBody>
          <a:bodyPr/>
          <a:lstStyle/>
          <a:p>
            <a:pPr eaLnBrk="1" hangingPunct="1"/>
            <a:endParaRPr lang="en-US"/>
          </a:p>
          <a:p>
            <a:pPr eaLnBrk="1" hangingPunct="1"/>
            <a:r>
              <a:rPr lang="en-US"/>
              <a:t>Most databases have many tables</a:t>
            </a:r>
          </a:p>
          <a:p>
            <a:pPr eaLnBrk="1" hangingPunct="1"/>
            <a:r>
              <a:rPr lang="en-US"/>
              <a:t>Combine tables using the join operator</a:t>
            </a:r>
          </a:p>
          <a:p>
            <a:pPr eaLnBrk="1" hangingPunct="1"/>
            <a:r>
              <a:rPr lang="en-US"/>
              <a:t>Specify matching condition</a:t>
            </a:r>
          </a:p>
          <a:p>
            <a:pPr lvl="1" eaLnBrk="1" hangingPunct="1"/>
            <a:r>
              <a:rPr lang="en-US"/>
              <a:t>Can be any comparison but usually =</a:t>
            </a:r>
          </a:p>
          <a:p>
            <a:pPr lvl="1" eaLnBrk="1" hangingPunct="1"/>
            <a:r>
              <a:rPr lang="en-US"/>
              <a:t>PK = FK most common join condition</a:t>
            </a:r>
          </a:p>
          <a:p>
            <a:pPr lvl="1" eaLnBrk="1" hangingPunct="1"/>
            <a:r>
              <a:rPr lang="en-US"/>
              <a:t>Relationship diagram useful when combining tables</a:t>
            </a:r>
          </a:p>
        </p:txBody>
      </p:sp>
    </p:spTree>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Join Example</a:t>
            </a:r>
          </a:p>
        </p:txBody>
      </p:sp>
      <p:graphicFrame>
        <p:nvGraphicFramePr>
          <p:cNvPr id="18435" name="Object 6"/>
          <p:cNvGraphicFramePr>
            <a:graphicFrameLocks noChangeAspect="1"/>
          </p:cNvGraphicFramePr>
          <p:nvPr/>
        </p:nvGraphicFramePr>
        <p:xfrm>
          <a:off x="609600" y="2743200"/>
          <a:ext cx="7010400" cy="3529013"/>
        </p:xfrm>
        <a:graphic>
          <a:graphicData uri="http://schemas.openxmlformats.org/presentationml/2006/ole">
            <mc:AlternateContent xmlns:mc="http://schemas.openxmlformats.org/markup-compatibility/2006">
              <mc:Choice xmlns:v="urn:schemas-microsoft-com:vml" Requires="v">
                <p:oleObj spid="_x0000_s18524" name="Visio" r:id="rId4" imgW="5063947" imgH="2549266" progId="Visio.Drawing.11">
                  <p:embed/>
                </p:oleObj>
              </mc:Choice>
              <mc:Fallback>
                <p:oleObj name="Visio" r:id="rId4" imgW="5063947" imgH="2549266"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743200"/>
                        <a:ext cx="701040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33400"/>
            <a:ext cx="6781800" cy="762000"/>
          </a:xfrm>
        </p:spPr>
        <p:txBody>
          <a:bodyPr/>
          <a:lstStyle/>
          <a:p>
            <a:pPr eaLnBrk="1" hangingPunct="1"/>
            <a:r>
              <a:rPr lang="en-US"/>
              <a:t>Cross Product Style</a:t>
            </a:r>
          </a:p>
        </p:txBody>
      </p:sp>
      <p:sp>
        <p:nvSpPr>
          <p:cNvPr id="19459" name="Rectangle 3"/>
          <p:cNvSpPr>
            <a:spLocks noChangeArrowheads="1"/>
          </p:cNvSpPr>
          <p:nvPr/>
        </p:nvSpPr>
        <p:spPr bwMode="auto">
          <a:xfrm>
            <a:off x="379413" y="2057400"/>
            <a:ext cx="8848725"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spcAft>
                <a:spcPct val="25000"/>
              </a:spcAft>
              <a:buFontTx/>
              <a:buChar char="•"/>
            </a:pPr>
            <a:r>
              <a:rPr lang="en-US" sz="2800" dirty="0">
                <a:cs typeface="Courier New" pitchFamily="49" charset="0"/>
              </a:rPr>
              <a:t> List tables in the FROM clause</a:t>
            </a:r>
            <a:endParaRPr lang="en-US" dirty="0">
              <a:cs typeface="Courier New" pitchFamily="49" charset="0"/>
            </a:endParaRPr>
          </a:p>
          <a:p>
            <a:pPr>
              <a:buFontTx/>
              <a:buChar char="•"/>
            </a:pPr>
            <a:r>
              <a:rPr lang="en-US" sz="2800" dirty="0">
                <a:cs typeface="Courier New" pitchFamily="49" charset="0"/>
              </a:rPr>
              <a:t> List join conditions in the WHERE clause</a:t>
            </a:r>
          </a:p>
          <a:p>
            <a:endParaRPr lang="en-US" dirty="0">
              <a:cs typeface="Courier New" pitchFamily="49" charset="0"/>
            </a:endParaRPr>
          </a:p>
          <a:p>
            <a:r>
              <a:rPr lang="en-US" dirty="0">
                <a:cs typeface="Courier New" pitchFamily="49" charset="0"/>
              </a:rPr>
              <a:t>Example 10 (Access)</a:t>
            </a:r>
          </a:p>
          <a:p>
            <a:r>
              <a:rPr lang="en-US" dirty="0">
                <a:latin typeface="Courier New" pitchFamily="49" charset="0"/>
                <a:cs typeface="Times New Roman" pitchFamily="18" charset="0"/>
              </a:rPr>
              <a:t>SELECT </a:t>
            </a:r>
            <a:r>
              <a:rPr lang="en-US" dirty="0" err="1">
                <a:latin typeface="Courier New" pitchFamily="49" charset="0"/>
                <a:cs typeface="Times New Roman" pitchFamily="18" charset="0"/>
              </a:rPr>
              <a:t>OfferNo</a:t>
            </a:r>
            <a:r>
              <a:rPr lang="en-US" dirty="0">
                <a:latin typeface="Courier New" pitchFamily="49" charset="0"/>
                <a:cs typeface="Times New Roman" pitchFamily="18" charset="0"/>
              </a:rPr>
              <a:t>, </a:t>
            </a:r>
            <a:r>
              <a:rPr lang="en-US" dirty="0" err="1">
                <a:latin typeface="Courier New" pitchFamily="49" charset="0"/>
                <a:cs typeface="Times New Roman" pitchFamily="18" charset="0"/>
              </a:rPr>
              <a:t>CourseNo</a:t>
            </a:r>
            <a:r>
              <a:rPr lang="en-US" dirty="0">
                <a:latin typeface="Courier New" pitchFamily="49" charset="0"/>
                <a:cs typeface="Times New Roman" pitchFamily="18" charset="0"/>
              </a:rPr>
              <a:t>, </a:t>
            </a:r>
            <a:r>
              <a:rPr lang="en-US" dirty="0" err="1">
                <a:latin typeface="Courier New" pitchFamily="49" charset="0"/>
                <a:cs typeface="Times New Roman" pitchFamily="18" charset="0"/>
              </a:rPr>
              <a:t>FacFirstName</a:t>
            </a:r>
            <a:r>
              <a:rPr lang="en-US" dirty="0">
                <a:latin typeface="Courier New" pitchFamily="49" charset="0"/>
                <a:cs typeface="Times New Roman" pitchFamily="18" charset="0"/>
              </a:rPr>
              <a:t>, </a:t>
            </a:r>
          </a:p>
          <a:p>
            <a:r>
              <a:rPr lang="en-US" dirty="0">
                <a:latin typeface="Courier New" pitchFamily="49" charset="0"/>
                <a:cs typeface="Times New Roman" pitchFamily="18" charset="0"/>
              </a:rPr>
              <a:t>       </a:t>
            </a:r>
            <a:r>
              <a:rPr lang="en-US" dirty="0" err="1">
                <a:latin typeface="Courier New" pitchFamily="49" charset="0"/>
                <a:cs typeface="Times New Roman" pitchFamily="18" charset="0"/>
              </a:rPr>
              <a:t>FacLastName</a:t>
            </a:r>
            <a:r>
              <a:rPr lang="en-US" dirty="0">
                <a:latin typeface="Courier New" pitchFamily="49" charset="0"/>
                <a:cs typeface="Times New Roman" pitchFamily="18" charset="0"/>
              </a:rPr>
              <a:t> </a:t>
            </a:r>
          </a:p>
          <a:p>
            <a:r>
              <a:rPr lang="en-US" dirty="0">
                <a:latin typeface="Courier New" pitchFamily="49" charset="0"/>
                <a:cs typeface="Times New Roman" pitchFamily="18" charset="0"/>
              </a:rPr>
              <a:t> FROM Offering, Faculty </a:t>
            </a:r>
          </a:p>
          <a:p>
            <a:r>
              <a:rPr lang="en-US" dirty="0">
                <a:latin typeface="Courier New" pitchFamily="49" charset="0"/>
                <a:cs typeface="Times New Roman" pitchFamily="18" charset="0"/>
              </a:rPr>
              <a:t> WHERE </a:t>
            </a:r>
            <a:r>
              <a:rPr lang="en-US" dirty="0" err="1">
                <a:latin typeface="Courier New" pitchFamily="49" charset="0"/>
                <a:cs typeface="Times New Roman" pitchFamily="18" charset="0"/>
              </a:rPr>
              <a:t>OffTerm</a:t>
            </a:r>
            <a:r>
              <a:rPr lang="en-US" dirty="0">
                <a:latin typeface="Courier New" pitchFamily="49" charset="0"/>
                <a:cs typeface="Times New Roman" pitchFamily="18" charset="0"/>
              </a:rPr>
              <a:t> = 'FALL' AND </a:t>
            </a:r>
            <a:r>
              <a:rPr lang="en-US" dirty="0" err="1">
                <a:latin typeface="Courier New" pitchFamily="49" charset="0"/>
                <a:cs typeface="Times New Roman" pitchFamily="18" charset="0"/>
              </a:rPr>
              <a:t>OffYear</a:t>
            </a:r>
            <a:r>
              <a:rPr lang="en-US" dirty="0">
                <a:latin typeface="Courier New" pitchFamily="49" charset="0"/>
                <a:cs typeface="Times New Roman" pitchFamily="18" charset="0"/>
              </a:rPr>
              <a:t> = 2016 </a:t>
            </a:r>
          </a:p>
          <a:p>
            <a:r>
              <a:rPr lang="en-US" dirty="0">
                <a:latin typeface="Courier New" pitchFamily="49" charset="0"/>
                <a:cs typeface="Times New Roman" pitchFamily="18" charset="0"/>
              </a:rPr>
              <a:t>   AND </a:t>
            </a:r>
            <a:r>
              <a:rPr lang="en-US" dirty="0" err="1">
                <a:latin typeface="Courier New" pitchFamily="49" charset="0"/>
                <a:cs typeface="Times New Roman" pitchFamily="18" charset="0"/>
              </a:rPr>
              <a:t>FacRank</a:t>
            </a:r>
            <a:r>
              <a:rPr lang="en-US" dirty="0">
                <a:latin typeface="Courier New" pitchFamily="49" charset="0"/>
                <a:cs typeface="Times New Roman" pitchFamily="18" charset="0"/>
              </a:rPr>
              <a:t> = 'ASST' AND </a:t>
            </a:r>
            <a:r>
              <a:rPr lang="en-US" dirty="0" err="1">
                <a:latin typeface="Courier New" pitchFamily="49" charset="0"/>
                <a:cs typeface="Times New Roman" pitchFamily="18" charset="0"/>
              </a:rPr>
              <a:t>CourseNo</a:t>
            </a:r>
            <a:r>
              <a:rPr lang="en-US" dirty="0">
                <a:latin typeface="Courier New" pitchFamily="49" charset="0"/>
                <a:cs typeface="Times New Roman" pitchFamily="18" charset="0"/>
              </a:rPr>
              <a:t> LIKE 'IS*'</a:t>
            </a:r>
          </a:p>
          <a:p>
            <a:r>
              <a:rPr lang="en-US" dirty="0">
                <a:latin typeface="Courier New" pitchFamily="49" charset="0"/>
                <a:cs typeface="Times New Roman" pitchFamily="18" charset="0"/>
              </a:rPr>
              <a:t>   AND </a:t>
            </a:r>
            <a:r>
              <a:rPr lang="en-US" dirty="0" err="1">
                <a:latin typeface="Courier New" pitchFamily="49" charset="0"/>
                <a:cs typeface="Times New Roman" pitchFamily="18" charset="0"/>
              </a:rPr>
              <a:t>Faculty.FacNo</a:t>
            </a:r>
            <a:r>
              <a:rPr lang="en-US" dirty="0">
                <a:latin typeface="Courier New" pitchFamily="49" charset="0"/>
                <a:cs typeface="Times New Roman" pitchFamily="18" charset="0"/>
              </a:rPr>
              <a:t> = </a:t>
            </a:r>
            <a:r>
              <a:rPr lang="en-US" dirty="0" err="1">
                <a:latin typeface="Courier New" pitchFamily="49" charset="0"/>
                <a:cs typeface="Times New Roman" pitchFamily="18" charset="0"/>
              </a:rPr>
              <a:t>Offering.FacNo</a:t>
            </a:r>
            <a:endParaRPr lang="en-US" dirty="0">
              <a:latin typeface="Courier New" pitchFamily="49" charset="0"/>
              <a:cs typeface="Times New Roman" pitchFamily="18" charset="0"/>
            </a:endParaRPr>
          </a:p>
          <a:p>
            <a:endParaRPr lang="en-US" dirty="0">
              <a:cs typeface="Courier New" pitchFamily="49" charset="0"/>
            </a:endParaRPr>
          </a:p>
        </p:txBody>
      </p:sp>
    </p:spTree>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457200"/>
            <a:ext cx="6858000" cy="685800"/>
          </a:xfrm>
        </p:spPr>
        <p:txBody>
          <a:bodyPr/>
          <a:lstStyle/>
          <a:p>
            <a:pPr eaLnBrk="1" hangingPunct="1"/>
            <a:r>
              <a:rPr lang="en-US"/>
              <a:t>Join Operator Style</a:t>
            </a:r>
          </a:p>
        </p:txBody>
      </p:sp>
      <p:sp>
        <p:nvSpPr>
          <p:cNvPr id="20483" name="Rectangle 3"/>
          <p:cNvSpPr>
            <a:spLocks noChangeArrowheads="1"/>
          </p:cNvSpPr>
          <p:nvPr/>
        </p:nvSpPr>
        <p:spPr bwMode="auto">
          <a:xfrm>
            <a:off x="379413" y="2286000"/>
            <a:ext cx="8848725"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spcAft>
                <a:spcPct val="25000"/>
              </a:spcAft>
              <a:buFontTx/>
              <a:buChar char="•"/>
            </a:pPr>
            <a:r>
              <a:rPr lang="en-US" sz="2800" dirty="0">
                <a:cs typeface="Courier New" pitchFamily="49" charset="0"/>
              </a:rPr>
              <a:t> Use INNER JOIN and ON keywords</a:t>
            </a:r>
            <a:endParaRPr lang="en-US" dirty="0">
              <a:cs typeface="Courier New" pitchFamily="49" charset="0"/>
            </a:endParaRPr>
          </a:p>
          <a:p>
            <a:pPr>
              <a:buFontTx/>
              <a:buChar char="•"/>
            </a:pPr>
            <a:r>
              <a:rPr lang="en-US" sz="2800" dirty="0">
                <a:cs typeface="Courier New" pitchFamily="49" charset="0"/>
              </a:rPr>
              <a:t> FROM clause contains join operations</a:t>
            </a:r>
          </a:p>
          <a:p>
            <a:endParaRPr lang="en-US" dirty="0">
              <a:cs typeface="Courier New" pitchFamily="49" charset="0"/>
            </a:endParaRPr>
          </a:p>
          <a:p>
            <a:r>
              <a:rPr lang="en-US" dirty="0">
                <a:cs typeface="Courier New" pitchFamily="49" charset="0"/>
              </a:rPr>
              <a:t>Example 11 (Access)</a:t>
            </a:r>
          </a:p>
          <a:p>
            <a:r>
              <a:rPr lang="en-US" dirty="0">
                <a:latin typeface="Courier New" pitchFamily="49" charset="0"/>
                <a:cs typeface="Times New Roman" pitchFamily="18" charset="0"/>
              </a:rPr>
              <a:t>SELECT </a:t>
            </a:r>
            <a:r>
              <a:rPr lang="en-US" dirty="0" err="1">
                <a:latin typeface="Courier New" pitchFamily="49" charset="0"/>
                <a:cs typeface="Times New Roman" pitchFamily="18" charset="0"/>
              </a:rPr>
              <a:t>OfferNo</a:t>
            </a:r>
            <a:r>
              <a:rPr lang="en-US" dirty="0">
                <a:latin typeface="Courier New" pitchFamily="49" charset="0"/>
                <a:cs typeface="Times New Roman" pitchFamily="18" charset="0"/>
              </a:rPr>
              <a:t>, </a:t>
            </a:r>
            <a:r>
              <a:rPr lang="en-US" dirty="0" err="1">
                <a:latin typeface="Courier New" pitchFamily="49" charset="0"/>
                <a:cs typeface="Times New Roman" pitchFamily="18" charset="0"/>
              </a:rPr>
              <a:t>CourseNo</a:t>
            </a:r>
            <a:r>
              <a:rPr lang="en-US" dirty="0">
                <a:latin typeface="Courier New" pitchFamily="49" charset="0"/>
                <a:cs typeface="Times New Roman" pitchFamily="18" charset="0"/>
              </a:rPr>
              <a:t>, </a:t>
            </a:r>
            <a:r>
              <a:rPr lang="en-US" dirty="0" err="1">
                <a:latin typeface="Courier New" pitchFamily="49" charset="0"/>
                <a:cs typeface="Times New Roman" pitchFamily="18" charset="0"/>
              </a:rPr>
              <a:t>FacFirstName</a:t>
            </a:r>
            <a:r>
              <a:rPr lang="en-US" dirty="0">
                <a:latin typeface="Courier New" pitchFamily="49" charset="0"/>
                <a:cs typeface="Times New Roman" pitchFamily="18" charset="0"/>
              </a:rPr>
              <a:t>, </a:t>
            </a:r>
          </a:p>
          <a:p>
            <a:r>
              <a:rPr lang="en-US" dirty="0">
                <a:latin typeface="Courier New" pitchFamily="49" charset="0"/>
                <a:cs typeface="Times New Roman" pitchFamily="18" charset="0"/>
              </a:rPr>
              <a:t>       </a:t>
            </a:r>
            <a:r>
              <a:rPr lang="en-US" dirty="0" err="1">
                <a:latin typeface="Courier New" pitchFamily="49" charset="0"/>
                <a:cs typeface="Times New Roman" pitchFamily="18" charset="0"/>
              </a:rPr>
              <a:t>FacLastName</a:t>
            </a:r>
            <a:r>
              <a:rPr lang="en-US" dirty="0">
                <a:latin typeface="Courier New" pitchFamily="49" charset="0"/>
                <a:cs typeface="Times New Roman" pitchFamily="18" charset="0"/>
              </a:rPr>
              <a:t>  </a:t>
            </a:r>
          </a:p>
          <a:p>
            <a:r>
              <a:rPr lang="en-US" dirty="0">
                <a:latin typeface="Courier New" pitchFamily="49" charset="0"/>
                <a:cs typeface="Times New Roman" pitchFamily="18" charset="0"/>
              </a:rPr>
              <a:t> FROM Offering INNER JOIN Faculty </a:t>
            </a:r>
          </a:p>
          <a:p>
            <a:r>
              <a:rPr lang="en-US" dirty="0">
                <a:latin typeface="Courier New" pitchFamily="49" charset="0"/>
                <a:cs typeface="Times New Roman" pitchFamily="18" charset="0"/>
              </a:rPr>
              <a:t>   ON </a:t>
            </a:r>
            <a:r>
              <a:rPr lang="en-US" dirty="0" err="1">
                <a:latin typeface="Courier New" pitchFamily="49" charset="0"/>
                <a:cs typeface="Times New Roman" pitchFamily="18" charset="0"/>
              </a:rPr>
              <a:t>Faculty.FacNo</a:t>
            </a:r>
            <a:r>
              <a:rPr lang="en-US" dirty="0">
                <a:latin typeface="Courier New" pitchFamily="49" charset="0"/>
                <a:cs typeface="Times New Roman" pitchFamily="18" charset="0"/>
              </a:rPr>
              <a:t> = </a:t>
            </a:r>
            <a:r>
              <a:rPr lang="en-US" dirty="0" err="1">
                <a:latin typeface="Courier New" pitchFamily="49" charset="0"/>
                <a:cs typeface="Times New Roman" pitchFamily="18" charset="0"/>
              </a:rPr>
              <a:t>Offering.FacNo</a:t>
            </a:r>
            <a:endParaRPr lang="en-US" dirty="0">
              <a:latin typeface="Courier New" pitchFamily="49" charset="0"/>
              <a:cs typeface="Times New Roman" pitchFamily="18" charset="0"/>
            </a:endParaRPr>
          </a:p>
          <a:p>
            <a:r>
              <a:rPr lang="en-US" dirty="0">
                <a:latin typeface="Courier New" pitchFamily="49" charset="0"/>
                <a:cs typeface="Times New Roman" pitchFamily="18" charset="0"/>
              </a:rPr>
              <a:t> WHERE </a:t>
            </a:r>
            <a:r>
              <a:rPr lang="en-US" dirty="0" err="1">
                <a:latin typeface="Courier New" pitchFamily="49" charset="0"/>
                <a:cs typeface="Times New Roman" pitchFamily="18" charset="0"/>
              </a:rPr>
              <a:t>OffTerm</a:t>
            </a:r>
            <a:r>
              <a:rPr lang="en-US" dirty="0">
                <a:latin typeface="Courier New" pitchFamily="49" charset="0"/>
                <a:cs typeface="Times New Roman" pitchFamily="18" charset="0"/>
              </a:rPr>
              <a:t> = 'FALL' AND </a:t>
            </a:r>
            <a:r>
              <a:rPr lang="en-US" dirty="0" err="1">
                <a:latin typeface="Courier New" pitchFamily="49" charset="0"/>
                <a:cs typeface="Times New Roman" pitchFamily="18" charset="0"/>
              </a:rPr>
              <a:t>OffYear</a:t>
            </a:r>
            <a:r>
              <a:rPr lang="en-US" dirty="0">
                <a:latin typeface="Courier New" pitchFamily="49" charset="0"/>
                <a:cs typeface="Times New Roman" pitchFamily="18" charset="0"/>
              </a:rPr>
              <a:t> = 2016 </a:t>
            </a:r>
          </a:p>
          <a:p>
            <a:r>
              <a:rPr lang="en-US" dirty="0">
                <a:latin typeface="Courier New" pitchFamily="49" charset="0"/>
                <a:cs typeface="Times New Roman" pitchFamily="18" charset="0"/>
              </a:rPr>
              <a:t>   AND </a:t>
            </a:r>
            <a:r>
              <a:rPr lang="en-US" dirty="0" err="1">
                <a:latin typeface="Courier New" pitchFamily="49" charset="0"/>
                <a:cs typeface="Times New Roman" pitchFamily="18" charset="0"/>
              </a:rPr>
              <a:t>FacRank</a:t>
            </a:r>
            <a:r>
              <a:rPr lang="en-US" dirty="0">
                <a:latin typeface="Courier New" pitchFamily="49" charset="0"/>
                <a:cs typeface="Times New Roman" pitchFamily="18" charset="0"/>
              </a:rPr>
              <a:t> = 'ASST' AND </a:t>
            </a:r>
            <a:r>
              <a:rPr lang="en-US" dirty="0" err="1">
                <a:latin typeface="Courier New" pitchFamily="49" charset="0"/>
                <a:cs typeface="Times New Roman" pitchFamily="18" charset="0"/>
              </a:rPr>
              <a:t>CourseNo</a:t>
            </a:r>
            <a:r>
              <a:rPr lang="en-US" dirty="0">
                <a:latin typeface="Courier New" pitchFamily="49" charset="0"/>
                <a:cs typeface="Times New Roman" pitchFamily="18" charset="0"/>
              </a:rPr>
              <a:t> LIKE 'IS*'</a:t>
            </a:r>
          </a:p>
          <a:p>
            <a:endParaRPr lang="en-US" dirty="0">
              <a:cs typeface="Courier New" pitchFamily="49" charset="0"/>
            </a:endParaRPr>
          </a:p>
        </p:txBody>
      </p:sp>
    </p:spTree>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r>
              <a:rPr lang="en-US"/>
              <a:t>Name Qualification</a:t>
            </a:r>
          </a:p>
        </p:txBody>
      </p:sp>
      <p:sp>
        <p:nvSpPr>
          <p:cNvPr id="21507" name="Rectangle 1027"/>
          <p:cNvSpPr>
            <a:spLocks noGrp="1" noChangeArrowheads="1"/>
          </p:cNvSpPr>
          <p:nvPr>
            <p:ph type="body" idx="1"/>
          </p:nvPr>
        </p:nvSpPr>
        <p:spPr>
          <a:xfrm>
            <a:off x="457200" y="1524000"/>
            <a:ext cx="8229600" cy="4648200"/>
          </a:xfrm>
        </p:spPr>
        <p:txBody>
          <a:bodyPr/>
          <a:lstStyle/>
          <a:p>
            <a:pPr eaLnBrk="1" hangingPunct="1">
              <a:lnSpc>
                <a:spcPct val="80000"/>
              </a:lnSpc>
            </a:pPr>
            <a:endParaRPr lang="en-US" sz="2800"/>
          </a:p>
          <a:p>
            <a:pPr eaLnBrk="1" hangingPunct="1">
              <a:lnSpc>
                <a:spcPct val="80000"/>
              </a:lnSpc>
            </a:pPr>
            <a:r>
              <a:rPr lang="en-US" sz="2800"/>
              <a:t>Ambiguous column reference</a:t>
            </a:r>
          </a:p>
          <a:p>
            <a:pPr lvl="1" eaLnBrk="1" hangingPunct="1">
              <a:lnSpc>
                <a:spcPct val="90000"/>
              </a:lnSpc>
            </a:pPr>
            <a:r>
              <a:rPr lang="en-US" sz="2400"/>
              <a:t>More than one table in the query contains a column referenced in the query</a:t>
            </a:r>
          </a:p>
          <a:p>
            <a:pPr lvl="1" eaLnBrk="1" hangingPunct="1">
              <a:lnSpc>
                <a:spcPct val="90000"/>
              </a:lnSpc>
            </a:pPr>
            <a:r>
              <a:rPr lang="en-US" sz="2400"/>
              <a:t>Ambiguity determined by the query not the database</a:t>
            </a:r>
          </a:p>
          <a:p>
            <a:pPr eaLnBrk="1" hangingPunct="1">
              <a:lnSpc>
                <a:spcPct val="80000"/>
              </a:lnSpc>
            </a:pPr>
            <a:r>
              <a:rPr lang="en-US" sz="2800"/>
              <a:t>Use column name alone if query is not ambiguous</a:t>
            </a:r>
          </a:p>
          <a:p>
            <a:pPr eaLnBrk="1" hangingPunct="1">
              <a:lnSpc>
                <a:spcPct val="80000"/>
              </a:lnSpc>
            </a:pPr>
            <a:r>
              <a:rPr lang="en-US" sz="2800"/>
              <a:t>Qualify with table name if query is ambiguous</a:t>
            </a:r>
          </a:p>
          <a:p>
            <a:pPr eaLnBrk="1" hangingPunct="1">
              <a:lnSpc>
                <a:spcPct val="80000"/>
              </a:lnSpc>
            </a:pPr>
            <a:r>
              <a:rPr lang="en-US" sz="2800"/>
              <a:t>Readability versus writability</a:t>
            </a:r>
          </a:p>
        </p:txBody>
      </p:sp>
    </p:spTree>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pPr eaLnBrk="1" hangingPunct="1"/>
            <a:r>
              <a:rPr lang="en-US"/>
              <a:t>Summarizing Tables</a:t>
            </a:r>
          </a:p>
        </p:txBody>
      </p:sp>
      <p:sp>
        <p:nvSpPr>
          <p:cNvPr id="22531" name="Rectangle 1027"/>
          <p:cNvSpPr>
            <a:spLocks noGrp="1" noChangeArrowheads="1"/>
          </p:cNvSpPr>
          <p:nvPr>
            <p:ph type="body" idx="1"/>
          </p:nvPr>
        </p:nvSpPr>
        <p:spPr>
          <a:xfrm>
            <a:off x="457200" y="1600200"/>
            <a:ext cx="8229600" cy="4114800"/>
          </a:xfrm>
        </p:spPr>
        <p:txBody>
          <a:bodyPr/>
          <a:lstStyle/>
          <a:p>
            <a:pPr eaLnBrk="1" hangingPunct="1"/>
            <a:r>
              <a:rPr lang="en-US" sz="2800"/>
              <a:t>Row summaries important for decision-making tasks</a:t>
            </a:r>
          </a:p>
          <a:p>
            <a:pPr eaLnBrk="1" hangingPunct="1"/>
            <a:r>
              <a:rPr lang="en-US" sz="2800"/>
              <a:t>Row summary</a:t>
            </a:r>
          </a:p>
          <a:p>
            <a:pPr lvl="1" eaLnBrk="1" hangingPunct="1"/>
            <a:r>
              <a:rPr lang="en-US" sz="2400"/>
              <a:t>Result contains statistical (aggregate) functions</a:t>
            </a:r>
          </a:p>
          <a:p>
            <a:pPr lvl="1" eaLnBrk="1" hangingPunct="1"/>
            <a:r>
              <a:rPr lang="en-US" sz="2400"/>
              <a:t>Conditions involve statistical functions</a:t>
            </a:r>
          </a:p>
          <a:p>
            <a:pPr eaLnBrk="1" hangingPunct="1"/>
            <a:r>
              <a:rPr lang="en-US" sz="2800"/>
              <a:t>SQL keywords</a:t>
            </a:r>
          </a:p>
          <a:p>
            <a:pPr lvl="1" eaLnBrk="1" hangingPunct="1"/>
            <a:r>
              <a:rPr lang="en-US" sz="2400"/>
              <a:t>Aggregate functions in the output list</a:t>
            </a:r>
          </a:p>
          <a:p>
            <a:pPr lvl="1" eaLnBrk="1" hangingPunct="1"/>
            <a:r>
              <a:rPr lang="en-US" sz="2400"/>
              <a:t>GROUP BY: summary columns</a:t>
            </a:r>
          </a:p>
          <a:p>
            <a:pPr lvl="1" eaLnBrk="1" hangingPunct="1"/>
            <a:r>
              <a:rPr lang="en-US" sz="2400"/>
              <a:t>HAVING: summary conditions</a:t>
            </a:r>
          </a:p>
        </p:txBody>
      </p:sp>
    </p:spTree>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3"/>
          <p:cNvSpPr>
            <a:spLocks noGrp="1" noChangeArrowheads="1"/>
          </p:cNvSpPr>
          <p:nvPr>
            <p:ph type="title"/>
          </p:nvPr>
        </p:nvSpPr>
        <p:spPr>
          <a:xfrm>
            <a:off x="460375" y="381000"/>
            <a:ext cx="8001000" cy="1143000"/>
          </a:xfrm>
        </p:spPr>
        <p:txBody>
          <a:bodyPr/>
          <a:lstStyle/>
          <a:p>
            <a:pPr eaLnBrk="1" hangingPunct="1"/>
            <a:r>
              <a:rPr lang="en-US"/>
              <a:t>Outline </a:t>
            </a:r>
          </a:p>
        </p:txBody>
      </p:sp>
      <p:sp>
        <p:nvSpPr>
          <p:cNvPr id="5123" name="Rectangle 14"/>
          <p:cNvSpPr>
            <a:spLocks noGrp="1" noChangeArrowheads="1"/>
          </p:cNvSpPr>
          <p:nvPr>
            <p:ph type="body" idx="1"/>
          </p:nvPr>
        </p:nvSpPr>
        <p:spPr/>
        <p:txBody>
          <a:bodyPr/>
          <a:lstStyle/>
          <a:p>
            <a:pPr eaLnBrk="1" hangingPunct="1"/>
            <a:r>
              <a:rPr lang="en-US" dirty="0"/>
              <a:t>Background</a:t>
            </a:r>
          </a:p>
          <a:p>
            <a:pPr eaLnBrk="1" hangingPunct="1"/>
            <a:r>
              <a:rPr lang="en-US" dirty="0"/>
              <a:t>Getting started</a:t>
            </a:r>
          </a:p>
          <a:p>
            <a:pPr eaLnBrk="1" hangingPunct="1"/>
            <a:r>
              <a:rPr lang="en-US" dirty="0"/>
              <a:t>Joining tables</a:t>
            </a:r>
          </a:p>
          <a:p>
            <a:pPr eaLnBrk="1" hangingPunct="1"/>
            <a:r>
              <a:rPr lang="en-US" dirty="0"/>
              <a:t>Summarizing tables</a:t>
            </a:r>
          </a:p>
          <a:p>
            <a:pPr eaLnBrk="1" hangingPunct="1"/>
            <a:r>
              <a:rPr lang="en-US" dirty="0"/>
              <a:t>Problem solving guidelines</a:t>
            </a:r>
          </a:p>
          <a:p>
            <a:pPr eaLnBrk="1" hangingPunct="1"/>
            <a:r>
              <a:rPr lang="en-US" dirty="0"/>
              <a:t>Advanced problems</a:t>
            </a:r>
          </a:p>
          <a:p>
            <a:pPr eaLnBrk="1" hangingPunct="1"/>
            <a:r>
              <a:rPr lang="en-US" dirty="0"/>
              <a:t>Data manipulation statements</a:t>
            </a:r>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533400"/>
            <a:ext cx="7315200" cy="685800"/>
          </a:xfrm>
        </p:spPr>
        <p:txBody>
          <a:bodyPr/>
          <a:lstStyle/>
          <a:p>
            <a:pPr eaLnBrk="1" hangingPunct="1"/>
            <a:r>
              <a:rPr lang="en-US"/>
              <a:t>GROUP BY Examples</a:t>
            </a:r>
          </a:p>
        </p:txBody>
      </p:sp>
      <p:sp>
        <p:nvSpPr>
          <p:cNvPr id="23555" name="Rectangle 3"/>
          <p:cNvSpPr>
            <a:spLocks noChangeArrowheads="1"/>
          </p:cNvSpPr>
          <p:nvPr/>
        </p:nvSpPr>
        <p:spPr bwMode="auto">
          <a:xfrm>
            <a:off x="228600" y="2362200"/>
            <a:ext cx="82169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dirty="0">
                <a:cs typeface="Courier New" pitchFamily="49" charset="0"/>
              </a:rPr>
              <a:t>Example 12: Grouping on a single column</a:t>
            </a:r>
          </a:p>
          <a:p>
            <a:r>
              <a:rPr lang="en-US" dirty="0">
                <a:latin typeface="Courier New" pitchFamily="49" charset="0"/>
                <a:cs typeface="Courier New" pitchFamily="49" charset="0"/>
              </a:rPr>
              <a:t> </a:t>
            </a:r>
            <a:r>
              <a:rPr lang="en-US" dirty="0">
                <a:latin typeface="Courier New" pitchFamily="49" charset="0"/>
                <a:cs typeface="Times New Roman" pitchFamily="18" charset="0"/>
              </a:rPr>
              <a:t>SELECT </a:t>
            </a:r>
            <a:r>
              <a:rPr lang="en-US" dirty="0" err="1">
                <a:latin typeface="Courier New" pitchFamily="49" charset="0"/>
                <a:cs typeface="Times New Roman" pitchFamily="18" charset="0"/>
              </a:rPr>
              <a:t>FacRank</a:t>
            </a:r>
            <a:r>
              <a:rPr lang="en-US" dirty="0">
                <a:latin typeface="Courier New" pitchFamily="49" charset="0"/>
                <a:cs typeface="Times New Roman" pitchFamily="18" charset="0"/>
              </a:rPr>
              <a:t>, AVG(</a:t>
            </a:r>
            <a:r>
              <a:rPr lang="en-US" dirty="0" err="1">
                <a:latin typeface="Courier New" pitchFamily="49" charset="0"/>
                <a:cs typeface="Times New Roman" pitchFamily="18" charset="0"/>
              </a:rPr>
              <a:t>FacSalary</a:t>
            </a:r>
            <a:r>
              <a:rPr lang="en-US" dirty="0">
                <a:latin typeface="Courier New" pitchFamily="49" charset="0"/>
                <a:cs typeface="Times New Roman" pitchFamily="18" charset="0"/>
              </a:rPr>
              <a:t>) AS </a:t>
            </a:r>
            <a:r>
              <a:rPr lang="en-US" dirty="0" err="1">
                <a:latin typeface="Courier New" pitchFamily="49" charset="0"/>
                <a:cs typeface="Times New Roman" pitchFamily="18" charset="0"/>
              </a:rPr>
              <a:t>AvgSalary</a:t>
            </a:r>
            <a:endParaRPr lang="en-US" dirty="0">
              <a:latin typeface="Courier New" pitchFamily="49" charset="0"/>
              <a:cs typeface="Times New Roman" pitchFamily="18" charset="0"/>
            </a:endParaRPr>
          </a:p>
          <a:p>
            <a:r>
              <a:rPr lang="en-US" dirty="0">
                <a:latin typeface="Courier New" pitchFamily="49" charset="0"/>
                <a:cs typeface="Times New Roman" pitchFamily="18" charset="0"/>
              </a:rPr>
              <a:t>  FROM Faculty </a:t>
            </a:r>
          </a:p>
          <a:p>
            <a:r>
              <a:rPr lang="en-US" dirty="0">
                <a:latin typeface="Courier New" pitchFamily="49" charset="0"/>
                <a:cs typeface="Times New Roman" pitchFamily="18" charset="0"/>
              </a:rPr>
              <a:t>  GROUP BY </a:t>
            </a:r>
            <a:r>
              <a:rPr lang="en-US" dirty="0" err="1">
                <a:latin typeface="Courier New" pitchFamily="49" charset="0"/>
                <a:cs typeface="Times New Roman" pitchFamily="18" charset="0"/>
              </a:rPr>
              <a:t>FacRank</a:t>
            </a:r>
            <a:endParaRPr lang="en-US" dirty="0">
              <a:latin typeface="Courier New" pitchFamily="49" charset="0"/>
              <a:cs typeface="Times New Roman" pitchFamily="18" charset="0"/>
            </a:endParaRPr>
          </a:p>
          <a:p>
            <a:pPr>
              <a:lnSpc>
                <a:spcPct val="75000"/>
              </a:lnSpc>
              <a:buClr>
                <a:schemeClr val="tx2"/>
              </a:buClr>
              <a:buSzPct val="75000"/>
              <a:buFont typeface="Wingdings" pitchFamily="2" charset="2"/>
              <a:buNone/>
            </a:pPr>
            <a:endParaRPr lang="en-US" dirty="0">
              <a:latin typeface="Courier New" pitchFamily="49" charset="0"/>
              <a:cs typeface="Courier New" pitchFamily="49" charset="0"/>
            </a:endParaRPr>
          </a:p>
          <a:p>
            <a:pPr>
              <a:buClr>
                <a:schemeClr val="tx2"/>
              </a:buClr>
              <a:buSzPct val="75000"/>
              <a:buFont typeface="Wingdings" pitchFamily="2" charset="2"/>
              <a:buNone/>
            </a:pPr>
            <a:r>
              <a:rPr lang="en-US" dirty="0">
                <a:cs typeface="Courier New" pitchFamily="49" charset="0"/>
              </a:rPr>
              <a:t>Example 13: Row and group conditions</a:t>
            </a:r>
          </a:p>
          <a:p>
            <a:pPr>
              <a:buClr>
                <a:schemeClr val="tx2"/>
              </a:buClr>
              <a:buSzPct val="75000"/>
              <a:buFont typeface="Wingdings" pitchFamily="2" charset="2"/>
              <a:buNone/>
            </a:pPr>
            <a:r>
              <a:rPr lang="en-US" dirty="0">
                <a:latin typeface="Courier New" pitchFamily="49" charset="0"/>
                <a:cs typeface="Courier New" pitchFamily="49" charset="0"/>
              </a:rPr>
              <a:t> </a:t>
            </a:r>
            <a:r>
              <a:rPr lang="en-US" dirty="0">
                <a:latin typeface="Courier New" pitchFamily="49" charset="0"/>
                <a:cs typeface="Times New Roman" pitchFamily="18" charset="0"/>
              </a:rPr>
              <a:t>SELECT </a:t>
            </a:r>
            <a:r>
              <a:rPr lang="en-US" dirty="0" err="1">
                <a:latin typeface="Courier New" pitchFamily="49" charset="0"/>
                <a:cs typeface="Times New Roman" pitchFamily="18" charset="0"/>
              </a:rPr>
              <a:t>StdMajor</a:t>
            </a:r>
            <a:r>
              <a:rPr lang="en-US" dirty="0">
                <a:latin typeface="Courier New" pitchFamily="49" charset="0"/>
                <a:cs typeface="Times New Roman" pitchFamily="18" charset="0"/>
              </a:rPr>
              <a:t>, AVG(</a:t>
            </a:r>
            <a:r>
              <a:rPr lang="en-US" dirty="0" err="1">
                <a:latin typeface="Courier New" pitchFamily="49" charset="0"/>
                <a:cs typeface="Times New Roman" pitchFamily="18" charset="0"/>
              </a:rPr>
              <a:t>StdGPA</a:t>
            </a:r>
            <a:r>
              <a:rPr lang="en-US" dirty="0">
                <a:latin typeface="Courier New" pitchFamily="49" charset="0"/>
                <a:cs typeface="Times New Roman" pitchFamily="18" charset="0"/>
              </a:rPr>
              <a:t>) AS </a:t>
            </a:r>
            <a:r>
              <a:rPr lang="en-US" dirty="0" err="1">
                <a:latin typeface="Courier New" pitchFamily="49" charset="0"/>
                <a:cs typeface="Times New Roman" pitchFamily="18" charset="0"/>
              </a:rPr>
              <a:t>AvgGpa</a:t>
            </a:r>
            <a:r>
              <a:rPr lang="en-US" dirty="0">
                <a:latin typeface="Courier New" pitchFamily="49" charset="0"/>
                <a:cs typeface="Times New Roman" pitchFamily="18" charset="0"/>
              </a:rPr>
              <a:t> </a:t>
            </a:r>
          </a:p>
          <a:p>
            <a:pPr>
              <a:buClr>
                <a:schemeClr val="tx2"/>
              </a:buClr>
              <a:buSzPct val="75000"/>
              <a:buFont typeface="Wingdings" pitchFamily="2" charset="2"/>
              <a:buNone/>
            </a:pPr>
            <a:r>
              <a:rPr lang="en-US" dirty="0">
                <a:latin typeface="Courier New" pitchFamily="49" charset="0"/>
                <a:cs typeface="Times New Roman" pitchFamily="18" charset="0"/>
              </a:rPr>
              <a:t>  FROM Student </a:t>
            </a:r>
          </a:p>
          <a:p>
            <a:pPr>
              <a:buClr>
                <a:schemeClr val="tx2"/>
              </a:buClr>
              <a:buSzPct val="75000"/>
              <a:buFont typeface="Wingdings" pitchFamily="2" charset="2"/>
              <a:buNone/>
            </a:pPr>
            <a:r>
              <a:rPr lang="en-US" dirty="0">
                <a:latin typeface="Courier New" pitchFamily="49" charset="0"/>
                <a:cs typeface="Times New Roman" pitchFamily="18" charset="0"/>
              </a:rPr>
              <a:t>  WHERE </a:t>
            </a:r>
            <a:r>
              <a:rPr lang="en-US" dirty="0" err="1">
                <a:latin typeface="Courier New" pitchFamily="49" charset="0"/>
                <a:cs typeface="Times New Roman" pitchFamily="18" charset="0"/>
              </a:rPr>
              <a:t>StdClass</a:t>
            </a:r>
            <a:r>
              <a:rPr lang="en-US" dirty="0">
                <a:latin typeface="Courier New" pitchFamily="49" charset="0"/>
                <a:cs typeface="Times New Roman" pitchFamily="18" charset="0"/>
              </a:rPr>
              <a:t> IN ('JR', 'SR')</a:t>
            </a:r>
          </a:p>
          <a:p>
            <a:pPr>
              <a:buClr>
                <a:schemeClr val="tx2"/>
              </a:buClr>
              <a:buSzPct val="75000"/>
              <a:buFont typeface="Wingdings" pitchFamily="2" charset="2"/>
              <a:buNone/>
            </a:pPr>
            <a:r>
              <a:rPr lang="en-US" dirty="0">
                <a:latin typeface="Courier New" pitchFamily="49" charset="0"/>
                <a:cs typeface="Times New Roman" pitchFamily="18" charset="0"/>
              </a:rPr>
              <a:t>  GROUP BY </a:t>
            </a:r>
            <a:r>
              <a:rPr lang="en-US" dirty="0" err="1">
                <a:latin typeface="Courier New" pitchFamily="49" charset="0"/>
                <a:cs typeface="Times New Roman" pitchFamily="18" charset="0"/>
              </a:rPr>
              <a:t>StdMajor</a:t>
            </a:r>
            <a:r>
              <a:rPr lang="en-US" dirty="0">
                <a:latin typeface="Courier New" pitchFamily="49" charset="0"/>
                <a:cs typeface="Times New Roman" pitchFamily="18" charset="0"/>
              </a:rPr>
              <a:t> </a:t>
            </a:r>
          </a:p>
          <a:p>
            <a:pPr>
              <a:buClr>
                <a:schemeClr val="tx2"/>
              </a:buClr>
              <a:buSzPct val="75000"/>
              <a:buFont typeface="Wingdings" pitchFamily="2" charset="2"/>
              <a:buNone/>
            </a:pPr>
            <a:r>
              <a:rPr lang="en-US" dirty="0">
                <a:latin typeface="Courier New" pitchFamily="49" charset="0"/>
                <a:cs typeface="Times New Roman" pitchFamily="18" charset="0"/>
              </a:rPr>
              <a:t>  HAVING AVG(</a:t>
            </a:r>
            <a:r>
              <a:rPr lang="en-US" dirty="0" err="1">
                <a:latin typeface="Courier New" pitchFamily="49" charset="0"/>
                <a:cs typeface="Times New Roman" pitchFamily="18" charset="0"/>
              </a:rPr>
              <a:t>StdGPA</a:t>
            </a:r>
            <a:r>
              <a:rPr lang="en-US" dirty="0">
                <a:latin typeface="Courier New" pitchFamily="49" charset="0"/>
                <a:cs typeface="Times New Roman" pitchFamily="18" charset="0"/>
              </a:rPr>
              <a:t>) &gt; 3.1 </a:t>
            </a:r>
          </a:p>
          <a:p>
            <a:pPr>
              <a:lnSpc>
                <a:spcPct val="75000"/>
              </a:lnSpc>
              <a:buClr>
                <a:schemeClr val="tx2"/>
              </a:buClr>
              <a:buSzPct val="75000"/>
              <a:buFont typeface="Wingdings" pitchFamily="2" charset="2"/>
              <a:buNone/>
            </a:pPr>
            <a:endParaRPr lang="en-US" dirty="0">
              <a:latin typeface="Courier New" pitchFamily="49" charset="0"/>
              <a:cs typeface="Courier New" pitchFamily="49" charset="0"/>
            </a:endParaRPr>
          </a:p>
        </p:txBody>
      </p:sp>
    </p:spTree>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SQL Summarization Rules</a:t>
            </a:r>
          </a:p>
        </p:txBody>
      </p:sp>
      <p:sp>
        <p:nvSpPr>
          <p:cNvPr id="24579" name="Rectangle 3"/>
          <p:cNvSpPr>
            <a:spLocks noGrp="1" noChangeArrowheads="1"/>
          </p:cNvSpPr>
          <p:nvPr>
            <p:ph type="body" idx="1"/>
          </p:nvPr>
        </p:nvSpPr>
        <p:spPr>
          <a:xfrm>
            <a:off x="457200" y="1600200"/>
            <a:ext cx="8229600" cy="4495800"/>
          </a:xfrm>
        </p:spPr>
        <p:txBody>
          <a:bodyPr/>
          <a:lstStyle/>
          <a:p>
            <a:pPr eaLnBrk="1" hangingPunct="1"/>
            <a:endParaRPr lang="en-US"/>
          </a:p>
          <a:p>
            <a:pPr eaLnBrk="1" hangingPunct="1"/>
            <a:r>
              <a:rPr lang="en-US"/>
              <a:t>Columns in SELECT and GROUP BY</a:t>
            </a:r>
          </a:p>
          <a:p>
            <a:pPr lvl="1" eaLnBrk="1" hangingPunct="1"/>
            <a:r>
              <a:rPr lang="en-US"/>
              <a:t>SELECT: non aggregate and aggregate columns </a:t>
            </a:r>
          </a:p>
          <a:p>
            <a:pPr lvl="1" eaLnBrk="1" hangingPunct="1"/>
            <a:r>
              <a:rPr lang="en-US"/>
              <a:t>GROUP BY: list </a:t>
            </a:r>
            <a:r>
              <a:rPr lang="en-US" u="sng"/>
              <a:t>all</a:t>
            </a:r>
            <a:r>
              <a:rPr lang="en-US"/>
              <a:t> non aggregate columns</a:t>
            </a:r>
          </a:p>
          <a:p>
            <a:pPr eaLnBrk="1" hangingPunct="1"/>
            <a:r>
              <a:rPr lang="en-US"/>
              <a:t>WHERE versus HAVING</a:t>
            </a:r>
          </a:p>
          <a:p>
            <a:pPr lvl="1" eaLnBrk="1" hangingPunct="1"/>
            <a:r>
              <a:rPr lang="en-US"/>
              <a:t>Row conditions in WHERE</a:t>
            </a:r>
          </a:p>
          <a:p>
            <a:pPr lvl="1" eaLnBrk="1" hangingPunct="1"/>
            <a:r>
              <a:rPr lang="en-US"/>
              <a:t>Group conditions in HAVING</a:t>
            </a:r>
          </a:p>
        </p:txBody>
      </p:sp>
    </p:spTree>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533400"/>
            <a:ext cx="8080375" cy="762000"/>
          </a:xfrm>
        </p:spPr>
        <p:txBody>
          <a:bodyPr/>
          <a:lstStyle/>
          <a:p>
            <a:pPr eaLnBrk="1" hangingPunct="1"/>
            <a:r>
              <a:rPr lang="en-US"/>
              <a:t>Summarization and Joins</a:t>
            </a:r>
          </a:p>
        </p:txBody>
      </p:sp>
      <p:sp>
        <p:nvSpPr>
          <p:cNvPr id="25603" name="Rectangle 3"/>
          <p:cNvSpPr>
            <a:spLocks noChangeArrowheads="1"/>
          </p:cNvSpPr>
          <p:nvPr/>
        </p:nvSpPr>
        <p:spPr bwMode="auto">
          <a:xfrm>
            <a:off x="228600" y="1981200"/>
            <a:ext cx="8664575"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spcAft>
                <a:spcPct val="25000"/>
              </a:spcAft>
              <a:buFontTx/>
              <a:buChar char="•"/>
            </a:pPr>
            <a:r>
              <a:rPr lang="en-US" sz="2800" dirty="0">
                <a:cs typeface="Courier New" pitchFamily="49" charset="0"/>
              </a:rPr>
              <a:t> Powerful combination</a:t>
            </a:r>
            <a:endParaRPr lang="en-US" dirty="0">
              <a:cs typeface="Courier New" pitchFamily="49" charset="0"/>
            </a:endParaRPr>
          </a:p>
          <a:p>
            <a:pPr>
              <a:buFontTx/>
              <a:buChar char="•"/>
            </a:pPr>
            <a:r>
              <a:rPr lang="en-US" sz="2800" dirty="0">
                <a:cs typeface="Courier New" pitchFamily="49" charset="0"/>
              </a:rPr>
              <a:t> List join conditions in the WHERE clause</a:t>
            </a:r>
          </a:p>
          <a:p>
            <a:endParaRPr lang="en-US" dirty="0">
              <a:cs typeface="Courier New" pitchFamily="49" charset="0"/>
            </a:endParaRPr>
          </a:p>
          <a:p>
            <a:r>
              <a:rPr lang="en-US" dirty="0">
                <a:cs typeface="Courier New" pitchFamily="49" charset="0"/>
              </a:rPr>
              <a:t>Example 14: List the number of students enrolled in each 2016</a:t>
            </a:r>
          </a:p>
          <a:p>
            <a:r>
              <a:rPr lang="en-US" dirty="0">
                <a:cs typeface="Courier New" pitchFamily="49" charset="0"/>
              </a:rPr>
              <a:t>  offering.</a:t>
            </a:r>
          </a:p>
          <a:p>
            <a:r>
              <a:rPr lang="en-US" dirty="0">
                <a:latin typeface="Courier New" pitchFamily="49" charset="0"/>
                <a:cs typeface="Times New Roman" pitchFamily="18" charset="0"/>
              </a:rPr>
              <a:t> SELECT </a:t>
            </a:r>
            <a:r>
              <a:rPr lang="en-US" dirty="0" err="1">
                <a:latin typeface="Courier New" pitchFamily="49" charset="0"/>
                <a:cs typeface="Times New Roman" pitchFamily="18" charset="0"/>
              </a:rPr>
              <a:t>Offering.OfferNo</a:t>
            </a:r>
            <a:r>
              <a:rPr lang="en-US" dirty="0">
                <a:latin typeface="Courier New" pitchFamily="49" charset="0"/>
                <a:cs typeface="Times New Roman" pitchFamily="18" charset="0"/>
              </a:rPr>
              <a:t>, </a:t>
            </a:r>
          </a:p>
          <a:p>
            <a:r>
              <a:rPr lang="en-US" dirty="0">
                <a:latin typeface="Courier New" pitchFamily="49" charset="0"/>
                <a:cs typeface="Times New Roman" pitchFamily="18" charset="0"/>
              </a:rPr>
              <a:t>        COUNT(*) AS </a:t>
            </a:r>
            <a:r>
              <a:rPr lang="en-US" dirty="0" err="1">
                <a:latin typeface="Courier New" pitchFamily="49" charset="0"/>
                <a:cs typeface="Times New Roman" pitchFamily="18" charset="0"/>
              </a:rPr>
              <a:t>NumStudents</a:t>
            </a:r>
            <a:r>
              <a:rPr lang="en-US" dirty="0">
                <a:latin typeface="Courier New" pitchFamily="49" charset="0"/>
                <a:cs typeface="Times New Roman" pitchFamily="18" charset="0"/>
              </a:rPr>
              <a:t> </a:t>
            </a:r>
          </a:p>
          <a:p>
            <a:r>
              <a:rPr lang="en-US" dirty="0">
                <a:latin typeface="Courier New" pitchFamily="49" charset="0"/>
                <a:cs typeface="Times New Roman" pitchFamily="18" charset="0"/>
              </a:rPr>
              <a:t>  FROM Enrollment, Offering  </a:t>
            </a:r>
          </a:p>
          <a:p>
            <a:r>
              <a:rPr lang="en-US" dirty="0">
                <a:latin typeface="Courier New" pitchFamily="49" charset="0"/>
                <a:cs typeface="Times New Roman" pitchFamily="18" charset="0"/>
              </a:rPr>
              <a:t>  WHERE </a:t>
            </a:r>
            <a:r>
              <a:rPr lang="en-US" dirty="0" err="1">
                <a:latin typeface="Courier New" pitchFamily="49" charset="0"/>
                <a:cs typeface="Times New Roman" pitchFamily="18" charset="0"/>
              </a:rPr>
              <a:t>Offering.OfferNo</a:t>
            </a:r>
            <a:r>
              <a:rPr lang="en-US" dirty="0">
                <a:latin typeface="Courier New" pitchFamily="49" charset="0"/>
                <a:cs typeface="Times New Roman" pitchFamily="18" charset="0"/>
              </a:rPr>
              <a:t> = </a:t>
            </a:r>
            <a:r>
              <a:rPr lang="en-US" dirty="0" err="1">
                <a:latin typeface="Courier New" pitchFamily="49" charset="0"/>
                <a:cs typeface="Times New Roman" pitchFamily="18" charset="0"/>
              </a:rPr>
              <a:t>Enrollment.OfferNo</a:t>
            </a:r>
            <a:r>
              <a:rPr lang="en-US" dirty="0">
                <a:latin typeface="Courier New" pitchFamily="49" charset="0"/>
                <a:cs typeface="Times New Roman" pitchFamily="18" charset="0"/>
              </a:rPr>
              <a:t> </a:t>
            </a:r>
          </a:p>
          <a:p>
            <a:r>
              <a:rPr lang="en-US" dirty="0">
                <a:latin typeface="Courier New" pitchFamily="49" charset="0"/>
                <a:cs typeface="Times New Roman" pitchFamily="18" charset="0"/>
              </a:rPr>
              <a:t>    AND </a:t>
            </a:r>
            <a:r>
              <a:rPr lang="en-US" dirty="0" err="1">
                <a:latin typeface="Courier New" pitchFamily="49" charset="0"/>
                <a:cs typeface="Times New Roman" pitchFamily="18" charset="0"/>
              </a:rPr>
              <a:t>OffYear</a:t>
            </a:r>
            <a:r>
              <a:rPr lang="en-US" dirty="0">
                <a:latin typeface="Courier New" pitchFamily="49" charset="0"/>
                <a:cs typeface="Times New Roman" pitchFamily="18" charset="0"/>
              </a:rPr>
              <a:t> = 2016</a:t>
            </a:r>
          </a:p>
          <a:p>
            <a:r>
              <a:rPr lang="en-US" dirty="0">
                <a:latin typeface="Courier New" pitchFamily="49" charset="0"/>
                <a:cs typeface="Times New Roman" pitchFamily="18" charset="0"/>
              </a:rPr>
              <a:t>  GROUP BY </a:t>
            </a:r>
            <a:r>
              <a:rPr lang="en-US" dirty="0" err="1">
                <a:latin typeface="Courier New" pitchFamily="49" charset="0"/>
                <a:cs typeface="Times New Roman" pitchFamily="18" charset="0"/>
              </a:rPr>
              <a:t>Offering.OfferNo</a:t>
            </a:r>
            <a:endParaRPr lang="en-US" dirty="0">
              <a:latin typeface="Courier New" pitchFamily="49" charset="0"/>
              <a:cs typeface="Times New Roman" pitchFamily="18" charset="0"/>
            </a:endParaRPr>
          </a:p>
          <a:p>
            <a:endParaRPr lang="en-US" dirty="0">
              <a:cs typeface="Courier New" pitchFamily="49" charset="0"/>
            </a:endParaRPr>
          </a:p>
        </p:txBody>
      </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28600"/>
            <a:ext cx="8080375" cy="914400"/>
          </a:xfrm>
        </p:spPr>
        <p:txBody>
          <a:bodyPr/>
          <a:lstStyle/>
          <a:p>
            <a:pPr eaLnBrk="1" hangingPunct="1"/>
            <a:r>
              <a:rPr lang="en-US" sz="4000"/>
              <a:t>Conceptual Evaluation Process</a:t>
            </a:r>
          </a:p>
        </p:txBody>
      </p:sp>
      <p:graphicFrame>
        <p:nvGraphicFramePr>
          <p:cNvPr id="26627" name="Object 4"/>
          <p:cNvGraphicFramePr>
            <a:graphicFrameLocks noChangeAspect="1"/>
          </p:cNvGraphicFramePr>
          <p:nvPr/>
        </p:nvGraphicFramePr>
        <p:xfrm>
          <a:off x="457200" y="1600200"/>
          <a:ext cx="8229600" cy="4572000"/>
        </p:xfrm>
        <a:graphic>
          <a:graphicData uri="http://schemas.openxmlformats.org/presentationml/2006/ole">
            <mc:AlternateContent xmlns:mc="http://schemas.openxmlformats.org/markup-compatibility/2006">
              <mc:Choice xmlns:v="urn:schemas-microsoft-com:vml" Requires="v">
                <p:oleObj spid="_x0000_s26716" name="VISIO" r:id="rId4" imgW="4691380" imgH="4879340" progId="Visio.Drawing.6">
                  <p:embed/>
                </p:oleObj>
              </mc:Choice>
              <mc:Fallback>
                <p:oleObj name="VISIO" r:id="rId4" imgW="4691380" imgH="487934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8229600" cy="457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Conceptual Evaluation Lessons</a:t>
            </a:r>
          </a:p>
        </p:txBody>
      </p:sp>
      <p:sp>
        <p:nvSpPr>
          <p:cNvPr id="27651" name="Rectangle 3"/>
          <p:cNvSpPr>
            <a:spLocks noGrp="1" noChangeArrowheads="1"/>
          </p:cNvSpPr>
          <p:nvPr>
            <p:ph type="body" idx="1"/>
          </p:nvPr>
        </p:nvSpPr>
        <p:spPr>
          <a:xfrm>
            <a:off x="457200" y="1600200"/>
            <a:ext cx="8229600" cy="4114800"/>
          </a:xfrm>
        </p:spPr>
        <p:txBody>
          <a:bodyPr/>
          <a:lstStyle/>
          <a:p>
            <a:pPr eaLnBrk="1" hangingPunct="1"/>
            <a:endParaRPr lang="en-US"/>
          </a:p>
          <a:p>
            <a:pPr eaLnBrk="1" hangingPunct="1"/>
            <a:r>
              <a:rPr lang="en-US"/>
              <a:t>Row operations before group operations</a:t>
            </a:r>
          </a:p>
          <a:p>
            <a:pPr lvl="1" eaLnBrk="1" hangingPunct="1"/>
            <a:r>
              <a:rPr lang="en-US"/>
              <a:t>FROM and WHERE before GROUP BY and HAVING </a:t>
            </a:r>
          </a:p>
          <a:p>
            <a:pPr lvl="1" eaLnBrk="1" hangingPunct="1"/>
            <a:r>
              <a:rPr lang="en-US"/>
              <a:t>Check row operations first</a:t>
            </a:r>
          </a:p>
          <a:p>
            <a:pPr eaLnBrk="1" hangingPunct="1"/>
            <a:r>
              <a:rPr lang="en-US"/>
              <a:t>Grouping occurs only one time</a:t>
            </a:r>
          </a:p>
          <a:p>
            <a:pPr eaLnBrk="1" hangingPunct="1"/>
            <a:r>
              <a:rPr lang="en-US"/>
              <a:t>Use small sample tables</a:t>
            </a:r>
          </a:p>
        </p:txBody>
      </p:sp>
    </p:spTree>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762000"/>
            <a:ext cx="8080375" cy="762000"/>
          </a:xfrm>
        </p:spPr>
        <p:txBody>
          <a:bodyPr/>
          <a:lstStyle/>
          <a:p>
            <a:pPr eaLnBrk="1" hangingPunct="1"/>
            <a:r>
              <a:rPr lang="en-US"/>
              <a:t>Conceptual Evaluation Problem</a:t>
            </a:r>
          </a:p>
        </p:txBody>
      </p:sp>
      <p:sp>
        <p:nvSpPr>
          <p:cNvPr id="28675" name="Rectangle 3"/>
          <p:cNvSpPr>
            <a:spLocks noChangeArrowheads="1"/>
          </p:cNvSpPr>
          <p:nvPr/>
        </p:nvSpPr>
        <p:spPr bwMode="auto">
          <a:xfrm>
            <a:off x="304800" y="2819400"/>
            <a:ext cx="845185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sz="2000" dirty="0">
                <a:cs typeface="Courier New" pitchFamily="49" charset="0"/>
              </a:rPr>
              <a:t>Example 15: List the number of offerings taught in 2016 by faculty</a:t>
            </a:r>
          </a:p>
          <a:p>
            <a:r>
              <a:rPr lang="en-US" sz="2000" dirty="0">
                <a:cs typeface="Courier New" pitchFamily="49" charset="0"/>
              </a:rPr>
              <a:t>  rank and department. Exclude combinations of faculty rank and</a:t>
            </a:r>
          </a:p>
          <a:p>
            <a:r>
              <a:rPr lang="en-US" sz="2000" dirty="0">
                <a:cs typeface="Courier New" pitchFamily="49" charset="0"/>
              </a:rPr>
              <a:t>  department with less than two offerings taught.</a:t>
            </a:r>
          </a:p>
          <a:p>
            <a:r>
              <a:rPr lang="en-US" sz="2000" dirty="0">
                <a:latin typeface="Courier New" pitchFamily="49" charset="0"/>
                <a:cs typeface="Times New Roman" pitchFamily="18" charset="0"/>
              </a:rPr>
              <a:t> SELECT </a:t>
            </a:r>
            <a:r>
              <a:rPr lang="en-US" sz="2000" dirty="0" err="1">
                <a:latin typeface="Courier New" pitchFamily="49" charset="0"/>
                <a:cs typeface="Times New Roman" pitchFamily="18" charset="0"/>
              </a:rPr>
              <a:t>FacRank</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FacDept</a:t>
            </a:r>
            <a:r>
              <a:rPr lang="en-US" sz="2000" dirty="0">
                <a:latin typeface="Courier New" pitchFamily="49" charset="0"/>
                <a:cs typeface="Times New Roman" pitchFamily="18" charset="0"/>
              </a:rPr>
              <a:t>, </a:t>
            </a:r>
          </a:p>
          <a:p>
            <a:r>
              <a:rPr lang="en-US" sz="2000" dirty="0">
                <a:latin typeface="Courier New" pitchFamily="49" charset="0"/>
                <a:cs typeface="Times New Roman" pitchFamily="18" charset="0"/>
              </a:rPr>
              <a:t>        COUNT(*) AS </a:t>
            </a:r>
            <a:r>
              <a:rPr lang="en-US" sz="2000" dirty="0" err="1">
                <a:latin typeface="Courier New" pitchFamily="49" charset="0"/>
                <a:cs typeface="Times New Roman" pitchFamily="18" charset="0"/>
              </a:rPr>
              <a:t>NumOfferings</a:t>
            </a:r>
            <a:r>
              <a:rPr lang="en-US" sz="2000" dirty="0">
                <a:latin typeface="Courier New" pitchFamily="49" charset="0"/>
                <a:cs typeface="Times New Roman" pitchFamily="18" charset="0"/>
              </a:rPr>
              <a:t> </a:t>
            </a:r>
          </a:p>
          <a:p>
            <a:r>
              <a:rPr lang="en-US" sz="2000" dirty="0">
                <a:latin typeface="Courier New" pitchFamily="49" charset="0"/>
                <a:cs typeface="Times New Roman" pitchFamily="18" charset="0"/>
              </a:rPr>
              <a:t>  FROM Faculty, Offering  </a:t>
            </a:r>
          </a:p>
          <a:p>
            <a:r>
              <a:rPr lang="en-US" sz="2000" dirty="0">
                <a:latin typeface="Courier New" pitchFamily="49" charset="0"/>
                <a:cs typeface="Times New Roman" pitchFamily="18" charset="0"/>
              </a:rPr>
              <a:t>  WHERE </a:t>
            </a:r>
            <a:r>
              <a:rPr lang="en-US" sz="2000" dirty="0" err="1">
                <a:latin typeface="Courier New" pitchFamily="49" charset="0"/>
                <a:cs typeface="Times New Roman" pitchFamily="18" charset="0"/>
              </a:rPr>
              <a:t>Offering.FacNo</a:t>
            </a:r>
            <a:r>
              <a:rPr lang="en-US" sz="2000" dirty="0">
                <a:latin typeface="Courier New" pitchFamily="49" charset="0"/>
                <a:cs typeface="Times New Roman" pitchFamily="18" charset="0"/>
              </a:rPr>
              <a:t> = </a:t>
            </a:r>
            <a:r>
              <a:rPr lang="en-US" sz="2000" dirty="0" err="1">
                <a:latin typeface="Courier New" pitchFamily="49" charset="0"/>
                <a:cs typeface="Times New Roman" pitchFamily="18" charset="0"/>
              </a:rPr>
              <a:t>Faculty.FacNo</a:t>
            </a:r>
            <a:r>
              <a:rPr lang="en-US" sz="2000" dirty="0">
                <a:latin typeface="Courier New" pitchFamily="49" charset="0"/>
                <a:cs typeface="Times New Roman" pitchFamily="18" charset="0"/>
              </a:rPr>
              <a:t> </a:t>
            </a:r>
          </a:p>
          <a:p>
            <a:r>
              <a:rPr lang="en-US" sz="2000" dirty="0">
                <a:latin typeface="Courier New" pitchFamily="49" charset="0"/>
                <a:cs typeface="Times New Roman" pitchFamily="18" charset="0"/>
              </a:rPr>
              <a:t>    AND </a:t>
            </a:r>
            <a:r>
              <a:rPr lang="en-US" sz="2000" dirty="0" err="1">
                <a:latin typeface="Courier New" pitchFamily="49" charset="0"/>
                <a:cs typeface="Times New Roman" pitchFamily="18" charset="0"/>
              </a:rPr>
              <a:t>OffYear</a:t>
            </a:r>
            <a:r>
              <a:rPr lang="en-US" sz="2000" dirty="0">
                <a:latin typeface="Courier New" pitchFamily="49" charset="0"/>
                <a:cs typeface="Times New Roman" pitchFamily="18" charset="0"/>
              </a:rPr>
              <a:t> = 2016</a:t>
            </a:r>
          </a:p>
          <a:p>
            <a:r>
              <a:rPr lang="en-US" sz="2000" dirty="0">
                <a:latin typeface="Courier New" pitchFamily="49" charset="0"/>
                <a:cs typeface="Times New Roman" pitchFamily="18" charset="0"/>
              </a:rPr>
              <a:t>  GROUP BY </a:t>
            </a:r>
            <a:r>
              <a:rPr lang="en-US" sz="2000" dirty="0" err="1">
                <a:latin typeface="Courier New" pitchFamily="49" charset="0"/>
                <a:cs typeface="Times New Roman" pitchFamily="18" charset="0"/>
              </a:rPr>
              <a:t>FacRank</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FacDept</a:t>
            </a:r>
            <a:endParaRPr lang="en-US" sz="2000" dirty="0">
              <a:latin typeface="Courier New" pitchFamily="49" charset="0"/>
              <a:cs typeface="Times New Roman" pitchFamily="18" charset="0"/>
            </a:endParaRPr>
          </a:p>
          <a:p>
            <a:r>
              <a:rPr lang="en-US" sz="2000" dirty="0">
                <a:latin typeface="Courier New" pitchFamily="49" charset="0"/>
                <a:cs typeface="Times New Roman" pitchFamily="18" charset="0"/>
              </a:rPr>
              <a:t>  HAVING COUNT(*) &gt; 1</a:t>
            </a:r>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a:t>Query Formulation Process</a:t>
            </a:r>
          </a:p>
        </p:txBody>
      </p:sp>
      <p:sp>
        <p:nvSpPr>
          <p:cNvPr id="29699" name="Cloud"/>
          <p:cNvSpPr>
            <a:spLocks noChangeAspect="1" noEditPoints="1" noChangeArrowheads="1"/>
          </p:cNvSpPr>
          <p:nvPr/>
        </p:nvSpPr>
        <p:spPr bwMode="auto">
          <a:xfrm>
            <a:off x="228600" y="3200400"/>
            <a:ext cx="2057400" cy="1379538"/>
          </a:xfrm>
          <a:custGeom>
            <a:avLst/>
            <a:gdLst>
              <a:gd name="T0" fmla="*/ 607886 w 21600"/>
              <a:gd name="T1" fmla="*/ 44053822 h 21600"/>
              <a:gd name="T2" fmla="*/ 97983675 w 21600"/>
              <a:gd name="T3" fmla="*/ 88013822 h 21600"/>
              <a:gd name="T4" fmla="*/ 195804092 w 21600"/>
              <a:gd name="T5" fmla="*/ 44053822 h 21600"/>
              <a:gd name="T6" fmla="*/ 97983675 w 21600"/>
              <a:gd name="T7" fmla="*/ 503761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r>
              <a:rPr lang="en-US"/>
              <a:t>Problem Statement</a:t>
            </a:r>
          </a:p>
        </p:txBody>
      </p:sp>
      <p:sp>
        <p:nvSpPr>
          <p:cNvPr id="29700" name="Oval 1031"/>
          <p:cNvSpPr>
            <a:spLocks noChangeArrowheads="1"/>
          </p:cNvSpPr>
          <p:nvPr/>
        </p:nvSpPr>
        <p:spPr bwMode="auto">
          <a:xfrm>
            <a:off x="3086100" y="3357563"/>
            <a:ext cx="2438400" cy="1066800"/>
          </a:xfrm>
          <a:prstGeom prst="ellipse">
            <a:avLst/>
          </a:prstGeom>
          <a:solidFill>
            <a:schemeClr val="bg1"/>
          </a:solidFill>
          <a:ln w="12700">
            <a:solidFill>
              <a:schemeClr val="tx1"/>
            </a:solidFill>
            <a:round/>
            <a:headEnd type="none" w="sm" len="sm"/>
            <a:tailEnd type="none" w="sm" len="sm"/>
          </a:ln>
        </p:spPr>
        <p:txBody>
          <a:bodyPr wrap="none" anchor="ctr"/>
          <a:lstStyle/>
          <a:p>
            <a:pPr algn="ctr"/>
            <a:r>
              <a:rPr lang="en-US"/>
              <a:t>Database </a:t>
            </a:r>
          </a:p>
          <a:p>
            <a:pPr algn="ctr"/>
            <a:r>
              <a:rPr lang="en-US"/>
              <a:t>Representation</a:t>
            </a:r>
          </a:p>
        </p:txBody>
      </p:sp>
      <p:sp>
        <p:nvSpPr>
          <p:cNvPr id="29701" name="Rectangle 1032"/>
          <p:cNvSpPr>
            <a:spLocks noChangeArrowheads="1"/>
          </p:cNvSpPr>
          <p:nvPr/>
        </p:nvSpPr>
        <p:spPr bwMode="auto">
          <a:xfrm>
            <a:off x="6324600" y="3395663"/>
            <a:ext cx="2590800" cy="9906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t>Database Language </a:t>
            </a:r>
          </a:p>
          <a:p>
            <a:pPr algn="ctr"/>
            <a:r>
              <a:rPr lang="en-US"/>
              <a:t>Statement</a:t>
            </a:r>
          </a:p>
        </p:txBody>
      </p:sp>
      <p:sp>
        <p:nvSpPr>
          <p:cNvPr id="29702" name="AutoShape 1034"/>
          <p:cNvSpPr>
            <a:spLocks noChangeArrowheads="1"/>
          </p:cNvSpPr>
          <p:nvPr/>
        </p:nvSpPr>
        <p:spPr bwMode="auto">
          <a:xfrm>
            <a:off x="2362200" y="3700463"/>
            <a:ext cx="685800" cy="4572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9703" name="AutoShape 1035"/>
          <p:cNvSpPr>
            <a:spLocks noChangeArrowheads="1"/>
          </p:cNvSpPr>
          <p:nvPr/>
        </p:nvSpPr>
        <p:spPr bwMode="auto">
          <a:xfrm>
            <a:off x="5562600" y="3733800"/>
            <a:ext cx="685800" cy="4572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Critical Questions</a:t>
            </a:r>
          </a:p>
        </p:txBody>
      </p:sp>
      <p:sp>
        <p:nvSpPr>
          <p:cNvPr id="30723" name="Rectangle 3"/>
          <p:cNvSpPr>
            <a:spLocks noGrp="1" noChangeArrowheads="1"/>
          </p:cNvSpPr>
          <p:nvPr>
            <p:ph type="body" idx="1"/>
          </p:nvPr>
        </p:nvSpPr>
        <p:spPr/>
        <p:txBody>
          <a:bodyPr/>
          <a:lstStyle/>
          <a:p>
            <a:pPr eaLnBrk="1" hangingPunct="1"/>
            <a:endParaRPr lang="en-US" sz="2800"/>
          </a:p>
          <a:p>
            <a:pPr eaLnBrk="1" hangingPunct="1"/>
            <a:r>
              <a:rPr lang="en-US" sz="2800"/>
              <a:t>What tables?</a:t>
            </a:r>
          </a:p>
          <a:p>
            <a:pPr lvl="1" eaLnBrk="1" hangingPunct="1"/>
            <a:r>
              <a:rPr lang="en-US" sz="2400"/>
              <a:t>Columns in output</a:t>
            </a:r>
          </a:p>
          <a:p>
            <a:pPr lvl="1" eaLnBrk="1" hangingPunct="1"/>
            <a:r>
              <a:rPr lang="en-US" sz="2400"/>
              <a:t>Conditions to test (including join conditions)</a:t>
            </a:r>
          </a:p>
          <a:p>
            <a:pPr eaLnBrk="1" hangingPunct="1"/>
            <a:r>
              <a:rPr lang="en-US" sz="2800"/>
              <a:t>How to combine the tables?</a:t>
            </a:r>
          </a:p>
          <a:p>
            <a:pPr lvl="1" eaLnBrk="1" hangingPunct="1"/>
            <a:r>
              <a:rPr lang="en-US" sz="2400"/>
              <a:t>Usually join PK to FK</a:t>
            </a:r>
          </a:p>
          <a:p>
            <a:pPr lvl="1" eaLnBrk="1" hangingPunct="1"/>
            <a:r>
              <a:rPr lang="en-US" sz="2400"/>
              <a:t>More complex ways to combine</a:t>
            </a:r>
          </a:p>
          <a:p>
            <a:pPr eaLnBrk="1" hangingPunct="1"/>
            <a:r>
              <a:rPr lang="en-US" sz="2800"/>
              <a:t>Individual rows or groups of rows?</a:t>
            </a:r>
          </a:p>
          <a:p>
            <a:pPr lvl="1" eaLnBrk="1" hangingPunct="1"/>
            <a:r>
              <a:rPr lang="en-US" sz="2400"/>
              <a:t>Aggregate functions in output</a:t>
            </a:r>
          </a:p>
          <a:p>
            <a:pPr lvl="1" eaLnBrk="1" hangingPunct="1"/>
            <a:r>
              <a:rPr lang="en-US" sz="2400"/>
              <a:t>Conditions with aggregate functions</a:t>
            </a:r>
          </a:p>
        </p:txBody>
      </p:sp>
    </p:spTree>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Efficiency Considerations</a:t>
            </a:r>
          </a:p>
        </p:txBody>
      </p:sp>
      <p:sp>
        <p:nvSpPr>
          <p:cNvPr id="31747" name="Rectangle 3"/>
          <p:cNvSpPr>
            <a:spLocks noGrp="1" noChangeArrowheads="1"/>
          </p:cNvSpPr>
          <p:nvPr>
            <p:ph type="body" idx="1"/>
          </p:nvPr>
        </p:nvSpPr>
        <p:spPr/>
        <p:txBody>
          <a:bodyPr/>
          <a:lstStyle/>
          <a:p>
            <a:pPr eaLnBrk="1" hangingPunct="1"/>
            <a:endParaRPr lang="en-US" sz="2800"/>
          </a:p>
          <a:p>
            <a:pPr eaLnBrk="1" hangingPunct="1"/>
            <a:r>
              <a:rPr lang="en-US" sz="2800"/>
              <a:t>Little concern for efficiency</a:t>
            </a:r>
          </a:p>
          <a:p>
            <a:pPr eaLnBrk="1" hangingPunct="1"/>
            <a:r>
              <a:rPr lang="en-US" sz="2800"/>
              <a:t>Intelligent SQL compilers</a:t>
            </a:r>
          </a:p>
          <a:p>
            <a:pPr eaLnBrk="1" hangingPunct="1"/>
            <a:r>
              <a:rPr lang="en-US" sz="2800"/>
              <a:t>Correct and non redundant solution</a:t>
            </a:r>
          </a:p>
          <a:p>
            <a:pPr lvl="1" eaLnBrk="1" hangingPunct="1"/>
            <a:r>
              <a:rPr lang="en-US" sz="2400"/>
              <a:t>No extra tables</a:t>
            </a:r>
          </a:p>
          <a:p>
            <a:pPr lvl="1" eaLnBrk="1" hangingPunct="1"/>
            <a:r>
              <a:rPr lang="en-US" sz="2400"/>
              <a:t>No unnecessary grouping</a:t>
            </a:r>
          </a:p>
          <a:p>
            <a:pPr lvl="1" eaLnBrk="1" hangingPunct="1"/>
            <a:r>
              <a:rPr lang="en-US" sz="2400"/>
              <a:t>Use HAVING for group conditions only</a:t>
            </a:r>
          </a:p>
          <a:p>
            <a:pPr eaLnBrk="1" hangingPunct="1"/>
            <a:r>
              <a:rPr lang="en-US" sz="2800"/>
              <a:t>Chapter 8 provides additional tips for avoiding inefficient SELECT statements</a:t>
            </a:r>
          </a:p>
        </p:txBody>
      </p:sp>
    </p:spTree>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Advanced Problems</a:t>
            </a:r>
          </a:p>
        </p:txBody>
      </p:sp>
      <p:sp>
        <p:nvSpPr>
          <p:cNvPr id="32771" name="Rectangle 3"/>
          <p:cNvSpPr>
            <a:spLocks noGrp="1" noChangeArrowheads="1"/>
          </p:cNvSpPr>
          <p:nvPr>
            <p:ph type="body" idx="1"/>
          </p:nvPr>
        </p:nvSpPr>
        <p:spPr/>
        <p:txBody>
          <a:bodyPr/>
          <a:lstStyle/>
          <a:p>
            <a:pPr eaLnBrk="1" hangingPunct="1"/>
            <a:endParaRPr lang="en-US"/>
          </a:p>
          <a:p>
            <a:pPr eaLnBrk="1" hangingPunct="1"/>
            <a:r>
              <a:rPr lang="en-US"/>
              <a:t>Joining multiple tables</a:t>
            </a:r>
          </a:p>
          <a:p>
            <a:pPr eaLnBrk="1" hangingPunct="1"/>
            <a:r>
              <a:rPr lang="en-US"/>
              <a:t>Self joins</a:t>
            </a:r>
          </a:p>
          <a:p>
            <a:pPr eaLnBrk="1" hangingPunct="1"/>
            <a:r>
              <a:rPr lang="en-US"/>
              <a:t>Grouping after joining multiple tables</a:t>
            </a:r>
          </a:p>
          <a:p>
            <a:pPr eaLnBrk="1" hangingPunct="1"/>
            <a:r>
              <a:rPr lang="en-US"/>
              <a:t>Traditional set operators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a:t>What is SQL?</a:t>
            </a:r>
          </a:p>
        </p:txBody>
      </p:sp>
      <p:sp>
        <p:nvSpPr>
          <p:cNvPr id="6147" name="Rectangle 5"/>
          <p:cNvSpPr>
            <a:spLocks noGrp="1" noChangeArrowheads="1"/>
          </p:cNvSpPr>
          <p:nvPr>
            <p:ph type="body" idx="1"/>
          </p:nvPr>
        </p:nvSpPr>
        <p:spPr/>
        <p:txBody>
          <a:bodyPr/>
          <a:lstStyle/>
          <a:p>
            <a:pPr eaLnBrk="1" hangingPunct="1"/>
            <a:r>
              <a:rPr lang="en-US"/>
              <a:t>Structured Query Language</a:t>
            </a:r>
          </a:p>
          <a:p>
            <a:pPr eaLnBrk="1" hangingPunct="1"/>
            <a:r>
              <a:rPr lang="en-US"/>
              <a:t>Language for database definition, manipulation, and control</a:t>
            </a:r>
          </a:p>
          <a:p>
            <a:pPr eaLnBrk="1" hangingPunct="1"/>
            <a:r>
              <a:rPr lang="en-US"/>
              <a:t>International standard</a:t>
            </a:r>
          </a:p>
          <a:p>
            <a:pPr eaLnBrk="1" hangingPunct="1"/>
            <a:r>
              <a:rPr lang="en-US"/>
              <a:t>Standalone and embedded usage</a:t>
            </a:r>
          </a:p>
          <a:p>
            <a:pPr eaLnBrk="1" hangingPunct="1"/>
            <a:r>
              <a:rPr lang="en-US"/>
              <a:t>Intergalactic database speak</a:t>
            </a: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2625" y="609600"/>
            <a:ext cx="8080375" cy="565150"/>
          </a:xfrm>
        </p:spPr>
        <p:txBody>
          <a:bodyPr/>
          <a:lstStyle/>
          <a:p>
            <a:pPr eaLnBrk="1" hangingPunct="1"/>
            <a:r>
              <a:rPr lang="en-US"/>
              <a:t>Joining Three Tables</a:t>
            </a:r>
          </a:p>
        </p:txBody>
      </p:sp>
      <p:sp>
        <p:nvSpPr>
          <p:cNvPr id="33795" name="Rectangle 3"/>
          <p:cNvSpPr>
            <a:spLocks noGrp="1" noChangeArrowheads="1"/>
          </p:cNvSpPr>
          <p:nvPr>
            <p:ph type="body" idx="1"/>
          </p:nvPr>
        </p:nvSpPr>
        <p:spPr>
          <a:xfrm>
            <a:off x="457200" y="1600200"/>
            <a:ext cx="8232775" cy="4419600"/>
          </a:xfrm>
        </p:spPr>
        <p:txBody>
          <a:bodyPr/>
          <a:lstStyle/>
          <a:p>
            <a:pPr marL="0" indent="0" eaLnBrk="1" hangingPunct="1">
              <a:lnSpc>
                <a:spcPct val="80000"/>
              </a:lnSpc>
              <a:buFont typeface="Wingdings" pitchFamily="2" charset="2"/>
              <a:buNone/>
            </a:pPr>
            <a:endParaRPr lang="en-US" sz="2000" dirty="0">
              <a:cs typeface="Courier New" pitchFamily="49" charset="0"/>
            </a:endParaRPr>
          </a:p>
          <a:p>
            <a:pPr marL="0" indent="0" eaLnBrk="1" hangingPunct="1">
              <a:lnSpc>
                <a:spcPct val="80000"/>
              </a:lnSpc>
              <a:buFont typeface="Wingdings" pitchFamily="2" charset="2"/>
              <a:buNone/>
            </a:pPr>
            <a:r>
              <a:rPr lang="en-US" sz="2000" dirty="0">
                <a:cs typeface="Courier New" pitchFamily="49" charset="0"/>
              </a:rPr>
              <a:t>Example 16: </a:t>
            </a:r>
            <a:r>
              <a:rPr lang="en-US" sz="2000" dirty="0">
                <a:cs typeface="Times New Roman" pitchFamily="18" charset="0"/>
              </a:rPr>
              <a:t>List Leonard Vince</a:t>
            </a:r>
            <a:r>
              <a:rPr lang="en-US" sz="2000" dirty="0">
                <a:latin typeface="Times New Roman" pitchFamily="18" charset="0"/>
                <a:cs typeface="Times New Roman" pitchFamily="18" charset="0"/>
              </a:rPr>
              <a:t>’</a:t>
            </a:r>
            <a:r>
              <a:rPr lang="en-US" sz="2000" dirty="0">
                <a:cs typeface="Times New Roman" pitchFamily="18" charset="0"/>
              </a:rPr>
              <a:t>s teaching schedule in fall 2016.  For each course, list the offering number, course number, number of units, days, location, and time.</a:t>
            </a:r>
            <a:r>
              <a:rPr lang="en-US" sz="2000" dirty="0">
                <a:cs typeface="Courier New" pitchFamily="49" charset="0"/>
              </a:rPr>
              <a:t> </a:t>
            </a:r>
          </a:p>
          <a:p>
            <a:pPr marL="0" indent="0" eaLnBrk="1" hangingPunct="1">
              <a:lnSpc>
                <a:spcPct val="80000"/>
              </a:lnSpc>
              <a:buFont typeface="Wingdings" pitchFamily="2" charset="2"/>
              <a:buNone/>
            </a:pPr>
            <a:endParaRPr lang="en-US" sz="2000" dirty="0">
              <a:latin typeface="Courier New" pitchFamily="49" charset="0"/>
              <a:cs typeface="Courier New" pitchFamily="49" charset="0"/>
            </a:endParaRPr>
          </a:p>
          <a:p>
            <a:pPr marL="0" indent="0" eaLnBrk="1" hangingPunct="1">
              <a:lnSpc>
                <a:spcPct val="80000"/>
              </a:lnSpc>
              <a:buFont typeface="Wingdings" pitchFamily="2" charset="2"/>
              <a:buNone/>
            </a:pPr>
            <a:r>
              <a:rPr lang="en-US" sz="2000" dirty="0">
                <a:latin typeface="Courier New" pitchFamily="49" charset="0"/>
                <a:cs typeface="Courier New" pitchFamily="49" charset="0"/>
              </a:rPr>
              <a:t>SELECT </a:t>
            </a:r>
            <a:r>
              <a:rPr lang="en-US" sz="2000" dirty="0" err="1">
                <a:latin typeface="Courier New" pitchFamily="49" charset="0"/>
                <a:cs typeface="Courier New" pitchFamily="49" charset="0"/>
              </a:rPr>
              <a:t>OfferNo</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Offering.CourseNo</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OffDays</a:t>
            </a:r>
            <a:r>
              <a:rPr lang="en-US" sz="2000" dirty="0">
                <a:latin typeface="Courier New" pitchFamily="49" charset="0"/>
                <a:cs typeface="Courier New" pitchFamily="49" charset="0"/>
              </a:rPr>
              <a:t>,</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CrsUnits</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OffLocation</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OffTime</a:t>
            </a:r>
            <a:endParaRPr lang="en-US" sz="2000" dirty="0">
              <a:latin typeface="Courier New" pitchFamily="49" charset="0"/>
              <a:cs typeface="Courier New" pitchFamily="49" charset="0"/>
            </a:endParaRPr>
          </a:p>
          <a:p>
            <a:pPr marL="0" indent="0" eaLnBrk="1" hangingPunct="1">
              <a:lnSpc>
                <a:spcPct val="80000"/>
              </a:lnSpc>
              <a:buFont typeface="Wingdings" pitchFamily="2" charset="2"/>
              <a:buNone/>
            </a:pPr>
            <a:r>
              <a:rPr lang="en-US" sz="2000" dirty="0">
                <a:latin typeface="Courier New" pitchFamily="49" charset="0"/>
                <a:cs typeface="Courier New" pitchFamily="49" charset="0"/>
              </a:rPr>
              <a:t> FROM Faculty, Course, Offering </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WHERE </a:t>
            </a:r>
            <a:r>
              <a:rPr lang="en-US" sz="2000" dirty="0" err="1">
                <a:latin typeface="Courier New" pitchFamily="49" charset="0"/>
                <a:cs typeface="Courier New" pitchFamily="49" charset="0"/>
              </a:rPr>
              <a:t>Faculty.FacNo</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Offering.FacNo</a:t>
            </a:r>
            <a:endParaRPr lang="en-US" sz="2000" dirty="0">
              <a:latin typeface="Courier New" pitchFamily="49" charset="0"/>
              <a:cs typeface="Courier New" pitchFamily="49" charset="0"/>
            </a:endParaRPr>
          </a:p>
          <a:p>
            <a:pPr marL="0" indent="0" eaLnBrk="1" hangingPunct="1">
              <a:lnSpc>
                <a:spcPct val="80000"/>
              </a:lnSpc>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Offering.CourseNo</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Course.CourseNo</a:t>
            </a:r>
            <a:r>
              <a:rPr lang="en-US" sz="2000" dirty="0">
                <a:latin typeface="Courier New" pitchFamily="49" charset="0"/>
                <a:cs typeface="Courier New" pitchFamily="49" charset="0"/>
              </a:rPr>
              <a:t>     </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OffYear</a:t>
            </a:r>
            <a:r>
              <a:rPr lang="en-US" sz="2000" dirty="0">
                <a:latin typeface="Courier New" pitchFamily="49" charset="0"/>
                <a:cs typeface="Courier New" pitchFamily="49" charset="0"/>
              </a:rPr>
              <a:t> = 2016 AND </a:t>
            </a:r>
            <a:r>
              <a:rPr lang="en-US" sz="2000" dirty="0" err="1">
                <a:latin typeface="Courier New" pitchFamily="49" charset="0"/>
                <a:cs typeface="Courier New" pitchFamily="49" charset="0"/>
              </a:rPr>
              <a:t>OffTerm</a:t>
            </a:r>
            <a:r>
              <a:rPr lang="en-US" sz="2000" dirty="0">
                <a:latin typeface="Courier New" pitchFamily="49" charset="0"/>
                <a:cs typeface="Courier New" pitchFamily="49" charset="0"/>
              </a:rPr>
              <a:t> = 'FALL'  </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FacFirstName</a:t>
            </a:r>
            <a:r>
              <a:rPr lang="en-US" sz="2000" dirty="0">
                <a:latin typeface="Courier New" pitchFamily="49" charset="0"/>
                <a:cs typeface="Courier New" pitchFamily="49" charset="0"/>
              </a:rPr>
              <a:t> = 'LEONARD' </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FacLastName</a:t>
            </a:r>
            <a:r>
              <a:rPr lang="en-US" sz="2000" dirty="0">
                <a:latin typeface="Courier New" pitchFamily="49" charset="0"/>
                <a:cs typeface="Courier New" pitchFamily="49" charset="0"/>
              </a:rPr>
              <a:t> = 'VINCE'</a:t>
            </a:r>
          </a:p>
          <a:p>
            <a:pPr marL="0" indent="0" eaLnBrk="1" hangingPunct="1">
              <a:lnSpc>
                <a:spcPct val="80000"/>
              </a:lnSpc>
              <a:buFont typeface="Wingdings" pitchFamily="2" charset="2"/>
              <a:buNone/>
            </a:pP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42938" y="192088"/>
            <a:ext cx="8080375" cy="1143000"/>
          </a:xfrm>
        </p:spPr>
        <p:txBody>
          <a:bodyPr/>
          <a:lstStyle/>
          <a:p>
            <a:pPr eaLnBrk="1" hangingPunct="1"/>
            <a:r>
              <a:rPr lang="en-US" dirty="0"/>
              <a:t>Joining Four Tables</a:t>
            </a:r>
          </a:p>
        </p:txBody>
      </p:sp>
      <p:sp>
        <p:nvSpPr>
          <p:cNvPr id="34819" name="Rectangle 3"/>
          <p:cNvSpPr>
            <a:spLocks noGrp="1" noChangeArrowheads="1"/>
          </p:cNvSpPr>
          <p:nvPr>
            <p:ph type="body" idx="1"/>
          </p:nvPr>
        </p:nvSpPr>
        <p:spPr>
          <a:xfrm>
            <a:off x="457200" y="1600200"/>
            <a:ext cx="8229600" cy="4648200"/>
          </a:xfrm>
        </p:spPr>
        <p:txBody>
          <a:bodyPr/>
          <a:lstStyle/>
          <a:p>
            <a:pPr marL="0" indent="0" eaLnBrk="1" hangingPunct="1">
              <a:lnSpc>
                <a:spcPct val="80000"/>
              </a:lnSpc>
              <a:buFont typeface="Wingdings" pitchFamily="2" charset="2"/>
              <a:buNone/>
            </a:pPr>
            <a:endParaRPr lang="en-US" sz="2000" dirty="0">
              <a:cs typeface="Courier New" pitchFamily="49" charset="0"/>
            </a:endParaRPr>
          </a:p>
          <a:p>
            <a:pPr marL="0" indent="0" eaLnBrk="1" hangingPunct="1">
              <a:lnSpc>
                <a:spcPct val="80000"/>
              </a:lnSpc>
              <a:buFont typeface="Wingdings" pitchFamily="2" charset="2"/>
              <a:buNone/>
            </a:pPr>
            <a:r>
              <a:rPr lang="en-US" sz="2000" dirty="0">
                <a:cs typeface="Courier New" pitchFamily="49" charset="0"/>
              </a:rPr>
              <a:t>Example 17: </a:t>
            </a:r>
            <a:r>
              <a:rPr lang="en-US" sz="2000" dirty="0">
                <a:cs typeface="Times New Roman" pitchFamily="18" charset="0"/>
              </a:rPr>
              <a:t>List Bob Norbert</a:t>
            </a:r>
            <a:r>
              <a:rPr lang="en-US" sz="2000" dirty="0">
                <a:latin typeface="Times New Roman" pitchFamily="18" charset="0"/>
                <a:cs typeface="Times New Roman" pitchFamily="18" charset="0"/>
              </a:rPr>
              <a:t>’</a:t>
            </a:r>
            <a:r>
              <a:rPr lang="en-US" sz="2000" dirty="0">
                <a:cs typeface="Times New Roman" pitchFamily="18" charset="0"/>
              </a:rPr>
              <a:t>s course schedule in spring 2017.  For each course, list the offering number, course number, days, location, time, and faculty name.</a:t>
            </a:r>
            <a:r>
              <a:rPr lang="en-US" sz="2000" dirty="0">
                <a:cs typeface="Courier New" pitchFamily="49" charset="0"/>
              </a:rPr>
              <a:t> </a:t>
            </a:r>
          </a:p>
          <a:p>
            <a:pPr marL="0" indent="0" eaLnBrk="1" hangingPunct="1">
              <a:lnSpc>
                <a:spcPct val="80000"/>
              </a:lnSpc>
              <a:buFont typeface="Wingdings" pitchFamily="2" charset="2"/>
              <a:buNone/>
            </a:pPr>
            <a:endParaRPr lang="en-US" sz="2000" dirty="0">
              <a:latin typeface="Courier New" pitchFamily="49" charset="0"/>
              <a:cs typeface="Courier New" pitchFamily="49" charset="0"/>
            </a:endParaRPr>
          </a:p>
          <a:p>
            <a:pPr marL="0" indent="0" eaLnBrk="1" hangingPunct="1">
              <a:lnSpc>
                <a:spcPct val="80000"/>
              </a:lnSpc>
              <a:buFont typeface="Wingdings" pitchFamily="2" charset="2"/>
              <a:buNone/>
            </a:pPr>
            <a:r>
              <a:rPr lang="en-US" sz="2000" dirty="0">
                <a:latin typeface="Courier New" pitchFamily="49" charset="0"/>
                <a:cs typeface="Courier New" pitchFamily="49" charset="0"/>
              </a:rPr>
              <a:t>SELECT </a:t>
            </a:r>
            <a:r>
              <a:rPr lang="en-US" sz="2000" dirty="0" err="1">
                <a:latin typeface="Courier New" pitchFamily="49" charset="0"/>
                <a:cs typeface="Courier New" pitchFamily="49" charset="0"/>
              </a:rPr>
              <a:t>Offering.OfferNo</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Offering.CourseNo</a:t>
            </a:r>
            <a:r>
              <a:rPr lang="en-US" sz="2000" dirty="0">
                <a:latin typeface="Courier New" pitchFamily="49" charset="0"/>
                <a:cs typeface="Courier New" pitchFamily="49" charset="0"/>
              </a:rPr>
              <a:t>,</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OffDays</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OffLocation</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OffTime</a:t>
            </a:r>
            <a:r>
              <a:rPr lang="en-US" sz="2000" dirty="0">
                <a:latin typeface="Courier New" pitchFamily="49" charset="0"/>
                <a:cs typeface="Courier New" pitchFamily="49" charset="0"/>
              </a:rPr>
              <a:t>,</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FacFirstName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FacLastName</a:t>
            </a:r>
            <a:endParaRPr lang="en-US" sz="2000" dirty="0">
              <a:latin typeface="Courier New" pitchFamily="49" charset="0"/>
              <a:cs typeface="Courier New" pitchFamily="49" charset="0"/>
            </a:endParaRPr>
          </a:p>
          <a:p>
            <a:pPr marL="0" indent="0" eaLnBrk="1" hangingPunct="1">
              <a:lnSpc>
                <a:spcPct val="80000"/>
              </a:lnSpc>
              <a:buFont typeface="Wingdings" pitchFamily="2" charset="2"/>
              <a:buNone/>
            </a:pPr>
            <a:r>
              <a:rPr lang="en-US" sz="2000" dirty="0">
                <a:latin typeface="Courier New" pitchFamily="49" charset="0"/>
                <a:cs typeface="Courier New" pitchFamily="49" charset="0"/>
              </a:rPr>
              <a:t> FROM Faculty, Offering, Enrollment, Student </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WHERE </a:t>
            </a:r>
            <a:r>
              <a:rPr lang="en-US" sz="2000" dirty="0" err="1">
                <a:latin typeface="Courier New" pitchFamily="49" charset="0"/>
                <a:cs typeface="Courier New" pitchFamily="49" charset="0"/>
              </a:rPr>
              <a:t>Offering.OfferNo</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Enrollment.OfferNo</a:t>
            </a:r>
            <a:endParaRPr lang="en-US" sz="2000" dirty="0">
              <a:latin typeface="Courier New" pitchFamily="49" charset="0"/>
              <a:cs typeface="Courier New" pitchFamily="49" charset="0"/>
            </a:endParaRPr>
          </a:p>
          <a:p>
            <a:pPr marL="0" indent="0" eaLnBrk="1" hangingPunct="1">
              <a:lnSpc>
                <a:spcPct val="80000"/>
              </a:lnSpc>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Student.StdNo</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Enrollment.StdNo</a:t>
            </a:r>
            <a:r>
              <a:rPr lang="en-US" sz="2000" dirty="0">
                <a:latin typeface="Courier New" pitchFamily="49" charset="0"/>
                <a:cs typeface="Courier New" pitchFamily="49" charset="0"/>
              </a:rPr>
              <a:t> </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Faculty.FacNo</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Offering.FacNo</a:t>
            </a:r>
            <a:r>
              <a:rPr lang="en-US" sz="2000" dirty="0">
                <a:latin typeface="Courier New" pitchFamily="49" charset="0"/>
                <a:cs typeface="Courier New" pitchFamily="49" charset="0"/>
              </a:rPr>
              <a:t> </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OffYear</a:t>
            </a:r>
            <a:r>
              <a:rPr lang="en-US" sz="2000" dirty="0">
                <a:latin typeface="Courier New" pitchFamily="49" charset="0"/>
                <a:cs typeface="Courier New" pitchFamily="49" charset="0"/>
              </a:rPr>
              <a:t> = 2017 AND </a:t>
            </a:r>
            <a:r>
              <a:rPr lang="en-US" sz="2000" dirty="0" err="1">
                <a:latin typeface="Courier New" pitchFamily="49" charset="0"/>
                <a:cs typeface="Courier New" pitchFamily="49" charset="0"/>
              </a:rPr>
              <a:t>OffTerm</a:t>
            </a:r>
            <a:r>
              <a:rPr lang="en-US" sz="2000" dirty="0">
                <a:latin typeface="Courier New" pitchFamily="49" charset="0"/>
                <a:cs typeface="Courier New" pitchFamily="49" charset="0"/>
              </a:rPr>
              <a:t> = 'SPRING' </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StdFirstName</a:t>
            </a:r>
            <a:r>
              <a:rPr lang="en-US" sz="2000" dirty="0">
                <a:latin typeface="Courier New" pitchFamily="49" charset="0"/>
                <a:cs typeface="Courier New" pitchFamily="49" charset="0"/>
              </a:rPr>
              <a:t> = 'BOB' </a:t>
            </a:r>
          </a:p>
          <a:p>
            <a:pPr marL="0" indent="0" eaLnBrk="1" hangingPunct="1">
              <a:lnSpc>
                <a:spcPct val="80000"/>
              </a:lnSpc>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StdLastName</a:t>
            </a:r>
            <a:r>
              <a:rPr lang="en-US" sz="2000" dirty="0">
                <a:latin typeface="Courier New" pitchFamily="49" charset="0"/>
                <a:cs typeface="Courier New" pitchFamily="49" charset="0"/>
              </a:rPr>
              <a:t> = 'NORBERT'</a:t>
            </a:r>
          </a:p>
          <a:p>
            <a:pPr marL="0" indent="0" eaLnBrk="1" hangingPunct="1">
              <a:lnSpc>
                <a:spcPct val="80000"/>
              </a:lnSpc>
              <a:buFont typeface="Wingdings" pitchFamily="2" charset="2"/>
              <a:buNone/>
            </a:pP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Self-Join</a:t>
            </a:r>
          </a:p>
        </p:txBody>
      </p:sp>
      <p:sp>
        <p:nvSpPr>
          <p:cNvPr id="35843" name="Rectangle 3"/>
          <p:cNvSpPr>
            <a:spLocks noGrp="1" noChangeArrowheads="1"/>
          </p:cNvSpPr>
          <p:nvPr>
            <p:ph type="body" idx="1"/>
          </p:nvPr>
        </p:nvSpPr>
        <p:spPr/>
        <p:txBody>
          <a:bodyPr/>
          <a:lstStyle/>
          <a:p>
            <a:pPr eaLnBrk="1" hangingPunct="1">
              <a:lnSpc>
                <a:spcPct val="80000"/>
              </a:lnSpc>
            </a:pPr>
            <a:endParaRPr lang="en-US" dirty="0"/>
          </a:p>
          <a:p>
            <a:pPr eaLnBrk="1" hangingPunct="1">
              <a:lnSpc>
                <a:spcPct val="80000"/>
              </a:lnSpc>
            </a:pPr>
            <a:r>
              <a:rPr lang="en-US" dirty="0"/>
              <a:t>Join a table to itself</a:t>
            </a:r>
          </a:p>
          <a:p>
            <a:pPr eaLnBrk="1" hangingPunct="1">
              <a:lnSpc>
                <a:spcPct val="80000"/>
              </a:lnSpc>
            </a:pPr>
            <a:r>
              <a:rPr lang="en-US" dirty="0"/>
              <a:t>Usually involve a self-referencing relationship</a:t>
            </a:r>
          </a:p>
          <a:p>
            <a:pPr eaLnBrk="1" hangingPunct="1">
              <a:lnSpc>
                <a:spcPct val="80000"/>
              </a:lnSpc>
            </a:pPr>
            <a:r>
              <a:rPr lang="en-US" dirty="0"/>
              <a:t>Useful to find relationships among rows of the same table</a:t>
            </a:r>
          </a:p>
          <a:p>
            <a:pPr lvl="1" eaLnBrk="1" hangingPunct="1">
              <a:lnSpc>
                <a:spcPct val="90000"/>
              </a:lnSpc>
            </a:pPr>
            <a:r>
              <a:rPr lang="en-US" dirty="0"/>
              <a:t>Find subordinates within a preset number of levels</a:t>
            </a:r>
          </a:p>
          <a:p>
            <a:pPr lvl="1" eaLnBrk="1" hangingPunct="1">
              <a:lnSpc>
                <a:spcPct val="90000"/>
              </a:lnSpc>
            </a:pPr>
            <a:r>
              <a:rPr lang="en-US" dirty="0"/>
              <a:t>Find subordinates within any number of levels requires extensions to the SELECT statement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Self-Join Example</a:t>
            </a:r>
          </a:p>
        </p:txBody>
      </p:sp>
      <p:sp>
        <p:nvSpPr>
          <p:cNvPr id="36867" name="Rectangle 3"/>
          <p:cNvSpPr>
            <a:spLocks noGrp="1" noChangeArrowheads="1"/>
          </p:cNvSpPr>
          <p:nvPr>
            <p:ph type="body" idx="1"/>
          </p:nvPr>
        </p:nvSpPr>
        <p:spPr>
          <a:xfrm>
            <a:off x="457200" y="1600200"/>
            <a:ext cx="8229600" cy="4419600"/>
          </a:xfrm>
        </p:spPr>
        <p:txBody>
          <a:bodyPr/>
          <a:lstStyle/>
          <a:p>
            <a:pPr marL="0" indent="0" eaLnBrk="1" hangingPunct="1">
              <a:lnSpc>
                <a:spcPct val="80000"/>
              </a:lnSpc>
              <a:buFont typeface="Wingdings" pitchFamily="2" charset="2"/>
              <a:buNone/>
            </a:pPr>
            <a:endParaRPr lang="en-US" sz="2400" dirty="0">
              <a:cs typeface="Times New Roman" pitchFamily="18" charset="0"/>
            </a:endParaRPr>
          </a:p>
          <a:p>
            <a:pPr marL="0" indent="0" eaLnBrk="1" hangingPunct="1">
              <a:lnSpc>
                <a:spcPct val="80000"/>
              </a:lnSpc>
              <a:buFont typeface="Wingdings" pitchFamily="2" charset="2"/>
              <a:buNone/>
            </a:pPr>
            <a:r>
              <a:rPr lang="en-US" sz="2400" dirty="0">
                <a:cs typeface="Times New Roman" pitchFamily="18" charset="0"/>
              </a:rPr>
              <a:t>Example 18: List faculty members who have a higher salary than their supervisor.  List the social security number, name, and salary of the faculty and supervisor.</a:t>
            </a:r>
          </a:p>
          <a:p>
            <a:pPr marL="0" indent="0" eaLnBrk="1" hangingPunct="1">
              <a:lnSpc>
                <a:spcPct val="80000"/>
              </a:lnSpc>
              <a:buFont typeface="Wingdings" pitchFamily="2" charset="2"/>
              <a:buNone/>
            </a:pPr>
            <a:endParaRPr lang="en-US" sz="2400" dirty="0">
              <a:cs typeface="Times New Roman" pitchFamily="18" charset="0"/>
            </a:endParaRPr>
          </a:p>
          <a:p>
            <a:pPr marL="0" indent="0" eaLnBrk="1" hangingPunct="1">
              <a:lnSpc>
                <a:spcPct val="80000"/>
              </a:lnSpc>
              <a:buFont typeface="Wingdings" pitchFamily="2" charset="2"/>
              <a:buNone/>
            </a:pPr>
            <a:r>
              <a:rPr lang="en-US" sz="2400" dirty="0">
                <a:latin typeface="Courier New" pitchFamily="49" charset="0"/>
                <a:cs typeface="Times New Roman" pitchFamily="18" charset="0"/>
              </a:rPr>
              <a:t>SELECT </a:t>
            </a:r>
            <a:r>
              <a:rPr lang="en-US" sz="2400" dirty="0" err="1">
                <a:latin typeface="Courier New" pitchFamily="49" charset="0"/>
                <a:cs typeface="Times New Roman" pitchFamily="18" charset="0"/>
              </a:rPr>
              <a:t>Subr.FacNo</a:t>
            </a:r>
            <a:r>
              <a:rPr lang="en-US" sz="2400" dirty="0">
                <a:latin typeface="Courier New" pitchFamily="49" charset="0"/>
                <a:cs typeface="Times New Roman" pitchFamily="18" charset="0"/>
              </a:rPr>
              <a:t>, </a:t>
            </a:r>
            <a:r>
              <a:rPr lang="en-US" sz="2400" dirty="0" err="1">
                <a:latin typeface="Courier New" pitchFamily="49" charset="0"/>
                <a:cs typeface="Times New Roman" pitchFamily="18" charset="0"/>
              </a:rPr>
              <a:t>Subr.FacLastName</a:t>
            </a:r>
            <a:r>
              <a:rPr lang="en-US" sz="2400" dirty="0">
                <a:latin typeface="Courier New" pitchFamily="49" charset="0"/>
                <a:cs typeface="Times New Roman" pitchFamily="18" charset="0"/>
              </a:rPr>
              <a:t>,</a:t>
            </a:r>
          </a:p>
          <a:p>
            <a:pPr marL="0" indent="0" eaLnBrk="1" hangingPunct="1">
              <a:lnSpc>
                <a:spcPct val="80000"/>
              </a:lnSpc>
              <a:buFont typeface="Wingdings" pitchFamily="2" charset="2"/>
              <a:buNone/>
            </a:pPr>
            <a:r>
              <a:rPr lang="en-US" sz="2400" dirty="0">
                <a:latin typeface="Courier New" pitchFamily="49" charset="0"/>
                <a:cs typeface="Times New Roman" pitchFamily="18" charset="0"/>
              </a:rPr>
              <a:t>       </a:t>
            </a:r>
            <a:r>
              <a:rPr lang="en-US" sz="2400" dirty="0" err="1">
                <a:latin typeface="Courier New" pitchFamily="49" charset="0"/>
                <a:cs typeface="Times New Roman" pitchFamily="18" charset="0"/>
              </a:rPr>
              <a:t>Subr.FacSalary</a:t>
            </a:r>
            <a:r>
              <a:rPr lang="en-US" sz="2400" dirty="0">
                <a:latin typeface="Courier New" pitchFamily="49" charset="0"/>
                <a:cs typeface="Times New Roman" pitchFamily="18" charset="0"/>
              </a:rPr>
              <a:t>, </a:t>
            </a:r>
            <a:r>
              <a:rPr lang="en-US" sz="2400" dirty="0" err="1">
                <a:latin typeface="Courier New" pitchFamily="49" charset="0"/>
                <a:cs typeface="Times New Roman" pitchFamily="18" charset="0"/>
              </a:rPr>
              <a:t>Supr.FacNo</a:t>
            </a:r>
            <a:r>
              <a:rPr lang="en-US" sz="2400" dirty="0">
                <a:latin typeface="Courier New" pitchFamily="49" charset="0"/>
                <a:cs typeface="Times New Roman" pitchFamily="18" charset="0"/>
              </a:rPr>
              <a:t>, </a:t>
            </a:r>
          </a:p>
          <a:p>
            <a:pPr marL="0" indent="0" eaLnBrk="1" hangingPunct="1">
              <a:lnSpc>
                <a:spcPct val="80000"/>
              </a:lnSpc>
              <a:buFont typeface="Wingdings" pitchFamily="2" charset="2"/>
              <a:buNone/>
            </a:pPr>
            <a:r>
              <a:rPr lang="en-US" sz="2400" dirty="0">
                <a:latin typeface="Courier New" pitchFamily="49" charset="0"/>
                <a:cs typeface="Times New Roman" pitchFamily="18" charset="0"/>
              </a:rPr>
              <a:t>       </a:t>
            </a:r>
            <a:r>
              <a:rPr lang="en-US" sz="2400" dirty="0" err="1">
                <a:latin typeface="Courier New" pitchFamily="49" charset="0"/>
                <a:cs typeface="Times New Roman" pitchFamily="18" charset="0"/>
              </a:rPr>
              <a:t>Supr.FacLastName</a:t>
            </a:r>
            <a:r>
              <a:rPr lang="en-US" sz="2400" dirty="0">
                <a:latin typeface="Courier New" pitchFamily="49" charset="0"/>
                <a:cs typeface="Times New Roman" pitchFamily="18" charset="0"/>
              </a:rPr>
              <a:t>, </a:t>
            </a:r>
            <a:r>
              <a:rPr lang="en-US" sz="2400" dirty="0" err="1">
                <a:latin typeface="Courier New" pitchFamily="49" charset="0"/>
                <a:cs typeface="Times New Roman" pitchFamily="18" charset="0"/>
              </a:rPr>
              <a:t>Supr.FacSalary</a:t>
            </a:r>
            <a:endParaRPr lang="en-US" sz="2400" dirty="0">
              <a:latin typeface="Courier New" pitchFamily="49" charset="0"/>
              <a:cs typeface="Times New Roman" pitchFamily="18" charset="0"/>
            </a:endParaRPr>
          </a:p>
          <a:p>
            <a:pPr marL="0" indent="0" eaLnBrk="1" hangingPunct="1">
              <a:lnSpc>
                <a:spcPct val="80000"/>
              </a:lnSpc>
              <a:buFont typeface="Wingdings" pitchFamily="2" charset="2"/>
              <a:buNone/>
            </a:pPr>
            <a:r>
              <a:rPr lang="en-US" sz="2400" dirty="0">
                <a:latin typeface="Courier New" pitchFamily="49" charset="0"/>
                <a:cs typeface="Times New Roman" pitchFamily="18" charset="0"/>
              </a:rPr>
              <a:t> FROM Faculty </a:t>
            </a:r>
            <a:r>
              <a:rPr lang="en-US" sz="2400" dirty="0" err="1">
                <a:latin typeface="Courier New" pitchFamily="49" charset="0"/>
                <a:cs typeface="Times New Roman" pitchFamily="18" charset="0"/>
              </a:rPr>
              <a:t>Subr</a:t>
            </a:r>
            <a:r>
              <a:rPr lang="en-US" sz="2400" dirty="0">
                <a:latin typeface="Courier New" pitchFamily="49" charset="0"/>
                <a:cs typeface="Times New Roman" pitchFamily="18" charset="0"/>
              </a:rPr>
              <a:t>, Faculty </a:t>
            </a:r>
            <a:r>
              <a:rPr lang="en-US" sz="2400" dirty="0" err="1">
                <a:latin typeface="Courier New" pitchFamily="49" charset="0"/>
                <a:cs typeface="Times New Roman" pitchFamily="18" charset="0"/>
              </a:rPr>
              <a:t>Supr</a:t>
            </a:r>
            <a:endParaRPr lang="en-US" sz="2400" dirty="0">
              <a:latin typeface="Courier New" pitchFamily="49" charset="0"/>
              <a:cs typeface="Times New Roman" pitchFamily="18" charset="0"/>
            </a:endParaRPr>
          </a:p>
          <a:p>
            <a:pPr marL="0" indent="0" eaLnBrk="1" hangingPunct="1">
              <a:lnSpc>
                <a:spcPct val="80000"/>
              </a:lnSpc>
              <a:buFont typeface="Wingdings" pitchFamily="2" charset="2"/>
              <a:buNone/>
            </a:pPr>
            <a:r>
              <a:rPr lang="en-US" sz="2400" dirty="0">
                <a:latin typeface="Courier New" pitchFamily="49" charset="0"/>
                <a:cs typeface="Times New Roman" pitchFamily="18" charset="0"/>
              </a:rPr>
              <a:t> WHERE </a:t>
            </a:r>
            <a:r>
              <a:rPr lang="en-US" sz="2400" dirty="0" err="1">
                <a:latin typeface="Courier New" pitchFamily="49" charset="0"/>
                <a:cs typeface="Times New Roman" pitchFamily="18" charset="0"/>
              </a:rPr>
              <a:t>Subr.FacSupervisor</a:t>
            </a:r>
            <a:r>
              <a:rPr lang="en-US" sz="2400" dirty="0">
                <a:latin typeface="Courier New" pitchFamily="49" charset="0"/>
                <a:cs typeface="Times New Roman" pitchFamily="18" charset="0"/>
              </a:rPr>
              <a:t> = </a:t>
            </a:r>
            <a:r>
              <a:rPr lang="en-US" sz="2400" dirty="0" err="1">
                <a:latin typeface="Courier New" pitchFamily="49" charset="0"/>
                <a:cs typeface="Times New Roman" pitchFamily="18" charset="0"/>
              </a:rPr>
              <a:t>Supr.FacNo</a:t>
            </a:r>
            <a:r>
              <a:rPr lang="en-US" sz="2400" dirty="0">
                <a:latin typeface="Courier New" pitchFamily="49" charset="0"/>
                <a:cs typeface="Times New Roman" pitchFamily="18" charset="0"/>
              </a:rPr>
              <a:t> </a:t>
            </a:r>
          </a:p>
          <a:p>
            <a:pPr marL="0" indent="0" eaLnBrk="1" hangingPunct="1">
              <a:lnSpc>
                <a:spcPct val="80000"/>
              </a:lnSpc>
              <a:buFont typeface="Wingdings" pitchFamily="2" charset="2"/>
              <a:buNone/>
            </a:pPr>
            <a:r>
              <a:rPr lang="en-US" sz="2400" dirty="0">
                <a:cs typeface="Times New Roman" pitchFamily="18" charset="0"/>
              </a:rPr>
              <a:t>       </a:t>
            </a:r>
            <a:r>
              <a:rPr lang="en-US" sz="2400" dirty="0">
                <a:latin typeface="Courier New" pitchFamily="49" charset="0"/>
                <a:cs typeface="Times New Roman" pitchFamily="18" charset="0"/>
              </a:rPr>
              <a:t>AND </a:t>
            </a:r>
            <a:r>
              <a:rPr lang="en-US" sz="2400" dirty="0" err="1">
                <a:latin typeface="Courier New" pitchFamily="49" charset="0"/>
                <a:cs typeface="Times New Roman" pitchFamily="18" charset="0"/>
              </a:rPr>
              <a:t>Subr.FacSalary</a:t>
            </a:r>
            <a:r>
              <a:rPr lang="en-US" sz="2400" dirty="0">
                <a:latin typeface="Courier New" pitchFamily="49" charset="0"/>
                <a:cs typeface="Times New Roman" pitchFamily="18" charset="0"/>
              </a:rPr>
              <a:t> &gt; </a:t>
            </a:r>
            <a:r>
              <a:rPr lang="en-US" sz="2400" dirty="0" err="1">
                <a:latin typeface="Courier New" pitchFamily="49" charset="0"/>
                <a:cs typeface="Times New Roman" pitchFamily="18" charset="0"/>
              </a:rPr>
              <a:t>Supr.FacSalary</a:t>
            </a:r>
            <a:r>
              <a:rPr lang="en-US" sz="2400" dirty="0">
                <a:latin typeface="Courier New"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Multiple Joins Between Tables</a:t>
            </a:r>
          </a:p>
        </p:txBody>
      </p:sp>
      <p:sp>
        <p:nvSpPr>
          <p:cNvPr id="37891" name="Rectangle 3"/>
          <p:cNvSpPr>
            <a:spLocks noGrp="1" noChangeArrowheads="1"/>
          </p:cNvSpPr>
          <p:nvPr>
            <p:ph type="body" idx="1"/>
          </p:nvPr>
        </p:nvSpPr>
        <p:spPr>
          <a:xfrm>
            <a:off x="457200" y="1600200"/>
            <a:ext cx="8229600" cy="4495800"/>
          </a:xfrm>
        </p:spPr>
        <p:txBody>
          <a:bodyPr/>
          <a:lstStyle/>
          <a:p>
            <a:pPr marL="0" indent="0" eaLnBrk="1" hangingPunct="1">
              <a:buFont typeface="Wingdings" pitchFamily="2" charset="2"/>
              <a:buNone/>
            </a:pPr>
            <a:endParaRPr lang="en-US" sz="2400" dirty="0">
              <a:cs typeface="Times New Roman" pitchFamily="18" charset="0"/>
            </a:endParaRPr>
          </a:p>
          <a:p>
            <a:pPr marL="0" indent="0" eaLnBrk="1" hangingPunct="1">
              <a:buFont typeface="Wingdings" pitchFamily="2" charset="2"/>
              <a:buNone/>
            </a:pPr>
            <a:r>
              <a:rPr lang="en-US" sz="2400" dirty="0">
                <a:cs typeface="Times New Roman" pitchFamily="18" charset="0"/>
              </a:rPr>
              <a:t>Example 19: List the names of faculty members and the course number for which the faculty member teaches the same course number as his or her supervisor in 2017.</a:t>
            </a:r>
            <a:endParaRPr lang="en-US" sz="2400" dirty="0"/>
          </a:p>
          <a:p>
            <a:pPr marL="0" indent="0" eaLnBrk="1" hangingPunct="1">
              <a:buFont typeface="Wingdings" pitchFamily="2" charset="2"/>
              <a:buNone/>
            </a:pPr>
            <a:endParaRPr lang="en-US" sz="2000" dirty="0">
              <a:latin typeface="Courier New" pitchFamily="49" charset="0"/>
              <a:cs typeface="Courier New" pitchFamily="49" charset="0"/>
            </a:endParaRPr>
          </a:p>
          <a:p>
            <a:pPr marL="0" indent="0" eaLnBrk="1" hangingPunct="1">
              <a:buFont typeface="Wingdings" pitchFamily="2" charset="2"/>
              <a:buNone/>
            </a:pPr>
            <a:r>
              <a:rPr lang="en-US" sz="2000" dirty="0">
                <a:latin typeface="Courier New" pitchFamily="49" charset="0"/>
                <a:cs typeface="Courier New" pitchFamily="49" charset="0"/>
              </a:rPr>
              <a:t>SELECT </a:t>
            </a:r>
            <a:r>
              <a:rPr lang="en-US" sz="2000" dirty="0" err="1">
                <a:latin typeface="Courier New" pitchFamily="49" charset="0"/>
                <a:cs typeface="Courier New" pitchFamily="49" charset="0"/>
              </a:rPr>
              <a:t>FacFirstName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FacLastName</a:t>
            </a:r>
            <a:r>
              <a:rPr lang="en-US" sz="2000" dirty="0">
                <a:latin typeface="Courier New" pitchFamily="49" charset="0"/>
                <a:cs typeface="Courier New" pitchFamily="49" charset="0"/>
              </a:rPr>
              <a:t>, O1.CourseNo</a:t>
            </a:r>
          </a:p>
          <a:p>
            <a:pPr marL="0" indent="0" eaLnBrk="1" hangingPunct="1">
              <a:buFont typeface="Wingdings" pitchFamily="2" charset="2"/>
              <a:buNone/>
            </a:pPr>
            <a:r>
              <a:rPr lang="en-US" sz="2000" dirty="0">
                <a:latin typeface="Courier New" pitchFamily="49" charset="0"/>
                <a:cs typeface="Courier New" pitchFamily="49" charset="0"/>
              </a:rPr>
              <a:t> FROM Faculty, Offering O1, Offering O2</a:t>
            </a:r>
          </a:p>
          <a:p>
            <a:pPr marL="0" indent="0" eaLnBrk="1" hangingPunct="1">
              <a:buFont typeface="Wingdings" pitchFamily="2" charset="2"/>
              <a:buNone/>
            </a:pPr>
            <a:r>
              <a:rPr lang="en-US" sz="2000" dirty="0">
                <a:latin typeface="Courier New" pitchFamily="49" charset="0"/>
                <a:cs typeface="Courier New" pitchFamily="49" charset="0"/>
              </a:rPr>
              <a:t> WHERE </a:t>
            </a:r>
            <a:r>
              <a:rPr lang="en-US" sz="2000" dirty="0" err="1">
                <a:latin typeface="Courier New" pitchFamily="49" charset="0"/>
                <a:cs typeface="Courier New" pitchFamily="49" charset="0"/>
              </a:rPr>
              <a:t>Faculty.FacNo</a:t>
            </a:r>
            <a:r>
              <a:rPr lang="en-US" sz="2000" dirty="0">
                <a:latin typeface="Courier New" pitchFamily="49" charset="0"/>
                <a:cs typeface="Courier New" pitchFamily="49" charset="0"/>
              </a:rPr>
              <a:t> = O1.FacNo </a:t>
            </a:r>
          </a:p>
          <a:p>
            <a:pPr marL="0" indent="0" eaLnBrk="1" hangingPunct="1">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Faculty.FacSupervisor</a:t>
            </a:r>
            <a:r>
              <a:rPr lang="en-US" sz="2000" dirty="0">
                <a:latin typeface="Courier New" pitchFamily="49" charset="0"/>
                <a:cs typeface="Courier New" pitchFamily="49" charset="0"/>
              </a:rPr>
              <a:t> = O2.FacNo </a:t>
            </a:r>
          </a:p>
          <a:p>
            <a:pPr marL="0" indent="0" eaLnBrk="1" hangingPunct="1">
              <a:buFont typeface="Wingdings" pitchFamily="2" charset="2"/>
              <a:buNone/>
            </a:pPr>
            <a:r>
              <a:rPr lang="en-US" sz="2000" dirty="0">
                <a:latin typeface="Courier New" pitchFamily="49" charset="0"/>
                <a:cs typeface="Courier New" pitchFamily="49" charset="0"/>
              </a:rPr>
              <a:t>   AND O1.OffYear = 2017 AND O2.OffYear = 2017 </a:t>
            </a:r>
          </a:p>
          <a:p>
            <a:pPr marL="0" indent="0" eaLnBrk="1" hangingPunct="1">
              <a:buFont typeface="Wingdings" pitchFamily="2" charset="2"/>
              <a:buNone/>
            </a:pPr>
            <a:r>
              <a:rPr lang="en-US" sz="2000" dirty="0">
                <a:cs typeface="Times New Roman" pitchFamily="18" charset="0"/>
              </a:rPr>
              <a:t>      </a:t>
            </a:r>
            <a:r>
              <a:rPr lang="en-US" sz="2000" dirty="0">
                <a:latin typeface="Courier New" pitchFamily="49" charset="0"/>
                <a:cs typeface="Times New Roman" pitchFamily="18" charset="0"/>
              </a:rPr>
              <a:t>AND O1.CourseNo = O2.CourseNo</a:t>
            </a:r>
            <a:r>
              <a:rPr lang="en-US" sz="2000" dirty="0">
                <a:latin typeface="Courier New" pitchFamily="49"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Multiple Column Grouping</a:t>
            </a:r>
          </a:p>
        </p:txBody>
      </p:sp>
      <p:sp>
        <p:nvSpPr>
          <p:cNvPr id="38915" name="Rectangle 3"/>
          <p:cNvSpPr>
            <a:spLocks noGrp="1" noChangeArrowheads="1"/>
          </p:cNvSpPr>
          <p:nvPr>
            <p:ph type="body" idx="1"/>
          </p:nvPr>
        </p:nvSpPr>
        <p:spPr>
          <a:xfrm>
            <a:off x="457200" y="1600200"/>
            <a:ext cx="8229600" cy="4572000"/>
          </a:xfrm>
        </p:spPr>
        <p:txBody>
          <a:bodyPr/>
          <a:lstStyle/>
          <a:p>
            <a:pPr marL="0" indent="0" eaLnBrk="1" hangingPunct="1">
              <a:buFont typeface="Wingdings" pitchFamily="2" charset="2"/>
              <a:buNone/>
            </a:pPr>
            <a:endParaRPr lang="en-US" sz="2400" dirty="0">
              <a:cs typeface="Times New Roman" pitchFamily="18" charset="0"/>
            </a:endParaRPr>
          </a:p>
          <a:p>
            <a:pPr marL="0" indent="0" eaLnBrk="1" hangingPunct="1">
              <a:buFont typeface="Wingdings" pitchFamily="2" charset="2"/>
              <a:buNone/>
            </a:pPr>
            <a:r>
              <a:rPr lang="en-US" sz="2400" dirty="0">
                <a:cs typeface="Times New Roman" pitchFamily="18" charset="0"/>
              </a:rPr>
              <a:t>Example 20: List the course number, the offering number, and the number of students enrolled.  Only include courses offered in spring 2017.</a:t>
            </a:r>
            <a:endParaRPr lang="en-US" sz="2400" dirty="0"/>
          </a:p>
          <a:p>
            <a:pPr marL="0" indent="0" eaLnBrk="1" hangingPunct="1">
              <a:buFont typeface="Wingdings" pitchFamily="2" charset="2"/>
              <a:buNone/>
            </a:pPr>
            <a:endParaRPr lang="en-US" sz="2000" dirty="0">
              <a:latin typeface="Courier New" pitchFamily="49" charset="0"/>
              <a:cs typeface="Courier New" pitchFamily="49" charset="0"/>
            </a:endParaRPr>
          </a:p>
          <a:p>
            <a:pPr marL="0" indent="0" eaLnBrk="1" hangingPunct="1">
              <a:buFont typeface="Wingdings" pitchFamily="2" charset="2"/>
              <a:buNone/>
            </a:pPr>
            <a:r>
              <a:rPr lang="en-US" sz="2000" dirty="0">
                <a:latin typeface="Courier New" pitchFamily="49" charset="0"/>
                <a:cs typeface="Courier New" pitchFamily="49" charset="0"/>
              </a:rPr>
              <a:t>SELECT </a:t>
            </a:r>
            <a:r>
              <a:rPr lang="en-US" sz="2000" dirty="0" err="1">
                <a:latin typeface="Courier New" pitchFamily="49" charset="0"/>
                <a:cs typeface="Courier New" pitchFamily="49" charset="0"/>
              </a:rPr>
              <a:t>CourseNo</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Enrollment.OfferNo</a:t>
            </a:r>
            <a:r>
              <a:rPr lang="en-US" sz="2000" dirty="0">
                <a:latin typeface="Courier New" pitchFamily="49" charset="0"/>
                <a:cs typeface="Courier New" pitchFamily="49" charset="0"/>
              </a:rPr>
              <a:t>, </a:t>
            </a:r>
          </a:p>
          <a:p>
            <a:pPr marL="0" indent="0" eaLnBrk="1" hangingPunct="1">
              <a:buFont typeface="Wingdings" pitchFamily="2" charset="2"/>
              <a:buNone/>
            </a:pPr>
            <a:r>
              <a:rPr lang="en-US" sz="2000" dirty="0">
                <a:latin typeface="Courier New" pitchFamily="49" charset="0"/>
                <a:cs typeface="Courier New" pitchFamily="49" charset="0"/>
              </a:rPr>
              <a:t>       Count(*) AS </a:t>
            </a:r>
            <a:r>
              <a:rPr lang="en-US" sz="2000" dirty="0" err="1">
                <a:latin typeface="Courier New" pitchFamily="49" charset="0"/>
                <a:cs typeface="Courier New" pitchFamily="49" charset="0"/>
              </a:rPr>
              <a:t>NumStudents</a:t>
            </a:r>
            <a:endParaRPr lang="en-US" sz="2000" dirty="0">
              <a:latin typeface="Courier New" pitchFamily="49" charset="0"/>
              <a:cs typeface="Courier New" pitchFamily="49" charset="0"/>
            </a:endParaRPr>
          </a:p>
          <a:p>
            <a:pPr marL="0" indent="0" eaLnBrk="1" hangingPunct="1">
              <a:buFont typeface="Wingdings" pitchFamily="2" charset="2"/>
              <a:buNone/>
            </a:pPr>
            <a:r>
              <a:rPr lang="en-US" sz="2000" dirty="0">
                <a:latin typeface="Courier New" pitchFamily="49" charset="0"/>
                <a:cs typeface="Courier New" pitchFamily="49" charset="0"/>
              </a:rPr>
              <a:t> FROM Offering, Enrollment</a:t>
            </a:r>
          </a:p>
          <a:p>
            <a:pPr marL="0" indent="0" eaLnBrk="1" hangingPunct="1">
              <a:buFont typeface="Wingdings" pitchFamily="2" charset="2"/>
              <a:buNone/>
            </a:pPr>
            <a:r>
              <a:rPr lang="en-US" sz="2000" dirty="0">
                <a:latin typeface="Courier New" pitchFamily="49" charset="0"/>
                <a:cs typeface="Courier New" pitchFamily="49" charset="0"/>
              </a:rPr>
              <a:t> WHERE </a:t>
            </a:r>
            <a:r>
              <a:rPr lang="en-US" sz="2000" dirty="0" err="1">
                <a:latin typeface="Courier New" pitchFamily="49" charset="0"/>
                <a:cs typeface="Courier New" pitchFamily="49" charset="0"/>
              </a:rPr>
              <a:t>Offering.OfferNo</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Enrollment.OfferNo</a:t>
            </a:r>
            <a:endParaRPr lang="en-US" sz="2000" dirty="0">
              <a:latin typeface="Courier New" pitchFamily="49" charset="0"/>
              <a:cs typeface="Courier New" pitchFamily="49" charset="0"/>
            </a:endParaRPr>
          </a:p>
          <a:p>
            <a:pPr marL="0" indent="0" eaLnBrk="1" hangingPunct="1">
              <a:buFont typeface="Wingdings" pitchFamily="2" charset="2"/>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OffYear</a:t>
            </a:r>
            <a:r>
              <a:rPr lang="en-US" sz="2000" dirty="0">
                <a:latin typeface="Courier New" pitchFamily="49" charset="0"/>
                <a:cs typeface="Courier New" pitchFamily="49" charset="0"/>
              </a:rPr>
              <a:t> = 2017 AND </a:t>
            </a:r>
            <a:r>
              <a:rPr lang="en-US" sz="2000" dirty="0" err="1">
                <a:latin typeface="Courier New" pitchFamily="49" charset="0"/>
                <a:cs typeface="Courier New" pitchFamily="49" charset="0"/>
              </a:rPr>
              <a:t>OffTerm</a:t>
            </a:r>
            <a:r>
              <a:rPr lang="en-US" sz="2000" dirty="0">
                <a:latin typeface="Courier New" pitchFamily="49" charset="0"/>
                <a:cs typeface="Courier New" pitchFamily="49" charset="0"/>
              </a:rPr>
              <a:t> = 'SPRING' </a:t>
            </a:r>
          </a:p>
          <a:p>
            <a:pPr marL="0" indent="0" eaLnBrk="1" hangingPunct="1">
              <a:buFont typeface="Wingdings" pitchFamily="2" charset="2"/>
              <a:buNone/>
            </a:pPr>
            <a:r>
              <a:rPr lang="en-US" sz="2000" dirty="0">
                <a:latin typeface="Courier New" pitchFamily="49" charset="0"/>
                <a:cs typeface="Times New Roman" pitchFamily="18" charset="0"/>
              </a:rPr>
              <a:t> GROUP BY </a:t>
            </a:r>
            <a:r>
              <a:rPr lang="en-US" sz="2000" dirty="0" err="1">
                <a:latin typeface="Courier New" pitchFamily="49" charset="0"/>
                <a:cs typeface="Times New Roman" pitchFamily="18" charset="0"/>
              </a:rPr>
              <a:t>Enrollment.OfferNo</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CourseNo</a:t>
            </a:r>
            <a:r>
              <a:rPr lang="en-US" sz="2000" dirty="0">
                <a:latin typeface="Courier New" pitchFamily="49"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Traditional Set Operators</a:t>
            </a:r>
          </a:p>
        </p:txBody>
      </p:sp>
      <p:sp>
        <p:nvSpPr>
          <p:cNvPr id="39939" name="Text Box 19"/>
          <p:cNvSpPr txBox="1">
            <a:spLocks noChangeArrowheads="1"/>
          </p:cNvSpPr>
          <p:nvPr/>
        </p:nvSpPr>
        <p:spPr bwMode="auto">
          <a:xfrm>
            <a:off x="4114800" y="2362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A UNION B</a:t>
            </a:r>
          </a:p>
        </p:txBody>
      </p:sp>
      <p:sp>
        <p:nvSpPr>
          <p:cNvPr id="39940" name="Text Box 29"/>
          <p:cNvSpPr txBox="1">
            <a:spLocks noChangeArrowheads="1"/>
          </p:cNvSpPr>
          <p:nvPr/>
        </p:nvSpPr>
        <p:spPr bwMode="auto">
          <a:xfrm>
            <a:off x="4114800" y="37338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A INTERSECT B</a:t>
            </a:r>
          </a:p>
        </p:txBody>
      </p:sp>
      <p:sp>
        <p:nvSpPr>
          <p:cNvPr id="39941" name="Text Box 30"/>
          <p:cNvSpPr txBox="1">
            <a:spLocks noChangeArrowheads="1"/>
          </p:cNvSpPr>
          <p:nvPr/>
        </p:nvSpPr>
        <p:spPr bwMode="auto">
          <a:xfrm>
            <a:off x="4114800" y="5334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A MINUS B</a:t>
            </a:r>
          </a:p>
        </p:txBody>
      </p:sp>
      <p:sp>
        <p:nvSpPr>
          <p:cNvPr id="39942" name="Oval 32"/>
          <p:cNvSpPr>
            <a:spLocks noChangeArrowheads="1"/>
          </p:cNvSpPr>
          <p:nvPr/>
        </p:nvSpPr>
        <p:spPr bwMode="auto">
          <a:xfrm>
            <a:off x="1752600" y="2133600"/>
            <a:ext cx="990600" cy="838200"/>
          </a:xfrm>
          <a:prstGeom prst="ellipse">
            <a:avLst/>
          </a:prstGeom>
          <a:solidFill>
            <a:schemeClr val="bg1"/>
          </a:solidFill>
          <a:ln w="12700">
            <a:solidFill>
              <a:schemeClr val="tx1"/>
            </a:solidFill>
            <a:round/>
            <a:headEnd type="none" w="sm" len="sm"/>
            <a:tailEnd type="none" w="sm" len="sm"/>
          </a:ln>
        </p:spPr>
        <p:txBody>
          <a:bodyPr wrap="none" anchor="ctr"/>
          <a:lstStyle/>
          <a:p>
            <a:endParaRPr lang="en-US"/>
          </a:p>
        </p:txBody>
      </p:sp>
      <p:sp>
        <p:nvSpPr>
          <p:cNvPr id="39943" name="Oval 33"/>
          <p:cNvSpPr>
            <a:spLocks noChangeArrowheads="1"/>
          </p:cNvSpPr>
          <p:nvPr/>
        </p:nvSpPr>
        <p:spPr bwMode="auto">
          <a:xfrm>
            <a:off x="2362200" y="2133600"/>
            <a:ext cx="990600" cy="838200"/>
          </a:xfrm>
          <a:prstGeom prst="ellipse">
            <a:avLst/>
          </a:prstGeom>
          <a:solidFill>
            <a:schemeClr val="bg1"/>
          </a:solidFill>
          <a:ln w="12700">
            <a:solidFill>
              <a:schemeClr val="tx1"/>
            </a:solidFill>
            <a:round/>
            <a:headEnd type="none" w="sm" len="sm"/>
            <a:tailEnd type="none" w="sm" len="sm"/>
          </a:ln>
        </p:spPr>
        <p:txBody>
          <a:bodyPr wrap="none" anchor="ctr"/>
          <a:lstStyle/>
          <a:p>
            <a:endParaRPr lang="en-US"/>
          </a:p>
        </p:txBody>
      </p:sp>
      <p:sp>
        <p:nvSpPr>
          <p:cNvPr id="39944" name="Oval 34"/>
          <p:cNvSpPr>
            <a:spLocks noChangeArrowheads="1"/>
          </p:cNvSpPr>
          <p:nvPr/>
        </p:nvSpPr>
        <p:spPr bwMode="auto">
          <a:xfrm>
            <a:off x="2362200" y="2209800"/>
            <a:ext cx="381000" cy="685800"/>
          </a:xfrm>
          <a:prstGeom prst="ellipse">
            <a:avLst/>
          </a:prstGeom>
          <a:solidFill>
            <a:schemeClr val="bg1"/>
          </a:solidFill>
          <a:ln w="12700">
            <a:solidFill>
              <a:schemeClr val="tx1"/>
            </a:solidFill>
            <a:round/>
            <a:headEnd type="none" w="sm" len="sm"/>
            <a:tailEnd type="none" w="sm" len="sm"/>
          </a:ln>
        </p:spPr>
        <p:txBody>
          <a:bodyPr wrap="none" anchor="ctr"/>
          <a:lstStyle/>
          <a:p>
            <a:endParaRPr lang="en-US"/>
          </a:p>
        </p:txBody>
      </p:sp>
      <p:sp>
        <p:nvSpPr>
          <p:cNvPr id="39945" name="Oval 35"/>
          <p:cNvSpPr>
            <a:spLocks noChangeArrowheads="1"/>
          </p:cNvSpPr>
          <p:nvPr/>
        </p:nvSpPr>
        <p:spPr bwMode="auto">
          <a:xfrm>
            <a:off x="1752600" y="5105400"/>
            <a:ext cx="990600" cy="838200"/>
          </a:xfrm>
          <a:prstGeom prst="ellipse">
            <a:avLst/>
          </a:prstGeom>
          <a:solidFill>
            <a:schemeClr val="hlink"/>
          </a:solidFill>
          <a:ln w="12700">
            <a:solidFill>
              <a:schemeClr val="tx1"/>
            </a:solidFill>
            <a:round/>
            <a:headEnd type="none" w="sm" len="sm"/>
            <a:tailEnd type="none" w="sm" len="sm"/>
          </a:ln>
        </p:spPr>
        <p:txBody>
          <a:bodyPr wrap="none" anchor="ctr"/>
          <a:lstStyle/>
          <a:p>
            <a:endParaRPr lang="en-US"/>
          </a:p>
        </p:txBody>
      </p:sp>
      <p:sp>
        <p:nvSpPr>
          <p:cNvPr id="39946" name="Oval 36"/>
          <p:cNvSpPr>
            <a:spLocks noChangeArrowheads="1"/>
          </p:cNvSpPr>
          <p:nvPr/>
        </p:nvSpPr>
        <p:spPr bwMode="auto">
          <a:xfrm>
            <a:off x="2362200" y="5105400"/>
            <a:ext cx="990600" cy="838200"/>
          </a:xfrm>
          <a:prstGeom prst="ellipse">
            <a:avLst/>
          </a:prstGeom>
          <a:solidFill>
            <a:schemeClr val="bg1"/>
          </a:solidFill>
          <a:ln w="12700">
            <a:solidFill>
              <a:schemeClr val="tx1"/>
            </a:solidFill>
            <a:round/>
            <a:headEnd type="none" w="sm" len="sm"/>
            <a:tailEnd type="none" w="sm" len="sm"/>
          </a:ln>
        </p:spPr>
        <p:txBody>
          <a:bodyPr wrap="none" anchor="ctr"/>
          <a:lstStyle/>
          <a:p>
            <a:endParaRPr lang="en-US"/>
          </a:p>
        </p:txBody>
      </p:sp>
      <p:sp>
        <p:nvSpPr>
          <p:cNvPr id="39947" name="Oval 37"/>
          <p:cNvSpPr>
            <a:spLocks noChangeArrowheads="1"/>
          </p:cNvSpPr>
          <p:nvPr/>
        </p:nvSpPr>
        <p:spPr bwMode="auto">
          <a:xfrm>
            <a:off x="2362200" y="5181600"/>
            <a:ext cx="381000" cy="685800"/>
          </a:xfrm>
          <a:prstGeom prst="ellipse">
            <a:avLst/>
          </a:prstGeom>
          <a:solidFill>
            <a:schemeClr val="bg1"/>
          </a:solidFill>
          <a:ln w="12700">
            <a:solidFill>
              <a:schemeClr val="tx1"/>
            </a:solidFill>
            <a:round/>
            <a:headEnd type="none" w="sm" len="sm"/>
            <a:tailEnd type="none" w="sm" len="sm"/>
          </a:ln>
        </p:spPr>
        <p:txBody>
          <a:bodyPr wrap="none" anchor="ctr"/>
          <a:lstStyle/>
          <a:p>
            <a:endParaRPr lang="en-US"/>
          </a:p>
        </p:txBody>
      </p:sp>
      <p:grpSp>
        <p:nvGrpSpPr>
          <p:cNvPr id="39948" name="Group 38"/>
          <p:cNvGrpSpPr>
            <a:grpSpLocks/>
          </p:cNvGrpSpPr>
          <p:nvPr/>
        </p:nvGrpSpPr>
        <p:grpSpPr bwMode="auto">
          <a:xfrm>
            <a:off x="1752600" y="3581400"/>
            <a:ext cx="1600200" cy="838200"/>
            <a:chOff x="1200" y="2256"/>
            <a:chExt cx="1008" cy="528"/>
          </a:xfrm>
        </p:grpSpPr>
        <p:sp>
          <p:nvSpPr>
            <p:cNvPr id="39952" name="Oval 39"/>
            <p:cNvSpPr>
              <a:spLocks noChangeArrowheads="1"/>
            </p:cNvSpPr>
            <p:nvPr/>
          </p:nvSpPr>
          <p:spPr bwMode="auto">
            <a:xfrm>
              <a:off x="1200" y="2256"/>
              <a:ext cx="624" cy="52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39953" name="Oval 40"/>
            <p:cNvSpPr>
              <a:spLocks noChangeArrowheads="1"/>
            </p:cNvSpPr>
            <p:nvPr/>
          </p:nvSpPr>
          <p:spPr bwMode="auto">
            <a:xfrm>
              <a:off x="1584" y="2256"/>
              <a:ext cx="624" cy="52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39954" name="Oval 41"/>
            <p:cNvSpPr>
              <a:spLocks noChangeArrowheads="1"/>
            </p:cNvSpPr>
            <p:nvPr/>
          </p:nvSpPr>
          <p:spPr bwMode="auto">
            <a:xfrm>
              <a:off x="1584" y="2304"/>
              <a:ext cx="240" cy="432"/>
            </a:xfrm>
            <a:prstGeom prst="ellipse">
              <a:avLst/>
            </a:prstGeom>
            <a:solidFill>
              <a:schemeClr val="hlink"/>
            </a:solidFill>
            <a:ln w="12700">
              <a:solidFill>
                <a:schemeClr val="tx1"/>
              </a:solidFill>
              <a:round/>
              <a:headEnd type="none" w="sm" len="sm"/>
              <a:tailEnd type="none" w="sm" len="sm"/>
            </a:ln>
          </p:spPr>
          <p:txBody>
            <a:bodyPr wrap="none" anchor="ctr"/>
            <a:lstStyle/>
            <a:p>
              <a:endParaRPr lang="en-US"/>
            </a:p>
          </p:txBody>
        </p:sp>
      </p:grpSp>
      <p:sp>
        <p:nvSpPr>
          <p:cNvPr id="39949" name="Oval 42"/>
          <p:cNvSpPr>
            <a:spLocks noChangeArrowheads="1"/>
          </p:cNvSpPr>
          <p:nvPr/>
        </p:nvSpPr>
        <p:spPr bwMode="auto">
          <a:xfrm>
            <a:off x="1752600" y="3581400"/>
            <a:ext cx="990600" cy="838200"/>
          </a:xfrm>
          <a:prstGeom prst="ellipse">
            <a:avLst/>
          </a:prstGeom>
          <a:solidFill>
            <a:schemeClr val="bg1"/>
          </a:solidFill>
          <a:ln w="12700">
            <a:solidFill>
              <a:schemeClr val="tx1"/>
            </a:solidFill>
            <a:round/>
            <a:headEnd type="none" w="sm" len="sm"/>
            <a:tailEnd type="none" w="sm" len="sm"/>
          </a:ln>
        </p:spPr>
        <p:txBody>
          <a:bodyPr wrap="none" anchor="ctr"/>
          <a:lstStyle/>
          <a:p>
            <a:endParaRPr lang="en-US"/>
          </a:p>
        </p:txBody>
      </p:sp>
      <p:sp>
        <p:nvSpPr>
          <p:cNvPr id="39950" name="Oval 43"/>
          <p:cNvSpPr>
            <a:spLocks noChangeArrowheads="1"/>
          </p:cNvSpPr>
          <p:nvPr/>
        </p:nvSpPr>
        <p:spPr bwMode="auto">
          <a:xfrm>
            <a:off x="2362200" y="3581400"/>
            <a:ext cx="990600" cy="838200"/>
          </a:xfrm>
          <a:prstGeom prst="ellipse">
            <a:avLst/>
          </a:prstGeom>
          <a:solidFill>
            <a:schemeClr val="bg1"/>
          </a:solidFill>
          <a:ln w="12700">
            <a:solidFill>
              <a:schemeClr val="tx1"/>
            </a:solidFill>
            <a:round/>
            <a:headEnd type="none" w="sm" len="sm"/>
            <a:tailEnd type="none" w="sm" len="sm"/>
          </a:ln>
        </p:spPr>
        <p:txBody>
          <a:bodyPr wrap="none" anchor="ctr"/>
          <a:lstStyle/>
          <a:p>
            <a:endParaRPr lang="en-US"/>
          </a:p>
        </p:txBody>
      </p:sp>
      <p:sp>
        <p:nvSpPr>
          <p:cNvPr id="39951" name="Oval 44"/>
          <p:cNvSpPr>
            <a:spLocks noChangeArrowheads="1"/>
          </p:cNvSpPr>
          <p:nvPr/>
        </p:nvSpPr>
        <p:spPr bwMode="auto">
          <a:xfrm>
            <a:off x="2362200" y="3657600"/>
            <a:ext cx="381000" cy="685800"/>
          </a:xfrm>
          <a:prstGeom prst="ellipse">
            <a:avLst/>
          </a:prstGeom>
          <a:solidFill>
            <a:schemeClr val="hlink"/>
          </a:solidFill>
          <a:ln w="12700">
            <a:solidFill>
              <a:schemeClr val="tx1"/>
            </a:solidFill>
            <a:round/>
            <a:headEnd type="none" w="sm" len="sm"/>
            <a:tailEnd type="none" w="sm" len="sm"/>
          </a:ln>
        </p:spPr>
        <p:txBody>
          <a:bodyPr wrap="none" anchor="ctr"/>
          <a:lstStyle/>
          <a:p>
            <a:endParaRPr lang="en-US"/>
          </a:p>
        </p:txBody>
      </p:sp>
    </p:spTree>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Union Compatibility</a:t>
            </a:r>
          </a:p>
        </p:txBody>
      </p:sp>
      <p:sp>
        <p:nvSpPr>
          <p:cNvPr id="40963" name="Rectangle 3"/>
          <p:cNvSpPr>
            <a:spLocks noGrp="1" noChangeArrowheads="1"/>
          </p:cNvSpPr>
          <p:nvPr>
            <p:ph type="body" idx="1"/>
          </p:nvPr>
        </p:nvSpPr>
        <p:spPr/>
        <p:txBody>
          <a:bodyPr/>
          <a:lstStyle/>
          <a:p>
            <a:pPr eaLnBrk="1" hangingPunct="1"/>
            <a:r>
              <a:rPr lang="en-US"/>
              <a:t>Requirement for the traditional set operators</a:t>
            </a:r>
          </a:p>
          <a:p>
            <a:pPr eaLnBrk="1" hangingPunct="1"/>
            <a:r>
              <a:rPr lang="en-US"/>
              <a:t>Strong requirement</a:t>
            </a:r>
          </a:p>
          <a:p>
            <a:pPr lvl="1" eaLnBrk="1" hangingPunct="1"/>
            <a:r>
              <a:rPr lang="en-US"/>
              <a:t>Same number of columns</a:t>
            </a:r>
          </a:p>
          <a:p>
            <a:pPr lvl="1" eaLnBrk="1" hangingPunct="1"/>
            <a:r>
              <a:rPr lang="en-US"/>
              <a:t>Each corresponding column is compatible</a:t>
            </a:r>
          </a:p>
          <a:p>
            <a:pPr lvl="1" eaLnBrk="1" hangingPunct="1"/>
            <a:r>
              <a:rPr lang="en-US"/>
              <a:t>Positional correspondence</a:t>
            </a:r>
          </a:p>
          <a:p>
            <a:pPr eaLnBrk="1" hangingPunct="1"/>
            <a:r>
              <a:rPr lang="en-US"/>
              <a:t>Apply to similar tables by removing columns first</a:t>
            </a:r>
          </a:p>
        </p:txBody>
      </p:sp>
    </p:spTree>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609600"/>
            <a:ext cx="7239000" cy="533400"/>
          </a:xfrm>
        </p:spPr>
        <p:txBody>
          <a:bodyPr/>
          <a:lstStyle/>
          <a:p>
            <a:pPr eaLnBrk="1" hangingPunct="1"/>
            <a:r>
              <a:rPr lang="en-US"/>
              <a:t>SQL UNION Example</a:t>
            </a:r>
          </a:p>
        </p:txBody>
      </p:sp>
      <p:sp>
        <p:nvSpPr>
          <p:cNvPr id="41987" name="Rectangle 3"/>
          <p:cNvSpPr>
            <a:spLocks noChangeArrowheads="1"/>
          </p:cNvSpPr>
          <p:nvPr/>
        </p:nvSpPr>
        <p:spPr bwMode="auto">
          <a:xfrm>
            <a:off x="381000" y="2743200"/>
            <a:ext cx="772477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cs typeface="Courier New" pitchFamily="49" charset="0"/>
              </a:rPr>
              <a:t>Example 21: Retrieve basic data about all university people</a:t>
            </a:r>
          </a:p>
          <a:p>
            <a:endParaRPr lang="en-US" sz="2000">
              <a:latin typeface="Courier New" pitchFamily="49" charset="0"/>
              <a:cs typeface="Times New Roman" pitchFamily="18" charset="0"/>
            </a:endParaRPr>
          </a:p>
          <a:p>
            <a:r>
              <a:rPr lang="en-US" sz="2000">
                <a:latin typeface="Courier New" pitchFamily="49" charset="0"/>
                <a:cs typeface="Times New Roman" pitchFamily="18" charset="0"/>
              </a:rPr>
              <a:t>SELECT FacNo AS PerNo, FacFirstName AS FirstName,</a:t>
            </a:r>
          </a:p>
          <a:p>
            <a:r>
              <a:rPr lang="en-US" sz="2000">
                <a:latin typeface="Courier New" pitchFamily="49" charset="0"/>
                <a:cs typeface="Times New Roman" pitchFamily="18" charset="0"/>
              </a:rPr>
              <a:t>       FacLastName AS LastName, FacCity AS City, </a:t>
            </a:r>
          </a:p>
          <a:p>
            <a:r>
              <a:rPr lang="en-US" sz="2000">
                <a:latin typeface="Courier New" pitchFamily="49" charset="0"/>
                <a:cs typeface="Times New Roman" pitchFamily="18" charset="0"/>
              </a:rPr>
              <a:t>       FacState AS State </a:t>
            </a:r>
          </a:p>
          <a:p>
            <a:r>
              <a:rPr lang="en-US" sz="2000">
                <a:latin typeface="Courier New" pitchFamily="49" charset="0"/>
                <a:cs typeface="Times New Roman" pitchFamily="18" charset="0"/>
              </a:rPr>
              <a:t> FROM Faculty</a:t>
            </a:r>
          </a:p>
          <a:p>
            <a:r>
              <a:rPr lang="en-US" sz="2000">
                <a:latin typeface="Courier New" pitchFamily="49" charset="0"/>
                <a:cs typeface="Times New Roman" pitchFamily="18" charset="0"/>
              </a:rPr>
              <a:t>	UNION </a:t>
            </a:r>
          </a:p>
          <a:p>
            <a:r>
              <a:rPr lang="en-US" sz="2000">
                <a:latin typeface="Courier New" pitchFamily="49" charset="0"/>
                <a:cs typeface="Times New Roman" pitchFamily="18" charset="0"/>
              </a:rPr>
              <a:t>SELECT StdNo AS PerNo, StdFirstName AS FirstName,</a:t>
            </a:r>
          </a:p>
          <a:p>
            <a:r>
              <a:rPr lang="en-US" sz="2000">
                <a:latin typeface="Courier New" pitchFamily="49" charset="0"/>
                <a:cs typeface="Times New Roman" pitchFamily="18" charset="0"/>
              </a:rPr>
              <a:t>       StdLastName AS LastName, StdCity AS City, </a:t>
            </a:r>
          </a:p>
          <a:p>
            <a:r>
              <a:rPr lang="en-US" sz="2000">
                <a:latin typeface="Courier New" pitchFamily="49" charset="0"/>
                <a:cs typeface="Times New Roman" pitchFamily="18" charset="0"/>
              </a:rPr>
              <a:t>       StdState AS State </a:t>
            </a:r>
          </a:p>
          <a:p>
            <a:r>
              <a:rPr lang="en-US" sz="2000">
                <a:latin typeface="Courier New" pitchFamily="49" charset="0"/>
                <a:cs typeface="Times New Roman" pitchFamily="18" charset="0"/>
              </a:rPr>
              <a:t> FROM Student</a:t>
            </a:r>
          </a:p>
          <a:p>
            <a:pPr>
              <a:lnSpc>
                <a:spcPct val="75000"/>
              </a:lnSpc>
              <a:buClr>
                <a:schemeClr val="tx2"/>
              </a:buClr>
              <a:buSzPct val="75000"/>
              <a:buFont typeface="Wingdings" pitchFamily="2" charset="2"/>
              <a:buNone/>
            </a:pPr>
            <a:endParaRPr lang="en-US" sz="2000">
              <a:latin typeface="Courier New" pitchFamily="49" charset="0"/>
              <a:cs typeface="Courier New" pitchFamily="49" charset="0"/>
            </a:endParaRPr>
          </a:p>
        </p:txBody>
      </p:sp>
    </p:spTree>
  </p:cSld>
  <p:clrMapOvr>
    <a:masterClrMapping/>
  </p:clrMapOvr>
  <p:transition>
    <p:check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Oracle INTERSECT Example</a:t>
            </a:r>
          </a:p>
        </p:txBody>
      </p:sp>
      <p:sp>
        <p:nvSpPr>
          <p:cNvPr id="43011" name="Rectangle 3"/>
          <p:cNvSpPr>
            <a:spLocks noGrp="1" noChangeArrowheads="1"/>
          </p:cNvSpPr>
          <p:nvPr>
            <p:ph type="body" idx="1"/>
          </p:nvPr>
        </p:nvSpPr>
        <p:spPr>
          <a:xfrm>
            <a:off x="457200" y="1600200"/>
            <a:ext cx="8229600" cy="4572000"/>
          </a:xfrm>
        </p:spPr>
        <p:txBody>
          <a:bodyPr/>
          <a:lstStyle/>
          <a:p>
            <a:pPr marL="0" indent="0" eaLnBrk="1" hangingPunct="1">
              <a:lnSpc>
                <a:spcPct val="80000"/>
              </a:lnSpc>
              <a:buFont typeface="Wingdings" pitchFamily="2" charset="2"/>
              <a:buNone/>
            </a:pPr>
            <a:endParaRPr lang="en-US" sz="2400">
              <a:cs typeface="Times New Roman" pitchFamily="18" charset="0"/>
            </a:endParaRPr>
          </a:p>
          <a:p>
            <a:pPr marL="0" indent="0" eaLnBrk="1" hangingPunct="1">
              <a:lnSpc>
                <a:spcPct val="80000"/>
              </a:lnSpc>
              <a:buFont typeface="Wingdings" pitchFamily="2" charset="2"/>
              <a:buNone/>
            </a:pPr>
            <a:r>
              <a:rPr lang="en-US" sz="2400">
                <a:cs typeface="Times New Roman" pitchFamily="18" charset="0"/>
              </a:rPr>
              <a:t>Example 22: Show teaching assistants, faculty who are students.  Only show the common columns in the result.</a:t>
            </a:r>
            <a:endParaRPr lang="en-US" sz="2400"/>
          </a:p>
          <a:p>
            <a:pPr marL="0" indent="0" eaLnBrk="1" hangingPunct="1">
              <a:lnSpc>
                <a:spcPct val="80000"/>
              </a:lnSpc>
              <a:buFont typeface="Wingdings" pitchFamily="2" charset="2"/>
              <a:buNone/>
            </a:pPr>
            <a:endParaRPr lang="en-US" sz="2400">
              <a:latin typeface="Courier New" pitchFamily="49" charset="0"/>
              <a:cs typeface="Courier New" pitchFamily="49" charset="0"/>
            </a:endParaRPr>
          </a:p>
          <a:p>
            <a:pPr marL="0" indent="0" eaLnBrk="1" hangingPunct="1">
              <a:lnSpc>
                <a:spcPct val="80000"/>
              </a:lnSpc>
              <a:buFont typeface="Wingdings" pitchFamily="2" charset="2"/>
              <a:buNone/>
            </a:pPr>
            <a:r>
              <a:rPr lang="en-US" sz="2000">
                <a:latin typeface="Courier New" pitchFamily="49" charset="0"/>
                <a:cs typeface="Courier New" pitchFamily="49" charset="0"/>
              </a:rPr>
              <a:t>SELECT FacNo AS PerNo, FacFirstName AS </a:t>
            </a:r>
          </a:p>
          <a:p>
            <a:pPr marL="0" indent="0" eaLnBrk="1" hangingPunct="1">
              <a:lnSpc>
                <a:spcPct val="80000"/>
              </a:lnSpc>
              <a:buFont typeface="Wingdings" pitchFamily="2" charset="2"/>
              <a:buNone/>
            </a:pPr>
            <a:r>
              <a:rPr lang="en-US" sz="2000">
                <a:latin typeface="Courier New" pitchFamily="49" charset="0"/>
                <a:cs typeface="Courier New" pitchFamily="49" charset="0"/>
              </a:rPr>
              <a:t>       FirstName, FacLastName AS LastName, </a:t>
            </a:r>
          </a:p>
          <a:p>
            <a:pPr marL="0" indent="0" eaLnBrk="1" hangingPunct="1">
              <a:lnSpc>
                <a:spcPct val="80000"/>
              </a:lnSpc>
              <a:buFont typeface="Wingdings" pitchFamily="2" charset="2"/>
              <a:buNone/>
            </a:pPr>
            <a:r>
              <a:rPr lang="en-US" sz="2000">
                <a:latin typeface="Courier New" pitchFamily="49" charset="0"/>
                <a:cs typeface="Courier New" pitchFamily="49" charset="0"/>
              </a:rPr>
              <a:t>       FacCity AS City, FacState AS State</a:t>
            </a:r>
          </a:p>
          <a:p>
            <a:pPr marL="0" indent="0" eaLnBrk="1" hangingPunct="1">
              <a:lnSpc>
                <a:spcPct val="80000"/>
              </a:lnSpc>
              <a:buFont typeface="Wingdings" pitchFamily="2" charset="2"/>
              <a:buNone/>
            </a:pPr>
            <a:r>
              <a:rPr lang="en-US" sz="2000">
                <a:latin typeface="Courier New" pitchFamily="49" charset="0"/>
                <a:cs typeface="Courier New" pitchFamily="49" charset="0"/>
              </a:rPr>
              <a:t> FROM Faculty</a:t>
            </a:r>
          </a:p>
          <a:p>
            <a:pPr marL="0" indent="0" eaLnBrk="1" hangingPunct="1">
              <a:lnSpc>
                <a:spcPct val="80000"/>
              </a:lnSpc>
              <a:buFont typeface="Wingdings" pitchFamily="2" charset="2"/>
              <a:buNone/>
            </a:pPr>
            <a:r>
              <a:rPr lang="en-US" sz="2000">
                <a:latin typeface="Courier New" pitchFamily="49" charset="0"/>
                <a:cs typeface="Courier New" pitchFamily="49" charset="0"/>
              </a:rPr>
              <a:t>   INTERSECT</a:t>
            </a:r>
          </a:p>
          <a:p>
            <a:pPr marL="0" indent="0" eaLnBrk="1" hangingPunct="1">
              <a:lnSpc>
                <a:spcPct val="80000"/>
              </a:lnSpc>
              <a:buFont typeface="Wingdings" pitchFamily="2" charset="2"/>
              <a:buNone/>
            </a:pPr>
            <a:r>
              <a:rPr lang="en-US" sz="2000">
                <a:latin typeface="Courier New" pitchFamily="49" charset="0"/>
                <a:cs typeface="Courier New" pitchFamily="49" charset="0"/>
              </a:rPr>
              <a:t>SELECT StdNo AS PerNo, StdFirstName AS</a:t>
            </a:r>
          </a:p>
          <a:p>
            <a:pPr marL="0" indent="0" eaLnBrk="1" hangingPunct="1">
              <a:lnSpc>
                <a:spcPct val="80000"/>
              </a:lnSpc>
              <a:buFont typeface="Wingdings" pitchFamily="2" charset="2"/>
              <a:buNone/>
            </a:pPr>
            <a:r>
              <a:rPr lang="en-US" sz="2000">
                <a:latin typeface="Courier New" pitchFamily="49" charset="0"/>
                <a:cs typeface="Courier New" pitchFamily="49" charset="0"/>
              </a:rPr>
              <a:t>       FirstName, StdLastName AS LastName, </a:t>
            </a:r>
          </a:p>
          <a:p>
            <a:pPr marL="0" indent="0" eaLnBrk="1" hangingPunct="1">
              <a:lnSpc>
                <a:spcPct val="80000"/>
              </a:lnSpc>
              <a:buFont typeface="Wingdings" pitchFamily="2" charset="2"/>
              <a:buNone/>
            </a:pPr>
            <a:r>
              <a:rPr lang="en-US" sz="2000">
                <a:latin typeface="Courier New" pitchFamily="49" charset="0"/>
                <a:cs typeface="Courier New" pitchFamily="49" charset="0"/>
              </a:rPr>
              <a:t>       StdCity AS City, StdState AS State</a:t>
            </a:r>
          </a:p>
          <a:p>
            <a:pPr marL="0" indent="0" eaLnBrk="1" hangingPunct="1">
              <a:lnSpc>
                <a:spcPct val="80000"/>
              </a:lnSpc>
              <a:buFont typeface="Wingdings" pitchFamily="2" charset="2"/>
              <a:buNone/>
            </a:pPr>
            <a:r>
              <a:rPr lang="en-US" sz="2000">
                <a:latin typeface="Courier New" pitchFamily="49" charset="0"/>
                <a:cs typeface="Times New Roman" pitchFamily="18" charset="0"/>
              </a:rPr>
              <a:t> FROM Student</a:t>
            </a:r>
            <a:r>
              <a:rPr lang="en-US" sz="2000">
                <a:latin typeface="Courier New" pitchFamily="49"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SQL Statements</a:t>
            </a:r>
          </a:p>
        </p:txBody>
      </p:sp>
      <p:graphicFrame>
        <p:nvGraphicFramePr>
          <p:cNvPr id="70822" name="Group 166"/>
          <p:cNvGraphicFramePr>
            <a:graphicFrameLocks noGrp="1"/>
          </p:cNvGraphicFramePr>
          <p:nvPr>
            <p:extLst>
              <p:ext uri="{D42A27DB-BD31-4B8C-83A1-F6EECF244321}">
                <p14:modId xmlns:p14="http://schemas.microsoft.com/office/powerpoint/2010/main" val="3118009129"/>
              </p:ext>
            </p:extLst>
          </p:nvPr>
        </p:nvGraphicFramePr>
        <p:xfrm>
          <a:off x="457200" y="1600200"/>
          <a:ext cx="8229600" cy="4127500"/>
        </p:xfrm>
        <a:graphic>
          <a:graphicData uri="http://schemas.openxmlformats.org/drawingml/2006/table">
            <a:tbl>
              <a:tblPr/>
              <a:tblGrid>
                <a:gridCol w="5986864">
                  <a:extLst>
                    <a:ext uri="{9D8B030D-6E8A-4147-A177-3AD203B41FA5}">
                      <a16:colId xmlns:a16="http://schemas.microsoft.com/office/drawing/2014/main" val="20000"/>
                    </a:ext>
                  </a:extLst>
                </a:gridCol>
                <a:gridCol w="2242736">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rPr>
                        <a:t>Statement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Chapter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95000"/>
                      </a:schemeClr>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CREATE TABLE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3, 16, 19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accent3">
                        <a:lumMod val="95000"/>
                      </a:schemeClr>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SELECT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4, 9, 10, 15, 19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INSERT, UPDATE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4, 10, 14, 19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DELETE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4, 9, 10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CREATE VIEW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10, 15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extLst>
                  <a:ext uri="{0D108BD9-81ED-4DB2-BD59-A6C34878D82A}">
                    <a16:rowId xmlns:a16="http://schemas.microsoft.com/office/drawing/2014/main" val="10005"/>
                  </a:ext>
                </a:extLst>
              </a:tr>
              <a:tr h="406400">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CREATE TRIGGER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11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GRANT, REVOKE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16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extLst>
                  <a:ext uri="{0D108BD9-81ED-4DB2-BD59-A6C34878D82A}">
                    <a16:rowId xmlns:a16="http://schemas.microsoft.com/office/drawing/2014/main" val="10007"/>
                  </a:ext>
                </a:extLst>
              </a:tr>
              <a:tr h="419100">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COMMIT, ROLLBACK, SET TRANSACTION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accent3">
                        <a:lumMod val="95000"/>
                      </a:schemeClr>
                    </a:solidFill>
                  </a:tcPr>
                </a:tc>
                <a:extLst>
                  <a:ext uri="{0D108BD9-81ED-4DB2-BD59-A6C34878D82A}">
                    <a16:rowId xmlns:a16="http://schemas.microsoft.com/office/drawing/2014/main" val="10008"/>
                  </a:ext>
                </a:extLst>
              </a:tr>
              <a:tr h="406400">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CREATE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28575" cap="flat" cmpd="sng" algn="ctr">
                      <a:solidFill>
                        <a:schemeClr val="tx1"/>
                      </a:solidFill>
                      <a:prstDash val="solid"/>
                      <a:round/>
                      <a:headEnd type="none" w="sm" len="sm"/>
                      <a:tailEnd type="none" w="sm" len="sm"/>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19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28575" cap="flat" cmpd="sng" algn="ctr">
                      <a:solidFill>
                        <a:schemeClr val="tx1"/>
                      </a:solidFill>
                      <a:prstDash val="solid"/>
                      <a:round/>
                      <a:headEnd type="none" w="sm" len="sm"/>
                      <a:tailEnd type="none" w="sm" len="sm"/>
                    </a:lnB>
                    <a:lnTlToBr>
                      <a:noFill/>
                    </a:lnTlToBr>
                    <a:lnBlToTr>
                      <a:noFill/>
                    </a:lnBlToTr>
                    <a:solidFill>
                      <a:schemeClr val="accent3">
                        <a:lumMod val="95000"/>
                      </a:schemeClr>
                    </a:solidFill>
                  </a:tcPr>
                </a:tc>
                <a:extLst>
                  <a:ext uri="{0D108BD9-81ED-4DB2-BD59-A6C34878D82A}">
                    <a16:rowId xmlns:a16="http://schemas.microsoft.com/office/drawing/2014/main" val="10009"/>
                  </a:ext>
                </a:extLst>
              </a:tr>
            </a:tbl>
          </a:graphicData>
        </a:graphic>
      </p:graphicFrame>
    </p:spTree>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Oracle MINUS Example</a:t>
            </a:r>
          </a:p>
        </p:txBody>
      </p:sp>
      <p:sp>
        <p:nvSpPr>
          <p:cNvPr id="44035" name="Rectangle 3"/>
          <p:cNvSpPr>
            <a:spLocks noGrp="1" noChangeArrowheads="1"/>
          </p:cNvSpPr>
          <p:nvPr>
            <p:ph type="body" idx="1"/>
          </p:nvPr>
        </p:nvSpPr>
        <p:spPr>
          <a:xfrm>
            <a:off x="457200" y="1600200"/>
            <a:ext cx="8229600" cy="4495800"/>
          </a:xfrm>
        </p:spPr>
        <p:txBody>
          <a:bodyPr/>
          <a:lstStyle/>
          <a:p>
            <a:pPr marL="0" indent="0" eaLnBrk="1" hangingPunct="1">
              <a:lnSpc>
                <a:spcPct val="80000"/>
              </a:lnSpc>
              <a:buFont typeface="Wingdings" pitchFamily="2" charset="2"/>
              <a:buNone/>
            </a:pPr>
            <a:endParaRPr lang="en-US" sz="2400">
              <a:cs typeface="Times New Roman" pitchFamily="18" charset="0"/>
            </a:endParaRPr>
          </a:p>
          <a:p>
            <a:pPr marL="0" indent="0" eaLnBrk="1" hangingPunct="1">
              <a:lnSpc>
                <a:spcPct val="80000"/>
              </a:lnSpc>
              <a:buFont typeface="Wingdings" pitchFamily="2" charset="2"/>
              <a:buNone/>
            </a:pPr>
            <a:r>
              <a:rPr lang="en-US" sz="2400">
                <a:cs typeface="Times New Roman" pitchFamily="18" charset="0"/>
              </a:rPr>
              <a:t>Example 23: Show faculty who are </a:t>
            </a:r>
            <a:r>
              <a:rPr lang="en-US" sz="2400" u="sng">
                <a:cs typeface="Times New Roman" pitchFamily="18" charset="0"/>
              </a:rPr>
              <a:t>not</a:t>
            </a:r>
            <a:r>
              <a:rPr lang="en-US" sz="2400">
                <a:cs typeface="Times New Roman" pitchFamily="18" charset="0"/>
              </a:rPr>
              <a:t> students (pure faculty).  Only show the common columns in the result.</a:t>
            </a:r>
            <a:endParaRPr lang="en-US" sz="2400"/>
          </a:p>
          <a:p>
            <a:pPr marL="0" indent="0" eaLnBrk="1" hangingPunct="1">
              <a:lnSpc>
                <a:spcPct val="80000"/>
              </a:lnSpc>
              <a:buFont typeface="Wingdings" pitchFamily="2" charset="2"/>
              <a:buNone/>
            </a:pPr>
            <a:endParaRPr lang="en-US" sz="2400">
              <a:latin typeface="Courier New" pitchFamily="49" charset="0"/>
              <a:cs typeface="Courier New" pitchFamily="49" charset="0"/>
            </a:endParaRPr>
          </a:p>
          <a:p>
            <a:pPr marL="0" indent="0" eaLnBrk="1" hangingPunct="1">
              <a:lnSpc>
                <a:spcPct val="80000"/>
              </a:lnSpc>
              <a:buFont typeface="Wingdings" pitchFamily="2" charset="2"/>
              <a:buNone/>
            </a:pPr>
            <a:r>
              <a:rPr lang="en-US" sz="2000">
                <a:latin typeface="Courier New" pitchFamily="49" charset="0"/>
                <a:cs typeface="Courier New" pitchFamily="49" charset="0"/>
              </a:rPr>
              <a:t>SELECT FacNo AS PerNo, FacFirstName AS </a:t>
            </a:r>
          </a:p>
          <a:p>
            <a:pPr marL="0" indent="0" eaLnBrk="1" hangingPunct="1">
              <a:lnSpc>
                <a:spcPct val="80000"/>
              </a:lnSpc>
              <a:buFont typeface="Wingdings" pitchFamily="2" charset="2"/>
              <a:buNone/>
            </a:pPr>
            <a:r>
              <a:rPr lang="en-US" sz="2000">
                <a:latin typeface="Courier New" pitchFamily="49" charset="0"/>
                <a:cs typeface="Courier New" pitchFamily="49" charset="0"/>
              </a:rPr>
              <a:t>       FirstName, FacLastName AS LastName, </a:t>
            </a:r>
          </a:p>
          <a:p>
            <a:pPr marL="0" indent="0" eaLnBrk="1" hangingPunct="1">
              <a:lnSpc>
                <a:spcPct val="80000"/>
              </a:lnSpc>
              <a:buFont typeface="Wingdings" pitchFamily="2" charset="2"/>
              <a:buNone/>
            </a:pPr>
            <a:r>
              <a:rPr lang="en-US" sz="2000">
                <a:latin typeface="Courier New" pitchFamily="49" charset="0"/>
                <a:cs typeface="Courier New" pitchFamily="49" charset="0"/>
              </a:rPr>
              <a:t>       FacCity AS City, FacState AS State</a:t>
            </a:r>
          </a:p>
          <a:p>
            <a:pPr marL="0" indent="0" eaLnBrk="1" hangingPunct="1">
              <a:lnSpc>
                <a:spcPct val="80000"/>
              </a:lnSpc>
              <a:buFont typeface="Wingdings" pitchFamily="2" charset="2"/>
              <a:buNone/>
            </a:pPr>
            <a:r>
              <a:rPr lang="en-US" sz="2000">
                <a:latin typeface="Courier New" pitchFamily="49" charset="0"/>
                <a:cs typeface="Courier New" pitchFamily="49" charset="0"/>
              </a:rPr>
              <a:t> FROM Faculty</a:t>
            </a:r>
          </a:p>
          <a:p>
            <a:pPr marL="0" indent="0" eaLnBrk="1" hangingPunct="1">
              <a:lnSpc>
                <a:spcPct val="80000"/>
              </a:lnSpc>
              <a:buFont typeface="Wingdings" pitchFamily="2" charset="2"/>
              <a:buNone/>
            </a:pPr>
            <a:r>
              <a:rPr lang="en-US" sz="2000">
                <a:latin typeface="Courier New" pitchFamily="49" charset="0"/>
                <a:cs typeface="Courier New" pitchFamily="49" charset="0"/>
              </a:rPr>
              <a:t>   MINUS</a:t>
            </a:r>
          </a:p>
          <a:p>
            <a:pPr marL="0" indent="0" eaLnBrk="1" hangingPunct="1">
              <a:lnSpc>
                <a:spcPct val="80000"/>
              </a:lnSpc>
              <a:buFont typeface="Wingdings" pitchFamily="2" charset="2"/>
              <a:buNone/>
            </a:pPr>
            <a:r>
              <a:rPr lang="en-US" sz="2000">
                <a:latin typeface="Courier New" pitchFamily="49" charset="0"/>
                <a:cs typeface="Courier New" pitchFamily="49" charset="0"/>
              </a:rPr>
              <a:t>SELECT StdNo AS PerNo, StdFirstName AS</a:t>
            </a:r>
          </a:p>
          <a:p>
            <a:pPr marL="0" indent="0" eaLnBrk="1" hangingPunct="1">
              <a:lnSpc>
                <a:spcPct val="80000"/>
              </a:lnSpc>
              <a:buFont typeface="Wingdings" pitchFamily="2" charset="2"/>
              <a:buNone/>
            </a:pPr>
            <a:r>
              <a:rPr lang="en-US" sz="2000">
                <a:latin typeface="Courier New" pitchFamily="49" charset="0"/>
                <a:cs typeface="Courier New" pitchFamily="49" charset="0"/>
              </a:rPr>
              <a:t>       FirstName, StdLastName AS LastName, </a:t>
            </a:r>
          </a:p>
          <a:p>
            <a:pPr marL="0" indent="0" eaLnBrk="1" hangingPunct="1">
              <a:lnSpc>
                <a:spcPct val="80000"/>
              </a:lnSpc>
              <a:buFont typeface="Wingdings" pitchFamily="2" charset="2"/>
              <a:buNone/>
            </a:pPr>
            <a:r>
              <a:rPr lang="en-US" sz="2000">
                <a:latin typeface="Courier New" pitchFamily="49" charset="0"/>
                <a:cs typeface="Courier New" pitchFamily="49" charset="0"/>
              </a:rPr>
              <a:t>       StdCity AS City, StdState AS State</a:t>
            </a:r>
          </a:p>
          <a:p>
            <a:pPr marL="0" indent="0" eaLnBrk="1" hangingPunct="1">
              <a:lnSpc>
                <a:spcPct val="80000"/>
              </a:lnSpc>
              <a:buFont typeface="Wingdings" pitchFamily="2" charset="2"/>
              <a:buNone/>
            </a:pPr>
            <a:r>
              <a:rPr lang="en-US" sz="2000">
                <a:latin typeface="Courier New" pitchFamily="49" charset="0"/>
                <a:cs typeface="Times New Roman" pitchFamily="18" charset="0"/>
              </a:rPr>
              <a:t> FROM Student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Data Manipulation Statements</a:t>
            </a:r>
          </a:p>
        </p:txBody>
      </p:sp>
      <p:sp>
        <p:nvSpPr>
          <p:cNvPr id="45059" name="Rectangle 3"/>
          <p:cNvSpPr>
            <a:spLocks noGrp="1" noChangeArrowheads="1"/>
          </p:cNvSpPr>
          <p:nvPr>
            <p:ph type="body" idx="1"/>
          </p:nvPr>
        </p:nvSpPr>
        <p:spPr/>
        <p:txBody>
          <a:bodyPr/>
          <a:lstStyle/>
          <a:p>
            <a:pPr eaLnBrk="1" hangingPunct="1"/>
            <a:endParaRPr lang="en-US" sz="2800"/>
          </a:p>
          <a:p>
            <a:pPr eaLnBrk="1" hangingPunct="1"/>
            <a:r>
              <a:rPr lang="en-US" sz="2800"/>
              <a:t>INSERT: adds one or more rows</a:t>
            </a:r>
          </a:p>
          <a:p>
            <a:pPr eaLnBrk="1" hangingPunct="1"/>
            <a:r>
              <a:rPr lang="en-US" sz="2800"/>
              <a:t>UPDATE: modifies one or more rows</a:t>
            </a:r>
          </a:p>
          <a:p>
            <a:pPr eaLnBrk="1" hangingPunct="1"/>
            <a:r>
              <a:rPr lang="en-US" sz="2800"/>
              <a:t>DELETE: removes one or more rows</a:t>
            </a:r>
          </a:p>
          <a:p>
            <a:pPr eaLnBrk="1" hangingPunct="1"/>
            <a:r>
              <a:rPr lang="en-US" sz="2800"/>
              <a:t>Use SELECT statement to INSERT multiple rows</a:t>
            </a:r>
          </a:p>
          <a:p>
            <a:pPr eaLnBrk="1" hangingPunct="1"/>
            <a:r>
              <a:rPr lang="en-US" sz="2800"/>
              <a:t>UPDATE and DELETE can use a WHERE clause</a:t>
            </a:r>
          </a:p>
          <a:p>
            <a:pPr eaLnBrk="1" hangingPunct="1"/>
            <a:r>
              <a:rPr lang="en-US" sz="2800"/>
              <a:t>Not as widely used as SELECT statement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INSERT Example</a:t>
            </a:r>
          </a:p>
        </p:txBody>
      </p:sp>
      <p:sp>
        <p:nvSpPr>
          <p:cNvPr id="46083" name="Rectangle 3"/>
          <p:cNvSpPr>
            <a:spLocks noGrp="1" noChangeArrowheads="1"/>
          </p:cNvSpPr>
          <p:nvPr>
            <p:ph type="body" idx="1"/>
          </p:nvPr>
        </p:nvSpPr>
        <p:spPr>
          <a:xfrm>
            <a:off x="457200" y="1600200"/>
            <a:ext cx="8229600" cy="4495800"/>
          </a:xfrm>
        </p:spPr>
        <p:txBody>
          <a:bodyPr/>
          <a:lstStyle/>
          <a:p>
            <a:pPr marL="0" indent="0" eaLnBrk="1" hangingPunct="1">
              <a:buFont typeface="Wingdings" pitchFamily="2" charset="2"/>
              <a:buNone/>
            </a:pPr>
            <a:r>
              <a:rPr lang="en-US" sz="2400">
                <a:cs typeface="Times New Roman" pitchFamily="18" charset="0"/>
              </a:rPr>
              <a:t>Example 24: Insert a row into the </a:t>
            </a:r>
            <a:r>
              <a:rPr lang="en-US" sz="2400" i="1">
                <a:cs typeface="Times New Roman" pitchFamily="18" charset="0"/>
              </a:rPr>
              <a:t>Student</a:t>
            </a:r>
            <a:r>
              <a:rPr lang="en-US" sz="2400">
                <a:cs typeface="Times New Roman" pitchFamily="18" charset="0"/>
              </a:rPr>
              <a:t> table supplying values for all columns.</a:t>
            </a:r>
            <a:endParaRPr lang="en-US" sz="2400"/>
          </a:p>
          <a:p>
            <a:pPr marL="0" indent="0" eaLnBrk="1" hangingPunct="1">
              <a:buFont typeface="Wingdings" pitchFamily="2" charset="2"/>
              <a:buNone/>
            </a:pPr>
            <a:endParaRPr lang="en-US" sz="2400">
              <a:latin typeface="Courier New" pitchFamily="49" charset="0"/>
              <a:cs typeface="Courier New" pitchFamily="49" charset="0"/>
            </a:endParaRPr>
          </a:p>
          <a:p>
            <a:pPr marL="0" indent="0" eaLnBrk="1" hangingPunct="1">
              <a:buFont typeface="Wingdings" pitchFamily="2" charset="2"/>
              <a:buNone/>
            </a:pPr>
            <a:r>
              <a:rPr lang="en-US" sz="2400">
                <a:latin typeface="Courier New" pitchFamily="49" charset="0"/>
                <a:cs typeface="Courier New" pitchFamily="49" charset="0"/>
              </a:rPr>
              <a:t>INSERT INTO Student </a:t>
            </a:r>
          </a:p>
          <a:p>
            <a:pPr marL="0" indent="0" eaLnBrk="1" hangingPunct="1">
              <a:buFont typeface="Wingdings" pitchFamily="2" charset="2"/>
              <a:buNone/>
            </a:pPr>
            <a:r>
              <a:rPr lang="en-US" sz="2400">
                <a:latin typeface="Courier New" pitchFamily="49" charset="0"/>
                <a:cs typeface="Courier New" pitchFamily="49" charset="0"/>
              </a:rPr>
              <a:t> (StdNo, StdFirstName, StdLastName, </a:t>
            </a:r>
          </a:p>
          <a:p>
            <a:pPr marL="0" indent="0" eaLnBrk="1" hangingPunct="1">
              <a:buFont typeface="Wingdings" pitchFamily="2" charset="2"/>
              <a:buNone/>
            </a:pPr>
            <a:r>
              <a:rPr lang="en-US" sz="2400">
                <a:latin typeface="Courier New" pitchFamily="49" charset="0"/>
                <a:cs typeface="Courier New" pitchFamily="49" charset="0"/>
              </a:rPr>
              <a:t>  StdCity, StdState, StdZip, StdClass,  </a:t>
            </a:r>
          </a:p>
          <a:p>
            <a:pPr marL="0" indent="0" eaLnBrk="1" hangingPunct="1">
              <a:buFont typeface="Wingdings" pitchFamily="2" charset="2"/>
              <a:buNone/>
            </a:pPr>
            <a:r>
              <a:rPr lang="en-US" sz="2400">
                <a:latin typeface="Courier New" pitchFamily="49" charset="0"/>
                <a:cs typeface="Courier New" pitchFamily="49" charset="0"/>
              </a:rPr>
              <a:t>  StdMajor, StdGPA) </a:t>
            </a:r>
          </a:p>
          <a:p>
            <a:pPr marL="0" indent="0" eaLnBrk="1" hangingPunct="1">
              <a:buFont typeface="Wingdings" pitchFamily="2" charset="2"/>
              <a:buNone/>
            </a:pPr>
            <a:r>
              <a:rPr lang="en-US" sz="2400">
                <a:latin typeface="Courier New" pitchFamily="49" charset="0"/>
                <a:cs typeface="Courier New" pitchFamily="49" charset="0"/>
              </a:rPr>
              <a:t> VALUES ('999999999','JOE','STUDENT','SEATAC',</a:t>
            </a:r>
          </a:p>
          <a:p>
            <a:pPr marL="0" indent="0" eaLnBrk="1" hangingPunct="1">
              <a:buFont typeface="Wingdings" pitchFamily="2" charset="2"/>
              <a:buNone/>
            </a:pPr>
            <a:r>
              <a:rPr lang="en-US" sz="2400">
                <a:latin typeface="Courier New" pitchFamily="49" charset="0"/>
                <a:cs typeface="Times New Roman" pitchFamily="18" charset="0"/>
              </a:rPr>
              <a:t>   'WA','98042-1121','FR','IS', 0.0)</a:t>
            </a:r>
            <a:r>
              <a:rPr lang="en-US" sz="280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UPDATE Example</a:t>
            </a:r>
          </a:p>
        </p:txBody>
      </p:sp>
      <p:sp>
        <p:nvSpPr>
          <p:cNvPr id="47107" name="Rectangle 3"/>
          <p:cNvSpPr>
            <a:spLocks noGrp="1" noChangeArrowheads="1"/>
          </p:cNvSpPr>
          <p:nvPr>
            <p:ph type="body" idx="1"/>
          </p:nvPr>
        </p:nvSpPr>
        <p:spPr/>
        <p:txBody>
          <a:bodyPr/>
          <a:lstStyle/>
          <a:p>
            <a:pPr marL="0" indent="0" eaLnBrk="1" hangingPunct="1">
              <a:buFont typeface="Wingdings" pitchFamily="2" charset="2"/>
              <a:buNone/>
            </a:pPr>
            <a:r>
              <a:rPr lang="en-US" sz="2800">
                <a:cs typeface="Times New Roman" pitchFamily="18" charset="0"/>
              </a:rPr>
              <a:t>Example 25: Change the major and class of Homer Wells.</a:t>
            </a:r>
            <a:endParaRPr lang="en-US" sz="2800">
              <a:latin typeface="Courier New" pitchFamily="49" charset="0"/>
              <a:cs typeface="Courier New" pitchFamily="49" charset="0"/>
            </a:endParaRPr>
          </a:p>
          <a:p>
            <a:pPr marL="0" indent="0" eaLnBrk="1" hangingPunct="1">
              <a:buFont typeface="Wingdings" pitchFamily="2" charset="2"/>
              <a:buNone/>
            </a:pPr>
            <a:endParaRPr lang="en-US" sz="2800">
              <a:latin typeface="Courier New" pitchFamily="49" charset="0"/>
              <a:cs typeface="Courier New" pitchFamily="49" charset="0"/>
            </a:endParaRPr>
          </a:p>
          <a:p>
            <a:pPr marL="0" indent="0" eaLnBrk="1" hangingPunct="1">
              <a:buFont typeface="Wingdings" pitchFamily="2" charset="2"/>
              <a:buNone/>
            </a:pPr>
            <a:r>
              <a:rPr lang="en-US" sz="2800">
                <a:latin typeface="Courier New" pitchFamily="49" charset="0"/>
                <a:cs typeface="Courier New" pitchFamily="49" charset="0"/>
              </a:rPr>
              <a:t>UPDATE Student </a:t>
            </a:r>
          </a:p>
          <a:p>
            <a:pPr marL="0" indent="0" eaLnBrk="1" hangingPunct="1">
              <a:buFont typeface="Wingdings" pitchFamily="2" charset="2"/>
              <a:buNone/>
            </a:pPr>
            <a:r>
              <a:rPr lang="en-US" sz="2800">
                <a:latin typeface="Courier New" pitchFamily="49" charset="0"/>
                <a:cs typeface="Courier New" pitchFamily="49" charset="0"/>
              </a:rPr>
              <a:t> SET StdMajor = 'ACCT', </a:t>
            </a:r>
          </a:p>
          <a:p>
            <a:pPr marL="0" indent="0" eaLnBrk="1" hangingPunct="1">
              <a:buFont typeface="Wingdings" pitchFamily="2" charset="2"/>
              <a:buNone/>
            </a:pPr>
            <a:r>
              <a:rPr lang="en-US" sz="2800">
                <a:latin typeface="Courier New" pitchFamily="49" charset="0"/>
                <a:cs typeface="Courier New" pitchFamily="49" charset="0"/>
              </a:rPr>
              <a:t>     StdClass = 'SO' </a:t>
            </a:r>
          </a:p>
          <a:p>
            <a:pPr marL="0" indent="0" eaLnBrk="1" hangingPunct="1">
              <a:buFont typeface="Wingdings" pitchFamily="2" charset="2"/>
              <a:buNone/>
            </a:pPr>
            <a:r>
              <a:rPr lang="en-US" sz="2800">
                <a:latin typeface="Courier New" pitchFamily="49" charset="0"/>
                <a:cs typeface="Courier New" pitchFamily="49" charset="0"/>
              </a:rPr>
              <a:t> WHERE StdFirstName = 'HOMER' </a:t>
            </a:r>
          </a:p>
          <a:p>
            <a:pPr marL="0" indent="0" eaLnBrk="1" hangingPunct="1">
              <a:buFont typeface="Wingdings" pitchFamily="2" charset="2"/>
              <a:buNone/>
            </a:pPr>
            <a:r>
              <a:rPr lang="en-US" sz="2800">
                <a:latin typeface="Courier New" pitchFamily="49" charset="0"/>
                <a:cs typeface="Times New Roman" pitchFamily="18" charset="0"/>
              </a:rPr>
              <a:t>   AND StdLastName = 'WELLS'</a:t>
            </a:r>
            <a:r>
              <a:rPr lang="en-US" sz="2800">
                <a:latin typeface="Courier New" pitchFamily="49"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DELETE Example</a:t>
            </a:r>
          </a:p>
        </p:txBody>
      </p:sp>
      <p:sp>
        <p:nvSpPr>
          <p:cNvPr id="48131" name="Rectangle 3"/>
          <p:cNvSpPr>
            <a:spLocks noGrp="1" noChangeArrowheads="1"/>
          </p:cNvSpPr>
          <p:nvPr>
            <p:ph type="body" idx="1"/>
          </p:nvPr>
        </p:nvSpPr>
        <p:spPr/>
        <p:txBody>
          <a:bodyPr/>
          <a:lstStyle/>
          <a:p>
            <a:pPr eaLnBrk="1" hangingPunct="1">
              <a:buFont typeface="Wingdings" pitchFamily="2" charset="2"/>
              <a:buNone/>
            </a:pPr>
            <a:r>
              <a:rPr lang="en-US" sz="2800" dirty="0">
                <a:cs typeface="Times New Roman" pitchFamily="18" charset="0"/>
              </a:rPr>
              <a:t>Example 26: Delete all IS majors who are seniors.</a:t>
            </a:r>
            <a:endParaRPr lang="en-US" sz="2800" dirty="0"/>
          </a:p>
          <a:p>
            <a:pPr eaLnBrk="1" hangingPunct="1">
              <a:buFont typeface="Wingdings" pitchFamily="2" charset="2"/>
              <a:buNone/>
            </a:pPr>
            <a:endParaRPr lang="en-US" sz="2800" dirty="0">
              <a:latin typeface="Courier New" pitchFamily="49" charset="0"/>
              <a:cs typeface="Courier New" pitchFamily="49" charset="0"/>
            </a:endParaRPr>
          </a:p>
          <a:p>
            <a:pPr eaLnBrk="1" hangingPunct="1">
              <a:buFont typeface="Wingdings" pitchFamily="2" charset="2"/>
              <a:buNone/>
            </a:pPr>
            <a:r>
              <a:rPr lang="en-US" sz="2800" dirty="0">
                <a:latin typeface="Courier New" pitchFamily="49" charset="0"/>
                <a:cs typeface="Courier New" pitchFamily="49" charset="0"/>
              </a:rPr>
              <a:t>DELETE FROM Student </a:t>
            </a:r>
          </a:p>
          <a:p>
            <a:pPr eaLnBrk="1" hangingPunct="1">
              <a:buFont typeface="Wingdings" pitchFamily="2" charset="2"/>
              <a:buNone/>
            </a:pPr>
            <a:r>
              <a:rPr lang="en-US" sz="2800" dirty="0">
                <a:latin typeface="Courier New" pitchFamily="49" charset="0"/>
                <a:cs typeface="Times New Roman" pitchFamily="18" charset="0"/>
              </a:rPr>
              <a:t> WHERE </a:t>
            </a:r>
            <a:r>
              <a:rPr lang="en-US" sz="2800" dirty="0" err="1">
                <a:latin typeface="Courier New" pitchFamily="49" charset="0"/>
                <a:cs typeface="Times New Roman" pitchFamily="18" charset="0"/>
              </a:rPr>
              <a:t>StdMajor</a:t>
            </a:r>
            <a:r>
              <a:rPr lang="en-US" sz="2800" dirty="0">
                <a:latin typeface="Courier New" pitchFamily="49" charset="0"/>
                <a:cs typeface="Times New Roman" pitchFamily="18" charset="0"/>
              </a:rPr>
              <a:t> = 'IS' </a:t>
            </a:r>
          </a:p>
          <a:p>
            <a:pPr eaLnBrk="1" hangingPunct="1">
              <a:buFont typeface="Wingdings" pitchFamily="2" charset="2"/>
              <a:buNone/>
            </a:pPr>
            <a:r>
              <a:rPr lang="en-US" sz="2800" dirty="0">
                <a:latin typeface="Courier New" pitchFamily="49" charset="0"/>
                <a:cs typeface="Times New Roman" pitchFamily="18" charset="0"/>
              </a:rPr>
              <a:t>   AND </a:t>
            </a:r>
            <a:r>
              <a:rPr lang="en-US" sz="2800" dirty="0" err="1">
                <a:latin typeface="Courier New" pitchFamily="49" charset="0"/>
                <a:cs typeface="Times New Roman" pitchFamily="18" charset="0"/>
              </a:rPr>
              <a:t>StdClass</a:t>
            </a:r>
            <a:r>
              <a:rPr lang="en-US" sz="2800" dirty="0">
                <a:latin typeface="Courier New" pitchFamily="49" charset="0"/>
                <a:cs typeface="Times New Roman" pitchFamily="18" charset="0"/>
              </a:rPr>
              <a:t> = 'SR'</a:t>
            </a:r>
            <a:r>
              <a:rPr lang="en-US" sz="2800" dirty="0">
                <a:latin typeface="Courier New" pitchFamily="49"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Errors</a:t>
            </a:r>
          </a:p>
        </p:txBody>
      </p:sp>
      <p:sp>
        <p:nvSpPr>
          <p:cNvPr id="3" name="Content Placeholder 2"/>
          <p:cNvSpPr>
            <a:spLocks noGrp="1"/>
          </p:cNvSpPr>
          <p:nvPr>
            <p:ph idx="1"/>
          </p:nvPr>
        </p:nvSpPr>
        <p:spPr/>
        <p:txBody>
          <a:bodyPr/>
          <a:lstStyle/>
          <a:p>
            <a:r>
              <a:rPr lang="en-US" dirty="0"/>
              <a:t>Correct examples and guidelines not sufficient</a:t>
            </a:r>
          </a:p>
          <a:p>
            <a:r>
              <a:rPr lang="en-US" dirty="0"/>
              <a:t>Need awareness of incorrect examples and error types</a:t>
            </a:r>
          </a:p>
          <a:p>
            <a:pPr lvl="1"/>
            <a:r>
              <a:rPr lang="en-US" dirty="0"/>
              <a:t>Avoid errors</a:t>
            </a:r>
          </a:p>
          <a:p>
            <a:pPr lvl="1"/>
            <a:r>
              <a:rPr lang="en-US" dirty="0"/>
              <a:t>Diagnose incorrect statements</a:t>
            </a:r>
          </a:p>
          <a:p>
            <a:pPr lvl="1"/>
            <a:r>
              <a:rPr lang="en-US" dirty="0"/>
              <a:t>Reduce frustration and increase confidence</a:t>
            </a:r>
          </a:p>
        </p:txBody>
      </p:sp>
    </p:spTree>
    <p:extLst>
      <p:ext uri="{BB962C8B-B14F-4D97-AF65-F5344CB8AC3E}">
        <p14:creationId xmlns:p14="http://schemas.microsoft.com/office/powerpoint/2010/main" val="2296038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Error Severity</a:t>
            </a:r>
          </a:p>
        </p:txBody>
      </p:sp>
      <p:sp>
        <p:nvSpPr>
          <p:cNvPr id="3" name="Content Placeholder 2"/>
          <p:cNvSpPr>
            <a:spLocks noGrp="1"/>
          </p:cNvSpPr>
          <p:nvPr>
            <p:ph idx="1"/>
          </p:nvPr>
        </p:nvSpPr>
        <p:spPr/>
        <p:txBody>
          <a:bodyPr/>
          <a:lstStyle/>
          <a:p>
            <a:r>
              <a:rPr lang="en-US" dirty="0"/>
              <a:t>Syntax: no execution</a:t>
            </a:r>
          </a:p>
          <a:p>
            <a:r>
              <a:rPr lang="en-US" dirty="0"/>
              <a:t>Redundancy: execution with correct rows but excessive resources</a:t>
            </a:r>
          </a:p>
          <a:p>
            <a:r>
              <a:rPr lang="en-US" dirty="0"/>
              <a:t>Semantic: execution with incorrect rows and sometimes excessive resources</a:t>
            </a:r>
          </a:p>
        </p:txBody>
      </p:sp>
    </p:spTree>
    <p:extLst>
      <p:ext uri="{BB962C8B-B14F-4D97-AF65-F5344CB8AC3E}">
        <p14:creationId xmlns:p14="http://schemas.microsoft.com/office/powerpoint/2010/main" val="196886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Error Examples</a:t>
            </a:r>
          </a:p>
        </p:txBody>
      </p:sp>
      <p:sp>
        <p:nvSpPr>
          <p:cNvPr id="3" name="Content Placeholder 2"/>
          <p:cNvSpPr>
            <a:spLocks noGrp="1"/>
          </p:cNvSpPr>
          <p:nvPr>
            <p:ph idx="1"/>
          </p:nvPr>
        </p:nvSpPr>
        <p:spPr/>
        <p:txBody>
          <a:bodyPr/>
          <a:lstStyle/>
          <a:p>
            <a:r>
              <a:rPr lang="en-US" sz="2800" dirty="0"/>
              <a:t>Syntax</a:t>
            </a:r>
          </a:p>
          <a:p>
            <a:pPr lvl="1"/>
            <a:r>
              <a:rPr lang="en-US" sz="2400" dirty="0"/>
              <a:t>Missing table</a:t>
            </a:r>
          </a:p>
          <a:p>
            <a:pPr lvl="1"/>
            <a:r>
              <a:rPr lang="en-US" sz="2400" dirty="0"/>
              <a:t>Unqualified column name</a:t>
            </a:r>
          </a:p>
          <a:p>
            <a:pPr lvl="1"/>
            <a:r>
              <a:rPr lang="en-US" sz="2400" dirty="0"/>
              <a:t>Misspelled keyword</a:t>
            </a:r>
          </a:p>
          <a:p>
            <a:r>
              <a:rPr lang="en-US" sz="2800" dirty="0"/>
              <a:t>Redundancy</a:t>
            </a:r>
          </a:p>
          <a:p>
            <a:pPr lvl="1"/>
            <a:r>
              <a:rPr lang="en-US" sz="2400" dirty="0"/>
              <a:t>Extra table</a:t>
            </a:r>
          </a:p>
          <a:p>
            <a:pPr lvl="1"/>
            <a:r>
              <a:rPr lang="en-US" sz="2400" dirty="0"/>
              <a:t>Unneeded GROUP BY clause</a:t>
            </a:r>
          </a:p>
          <a:p>
            <a:r>
              <a:rPr lang="en-US" sz="2800" dirty="0"/>
              <a:t>Semantic</a:t>
            </a:r>
          </a:p>
          <a:p>
            <a:pPr lvl="1"/>
            <a:r>
              <a:rPr lang="en-US" sz="2400" dirty="0"/>
              <a:t>Missing join or row condition</a:t>
            </a:r>
          </a:p>
          <a:p>
            <a:pPr lvl="1"/>
            <a:r>
              <a:rPr lang="en-US" sz="2400" dirty="0"/>
              <a:t>Missing parentheses</a:t>
            </a:r>
          </a:p>
        </p:txBody>
      </p:sp>
    </p:spTree>
    <p:extLst>
      <p:ext uri="{BB962C8B-B14F-4D97-AF65-F5344CB8AC3E}">
        <p14:creationId xmlns:p14="http://schemas.microsoft.com/office/powerpoint/2010/main" val="143937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t>Missing Join Condition</a:t>
            </a:r>
          </a:p>
        </p:txBody>
      </p:sp>
      <p:sp>
        <p:nvSpPr>
          <p:cNvPr id="48131" name="Rectangle 3"/>
          <p:cNvSpPr>
            <a:spLocks noGrp="1" noChangeArrowheads="1"/>
          </p:cNvSpPr>
          <p:nvPr>
            <p:ph type="body" idx="1"/>
          </p:nvPr>
        </p:nvSpPr>
        <p:spPr/>
        <p:txBody>
          <a:bodyPr/>
          <a:lstStyle/>
          <a:p>
            <a:pPr eaLnBrk="1" hangingPunct="1">
              <a:buNone/>
            </a:pPr>
            <a:r>
              <a:rPr lang="en-US" sz="2800" dirty="0">
                <a:cs typeface="Times New Roman" pitchFamily="18" charset="0"/>
              </a:rPr>
              <a:t>Example 27: List the student name and offering number in which the grade is greater than 3.7 and the offering is given in fall 2016.</a:t>
            </a:r>
            <a:endParaRPr lang="en-US" sz="2800" dirty="0">
              <a:latin typeface="Courier New" pitchFamily="49" charset="0"/>
              <a:cs typeface="Courier New" pitchFamily="49" charset="0"/>
            </a:endParaRPr>
          </a:p>
          <a:p>
            <a:pPr eaLnBrk="1" hangingPunct="1">
              <a:buNone/>
            </a:pPr>
            <a:endParaRPr lang="en-US" sz="2000" dirty="0">
              <a:latin typeface="Courier New" pitchFamily="49" charset="0"/>
              <a:cs typeface="Courier New" pitchFamily="49" charset="0"/>
            </a:endParaRPr>
          </a:p>
          <a:p>
            <a:pPr eaLnBrk="1" hangingPunct="1">
              <a:buNone/>
            </a:pPr>
            <a:r>
              <a:rPr lang="en-US" sz="2000" dirty="0">
                <a:latin typeface="Courier New" pitchFamily="49" charset="0"/>
                <a:cs typeface="Courier New" pitchFamily="49" charset="0"/>
              </a:rPr>
              <a:t>SELECT </a:t>
            </a:r>
            <a:r>
              <a:rPr lang="en-US" sz="2000" dirty="0" err="1">
                <a:latin typeface="Courier New" pitchFamily="49" charset="0"/>
                <a:cs typeface="Courier New" pitchFamily="49" charset="0"/>
              </a:rPr>
              <a:t>StdFirstName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StdLastName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Enrollment.OfferNo</a:t>
            </a:r>
            <a:r>
              <a:rPr lang="en-US" sz="2000" dirty="0">
                <a:latin typeface="Courier New" pitchFamily="49" charset="0"/>
                <a:cs typeface="Courier New" pitchFamily="49" charset="0"/>
              </a:rPr>
              <a:t> </a:t>
            </a:r>
          </a:p>
          <a:p>
            <a:pPr eaLnBrk="1" hangingPunct="1">
              <a:buNone/>
            </a:pPr>
            <a:r>
              <a:rPr lang="en-US" sz="2000" dirty="0">
                <a:latin typeface="Courier New" pitchFamily="49" charset="0"/>
                <a:cs typeface="Courier New" pitchFamily="49" charset="0"/>
              </a:rPr>
              <a:t> FROM Student, Enrollment, Offering </a:t>
            </a:r>
          </a:p>
          <a:p>
            <a:pPr eaLnBrk="1" hangingPunct="1">
              <a:buNone/>
            </a:pPr>
            <a:r>
              <a:rPr lang="en-US" sz="2000" dirty="0">
                <a:latin typeface="Courier New" pitchFamily="49" charset="0"/>
                <a:cs typeface="Courier New" pitchFamily="49" charset="0"/>
              </a:rPr>
              <a:t> WHERE </a:t>
            </a:r>
            <a:r>
              <a:rPr lang="en-US" sz="2000" dirty="0" err="1">
                <a:latin typeface="Courier New" pitchFamily="49" charset="0"/>
                <a:cs typeface="Courier New" pitchFamily="49" charset="0"/>
              </a:rPr>
              <a:t>Student.StdNo</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Enrollment.StdNo</a:t>
            </a:r>
            <a:endParaRPr lang="en-US" sz="2000" dirty="0">
              <a:latin typeface="Courier New" pitchFamily="49" charset="0"/>
              <a:cs typeface="Courier New" pitchFamily="49" charset="0"/>
            </a:endParaRPr>
          </a:p>
          <a:p>
            <a:pPr eaLnBrk="1" hangingPunct="1">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OffYear</a:t>
            </a:r>
            <a:r>
              <a:rPr lang="en-US" sz="2000" dirty="0">
                <a:latin typeface="Courier New" pitchFamily="49" charset="0"/>
                <a:cs typeface="Courier New" pitchFamily="49" charset="0"/>
              </a:rPr>
              <a:t> = 2016 AND </a:t>
            </a:r>
            <a:r>
              <a:rPr lang="en-US" sz="2000" dirty="0" err="1">
                <a:latin typeface="Courier New" pitchFamily="49" charset="0"/>
                <a:cs typeface="Courier New" pitchFamily="49" charset="0"/>
              </a:rPr>
              <a:t>OffTerm</a:t>
            </a:r>
            <a:r>
              <a:rPr lang="en-US" sz="2000" dirty="0">
                <a:latin typeface="Courier New" pitchFamily="49" charset="0"/>
                <a:cs typeface="Courier New" pitchFamily="49" charset="0"/>
              </a:rPr>
              <a:t> = 'FALL'  </a:t>
            </a:r>
          </a:p>
          <a:p>
            <a:pPr eaLnBrk="1" hangingPunct="1">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EnrGrade</a:t>
            </a:r>
            <a:r>
              <a:rPr lang="en-US" sz="2000" dirty="0">
                <a:latin typeface="Courier New" pitchFamily="49" charset="0"/>
                <a:cs typeface="Courier New" pitchFamily="49" charset="0"/>
              </a:rPr>
              <a:t> &gt;= 3.7</a:t>
            </a:r>
          </a:p>
          <a:p>
            <a:pPr eaLnBrk="1" hangingPunct="1">
              <a:buFont typeface="Wingdings" pitchFamily="2" charset="2"/>
              <a:buNone/>
            </a:pPr>
            <a:r>
              <a:rPr lang="en-US" sz="2800" dirty="0">
                <a:latin typeface="Courier New" pitchFamily="49" charset="0"/>
              </a:rPr>
              <a:t> </a:t>
            </a:r>
          </a:p>
        </p:txBody>
      </p:sp>
    </p:spTree>
    <p:extLst>
      <p:ext uri="{BB962C8B-B14F-4D97-AF65-F5344CB8AC3E}">
        <p14:creationId xmlns:p14="http://schemas.microsoft.com/office/powerpoint/2010/main" val="2336491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t>Unnecessary GROUP BY</a:t>
            </a:r>
          </a:p>
        </p:txBody>
      </p:sp>
      <p:sp>
        <p:nvSpPr>
          <p:cNvPr id="48131" name="Rectangle 3"/>
          <p:cNvSpPr>
            <a:spLocks noGrp="1" noChangeArrowheads="1"/>
          </p:cNvSpPr>
          <p:nvPr>
            <p:ph type="body" idx="1"/>
          </p:nvPr>
        </p:nvSpPr>
        <p:spPr/>
        <p:txBody>
          <a:bodyPr/>
          <a:lstStyle/>
          <a:p>
            <a:pPr eaLnBrk="1" hangingPunct="1">
              <a:buNone/>
            </a:pPr>
            <a:r>
              <a:rPr lang="en-US" sz="2800" dirty="0">
                <a:cs typeface="Times New Roman" pitchFamily="18" charset="0"/>
              </a:rPr>
              <a:t>Example 28: List the student name and the offering number in which the grade is greater than 3.7 and the offering is given in fall 2016.</a:t>
            </a:r>
            <a:endParaRPr lang="en-US" sz="2800" dirty="0">
              <a:latin typeface="Courier New" pitchFamily="49" charset="0"/>
              <a:cs typeface="Courier New" pitchFamily="49" charset="0"/>
            </a:endParaRPr>
          </a:p>
          <a:p>
            <a:pPr eaLnBrk="1" hangingPunct="1">
              <a:buNone/>
            </a:pPr>
            <a:endParaRPr lang="en-US" sz="2000" dirty="0">
              <a:latin typeface="Courier New" pitchFamily="49" charset="0"/>
              <a:cs typeface="Courier New" pitchFamily="49" charset="0"/>
            </a:endParaRPr>
          </a:p>
          <a:p>
            <a:pPr eaLnBrk="1" hangingPunct="1">
              <a:buNone/>
            </a:pPr>
            <a:r>
              <a:rPr lang="en-US" sz="2000" dirty="0">
                <a:latin typeface="Courier New" pitchFamily="49" charset="0"/>
                <a:cs typeface="Courier New" pitchFamily="49" charset="0"/>
              </a:rPr>
              <a:t>SELECT </a:t>
            </a:r>
            <a:r>
              <a:rPr lang="en-US" sz="2000" dirty="0" err="1">
                <a:latin typeface="Courier New" pitchFamily="49" charset="0"/>
                <a:cs typeface="Courier New" pitchFamily="49" charset="0"/>
              </a:rPr>
              <a:t>StdFirstName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StdLastName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Enrollment.OfferNo</a:t>
            </a:r>
            <a:r>
              <a:rPr lang="en-US" sz="2000" dirty="0">
                <a:latin typeface="Courier New" pitchFamily="49" charset="0"/>
                <a:cs typeface="Courier New" pitchFamily="49" charset="0"/>
              </a:rPr>
              <a:t> </a:t>
            </a:r>
          </a:p>
          <a:p>
            <a:pPr eaLnBrk="1" hangingPunct="1">
              <a:buNone/>
            </a:pPr>
            <a:r>
              <a:rPr lang="en-US" sz="2000" dirty="0">
                <a:latin typeface="Courier New" pitchFamily="49" charset="0"/>
                <a:cs typeface="Courier New" pitchFamily="49" charset="0"/>
              </a:rPr>
              <a:t> FROM Student, Enrollment, Offering </a:t>
            </a:r>
          </a:p>
          <a:p>
            <a:pPr eaLnBrk="1" hangingPunct="1">
              <a:buNone/>
            </a:pPr>
            <a:r>
              <a:rPr lang="en-US" sz="2000" dirty="0">
                <a:latin typeface="Courier New" pitchFamily="49" charset="0"/>
                <a:cs typeface="Courier New" pitchFamily="49" charset="0"/>
              </a:rPr>
              <a:t> WHERE </a:t>
            </a:r>
            <a:r>
              <a:rPr lang="en-US" sz="2000" dirty="0" err="1">
                <a:latin typeface="Courier New" pitchFamily="49" charset="0"/>
                <a:cs typeface="Courier New" pitchFamily="49" charset="0"/>
              </a:rPr>
              <a:t>Student.StdNo</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Enrollment.StdNo</a:t>
            </a:r>
            <a:endParaRPr lang="en-US" sz="2000" dirty="0">
              <a:latin typeface="Courier New" pitchFamily="49" charset="0"/>
              <a:cs typeface="Courier New" pitchFamily="49" charset="0"/>
            </a:endParaRPr>
          </a:p>
          <a:p>
            <a:pPr eaLnBrk="1" hangingPunct="1">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Offering.OfferNo</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Enrollment.OfferNo</a:t>
            </a:r>
            <a:r>
              <a:rPr lang="en-US" sz="2000" dirty="0">
                <a:latin typeface="Courier New" pitchFamily="49" charset="0"/>
                <a:cs typeface="Courier New" pitchFamily="49" charset="0"/>
              </a:rPr>
              <a:t> </a:t>
            </a:r>
          </a:p>
          <a:p>
            <a:pPr eaLnBrk="1" hangingPunct="1">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OffYear</a:t>
            </a:r>
            <a:r>
              <a:rPr lang="en-US" sz="2000" dirty="0">
                <a:latin typeface="Courier New" pitchFamily="49" charset="0"/>
                <a:cs typeface="Courier New" pitchFamily="49" charset="0"/>
              </a:rPr>
              <a:t> = 2016 AND </a:t>
            </a:r>
            <a:r>
              <a:rPr lang="en-US" sz="2000" dirty="0" err="1">
                <a:latin typeface="Courier New" pitchFamily="49" charset="0"/>
                <a:cs typeface="Courier New" pitchFamily="49" charset="0"/>
              </a:rPr>
              <a:t>OffTerm</a:t>
            </a:r>
            <a:r>
              <a:rPr lang="en-US" sz="2000" dirty="0">
                <a:latin typeface="Courier New" pitchFamily="49" charset="0"/>
                <a:cs typeface="Courier New" pitchFamily="49" charset="0"/>
              </a:rPr>
              <a:t> = 'FALL'  </a:t>
            </a:r>
          </a:p>
          <a:p>
            <a:pPr eaLnBrk="1" hangingPunct="1">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EnrGrade</a:t>
            </a:r>
            <a:r>
              <a:rPr lang="en-US" sz="2000" dirty="0">
                <a:latin typeface="Courier New" pitchFamily="49" charset="0"/>
                <a:cs typeface="Courier New" pitchFamily="49" charset="0"/>
              </a:rPr>
              <a:t> &gt;= 3.7</a:t>
            </a:r>
          </a:p>
          <a:p>
            <a:pPr eaLnBrk="1" hangingPunct="1">
              <a:buNone/>
            </a:pPr>
            <a:r>
              <a:rPr lang="en-US" sz="2000" dirty="0">
                <a:latin typeface="Courier New" pitchFamily="49" charset="0"/>
                <a:cs typeface="Courier New" pitchFamily="49" charset="0"/>
              </a:rPr>
              <a:t>GROUP BY </a:t>
            </a:r>
            <a:r>
              <a:rPr lang="en-US" sz="2000" dirty="0" err="1">
                <a:latin typeface="Courier New" pitchFamily="49" charset="0"/>
                <a:cs typeface="Courier New" pitchFamily="49" charset="0"/>
              </a:rPr>
              <a:t>StdFirstName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StdLastName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Enrollment.OfferNo</a:t>
            </a:r>
            <a:endParaRPr lang="en-US" sz="2000" dirty="0">
              <a:latin typeface="Courier New" pitchFamily="49" charset="0"/>
              <a:cs typeface="Courier New" pitchFamily="49" charset="0"/>
            </a:endParaRPr>
          </a:p>
          <a:p>
            <a:pPr eaLnBrk="1" hangingPunct="1">
              <a:buFont typeface="Wingdings" pitchFamily="2" charset="2"/>
              <a:buNone/>
            </a:pPr>
            <a:r>
              <a:rPr lang="en-US" sz="2800" dirty="0">
                <a:latin typeface="Courier New" pitchFamily="49" charset="0"/>
              </a:rPr>
              <a:t> </a:t>
            </a:r>
          </a:p>
        </p:txBody>
      </p:sp>
    </p:spTree>
    <p:extLst>
      <p:ext uri="{BB962C8B-B14F-4D97-AF65-F5344CB8AC3E}">
        <p14:creationId xmlns:p14="http://schemas.microsoft.com/office/powerpoint/2010/main" val="402565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SQL Standardization</a:t>
            </a:r>
          </a:p>
        </p:txBody>
      </p:sp>
      <p:sp>
        <p:nvSpPr>
          <p:cNvPr id="8195" name="Rectangle 3"/>
          <p:cNvSpPr>
            <a:spLocks noGrp="1" noChangeArrowheads="1"/>
          </p:cNvSpPr>
          <p:nvPr>
            <p:ph type="body" idx="1"/>
          </p:nvPr>
        </p:nvSpPr>
        <p:spPr/>
        <p:txBody>
          <a:bodyPr/>
          <a:lstStyle/>
          <a:p>
            <a:pPr eaLnBrk="1" hangingPunct="1"/>
            <a:endParaRPr lang="en-US" dirty="0"/>
          </a:p>
          <a:p>
            <a:pPr eaLnBrk="1" hangingPunct="1"/>
            <a:r>
              <a:rPr lang="en-US" dirty="0"/>
              <a:t>Relatively simple standard: SQL-86 and revision (SQL-89)</a:t>
            </a:r>
          </a:p>
          <a:p>
            <a:pPr eaLnBrk="1" hangingPunct="1"/>
            <a:r>
              <a:rPr lang="en-US" dirty="0"/>
              <a:t>Modestly complex standard: SQL-92</a:t>
            </a:r>
          </a:p>
          <a:p>
            <a:pPr eaLnBrk="1" hangingPunct="1"/>
            <a:r>
              <a:rPr lang="en-US" dirty="0"/>
              <a:t>Complex standards: SQL:1999, SQL:2003, SQL:2008, SQL:2011, and SQL:2016</a:t>
            </a:r>
          </a:p>
        </p:txBody>
      </p: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t>Missing Parentheses</a:t>
            </a:r>
          </a:p>
        </p:txBody>
      </p:sp>
      <p:sp>
        <p:nvSpPr>
          <p:cNvPr id="48131" name="Rectangle 3"/>
          <p:cNvSpPr>
            <a:spLocks noGrp="1" noChangeArrowheads="1"/>
          </p:cNvSpPr>
          <p:nvPr>
            <p:ph type="body" idx="1"/>
          </p:nvPr>
        </p:nvSpPr>
        <p:spPr/>
        <p:txBody>
          <a:bodyPr/>
          <a:lstStyle/>
          <a:p>
            <a:pPr eaLnBrk="1" hangingPunct="1">
              <a:buNone/>
            </a:pPr>
            <a:r>
              <a:rPr lang="en-US" sz="2800" dirty="0">
                <a:cs typeface="Times New Roman" pitchFamily="18" charset="0"/>
              </a:rPr>
              <a:t>Example 29: List the offer number, course number, and faculty number for course offerings scheduled in spring or summer of 2016.</a:t>
            </a:r>
            <a:endParaRPr lang="en-US" sz="2800" dirty="0">
              <a:latin typeface="Courier New" pitchFamily="49" charset="0"/>
              <a:cs typeface="Courier New" pitchFamily="49" charset="0"/>
            </a:endParaRPr>
          </a:p>
          <a:p>
            <a:pPr eaLnBrk="1" hangingPunct="1">
              <a:buNone/>
            </a:pPr>
            <a:endParaRPr lang="en-US" sz="2000" dirty="0">
              <a:latin typeface="Courier New" pitchFamily="49" charset="0"/>
              <a:cs typeface="Courier New" pitchFamily="49" charset="0"/>
            </a:endParaRPr>
          </a:p>
          <a:p>
            <a:pPr eaLnBrk="1" hangingPunct="1">
              <a:buNone/>
            </a:pPr>
            <a:r>
              <a:rPr lang="en-US" sz="2000" dirty="0">
                <a:latin typeface="Courier New" pitchFamily="49" charset="0"/>
                <a:cs typeface="Courier New" pitchFamily="49" charset="0"/>
              </a:rPr>
              <a:t>SELECT </a:t>
            </a:r>
            <a:r>
              <a:rPr lang="en-US" sz="2000" dirty="0" err="1">
                <a:latin typeface="Courier New" pitchFamily="49" charset="0"/>
                <a:cs typeface="Courier New" pitchFamily="49" charset="0"/>
              </a:rPr>
              <a:t>OfferNo</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CourseNo</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FacNo</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OffYear</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OffTerm</a:t>
            </a:r>
            <a:r>
              <a:rPr lang="en-US" sz="2000" dirty="0">
                <a:latin typeface="Courier New" pitchFamily="49" charset="0"/>
                <a:cs typeface="Courier New" pitchFamily="49" charset="0"/>
              </a:rPr>
              <a:t> </a:t>
            </a:r>
          </a:p>
          <a:p>
            <a:pPr eaLnBrk="1" hangingPunct="1">
              <a:buNone/>
            </a:pPr>
            <a:r>
              <a:rPr lang="en-US" sz="2000" dirty="0">
                <a:latin typeface="Courier New" pitchFamily="49" charset="0"/>
                <a:cs typeface="Courier New" pitchFamily="49" charset="0"/>
              </a:rPr>
              <a:t> FROM Offering </a:t>
            </a:r>
          </a:p>
          <a:p>
            <a:pPr eaLnBrk="1" hangingPunct="1">
              <a:buNone/>
            </a:pPr>
            <a:r>
              <a:rPr lang="en-US" sz="2000" dirty="0">
                <a:latin typeface="Courier New" pitchFamily="49" charset="0"/>
                <a:cs typeface="Courier New" pitchFamily="49" charset="0"/>
              </a:rPr>
              <a:t> WHERE </a:t>
            </a:r>
            <a:r>
              <a:rPr lang="en-US" sz="2000" dirty="0" err="1">
                <a:latin typeface="Courier New" pitchFamily="49" charset="0"/>
                <a:cs typeface="Courier New" pitchFamily="49" charset="0"/>
              </a:rPr>
              <a:t>OffTerm</a:t>
            </a:r>
            <a:r>
              <a:rPr lang="en-US" sz="2000" dirty="0">
                <a:latin typeface="Courier New" pitchFamily="49" charset="0"/>
                <a:cs typeface="Courier New" pitchFamily="49" charset="0"/>
              </a:rPr>
              <a:t> = 'SPRING' OR </a:t>
            </a:r>
            <a:r>
              <a:rPr lang="en-US" sz="2000" dirty="0" err="1">
                <a:latin typeface="Courier New" pitchFamily="49" charset="0"/>
                <a:cs typeface="Courier New" pitchFamily="49" charset="0"/>
              </a:rPr>
              <a:t>OffTerm</a:t>
            </a:r>
            <a:r>
              <a:rPr lang="en-US" sz="2000" dirty="0">
                <a:latin typeface="Courier New" pitchFamily="49" charset="0"/>
                <a:cs typeface="Courier New" pitchFamily="49" charset="0"/>
              </a:rPr>
              <a:t> = 'SUMMER'</a:t>
            </a:r>
          </a:p>
          <a:p>
            <a:pPr eaLnBrk="1" hangingPunct="1">
              <a:buNone/>
            </a:pPr>
            <a:r>
              <a:rPr lang="en-US" sz="2000" dirty="0">
                <a:latin typeface="Courier New" pitchFamily="49" charset="0"/>
                <a:cs typeface="Courier New" pitchFamily="49" charset="0"/>
              </a:rPr>
              <a:t>   AND </a:t>
            </a:r>
            <a:r>
              <a:rPr lang="en-US" sz="2000" dirty="0" err="1">
                <a:latin typeface="Courier New" pitchFamily="49" charset="0"/>
                <a:cs typeface="Courier New" pitchFamily="49" charset="0"/>
              </a:rPr>
              <a:t>OffYear</a:t>
            </a:r>
            <a:r>
              <a:rPr lang="en-US" sz="2000" dirty="0">
                <a:latin typeface="Courier New" pitchFamily="49" charset="0"/>
                <a:cs typeface="Courier New" pitchFamily="49" charset="0"/>
              </a:rPr>
              <a:t> = 2016</a:t>
            </a:r>
          </a:p>
          <a:p>
            <a:pPr eaLnBrk="1" hangingPunct="1">
              <a:buNone/>
            </a:pPr>
            <a:endParaRPr lang="en-US" sz="2000" dirty="0">
              <a:latin typeface="Courier New" pitchFamily="49" charset="0"/>
              <a:cs typeface="Courier New" pitchFamily="49" charset="0"/>
            </a:endParaRPr>
          </a:p>
          <a:p>
            <a:pPr eaLnBrk="1" hangingPunct="1">
              <a:buFont typeface="Wingdings" pitchFamily="2" charset="2"/>
              <a:buNone/>
            </a:pPr>
            <a:r>
              <a:rPr lang="en-US" sz="2800" dirty="0">
                <a:latin typeface="Courier New" pitchFamily="49" charset="0"/>
              </a:rPr>
              <a:t> </a:t>
            </a:r>
          </a:p>
        </p:txBody>
      </p:sp>
    </p:spTree>
    <p:extLst>
      <p:ext uri="{BB962C8B-B14F-4D97-AF65-F5344CB8AC3E}">
        <p14:creationId xmlns:p14="http://schemas.microsoft.com/office/powerpoint/2010/main" val="2605326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Poor Coding Practices</a:t>
            </a:r>
          </a:p>
        </p:txBody>
      </p:sp>
      <p:sp>
        <p:nvSpPr>
          <p:cNvPr id="3" name="Content Placeholder 2"/>
          <p:cNvSpPr>
            <a:spLocks noGrp="1"/>
          </p:cNvSpPr>
          <p:nvPr>
            <p:ph idx="1"/>
          </p:nvPr>
        </p:nvSpPr>
        <p:spPr/>
        <p:txBody>
          <a:bodyPr/>
          <a:lstStyle/>
          <a:p>
            <a:r>
              <a:rPr lang="en-US" dirty="0"/>
              <a:t>Mixed join styles</a:t>
            </a:r>
          </a:p>
          <a:p>
            <a:r>
              <a:rPr lang="en-US" dirty="0"/>
              <a:t>Incompatible constant</a:t>
            </a:r>
          </a:p>
          <a:p>
            <a:r>
              <a:rPr lang="en-US" dirty="0"/>
              <a:t>LIKE operator in a date comparison</a:t>
            </a:r>
          </a:p>
          <a:p>
            <a:r>
              <a:rPr lang="en-US" dirty="0"/>
              <a:t>Poor clause alignment</a:t>
            </a:r>
          </a:p>
          <a:p>
            <a:r>
              <a:rPr lang="en-US" dirty="0"/>
              <a:t>LIKE operator without pattern matching characters</a:t>
            </a:r>
          </a:p>
        </p:txBody>
      </p:sp>
    </p:spTree>
    <p:extLst>
      <p:ext uri="{BB962C8B-B14F-4D97-AF65-F5344CB8AC3E}">
        <p14:creationId xmlns:p14="http://schemas.microsoft.com/office/powerpoint/2010/main" val="741164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t>Poor Coding Example</a:t>
            </a:r>
          </a:p>
        </p:txBody>
      </p:sp>
      <p:sp>
        <p:nvSpPr>
          <p:cNvPr id="48131" name="Rectangle 3"/>
          <p:cNvSpPr>
            <a:spLocks noGrp="1" noChangeArrowheads="1"/>
          </p:cNvSpPr>
          <p:nvPr>
            <p:ph type="body" idx="1"/>
          </p:nvPr>
        </p:nvSpPr>
        <p:spPr/>
        <p:txBody>
          <a:bodyPr/>
          <a:lstStyle/>
          <a:p>
            <a:pPr eaLnBrk="1" hangingPunct="1">
              <a:buNone/>
            </a:pPr>
            <a:r>
              <a:rPr lang="en-US" sz="2800" dirty="0">
                <a:cs typeface="Times New Roman" pitchFamily="18" charset="0"/>
              </a:rPr>
              <a:t>Example 30: List Bob Norbert’s course schedule in spring 2017.</a:t>
            </a:r>
            <a:endParaRPr lang="en-US" sz="20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Offering.OfferNo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Offering.CourseNo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OffDays</a:t>
            </a:r>
            <a:r>
              <a:rPr lang="en-US" sz="1800" dirty="0">
                <a:latin typeface="Courier New" pitchFamily="49" charset="0"/>
                <a:cs typeface="Courier New" pitchFamily="49" charset="0"/>
              </a:rPr>
              <a:t>,</a:t>
            </a:r>
          </a:p>
          <a:p>
            <a:pPr eaLnBrk="1" hangingPunct="1">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OffLocation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CrsUnits</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FacFirstName</a:t>
            </a:r>
            <a:r>
              <a:rPr lang="en-US" sz="1800" dirty="0">
                <a:latin typeface="Courier New" pitchFamily="49" charset="0"/>
                <a:cs typeface="Courier New" pitchFamily="49" charset="0"/>
              </a:rPr>
              <a:t>,</a:t>
            </a:r>
          </a:p>
          <a:p>
            <a:pPr eaLnBrk="1" hangingPunct="1">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FacLastName</a:t>
            </a:r>
            <a:r>
              <a:rPr lang="en-US" sz="1800" dirty="0">
                <a:latin typeface="Courier New" pitchFamily="49" charset="0"/>
                <a:cs typeface="Courier New" pitchFamily="49" charset="0"/>
              </a:rPr>
              <a:t> FROM Faculty, Offering, Enrollment, Student, Course WHERE </a:t>
            </a:r>
            <a:r>
              <a:rPr lang="en-US" sz="1800" dirty="0" err="1">
                <a:latin typeface="Courier New" pitchFamily="49" charset="0"/>
                <a:cs typeface="Courier New" pitchFamily="49" charset="0"/>
              </a:rPr>
              <a:t>Faculty.FacNo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Offering.FacNo</a:t>
            </a:r>
            <a:r>
              <a:rPr lang="en-US" sz="1800" dirty="0">
                <a:latin typeface="Courier New" pitchFamily="49" charset="0"/>
                <a:cs typeface="Courier New" pitchFamily="49" charset="0"/>
              </a:rPr>
              <a:t> AND</a:t>
            </a:r>
          </a:p>
          <a:p>
            <a:pPr eaLnBrk="1" hangingPunct="1">
              <a:buNone/>
            </a:pPr>
            <a:r>
              <a:rPr lang="en-US" sz="1800" dirty="0" err="1">
                <a:latin typeface="Courier New" pitchFamily="49" charset="0"/>
                <a:cs typeface="Courier New" pitchFamily="49" charset="0"/>
              </a:rPr>
              <a:t>Offering.OfferNo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Enrollment.OfferNo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Student.StdNo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Enrollment.StdNo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AND </a:t>
            </a:r>
            <a:r>
              <a:rPr lang="en-US" sz="1800" dirty="0" err="1">
                <a:latin typeface="Courier New" pitchFamily="49" charset="0"/>
                <a:cs typeface="Courier New" pitchFamily="49" charset="0"/>
              </a:rPr>
              <a:t>Offering.CourseNo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Course.CourseNo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'2017' 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'SPRING' </a:t>
            </a:r>
          </a:p>
          <a:p>
            <a:pPr eaLnBrk="1" hangingPunct="1">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LIKE 'BOB' AND </a:t>
            </a:r>
            <a:r>
              <a:rPr lang="en-US" sz="1800" dirty="0" err="1">
                <a:latin typeface="Courier New" pitchFamily="49" charset="0"/>
                <a:cs typeface="Courier New" pitchFamily="49" charset="0"/>
              </a:rPr>
              <a:t>StdLastName</a:t>
            </a:r>
            <a:r>
              <a:rPr lang="en-US" sz="1800" dirty="0">
                <a:latin typeface="Courier New" pitchFamily="49" charset="0"/>
                <a:cs typeface="Courier New" pitchFamily="49" charset="0"/>
              </a:rPr>
              <a:t> = 'NORBERT'</a:t>
            </a:r>
          </a:p>
          <a:p>
            <a:pPr eaLnBrk="1" hangingPunct="1">
              <a:buNone/>
            </a:pPr>
            <a:endParaRPr lang="en-US" sz="2000" dirty="0">
              <a:latin typeface="Courier New" pitchFamily="49" charset="0"/>
              <a:cs typeface="Courier New" pitchFamily="49" charset="0"/>
            </a:endParaRPr>
          </a:p>
          <a:p>
            <a:pPr eaLnBrk="1" hangingPunct="1">
              <a:buFont typeface="Wingdings" pitchFamily="2" charset="2"/>
              <a:buNone/>
            </a:pPr>
            <a:r>
              <a:rPr lang="en-US" sz="2800" dirty="0">
                <a:latin typeface="Courier New" pitchFamily="49" charset="0"/>
              </a:rPr>
              <a:t> </a:t>
            </a:r>
          </a:p>
        </p:txBody>
      </p:sp>
    </p:spTree>
    <p:extLst>
      <p:ext uri="{BB962C8B-B14F-4D97-AF65-F5344CB8AC3E}">
        <p14:creationId xmlns:p14="http://schemas.microsoft.com/office/powerpoint/2010/main" val="86574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t>Summary</a:t>
            </a:r>
          </a:p>
        </p:txBody>
      </p:sp>
      <p:sp>
        <p:nvSpPr>
          <p:cNvPr id="49155" name="Rectangle 5"/>
          <p:cNvSpPr>
            <a:spLocks noGrp="1" noChangeArrowheads="1"/>
          </p:cNvSpPr>
          <p:nvPr>
            <p:ph type="body" idx="1"/>
          </p:nvPr>
        </p:nvSpPr>
        <p:spPr/>
        <p:txBody>
          <a:bodyPr/>
          <a:lstStyle/>
          <a:p>
            <a:pPr eaLnBrk="1" hangingPunct="1"/>
            <a:endParaRPr lang="en-US"/>
          </a:p>
          <a:p>
            <a:pPr eaLnBrk="1" hangingPunct="1"/>
            <a:r>
              <a:rPr lang="en-US"/>
              <a:t>SQL is a broad language</a:t>
            </a:r>
          </a:p>
          <a:p>
            <a:pPr eaLnBrk="1" hangingPunct="1"/>
            <a:r>
              <a:rPr lang="en-US"/>
              <a:t>SELECT statement is complex</a:t>
            </a:r>
          </a:p>
          <a:p>
            <a:pPr eaLnBrk="1" hangingPunct="1"/>
            <a:r>
              <a:rPr lang="en-US"/>
              <a:t>Use problem solving guidelines</a:t>
            </a:r>
          </a:p>
          <a:p>
            <a:pPr eaLnBrk="1" hangingPunct="1"/>
            <a:r>
              <a:rPr lang="en-US"/>
              <a:t>Lots of practice to master query formulation and SQL</a:t>
            </a:r>
          </a:p>
        </p:txBody>
      </p:sp>
    </p:spTree>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SQL Conformance</a:t>
            </a:r>
          </a:p>
        </p:txBody>
      </p:sp>
      <p:sp>
        <p:nvSpPr>
          <p:cNvPr id="9219" name="Rectangle 3"/>
          <p:cNvSpPr>
            <a:spLocks noGrp="1" noChangeArrowheads="1"/>
          </p:cNvSpPr>
          <p:nvPr>
            <p:ph type="body" idx="1"/>
          </p:nvPr>
        </p:nvSpPr>
        <p:spPr/>
        <p:txBody>
          <a:bodyPr/>
          <a:lstStyle/>
          <a:p>
            <a:pPr eaLnBrk="1" hangingPunct="1"/>
            <a:r>
              <a:rPr lang="en-US" dirty="0"/>
              <a:t>No official conformance testing</a:t>
            </a:r>
          </a:p>
          <a:p>
            <a:pPr eaLnBrk="1" hangingPunct="1"/>
            <a:r>
              <a:rPr lang="en-US" dirty="0"/>
              <a:t>Vendor claims about conformance</a:t>
            </a:r>
          </a:p>
          <a:p>
            <a:pPr eaLnBrk="1" hangingPunct="1"/>
            <a:r>
              <a:rPr lang="en-US" dirty="0"/>
              <a:t>Reasonable conformance on basic parts of SQL foundation</a:t>
            </a:r>
          </a:p>
          <a:p>
            <a:pPr eaLnBrk="1" hangingPunct="1"/>
            <a:r>
              <a:rPr lang="en-US" dirty="0"/>
              <a:t>Large variance on conformance of optional parts</a:t>
            </a:r>
          </a:p>
          <a:p>
            <a:pPr eaLnBrk="1" hangingPunct="1"/>
            <a:r>
              <a:rPr lang="en-US" dirty="0"/>
              <a:t>Difficult to write portable SQL code outside of Core SQL</a:t>
            </a:r>
          </a:p>
        </p:txBody>
      </p:sp>
    </p:spTree>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SELECT Statement Overview</a:t>
            </a:r>
          </a:p>
        </p:txBody>
      </p:sp>
      <p:sp>
        <p:nvSpPr>
          <p:cNvPr id="10243" name="Rectangle 3"/>
          <p:cNvSpPr>
            <a:spLocks noGrp="1" noChangeArrowheads="1"/>
          </p:cNvSpPr>
          <p:nvPr>
            <p:ph type="body" idx="1"/>
          </p:nvPr>
        </p:nvSpPr>
        <p:spPr>
          <a:xfrm>
            <a:off x="457200" y="1600200"/>
            <a:ext cx="8229600" cy="4495800"/>
          </a:xfrm>
        </p:spPr>
        <p:txBody>
          <a:bodyPr/>
          <a:lstStyle/>
          <a:p>
            <a:pPr eaLnBrk="1" hangingPunct="1">
              <a:spcBef>
                <a:spcPct val="0"/>
              </a:spcBef>
              <a:buFont typeface="Wingdings" pitchFamily="2" charset="2"/>
              <a:buNone/>
            </a:pPr>
            <a:endParaRPr lang="en-US" sz="2400" dirty="0">
              <a:latin typeface="Courier New" pitchFamily="49" charset="0"/>
              <a:cs typeface="Times New Roman" pitchFamily="18" charset="0"/>
            </a:endParaRPr>
          </a:p>
          <a:p>
            <a:pPr eaLnBrk="1" hangingPunct="1">
              <a:spcBef>
                <a:spcPct val="0"/>
              </a:spcBef>
              <a:buFont typeface="Wingdings" pitchFamily="2" charset="2"/>
              <a:buNone/>
            </a:pPr>
            <a:r>
              <a:rPr lang="en-US" sz="2400" dirty="0">
                <a:latin typeface="Courier New" pitchFamily="49" charset="0"/>
                <a:cs typeface="Times New Roman" pitchFamily="18" charset="0"/>
              </a:rPr>
              <a:t>SELECT</a:t>
            </a:r>
            <a:r>
              <a:rPr lang="en-US" sz="2400" dirty="0">
                <a:cs typeface="Times New Roman" pitchFamily="18" charset="0"/>
              </a:rPr>
              <a:t> &lt;list of column expressions&gt;</a:t>
            </a:r>
          </a:p>
          <a:p>
            <a:pPr eaLnBrk="1" hangingPunct="1">
              <a:spcBef>
                <a:spcPct val="0"/>
              </a:spcBef>
              <a:buFont typeface="Wingdings" pitchFamily="2" charset="2"/>
              <a:buNone/>
            </a:pPr>
            <a:r>
              <a:rPr lang="en-US" sz="2400" dirty="0">
                <a:latin typeface="Courier New" pitchFamily="49" charset="0"/>
                <a:cs typeface="Times New Roman" pitchFamily="18" charset="0"/>
              </a:rPr>
              <a:t> FROM</a:t>
            </a:r>
            <a:r>
              <a:rPr lang="en-US" sz="2400" dirty="0">
                <a:cs typeface="Times New Roman" pitchFamily="18" charset="0"/>
              </a:rPr>
              <a:t> &lt;list of tables and join operations&gt;</a:t>
            </a:r>
          </a:p>
          <a:p>
            <a:pPr eaLnBrk="1" hangingPunct="1">
              <a:spcBef>
                <a:spcPct val="0"/>
              </a:spcBef>
              <a:buFont typeface="Wingdings" pitchFamily="2" charset="2"/>
              <a:buNone/>
            </a:pPr>
            <a:r>
              <a:rPr lang="en-US" sz="2400" dirty="0">
                <a:latin typeface="Courier New" pitchFamily="49" charset="0"/>
                <a:cs typeface="Times New Roman" pitchFamily="18" charset="0"/>
              </a:rPr>
              <a:t> WHERE</a:t>
            </a:r>
            <a:r>
              <a:rPr lang="en-US" sz="2400" dirty="0">
                <a:cs typeface="Times New Roman" pitchFamily="18" charset="0"/>
              </a:rPr>
              <a:t> &lt;</a:t>
            </a:r>
            <a:r>
              <a:rPr lang="en-US" sz="2400" u="sng" dirty="0">
                <a:cs typeface="Times New Roman" pitchFamily="18" charset="0"/>
              </a:rPr>
              <a:t>row</a:t>
            </a:r>
            <a:r>
              <a:rPr lang="en-US" sz="2400" dirty="0">
                <a:cs typeface="Times New Roman" pitchFamily="18" charset="0"/>
              </a:rPr>
              <a:t> conditions connected by logical operators&gt;</a:t>
            </a:r>
          </a:p>
          <a:p>
            <a:pPr eaLnBrk="1" hangingPunct="1">
              <a:spcBef>
                <a:spcPct val="0"/>
              </a:spcBef>
              <a:buFont typeface="Wingdings" pitchFamily="2" charset="2"/>
              <a:buNone/>
            </a:pPr>
            <a:r>
              <a:rPr lang="en-US" sz="2400" dirty="0">
                <a:latin typeface="Courier New" pitchFamily="49" charset="0"/>
                <a:cs typeface="Times New Roman" pitchFamily="18" charset="0"/>
              </a:rPr>
              <a:t> GROUP BY</a:t>
            </a:r>
            <a:r>
              <a:rPr lang="en-US" sz="2400" dirty="0">
                <a:cs typeface="Times New Roman" pitchFamily="18" charset="0"/>
              </a:rPr>
              <a:t> &lt;list of grouping columns&gt;</a:t>
            </a:r>
          </a:p>
          <a:p>
            <a:pPr eaLnBrk="1" hangingPunct="1">
              <a:spcBef>
                <a:spcPct val="0"/>
              </a:spcBef>
              <a:buFont typeface="Wingdings" pitchFamily="2" charset="2"/>
              <a:buNone/>
            </a:pPr>
            <a:r>
              <a:rPr lang="en-US" sz="2400" dirty="0">
                <a:latin typeface="Courier New" pitchFamily="49" charset="0"/>
                <a:cs typeface="Times New Roman" pitchFamily="18" charset="0"/>
              </a:rPr>
              <a:t> HAVING</a:t>
            </a:r>
            <a:r>
              <a:rPr lang="en-US" sz="2400" dirty="0">
                <a:cs typeface="Times New Roman" pitchFamily="18" charset="0"/>
              </a:rPr>
              <a:t> &lt;</a:t>
            </a:r>
            <a:r>
              <a:rPr lang="en-US" sz="2400" u="sng" dirty="0">
                <a:cs typeface="Times New Roman" pitchFamily="18" charset="0"/>
              </a:rPr>
              <a:t>group</a:t>
            </a:r>
            <a:r>
              <a:rPr lang="en-US" sz="2400" dirty="0">
                <a:cs typeface="Times New Roman" pitchFamily="18" charset="0"/>
              </a:rPr>
              <a:t> conditions connected by logical operators&gt;</a:t>
            </a:r>
          </a:p>
          <a:p>
            <a:pPr eaLnBrk="1" hangingPunct="1">
              <a:spcBef>
                <a:spcPct val="0"/>
              </a:spcBef>
              <a:buFont typeface="Wingdings" pitchFamily="2" charset="2"/>
              <a:buNone/>
            </a:pPr>
            <a:r>
              <a:rPr lang="en-US" sz="2400" dirty="0">
                <a:latin typeface="Courier New" pitchFamily="49" charset="0"/>
                <a:cs typeface="Times New Roman" pitchFamily="18" charset="0"/>
              </a:rPr>
              <a:t> ORDER BY</a:t>
            </a:r>
            <a:r>
              <a:rPr lang="en-US" sz="2400" dirty="0">
                <a:cs typeface="Times New Roman" pitchFamily="18" charset="0"/>
              </a:rPr>
              <a:t> &lt;list of sorting specifications&gt;</a:t>
            </a:r>
            <a:endParaRPr lang="en-US" sz="2400" dirty="0">
              <a:latin typeface="Courier New" pitchFamily="49" charset="0"/>
              <a:cs typeface="Courier New" pitchFamily="49" charset="0"/>
            </a:endParaRPr>
          </a:p>
          <a:p>
            <a:pPr eaLnBrk="1" hangingPunct="1">
              <a:spcBef>
                <a:spcPct val="0"/>
              </a:spcBef>
              <a:buFont typeface="Wingdings" pitchFamily="2" charset="2"/>
              <a:buNone/>
            </a:pPr>
            <a:endParaRPr lang="en-US" sz="2800" dirty="0">
              <a:latin typeface="Courier New" pitchFamily="49" charset="0"/>
              <a:cs typeface="Courier New" pitchFamily="49" charset="0"/>
            </a:endParaRPr>
          </a:p>
          <a:p>
            <a:pPr eaLnBrk="1" hangingPunct="1">
              <a:spcBef>
                <a:spcPct val="0"/>
              </a:spcBef>
            </a:pPr>
            <a:r>
              <a:rPr lang="en-US" sz="2800" dirty="0">
                <a:cs typeface="Courier New" pitchFamily="49" charset="0"/>
              </a:rPr>
              <a:t>Expression: combination of columns, constants, operators, and functions</a:t>
            </a:r>
          </a:p>
        </p:txBody>
      </p:sp>
    </p:spTree>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University Database</a:t>
            </a:r>
          </a:p>
        </p:txBody>
      </p:sp>
      <p:pic>
        <p:nvPicPr>
          <p:cNvPr id="5" name="Picture 4" descr="E:\dbbook\SeventhEd\Figures\Figure4-1.bmp"/>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90800"/>
            <a:ext cx="6172200" cy="3581400"/>
          </a:xfrm>
          <a:prstGeom prst="rect">
            <a:avLst/>
          </a:prstGeom>
          <a:noFill/>
          <a:ln>
            <a:noFill/>
          </a:ln>
        </p:spPr>
      </p:pic>
    </p:spTree>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8600"/>
            <a:ext cx="8080375" cy="1143000"/>
          </a:xfrm>
        </p:spPr>
        <p:txBody>
          <a:bodyPr/>
          <a:lstStyle/>
          <a:p>
            <a:pPr eaLnBrk="1" hangingPunct="1"/>
            <a:r>
              <a:rPr lang="en-US"/>
              <a:t>First SELECT Examples</a:t>
            </a:r>
          </a:p>
        </p:txBody>
      </p:sp>
      <p:sp>
        <p:nvSpPr>
          <p:cNvPr id="12291" name="Rectangle 5"/>
          <p:cNvSpPr>
            <a:spLocks noChangeArrowheads="1"/>
          </p:cNvSpPr>
          <p:nvPr/>
        </p:nvSpPr>
        <p:spPr bwMode="auto">
          <a:xfrm>
            <a:off x="457200" y="1676400"/>
            <a:ext cx="719455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2000" dirty="0">
                <a:cs typeface="Courier New" pitchFamily="49" charset="0"/>
              </a:rPr>
              <a:t>Example 1</a:t>
            </a:r>
          </a:p>
          <a:p>
            <a:r>
              <a:rPr lang="en-US" sz="2000" dirty="0">
                <a:latin typeface="Courier New" pitchFamily="49" charset="0"/>
                <a:cs typeface="Courier New" pitchFamily="49" charset="0"/>
              </a:rPr>
              <a:t> SELECT * FROM Faculty</a:t>
            </a:r>
          </a:p>
          <a:p>
            <a:pPr>
              <a:lnSpc>
                <a:spcPct val="75000"/>
              </a:lnSpc>
            </a:pPr>
            <a:endParaRPr lang="en-US" sz="2000" dirty="0">
              <a:latin typeface="Courier New" pitchFamily="49" charset="0"/>
              <a:cs typeface="Courier New" pitchFamily="49" charset="0"/>
            </a:endParaRPr>
          </a:p>
          <a:p>
            <a:pPr>
              <a:buClr>
                <a:schemeClr val="tx2"/>
              </a:buClr>
              <a:buSzPct val="75000"/>
              <a:buFont typeface="Wingdings" pitchFamily="2" charset="2"/>
              <a:buNone/>
            </a:pPr>
            <a:r>
              <a:rPr lang="en-US" sz="2000" dirty="0">
                <a:cs typeface="Courier New" pitchFamily="49" charset="0"/>
              </a:rPr>
              <a:t>Example 2 (Access)</a:t>
            </a:r>
          </a:p>
          <a:p>
            <a:pPr>
              <a:buClr>
                <a:schemeClr val="tx2"/>
              </a:buClr>
              <a:buSzPct val="75000"/>
              <a:buFont typeface="Wingdings" pitchFamily="2" charset="2"/>
              <a:buNone/>
            </a:pPr>
            <a:r>
              <a:rPr lang="en-US" sz="2000" dirty="0">
                <a:latin typeface="Courier New" pitchFamily="49" charset="0"/>
                <a:cs typeface="Courier New" pitchFamily="49" charset="0"/>
              </a:rPr>
              <a:t> SELECT *</a:t>
            </a:r>
          </a:p>
          <a:p>
            <a:pPr>
              <a:buClr>
                <a:schemeClr val="tx2"/>
              </a:buClr>
              <a:buSzPct val="75000"/>
              <a:buFont typeface="Wingdings" pitchFamily="2" charset="2"/>
              <a:buNone/>
            </a:pPr>
            <a:r>
              <a:rPr lang="en-US" sz="2000" dirty="0">
                <a:latin typeface="Courier New" pitchFamily="49" charset="0"/>
                <a:cs typeface="Courier New" pitchFamily="49" charset="0"/>
              </a:rPr>
              <a:t>  FROM Faculty</a:t>
            </a:r>
          </a:p>
          <a:p>
            <a:pPr>
              <a:buClr>
                <a:schemeClr val="tx2"/>
              </a:buClr>
              <a:buSzPct val="75000"/>
              <a:buFont typeface="Wingdings" pitchFamily="2" charset="2"/>
              <a:buNone/>
            </a:pPr>
            <a:r>
              <a:rPr lang="en-US" sz="2000" dirty="0">
                <a:latin typeface="Courier New" pitchFamily="49" charset="0"/>
                <a:cs typeface="Courier New" pitchFamily="49" charset="0"/>
              </a:rPr>
              <a:t>  WHERE </a:t>
            </a:r>
            <a:r>
              <a:rPr lang="en-US" sz="2000" dirty="0" err="1">
                <a:latin typeface="Courier New" pitchFamily="49" charset="0"/>
                <a:cs typeface="Courier New" pitchFamily="49" charset="0"/>
              </a:rPr>
              <a:t>FacNo</a:t>
            </a:r>
            <a:r>
              <a:rPr lang="en-US" sz="2000" dirty="0">
                <a:latin typeface="Courier New" pitchFamily="49" charset="0"/>
                <a:cs typeface="Courier New" pitchFamily="49" charset="0"/>
              </a:rPr>
              <a:t> = '543210987'</a:t>
            </a:r>
          </a:p>
          <a:p>
            <a:pPr>
              <a:lnSpc>
                <a:spcPct val="75000"/>
              </a:lnSpc>
              <a:buClr>
                <a:schemeClr val="tx2"/>
              </a:buClr>
              <a:buSzPct val="75000"/>
              <a:buFont typeface="Wingdings" pitchFamily="2" charset="2"/>
              <a:buNone/>
            </a:pPr>
            <a:endParaRPr lang="en-US" sz="2000" dirty="0">
              <a:latin typeface="Courier New" pitchFamily="49" charset="0"/>
              <a:cs typeface="Courier New" pitchFamily="49" charset="0"/>
            </a:endParaRPr>
          </a:p>
          <a:p>
            <a:pPr>
              <a:buClr>
                <a:schemeClr val="tx2"/>
              </a:buClr>
              <a:buSzPct val="75000"/>
              <a:buFont typeface="Wingdings" pitchFamily="2" charset="2"/>
              <a:buNone/>
            </a:pPr>
            <a:r>
              <a:rPr lang="en-US" sz="2000" dirty="0">
                <a:cs typeface="Courier New" pitchFamily="49" charset="0"/>
              </a:rPr>
              <a:t>Example 3</a:t>
            </a:r>
          </a:p>
          <a:p>
            <a:pPr>
              <a:buClr>
                <a:schemeClr val="tx2"/>
              </a:buClr>
              <a:buSzPct val="75000"/>
              <a:buFont typeface="Wingdings" pitchFamily="2" charset="2"/>
              <a:buNone/>
            </a:pPr>
            <a:r>
              <a:rPr lang="en-US" sz="2000" dirty="0">
                <a:latin typeface="Courier New" pitchFamily="49" charset="0"/>
                <a:cs typeface="Courier New" pitchFamily="49" charset="0"/>
              </a:rPr>
              <a:t> SELECT </a:t>
            </a:r>
            <a:r>
              <a:rPr lang="en-US" sz="2000" dirty="0" err="1">
                <a:latin typeface="Courier New" pitchFamily="49" charset="0"/>
                <a:cs typeface="Courier New" pitchFamily="49" charset="0"/>
              </a:rPr>
              <a:t>FacFirstName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FacLastName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FacSalary</a:t>
            </a:r>
            <a:endParaRPr lang="en-US" sz="2000" dirty="0">
              <a:latin typeface="Courier New" pitchFamily="49" charset="0"/>
              <a:cs typeface="Courier New" pitchFamily="49" charset="0"/>
            </a:endParaRPr>
          </a:p>
          <a:p>
            <a:pPr>
              <a:buClr>
                <a:schemeClr val="tx2"/>
              </a:buClr>
              <a:buSzPct val="75000"/>
              <a:buFont typeface="Wingdings" pitchFamily="2" charset="2"/>
              <a:buNone/>
            </a:pPr>
            <a:r>
              <a:rPr lang="en-US" sz="2000" dirty="0">
                <a:latin typeface="Courier New" pitchFamily="49" charset="0"/>
                <a:cs typeface="Courier New" pitchFamily="49" charset="0"/>
              </a:rPr>
              <a:t>  FROM Faculty</a:t>
            </a:r>
          </a:p>
          <a:p>
            <a:pPr>
              <a:lnSpc>
                <a:spcPct val="75000"/>
              </a:lnSpc>
              <a:buClr>
                <a:schemeClr val="tx2"/>
              </a:buClr>
              <a:buSzPct val="75000"/>
              <a:buFont typeface="Wingdings" pitchFamily="2" charset="2"/>
              <a:buNone/>
            </a:pPr>
            <a:endParaRPr lang="en-US" sz="2000" dirty="0">
              <a:latin typeface="Courier New" pitchFamily="49" charset="0"/>
              <a:cs typeface="Courier New" pitchFamily="49" charset="0"/>
            </a:endParaRPr>
          </a:p>
          <a:p>
            <a:pPr>
              <a:buClr>
                <a:schemeClr val="tx2"/>
              </a:buClr>
              <a:buSzPct val="75000"/>
              <a:buFont typeface="Wingdings" pitchFamily="2" charset="2"/>
              <a:buNone/>
            </a:pPr>
            <a:r>
              <a:rPr lang="en-US" sz="2000" dirty="0">
                <a:cs typeface="Courier New" pitchFamily="49" charset="0"/>
              </a:rPr>
              <a:t>Example 4</a:t>
            </a:r>
          </a:p>
          <a:p>
            <a:pPr>
              <a:buClr>
                <a:schemeClr val="tx2"/>
              </a:buClr>
              <a:buSzPct val="75000"/>
              <a:buFont typeface="Wingdings" pitchFamily="2" charset="2"/>
              <a:buNone/>
            </a:pPr>
            <a:r>
              <a:rPr lang="en-US" sz="2000" dirty="0">
                <a:latin typeface="Courier New" pitchFamily="49" charset="0"/>
                <a:cs typeface="Courier New" pitchFamily="49" charset="0"/>
              </a:rPr>
              <a:t> SELECT </a:t>
            </a:r>
            <a:r>
              <a:rPr lang="en-US" sz="2000" dirty="0" err="1">
                <a:latin typeface="Courier New" pitchFamily="49" charset="0"/>
                <a:cs typeface="Courier New" pitchFamily="49" charset="0"/>
              </a:rPr>
              <a:t>FacFirstName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FacLastName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FacSalary</a:t>
            </a:r>
            <a:endParaRPr lang="en-US" sz="2000" dirty="0">
              <a:latin typeface="Courier New" pitchFamily="49" charset="0"/>
              <a:cs typeface="Courier New" pitchFamily="49" charset="0"/>
            </a:endParaRPr>
          </a:p>
          <a:p>
            <a:pPr>
              <a:buClr>
                <a:schemeClr val="tx2"/>
              </a:buClr>
              <a:buSzPct val="75000"/>
              <a:buFont typeface="Wingdings" pitchFamily="2" charset="2"/>
              <a:buNone/>
            </a:pPr>
            <a:r>
              <a:rPr lang="en-US" sz="2000" dirty="0">
                <a:latin typeface="Courier New" pitchFamily="49" charset="0"/>
                <a:cs typeface="Courier New" pitchFamily="49" charset="0"/>
              </a:rPr>
              <a:t>  FROM Faculty</a:t>
            </a:r>
          </a:p>
          <a:p>
            <a:pPr>
              <a:buClr>
                <a:schemeClr val="tx2"/>
              </a:buClr>
              <a:buSzPct val="75000"/>
              <a:buFont typeface="Wingdings" pitchFamily="2" charset="2"/>
              <a:buNone/>
            </a:pPr>
            <a:r>
              <a:rPr lang="en-US" sz="2000" dirty="0">
                <a:latin typeface="Courier New" pitchFamily="49" charset="0"/>
                <a:cs typeface="Courier New" pitchFamily="49" charset="0"/>
              </a:rPr>
              <a:t>  WHERE </a:t>
            </a:r>
            <a:r>
              <a:rPr lang="en-US" sz="2000" dirty="0" err="1">
                <a:latin typeface="Courier New" pitchFamily="49" charset="0"/>
                <a:cs typeface="Courier New" pitchFamily="49" charset="0"/>
              </a:rPr>
              <a:t>FacSalary</a:t>
            </a:r>
            <a:r>
              <a:rPr lang="en-US" sz="2000" dirty="0">
                <a:latin typeface="Courier New" pitchFamily="49" charset="0"/>
                <a:cs typeface="Courier New" pitchFamily="49" charset="0"/>
              </a:rPr>
              <a:t> &gt; 65000 AND </a:t>
            </a:r>
            <a:r>
              <a:rPr lang="en-US" sz="2000" dirty="0" err="1">
                <a:latin typeface="Courier New" pitchFamily="49" charset="0"/>
                <a:cs typeface="Courier New" pitchFamily="49" charset="0"/>
              </a:rPr>
              <a:t>FacRank</a:t>
            </a:r>
            <a:r>
              <a:rPr lang="en-US" sz="2000" dirty="0">
                <a:latin typeface="Courier New" pitchFamily="49" charset="0"/>
                <a:cs typeface="Courier New" pitchFamily="49" charset="0"/>
              </a:rPr>
              <a:t> = 'PROF'</a:t>
            </a:r>
          </a:p>
        </p:txBody>
      </p:sp>
    </p:spTree>
  </p:cSld>
  <p:clrMapOvr>
    <a:masterClrMapping/>
  </p:clrMapOvr>
  <p:transition>
    <p:checker/>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apter 4&amp;quot;&quot;/&gt;&lt;property id=&quot;20307&quot; value=&quot;256&quot;/&gt;&lt;/object&gt;&lt;object type=&quot;3&quot; unique_id=&quot;10005&quot;&gt;&lt;property id=&quot;20148&quot; value=&quot;5&quot;/&gt;&lt;property id=&quot;20300&quot; value=&quot;Slide 2 - &amp;quot;Outline &amp;quot;&quot;/&gt;&lt;property id=&quot;20307&quot; value=&quot;259&quot;/&gt;&lt;/object&gt;&lt;object type=&quot;3&quot; unique_id=&quot;10006&quot;&gt;&lt;property id=&quot;20148&quot; value=&quot;5&quot;/&gt;&lt;property id=&quot;20300&quot; value=&quot;Slide 3 - &amp;quot;What is SQL?&amp;quot;&quot;/&gt;&lt;property id=&quot;20307&quot; value=&quot;260&quot;/&gt;&lt;/object&gt;&lt;object type=&quot;3&quot; unique_id=&quot;10007&quot;&gt;&lt;property id=&quot;20148&quot; value=&quot;5&quot;/&gt;&lt;property id=&quot;20300&quot; value=&quot;Slide 4 - &amp;quot;SQL Statements&amp;quot;&quot;/&gt;&lt;property id=&quot;20307&quot; value=&quot;286&quot;/&gt;&lt;/object&gt;&lt;object type=&quot;3&quot; unique_id=&quot;10008&quot;&gt;&lt;property id=&quot;20148&quot; value=&quot;5&quot;/&gt;&lt;property id=&quot;20300&quot; value=&quot;Slide 5 - &amp;quot;SQL Standardization&amp;quot;&quot;/&gt;&lt;property id=&quot;20307&quot; value=&quot;321&quot;/&gt;&lt;/object&gt;&lt;object type=&quot;3&quot; unique_id=&quot;10009&quot;&gt;&lt;property id=&quot;20148&quot; value=&quot;5&quot;/&gt;&lt;property id=&quot;20300&quot; value=&quot;Slide 6 - &amp;quot;SQL Conformance&amp;quot;&quot;/&gt;&lt;property id=&quot;20307&quot; value=&quot;322&quot;/&gt;&lt;/object&gt;&lt;object type=&quot;3&quot; unique_id=&quot;10010&quot;&gt;&lt;property id=&quot;20148&quot; value=&quot;5&quot;/&gt;&lt;property id=&quot;20300&quot; value=&quot;Slide 7 - &amp;quot;SELECT Statement Overview&amp;quot;&quot;/&gt;&lt;property id=&quot;20307&quot; value=&quot;267&quot;/&gt;&lt;/object&gt;&lt;object type=&quot;3&quot; unique_id=&quot;10011&quot;&gt;&lt;property id=&quot;20148&quot; value=&quot;5&quot;/&gt;&lt;property id=&quot;20300&quot; value=&quot;Slide 8 - &amp;quot;University Database&amp;quot;&quot;/&gt;&lt;property id=&quot;20307&quot; value=&quot;271&quot;/&gt;&lt;/object&gt;&lt;object type=&quot;3&quot; unique_id=&quot;10012&quot;&gt;&lt;property id=&quot;20148&quot; value=&quot;5&quot;/&gt;&lt;property id=&quot;20300&quot; value=&quot;Slide 9 - &amp;quot;First SELECT Examples&amp;quot;&quot;/&gt;&lt;property id=&quot;20307&quot; value=&quot;287&quot;/&gt;&lt;/object&gt;&lt;object type=&quot;3&quot; unique_id=&quot;10013&quot;&gt;&lt;property id=&quot;20148&quot; value=&quot;5&quot;/&gt;&lt;property id=&quot;20300&quot; value=&quot;Slide 10 - &amp;quot;Using Expressions&amp;quot;&quot;/&gt;&lt;property id=&quot;20307&quot; value=&quot;288&quot;/&gt;&lt;/object&gt;&lt;object type=&quot;3&quot; unique_id=&quot;10014&quot;&gt;&lt;property id=&quot;20148&quot; value=&quot;5&quot;/&gt;&lt;property id=&quot;20300&quot; value=&quot;Slide 11 - &amp;quot;Inexact Matching&amp;quot;&quot;/&gt;&lt;property id=&quot;20307&quot; value=&quot;289&quot;/&gt;&lt;/object&gt;&lt;object type=&quot;3&quot; unique_id=&quot;10015&quot;&gt;&lt;property id=&quot;20148&quot; value=&quot;5&quot;/&gt;&lt;property id=&quot;20300&quot; value=&quot;Slide 12 - &amp;quot;Using Dates&amp;quot;&quot;/&gt;&lt;property id=&quot;20307&quot; value=&quot;290&quot;/&gt;&lt;/object&gt;&lt;object type=&quot;3&quot; unique_id=&quot;10016&quot;&gt;&lt;property id=&quot;20148&quot; value=&quot;5&quot;/&gt;&lt;property id=&quot;20300&quot; value=&quot;Slide 13 - &amp;quot;Other Single Table Examples&amp;quot;&quot;/&gt;&lt;property id=&quot;20307&quot; value=&quot;291&quot;/&gt;&lt;/object&gt;&lt;object type=&quot;3&quot; unique_id=&quot;10017&quot;&gt;&lt;property id=&quot;20148&quot; value=&quot;5&quot;/&gt;&lt;property id=&quot;20300&quot; value=&quot;Slide 14 - &amp;quot;Join Operator&amp;quot;&quot;/&gt;&lt;property id=&quot;20307&quot; value=&quot;272&quot;/&gt;&lt;/object&gt;&lt;object type=&quot;3&quot; unique_id=&quot;10018&quot;&gt;&lt;property id=&quot;20148&quot; value=&quot;5&quot;/&gt;&lt;property id=&quot;20300&quot; value=&quot;Slide 15 - &amp;quot;Join Example&amp;quot;&quot;/&gt;&lt;property id=&quot;20307&quot; value=&quot;283&quot;/&gt;&lt;/object&gt;&lt;object type=&quot;3&quot; unique_id=&quot;10019&quot;&gt;&lt;property id=&quot;20148&quot; value=&quot;5&quot;/&gt;&lt;property id=&quot;20300&quot; value=&quot;Slide 16 - &amp;quot;Cross Product Style&amp;quot;&quot;/&gt;&lt;property id=&quot;20307&quot; value=&quot;292&quot;/&gt;&lt;/object&gt;&lt;object type=&quot;3&quot; unique_id=&quot;10020&quot;&gt;&lt;property id=&quot;20148&quot; value=&quot;5&quot;/&gt;&lt;property id=&quot;20300&quot; value=&quot;Slide 17 - &amp;quot;Join Operator Style&amp;quot;&quot;/&gt;&lt;property id=&quot;20307&quot; value=&quot;293&quot;/&gt;&lt;/object&gt;&lt;object type=&quot;3&quot; unique_id=&quot;10021&quot;&gt;&lt;property id=&quot;20148&quot; value=&quot;5&quot;/&gt;&lt;property id=&quot;20300&quot; value=&quot;Slide 18 - &amp;quot;Name Qualification&amp;quot;&quot;/&gt;&lt;property id=&quot;20307&quot; value=&quot;297&quot;/&gt;&lt;/object&gt;&lt;object type=&quot;3&quot; unique_id=&quot;10022&quot;&gt;&lt;property id=&quot;20148&quot; value=&quot;5&quot;/&gt;&lt;property id=&quot;20300&quot; value=&quot;Slide 19 - &amp;quot;Summarizing Tables&amp;quot;&quot;/&gt;&lt;property id=&quot;20307&quot; value=&quot;294&quot;/&gt;&lt;/object&gt;&lt;object type=&quot;3&quot; unique_id=&quot;10023&quot;&gt;&lt;property id=&quot;20148&quot; value=&quot;5&quot;/&gt;&lt;property id=&quot;20300&quot; value=&quot;Slide 20 - &amp;quot;GROUP BY Examples&amp;quot;&quot;/&gt;&lt;property id=&quot;20307&quot; value=&quot;295&quot;/&gt;&lt;/object&gt;&lt;object type=&quot;3&quot; unique_id=&quot;10024&quot;&gt;&lt;property id=&quot;20148&quot; value=&quot;5&quot;/&gt;&lt;property id=&quot;20300&quot; value=&quot;Slide 21 - &amp;quot;SQL Summarization Rules&amp;quot;&quot;/&gt;&lt;property id=&quot;20307&quot; value=&quot;296&quot;/&gt;&lt;/object&gt;&lt;object type=&quot;3&quot; unique_id=&quot;10025&quot;&gt;&lt;property id=&quot;20148&quot; value=&quot;5&quot;/&gt;&lt;property id=&quot;20300&quot; value=&quot;Slide 22 - &amp;quot;Summarization and Joins&amp;quot;&quot;/&gt;&lt;property id=&quot;20307&quot; value=&quot;303&quot;/&gt;&lt;/object&gt;&lt;object type=&quot;3&quot; unique_id=&quot;10026&quot;&gt;&lt;property id=&quot;20148&quot; value=&quot;5&quot;/&gt;&lt;property id=&quot;20300&quot; value=&quot;Slide 23 - &amp;quot;Conceptual Evaluation Process&amp;quot;&quot;/&gt;&lt;property id=&quot;20307&quot; value=&quot;307&quot;/&gt;&lt;/object&gt;&lt;object type=&quot;3&quot; unique_id=&quot;10027&quot;&gt;&lt;property id=&quot;20148&quot; value=&quot;5&quot;/&gt;&lt;property id=&quot;20300&quot; value=&quot;Slide 24 - &amp;quot;Conceptual Evaluation Lessons&amp;quot;&quot;/&gt;&lt;property id=&quot;20307&quot; value=&quot;304&quot;/&gt;&lt;/object&gt;&lt;object type=&quot;3&quot; unique_id=&quot;10028&quot;&gt;&lt;property id=&quot;20148&quot; value=&quot;5&quot;/&gt;&lt;property id=&quot;20300&quot; value=&quot;Slide 25 - &amp;quot;Conceptual Evaluation Problem&amp;quot;&quot;/&gt;&lt;property id=&quot;20307&quot; value=&quot;305&quot;/&gt;&lt;/object&gt;&lt;object type=&quot;3&quot; unique_id=&quot;10029&quot;&gt;&lt;property id=&quot;20148&quot; value=&quot;5&quot;/&gt;&lt;property id=&quot;20300&quot; value=&quot;Slide 26 - &amp;quot;Query Formulation Process&amp;quot;&quot;/&gt;&lt;property id=&quot;20307&quot; value=&quot;298&quot;/&gt;&lt;/object&gt;&lt;object type=&quot;3&quot; unique_id=&quot;10030&quot;&gt;&lt;property id=&quot;20148&quot; value=&quot;5&quot;/&gt;&lt;property id=&quot;20300&quot; value=&quot;Slide 27 - &amp;quot;Critical Questions&amp;quot;&quot;/&gt;&lt;property id=&quot;20307&quot; value=&quot;299&quot;/&gt;&lt;/object&gt;&lt;object type=&quot;3&quot; unique_id=&quot;10031&quot;&gt;&lt;property id=&quot;20148&quot; value=&quot;5&quot;/&gt;&lt;property id=&quot;20300&quot; value=&quot;Slide 28 - &amp;quot;Efficiency Considerations&amp;quot;&quot;/&gt;&lt;property id=&quot;20307&quot; value=&quot;306&quot;/&gt;&lt;/object&gt;&lt;object type=&quot;3&quot; unique_id=&quot;10032&quot;&gt;&lt;property id=&quot;20148&quot; value=&quot;5&quot;/&gt;&lt;property id=&quot;20300&quot; value=&quot;Slide 29 - &amp;quot;Advanced Problems&amp;quot;&quot;/&gt;&lt;property id=&quot;20307&quot; value=&quot;308&quot;/&gt;&lt;/object&gt;&lt;object type=&quot;3&quot; unique_id=&quot;10033&quot;&gt;&lt;property id=&quot;20148&quot; value=&quot;5&quot;/&gt;&lt;property id=&quot;20300&quot; value=&quot;Slide 30 - &amp;quot;Joining Three Tables&amp;quot;&quot;/&gt;&lt;property id=&quot;20307&quot; value=&quot;309&quot;/&gt;&lt;/object&gt;&lt;object type=&quot;3&quot; unique_id=&quot;10034&quot;&gt;&lt;property id=&quot;20148&quot; value=&quot;5&quot;/&gt;&lt;property id=&quot;20300&quot; value=&quot;Slide 31 - &amp;quot;Joining Four Tables&amp;quot;&quot;/&gt;&lt;property id=&quot;20307&quot; value=&quot;310&quot;/&gt;&lt;/object&gt;&lt;object type=&quot;3&quot; unique_id=&quot;10035&quot;&gt;&lt;property id=&quot;20148&quot; value=&quot;5&quot;/&gt;&lt;property id=&quot;20300&quot; value=&quot;Slide 32 - &amp;quot;Self-Join&amp;quot;&quot;/&gt;&lt;property id=&quot;20307&quot; value=&quot;311&quot;/&gt;&lt;/object&gt;&lt;object type=&quot;3&quot; unique_id=&quot;10036&quot;&gt;&lt;property id=&quot;20148&quot; value=&quot;5&quot;/&gt;&lt;property id=&quot;20300&quot; value=&quot;Slide 33 - &amp;quot;Self-Join Example&amp;quot;&quot;/&gt;&lt;property id=&quot;20307&quot; value=&quot;312&quot;/&gt;&lt;/object&gt;&lt;object type=&quot;3&quot; unique_id=&quot;10037&quot;&gt;&lt;property id=&quot;20148&quot; value=&quot;5&quot;/&gt;&lt;property id=&quot;20300&quot; value=&quot;Slide 34 - &amp;quot;Multiple Joins Between Tables&amp;quot;&quot;/&gt;&lt;property id=&quot;20307&quot; value=&quot;313&quot;/&gt;&lt;/object&gt;&lt;object type=&quot;3&quot; unique_id=&quot;10038&quot;&gt;&lt;property id=&quot;20148&quot; value=&quot;5&quot;/&gt;&lt;property id=&quot;20300&quot; value=&quot;Slide 35 - &amp;quot;Multiple Column Grouping&amp;quot;&quot;/&gt;&lt;property id=&quot;20307&quot; value=&quot;314&quot;/&gt;&lt;/object&gt;&lt;object type=&quot;3&quot; unique_id=&quot;10039&quot;&gt;&lt;property id=&quot;20148&quot; value=&quot;5&quot;/&gt;&lt;property id=&quot;20300&quot; value=&quot;Slide 36 - &amp;quot;Traditional Set Operators&amp;quot;&quot;/&gt;&lt;property id=&quot;20307&quot; value=&quot;300&quot;/&gt;&lt;/object&gt;&lt;object type=&quot;3&quot; unique_id=&quot;10040&quot;&gt;&lt;property id=&quot;20148&quot; value=&quot;5&quot;/&gt;&lt;property id=&quot;20300&quot; value=&quot;Slide 37 - &amp;quot;Union Compatibility&amp;quot;&quot;/&gt;&lt;property id=&quot;20307&quot; value=&quot;301&quot;/&gt;&lt;/object&gt;&lt;object type=&quot;3&quot; unique_id=&quot;10041&quot;&gt;&lt;property id=&quot;20148&quot; value=&quot;5&quot;/&gt;&lt;property id=&quot;20300&quot; value=&quot;Slide 38 - &amp;quot;SQL UNION Example&amp;quot;&quot;/&gt;&lt;property id=&quot;20307&quot; value=&quot;302&quot;/&gt;&lt;/object&gt;&lt;object type=&quot;3&quot; unique_id=&quot;10042&quot;&gt;&lt;property id=&quot;20148&quot; value=&quot;5&quot;/&gt;&lt;property id=&quot;20300&quot; value=&quot;Slide 39 - &amp;quot;Oracle INTERSECT Example&amp;quot;&quot;/&gt;&lt;property id=&quot;20307&quot; value=&quot;319&quot;/&gt;&lt;/object&gt;&lt;object type=&quot;3&quot; unique_id=&quot;10043&quot;&gt;&lt;property id=&quot;20148&quot; value=&quot;5&quot;/&gt;&lt;property id=&quot;20300&quot; value=&quot;Slide 40 - &amp;quot;Oracle MINUS Example&amp;quot;&quot;/&gt;&lt;property id=&quot;20307&quot; value=&quot;320&quot;/&gt;&lt;/object&gt;&lt;object type=&quot;3&quot; unique_id=&quot;10044&quot;&gt;&lt;property id=&quot;20148&quot; value=&quot;5&quot;/&gt;&lt;property id=&quot;20300&quot; value=&quot;Slide 41 - &amp;quot;Data Manipulation Statements&amp;quot;&quot;/&gt;&lt;property id=&quot;20307&quot; value=&quot;315&quot;/&gt;&lt;/object&gt;&lt;object type=&quot;3&quot; unique_id=&quot;10045&quot;&gt;&lt;property id=&quot;20148&quot; value=&quot;5&quot;/&gt;&lt;property id=&quot;20300&quot; value=&quot;Slide 42 - &amp;quot;INSERT Example&amp;quot;&quot;/&gt;&lt;property id=&quot;20307&quot; value=&quot;316&quot;/&gt;&lt;/object&gt;&lt;object type=&quot;3&quot; unique_id=&quot;10046&quot;&gt;&lt;property id=&quot;20148&quot; value=&quot;5&quot;/&gt;&lt;property id=&quot;20300&quot; value=&quot;Slide 43 - &amp;quot;UPDATE Example&amp;quot;&quot;/&gt;&lt;property id=&quot;20307&quot; value=&quot;317&quot;/&gt;&lt;/object&gt;&lt;object type=&quot;3&quot; unique_id=&quot;10047&quot;&gt;&lt;property id=&quot;20148&quot; value=&quot;5&quot;/&gt;&lt;property id=&quot;20300&quot; value=&quot;Slide 44 - &amp;quot;DELETE Example&amp;quot;&quot;/&gt;&lt;property id=&quot;20307&quot; value=&quot;318&quot;/&gt;&lt;/object&gt;&lt;object type=&quot;3&quot; unique_id=&quot;10048&quot;&gt;&lt;property id=&quot;20148&quot; value=&quot;5&quot;/&gt;&lt;property id=&quot;20300&quot; value=&quot;Slide 45 - &amp;quot;Summary&amp;quot;&quot;/&gt;&lt;property id=&quot;20307&quot; value=&quot;263&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3131</TotalTime>
  <Words>6952</Words>
  <Application>Microsoft Office PowerPoint</Application>
  <PresentationFormat>On-screen Show (4:3)</PresentationFormat>
  <Paragraphs>869</Paragraphs>
  <Slides>53</Slides>
  <Notes>53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2" baseType="lpstr">
      <vt:lpstr>Arial</vt:lpstr>
      <vt:lpstr>Book Antiqua</vt:lpstr>
      <vt:lpstr>Courier New</vt:lpstr>
      <vt:lpstr>Symbol</vt:lpstr>
      <vt:lpstr>Times New Roman</vt:lpstr>
      <vt:lpstr>Wingdings</vt:lpstr>
      <vt:lpstr>Default Design</vt:lpstr>
      <vt:lpstr>Visio</vt:lpstr>
      <vt:lpstr>VISIO</vt:lpstr>
      <vt:lpstr>Chapter 4</vt:lpstr>
      <vt:lpstr>Outline </vt:lpstr>
      <vt:lpstr>What is SQL?</vt:lpstr>
      <vt:lpstr>SQL Statements</vt:lpstr>
      <vt:lpstr>SQL Standardization</vt:lpstr>
      <vt:lpstr>SQL Conformance</vt:lpstr>
      <vt:lpstr>SELECT Statement Overview</vt:lpstr>
      <vt:lpstr>University Database</vt:lpstr>
      <vt:lpstr>First SELECT Examples</vt:lpstr>
      <vt:lpstr>Using Expressions</vt:lpstr>
      <vt:lpstr>Inexact Matching</vt:lpstr>
      <vt:lpstr>Using Dates</vt:lpstr>
      <vt:lpstr>Other Single Table Examples</vt:lpstr>
      <vt:lpstr>Join Operator</vt:lpstr>
      <vt:lpstr>Join Example</vt:lpstr>
      <vt:lpstr>Cross Product Style</vt:lpstr>
      <vt:lpstr>Join Operator Style</vt:lpstr>
      <vt:lpstr>Name Qualification</vt:lpstr>
      <vt:lpstr>Summarizing Tables</vt:lpstr>
      <vt:lpstr>GROUP BY Examples</vt:lpstr>
      <vt:lpstr>SQL Summarization Rules</vt:lpstr>
      <vt:lpstr>Summarization and Joins</vt:lpstr>
      <vt:lpstr>Conceptual Evaluation Process</vt:lpstr>
      <vt:lpstr>Conceptual Evaluation Lessons</vt:lpstr>
      <vt:lpstr>Conceptual Evaluation Problem</vt:lpstr>
      <vt:lpstr>Query Formulation Process</vt:lpstr>
      <vt:lpstr>Critical Questions</vt:lpstr>
      <vt:lpstr>Efficiency Considerations</vt:lpstr>
      <vt:lpstr>Advanced Problems</vt:lpstr>
      <vt:lpstr>Joining Three Tables</vt:lpstr>
      <vt:lpstr>Joining Four Tables</vt:lpstr>
      <vt:lpstr>Self-Join</vt:lpstr>
      <vt:lpstr>Self-Join Example</vt:lpstr>
      <vt:lpstr>Multiple Joins Between Tables</vt:lpstr>
      <vt:lpstr>Multiple Column Grouping</vt:lpstr>
      <vt:lpstr>Traditional Set Operators</vt:lpstr>
      <vt:lpstr>Union Compatibility</vt:lpstr>
      <vt:lpstr>SQL UNION Example</vt:lpstr>
      <vt:lpstr>Oracle INTERSECT Example</vt:lpstr>
      <vt:lpstr>Oracle MINUS Example</vt:lpstr>
      <vt:lpstr>Data Manipulation Statements</vt:lpstr>
      <vt:lpstr>INSERT Example</vt:lpstr>
      <vt:lpstr>UPDATE Example</vt:lpstr>
      <vt:lpstr>DELETE Example</vt:lpstr>
      <vt:lpstr>Query Errors</vt:lpstr>
      <vt:lpstr>Query Error Severity</vt:lpstr>
      <vt:lpstr>Query Error Examples</vt:lpstr>
      <vt:lpstr>Missing Join Condition</vt:lpstr>
      <vt:lpstr>Unnecessary GROUP BY</vt:lpstr>
      <vt:lpstr>Missing Parentheses</vt:lpstr>
      <vt:lpstr>Poor Coding Practices</vt:lpstr>
      <vt:lpstr>Poor Coding Example</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of Database Design, Application Development and Administration</dc:title>
  <dc:subject>Query Formulation with SQL</dc:subject>
  <dc:creator>Michael Mannino</dc:creator>
  <cp:lastModifiedBy>Paul Ducham</cp:lastModifiedBy>
  <cp:revision>815</cp:revision>
  <cp:lastPrinted>1601-01-01T00:00:00Z</cp:lastPrinted>
  <dcterms:created xsi:type="dcterms:W3CDTF">2000-07-15T18:34:14Z</dcterms:created>
  <dcterms:modified xsi:type="dcterms:W3CDTF">2018-04-04T23:42:35Z</dcterms:modified>
</cp:coreProperties>
</file>