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3" r:id="rId3"/>
    <p:sldId id="320" r:id="rId4"/>
    <p:sldId id="327" r:id="rId5"/>
    <p:sldId id="328" r:id="rId6"/>
    <p:sldId id="319" r:id="rId7"/>
    <p:sldId id="318" r:id="rId8"/>
    <p:sldId id="317" r:id="rId9"/>
    <p:sldId id="321" r:id="rId10"/>
    <p:sldId id="316" r:id="rId11"/>
    <p:sldId id="323" r:id="rId12"/>
    <p:sldId id="322" r:id="rId13"/>
    <p:sldId id="315" r:id="rId14"/>
    <p:sldId id="314" r:id="rId15"/>
    <p:sldId id="324" r:id="rId16"/>
    <p:sldId id="325" r:id="rId17"/>
    <p:sldId id="326" r:id="rId18"/>
    <p:sldId id="329" r:id="rId19"/>
    <p:sldId id="330" r:id="rId20"/>
    <p:sldId id="331" r:id="rId21"/>
    <p:sldId id="332" r:id="rId22"/>
    <p:sldId id="333" r:id="rId23"/>
    <p:sldId id="334" r:id="rId24"/>
    <p:sldId id="335" r:id="rId25"/>
    <p:sldId id="336" r:id="rId26"/>
    <p:sldId id="341" r:id="rId27"/>
    <p:sldId id="337" r:id="rId28"/>
    <p:sldId id="339" r:id="rId29"/>
    <p:sldId id="340" r:id="rId30"/>
    <p:sldId id="342" r:id="rId31"/>
    <p:sldId id="338" r:id="rId32"/>
    <p:sldId id="344" r:id="rId33"/>
    <p:sldId id="347" r:id="rId34"/>
    <p:sldId id="345" r:id="rId35"/>
    <p:sldId id="349" r:id="rId36"/>
    <p:sldId id="348" r:id="rId37"/>
    <p:sldId id="368" r:id="rId38"/>
    <p:sldId id="351" r:id="rId39"/>
    <p:sldId id="350" r:id="rId40"/>
    <p:sldId id="352" r:id="rId41"/>
    <p:sldId id="353" r:id="rId42"/>
    <p:sldId id="354" r:id="rId43"/>
    <p:sldId id="355" r:id="rId44"/>
    <p:sldId id="356" r:id="rId45"/>
    <p:sldId id="357" r:id="rId46"/>
    <p:sldId id="358" r:id="rId47"/>
    <p:sldId id="361" r:id="rId48"/>
    <p:sldId id="363" r:id="rId49"/>
    <p:sldId id="366" r:id="rId50"/>
    <p:sldId id="365" r:id="rId51"/>
    <p:sldId id="372" r:id="rId52"/>
    <p:sldId id="371" r:id="rId53"/>
    <p:sldId id="373" r:id="rId54"/>
    <p:sldId id="370" r:id="rId55"/>
    <p:sldId id="374" r:id="rId56"/>
    <p:sldId id="369" r:id="rId57"/>
    <p:sldId id="375" r:id="rId58"/>
    <p:sldId id="367" r:id="rId59"/>
    <p:sldId id="362" r:id="rId60"/>
    <p:sldId id="257" r:id="rId61"/>
    <p:sldId id="278" r:id="rId62"/>
    <p:sldId id="279" r:id="rId63"/>
    <p:sldId id="280" r:id="rId64"/>
    <p:sldId id="281" r:id="rId65"/>
    <p:sldId id="282" r:id="rId66"/>
    <p:sldId id="283" r:id="rId67"/>
    <p:sldId id="284" r:id="rId68"/>
    <p:sldId id="285" r:id="rId69"/>
    <p:sldId id="286" r:id="rId70"/>
    <p:sldId id="287" r:id="rId71"/>
    <p:sldId id="288" r:id="rId72"/>
    <p:sldId id="289" r:id="rId73"/>
    <p:sldId id="290" r:id="rId74"/>
    <p:sldId id="291" r:id="rId75"/>
    <p:sldId id="292" r:id="rId76"/>
    <p:sldId id="293" r:id="rId77"/>
    <p:sldId id="294" r:id="rId78"/>
    <p:sldId id="295" r:id="rId79"/>
    <p:sldId id="296" r:id="rId80"/>
    <p:sldId id="297" r:id="rId81"/>
    <p:sldId id="298" r:id="rId82"/>
    <p:sldId id="299" r:id="rId83"/>
    <p:sldId id="300" r:id="rId84"/>
    <p:sldId id="301" r:id="rId85"/>
    <p:sldId id="302" r:id="rId86"/>
    <p:sldId id="303" r:id="rId87"/>
    <p:sldId id="304" r:id="rId88"/>
    <p:sldId id="305" r:id="rId89"/>
    <p:sldId id="306" r:id="rId90"/>
    <p:sldId id="307" r:id="rId91"/>
    <p:sldId id="308" r:id="rId92"/>
    <p:sldId id="309" r:id="rId93"/>
    <p:sldId id="310" r:id="rId94"/>
    <p:sldId id="311" r:id="rId95"/>
    <p:sldId id="312" r:id="rId9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true"/>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true"/>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true"/>
          </p:cNvSpPr>
          <p:nvPr>
            <p:ph type="dt" sz="half" idx="10"/>
          </p:nvPr>
        </p:nvSpPr>
        <p:spPr/>
        <p:txBody>
          <a:bodyPr/>
          <a:lstStyle/>
          <a:p>
            <a:fld id="{1D8BD707-D9CF-40AE-B4C6-C98DA3205C09}" type="datetimeFigureOut">
              <a:rPr lang="en-US" smtClean="0"/>
            </a:fld>
            <a:endParaRPr lang="en-US"/>
          </a:p>
        </p:txBody>
      </p:sp>
      <p:sp>
        <p:nvSpPr>
          <p:cNvPr id="20" name="Footer Placeholder 19"/>
          <p:cNvSpPr>
            <a:spLocks noGrp="true"/>
          </p:cNvSpPr>
          <p:nvPr>
            <p:ph type="ftr" sz="quarter" idx="11"/>
          </p:nvPr>
        </p:nvSpPr>
        <p:spPr/>
        <p:txBody>
          <a:bodyPr/>
          <a:lstStyle/>
          <a:p>
            <a:endParaRPr lang="en-IN"/>
          </a:p>
        </p:txBody>
      </p:sp>
      <p:sp>
        <p:nvSpPr>
          <p:cNvPr id="10" name="Slide Number Placeholder 9"/>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
        <p:nvSpPr>
          <p:cNvPr id="8" name="Oval 7"/>
          <p:cNvSpPr/>
          <p:nvPr/>
        </p:nvSpPr>
        <p:spPr>
          <a:xfrm>
            <a:off x="921433" y="1413802"/>
            <a:ext cx="210312" cy="210312"/>
          </a:xfrm>
          <a:prstGeom prst="ellipse">
            <a:avLst/>
          </a:prstGeom>
          <a:gradFill rotWithShape="true">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true"/>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true"/>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true"/>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true"/>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kumimoji="0" lang="en-US" smtClean="0"/>
              <a:t>Click to edit Master title style</a:t>
            </a:r>
            <a:endParaRPr kumimoji="0" lang="en-US"/>
          </a:p>
        </p:txBody>
      </p:sp>
      <p:sp>
        <p:nvSpPr>
          <p:cNvPr id="3" name="Content Placeholder 2"/>
          <p:cNvSpPr>
            <a:spLocks noGrp="true"/>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true"/>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true"/>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true"/>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true"/>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true">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true"/>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true"/>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true"/>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true"/>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true"/>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true"/>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true"/>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true"/>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true"/>
          </p:cNvSpPr>
          <p:nvPr>
            <p:ph type="ftr" sz="quarter" idx="11"/>
          </p:nvPr>
        </p:nvSpPr>
        <p:spPr/>
        <p:txBody>
          <a:bodyPr/>
          <a:lstStyle/>
          <a:p>
            <a:endParaRPr lang="en-IN"/>
          </a:p>
        </p:txBody>
      </p:sp>
      <p:sp>
        <p:nvSpPr>
          <p:cNvPr id="9" name="Slide Number Placeholder 8"/>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true"/>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true"/>
          </p:cNvSpPr>
          <p:nvPr>
            <p:ph type="ftr" sz="quarter" idx="11"/>
          </p:nvPr>
        </p:nvSpPr>
        <p:spPr/>
        <p:txBody>
          <a:bodyPr/>
          <a:lstStyle/>
          <a:p>
            <a:endParaRPr lang="en-IN"/>
          </a:p>
        </p:txBody>
      </p:sp>
      <p:sp>
        <p:nvSpPr>
          <p:cNvPr id="5" name="Slide Number Placeholder 4"/>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true"/>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true"/>
          </p:cNvSpPr>
          <p:nvPr>
            <p:ph type="ftr" sz="quarter" idx="11"/>
          </p:nvPr>
        </p:nvSpPr>
        <p:spPr/>
        <p:txBody>
          <a:bodyPr/>
          <a:lstStyle/>
          <a:p>
            <a:endParaRPr lang="en-IN"/>
          </a:p>
        </p:txBody>
      </p:sp>
      <p:sp>
        <p:nvSpPr>
          <p:cNvPr id="4" name="Slide Number Placeholder 3"/>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true"/>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true"/>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true"/>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true"/>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pPr marL="109220">
              <a:lnSpc>
                <a:spcPts val="1590"/>
              </a:lnSpc>
            </a:pPr>
            <a:fld id="{81D60167-4931-47E6-BA6A-407CBD079E47}" type="slidenum">
              <a:rPr lang="en-IN" spc="-235" smtClean="0"/>
            </a:fld>
            <a:endParaRPr lang="en-IN" spc="-235"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true"/>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true">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true"/>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true">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true"/>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true"/>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true"/>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1D8BD707-D9CF-40AE-B4C6-C98DA3205C09}" type="datetimeFigureOut">
              <a:rPr lang="en-US" smtClean="0"/>
            </a:fld>
            <a:endParaRPr lang="en-US"/>
          </a:p>
        </p:txBody>
      </p:sp>
      <p:sp>
        <p:nvSpPr>
          <p:cNvPr id="10" name="Footer Placeholder 9"/>
          <p:cNvSpPr>
            <a:spLocks noGrp="true"/>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IN"/>
          </a:p>
        </p:txBody>
      </p:sp>
      <p:sp>
        <p:nvSpPr>
          <p:cNvPr id="22" name="Slide Number Placeholder 21"/>
          <p:cNvSpPr>
            <a:spLocks noGrp="true"/>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marL="109220">
              <a:lnSpc>
                <a:spcPts val="1590"/>
              </a:lnSpc>
            </a:pPr>
            <a:fld id="{81D60167-4931-47E6-BA6A-407CBD079E47}" type="slidenum">
              <a:rPr lang="en-IN" spc="-235" smtClean="0"/>
            </a:fld>
            <a:endParaRPr lang="en-IN" spc="-235"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bwMode="auto">
          <a:xfrm>
            <a:off x="0" y="228600"/>
            <a:ext cx="91440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true"/>
          </p:cNvPicPr>
          <p:nvPr/>
        </p:nvPicPr>
        <p:blipFill>
          <a:blip r:embed="rId2"/>
          <a:stretch>
            <a:fillRect/>
          </a:stretch>
        </p:blipFill>
        <p:spPr>
          <a:xfrm>
            <a:off x="152400" y="2453957"/>
            <a:ext cx="8839199" cy="40230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52400" y="152400"/>
            <a:ext cx="9144000" cy="1143000"/>
          </a:xfrm>
        </p:spPr>
        <p:txBody>
          <a:bodyPr/>
          <a:lstStyle/>
          <a:p>
            <a:r>
              <a:rPr lang="en-IN" sz="3200" b="1" dirty="0"/>
              <a:t>PROJECT </a:t>
            </a:r>
            <a:r>
              <a:rPr lang="en-IN" sz="3200" b="1" dirty="0" smtClean="0"/>
              <a:t>CLASSIFICATION(Contd..)</a:t>
            </a:r>
            <a:endParaRPr lang="en-IN" sz="3200" b="1" dirty="0" smtClean="0"/>
          </a:p>
        </p:txBody>
      </p:sp>
      <p:sp>
        <p:nvSpPr>
          <p:cNvPr id="3" name="Content Placeholder 2"/>
          <p:cNvSpPr>
            <a:spLocks noGrp="true"/>
          </p:cNvSpPr>
          <p:nvPr>
            <p:ph idx="1"/>
          </p:nvPr>
        </p:nvSpPr>
        <p:spPr>
          <a:xfrm>
            <a:off x="1066800" y="1447800"/>
            <a:ext cx="7866888" cy="5029200"/>
          </a:xfrm>
        </p:spPr>
        <p:txBody>
          <a:bodyPr/>
          <a:lstStyle/>
          <a:p>
            <a:pPr marL="186055" indent="-171450" algn="just">
              <a:buNone/>
            </a:pPr>
            <a:r>
              <a:rPr lang="en-IN" sz="2400" b="1" dirty="0" smtClean="0"/>
              <a:t>Non-quantifiable </a:t>
            </a:r>
            <a:r>
              <a:rPr lang="en-IN" sz="2400" b="1" dirty="0"/>
              <a:t>projects </a:t>
            </a:r>
            <a:r>
              <a:rPr lang="en-IN" sz="2400" dirty="0"/>
              <a:t>are those where such assessment is not possible. </a:t>
            </a:r>
            <a:endParaRPr lang="en-IN" sz="2400" dirty="0"/>
          </a:p>
          <a:p>
            <a:pPr algn="just"/>
            <a:r>
              <a:rPr lang="en-IN" sz="2400" dirty="0" smtClean="0"/>
              <a:t>Projects </a:t>
            </a:r>
            <a:r>
              <a:rPr lang="en-IN" sz="2400" dirty="0"/>
              <a:t>concerned with industrial development, power generation, mineral development fall in the </a:t>
            </a:r>
            <a:r>
              <a:rPr lang="en-IN" sz="2400" dirty="0">
                <a:solidFill>
                  <a:srgbClr val="FF0000"/>
                </a:solidFill>
              </a:rPr>
              <a:t>first category </a:t>
            </a:r>
            <a:endParaRPr lang="en-IN" sz="2400" dirty="0" smtClean="0">
              <a:solidFill>
                <a:srgbClr val="FF0000"/>
              </a:solidFill>
            </a:endParaRPr>
          </a:p>
          <a:p>
            <a:pPr algn="just"/>
            <a:r>
              <a:rPr lang="en-IN" sz="2400" dirty="0" smtClean="0"/>
              <a:t>While </a:t>
            </a:r>
            <a:r>
              <a:rPr lang="en-IN" sz="2400" dirty="0"/>
              <a:t>projects involving health, education and defence fall in the </a:t>
            </a:r>
            <a:r>
              <a:rPr lang="en-IN" sz="2400" dirty="0">
                <a:solidFill>
                  <a:srgbClr val="FF0000"/>
                </a:solidFill>
              </a:rPr>
              <a:t>second category</a:t>
            </a:r>
            <a:r>
              <a:rPr lang="en-IN" sz="2400" dirty="0"/>
              <a:t>. </a:t>
            </a:r>
            <a:endParaRPr lang="en-IN" sz="2400" dirty="0"/>
          </a:p>
          <a:p>
            <a:pPr algn="just"/>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6200" y="276225"/>
            <a:ext cx="9220200" cy="1143000"/>
          </a:xfrm>
        </p:spPr>
        <p:txBody>
          <a:bodyPr/>
          <a:lstStyle/>
          <a:p>
            <a:r>
              <a:rPr lang="en-IN" sz="3200" b="1" dirty="0"/>
              <a:t>PROJECT CLASSIFICATION(Contd..)</a:t>
            </a:r>
            <a:endParaRPr lang="en-IN" sz="3200" b="1" dirty="0"/>
          </a:p>
        </p:txBody>
      </p:sp>
      <p:sp>
        <p:nvSpPr>
          <p:cNvPr id="3" name="Content Placeholder 2"/>
          <p:cNvSpPr>
            <a:spLocks noGrp="true"/>
          </p:cNvSpPr>
          <p:nvPr>
            <p:ph idx="1"/>
          </p:nvPr>
        </p:nvSpPr>
        <p:spPr>
          <a:xfrm>
            <a:off x="457200" y="1447800"/>
            <a:ext cx="8552688" cy="4800600"/>
          </a:xfrm>
        </p:spPr>
        <p:txBody>
          <a:bodyPr>
            <a:normAutofit/>
          </a:bodyPr>
          <a:lstStyle/>
          <a:p>
            <a:pPr marL="0" indent="85725" algn="just">
              <a:buNone/>
              <a:tabLst>
                <a:tab pos="85725" algn="l"/>
              </a:tabLst>
            </a:pPr>
            <a:r>
              <a:rPr lang="en-IN" sz="2400" b="1" dirty="0">
                <a:solidFill>
                  <a:srgbClr val="FF0000"/>
                </a:solidFill>
              </a:rPr>
              <a:t>(2</a:t>
            </a:r>
            <a:r>
              <a:rPr lang="en-IN" sz="2400" b="1" dirty="0" smtClean="0">
                <a:solidFill>
                  <a:srgbClr val="FF0000"/>
                </a:solidFill>
              </a:rPr>
              <a:t>).Sectional </a:t>
            </a:r>
            <a:r>
              <a:rPr lang="en-IN" sz="2400" b="1" dirty="0">
                <a:solidFill>
                  <a:srgbClr val="FF0000"/>
                </a:solidFill>
              </a:rPr>
              <a:t>Projects Here the classification is </a:t>
            </a:r>
            <a:r>
              <a:rPr lang="en-IN" sz="2400" b="1" dirty="0" smtClean="0">
                <a:solidFill>
                  <a:srgbClr val="FF0000"/>
                </a:solidFill>
              </a:rPr>
              <a:t>   </a:t>
            </a:r>
            <a:endParaRPr lang="en-IN" sz="2400" b="1" dirty="0" smtClean="0">
              <a:solidFill>
                <a:srgbClr val="FF0000"/>
              </a:solidFill>
            </a:endParaRPr>
          </a:p>
          <a:p>
            <a:pPr marL="0" indent="85725" algn="just">
              <a:buNone/>
              <a:tabLst>
                <a:tab pos="85725" algn="l"/>
              </a:tabLst>
            </a:pPr>
            <a:r>
              <a:rPr lang="en-IN" sz="2400" b="1" dirty="0">
                <a:solidFill>
                  <a:srgbClr val="FF0000"/>
                </a:solidFill>
              </a:rPr>
              <a:t> </a:t>
            </a:r>
            <a:r>
              <a:rPr lang="en-IN" sz="2400" b="1" dirty="0" smtClean="0">
                <a:solidFill>
                  <a:srgbClr val="FF0000"/>
                </a:solidFill>
              </a:rPr>
              <a:t>     based </a:t>
            </a:r>
            <a:r>
              <a:rPr lang="en-IN" sz="2400" b="1" dirty="0">
                <a:solidFill>
                  <a:srgbClr val="FF0000"/>
                </a:solidFill>
              </a:rPr>
              <a:t>on various sectors </a:t>
            </a:r>
            <a:r>
              <a:rPr lang="en-IN" sz="2400" b="1" dirty="0" smtClean="0">
                <a:solidFill>
                  <a:srgbClr val="FF0000"/>
                </a:solidFill>
              </a:rPr>
              <a:t>like</a:t>
            </a:r>
            <a:endParaRPr lang="en-IN" sz="2400" b="1" dirty="0" smtClean="0">
              <a:solidFill>
                <a:srgbClr val="FF0000"/>
              </a:solidFill>
            </a:endParaRPr>
          </a:p>
          <a:p>
            <a:pPr marL="82550" indent="0">
              <a:buNone/>
            </a:pPr>
            <a:r>
              <a:rPr lang="en-IN" sz="2400" b="1" dirty="0">
                <a:solidFill>
                  <a:srgbClr val="FF0000"/>
                </a:solidFill>
              </a:rPr>
              <a:t> </a:t>
            </a:r>
            <a:r>
              <a:rPr lang="en-IN" sz="2400" b="1" dirty="0" smtClean="0">
                <a:solidFill>
                  <a:srgbClr val="FF0000"/>
                </a:solidFill>
              </a:rPr>
              <a:t>     </a:t>
            </a:r>
            <a:r>
              <a:rPr lang="en-IN" sz="2400" dirty="0" smtClean="0"/>
              <a:t>● </a:t>
            </a:r>
            <a:r>
              <a:rPr lang="en-IN" sz="2400" dirty="0"/>
              <a:t>Agriculture and allied sector </a:t>
            </a:r>
            <a:endParaRPr lang="en-IN" sz="2400" dirty="0" smtClean="0"/>
          </a:p>
          <a:p>
            <a:pPr marL="714375" indent="0">
              <a:buNone/>
              <a:tabLst>
                <a:tab pos="985520" algn="l"/>
              </a:tabLst>
            </a:pPr>
            <a:r>
              <a:rPr lang="en-IN" sz="2400" dirty="0" smtClean="0"/>
              <a:t>● </a:t>
            </a:r>
            <a:r>
              <a:rPr lang="en-IN" sz="2400" dirty="0"/>
              <a:t>Irrigation and power sector </a:t>
            </a:r>
            <a:endParaRPr lang="en-IN" sz="2400" dirty="0" smtClean="0"/>
          </a:p>
          <a:p>
            <a:pPr marL="714375" indent="0">
              <a:buNone/>
              <a:tabLst>
                <a:tab pos="985520" algn="l"/>
              </a:tabLst>
            </a:pPr>
            <a:r>
              <a:rPr lang="en-IN" sz="2400" dirty="0" smtClean="0"/>
              <a:t>● </a:t>
            </a:r>
            <a:r>
              <a:rPr lang="en-IN" sz="2400" dirty="0"/>
              <a:t>Industry and mining </a:t>
            </a:r>
            <a:r>
              <a:rPr lang="en-IN" sz="2400" dirty="0" smtClean="0"/>
              <a:t>sector</a:t>
            </a:r>
            <a:endParaRPr lang="en-IN" sz="2400" dirty="0" smtClean="0"/>
          </a:p>
          <a:p>
            <a:pPr marL="714375" indent="0">
              <a:buNone/>
              <a:tabLst>
                <a:tab pos="985520" algn="l"/>
              </a:tabLst>
            </a:pPr>
            <a:r>
              <a:rPr lang="en-IN" sz="2400" dirty="0" smtClean="0"/>
              <a:t>● </a:t>
            </a:r>
            <a:r>
              <a:rPr lang="en-IN" sz="2400" dirty="0"/>
              <a:t>Transport and communication </a:t>
            </a:r>
            <a:r>
              <a:rPr lang="en-IN" sz="2400" dirty="0" smtClean="0"/>
              <a:t>sector</a:t>
            </a:r>
            <a:endParaRPr lang="en-IN" sz="2400" dirty="0" smtClean="0"/>
          </a:p>
          <a:p>
            <a:pPr marL="714375" indent="0">
              <a:buNone/>
              <a:tabLst>
                <a:tab pos="985520" algn="l"/>
              </a:tabLst>
            </a:pPr>
            <a:r>
              <a:rPr lang="en-IN" sz="2400" dirty="0" smtClean="0"/>
              <a:t>● </a:t>
            </a:r>
            <a:r>
              <a:rPr lang="en-IN" sz="2400" dirty="0"/>
              <a:t>Information technology sector </a:t>
            </a:r>
            <a:endParaRPr lang="en-IN" sz="2400" dirty="0" smtClean="0"/>
          </a:p>
          <a:p>
            <a:pPr marL="714375" indent="0">
              <a:buNone/>
              <a:tabLst>
                <a:tab pos="985520" algn="l"/>
              </a:tabLst>
            </a:pPr>
            <a:r>
              <a:rPr lang="en-IN" sz="2400" dirty="0" smtClean="0"/>
              <a:t>● </a:t>
            </a:r>
            <a:r>
              <a:rPr lang="en-IN" sz="2400" dirty="0"/>
              <a:t>Miscellaneous </a:t>
            </a:r>
            <a:endParaRPr lang="en-IN" sz="2400" dirty="0" smtClean="0"/>
          </a:p>
          <a:p>
            <a:pPr marL="542925" indent="171450" algn="just">
              <a:buNone/>
            </a:pPr>
            <a:r>
              <a:rPr lang="en-IN" sz="2400" dirty="0" smtClean="0"/>
              <a:t>This </a:t>
            </a:r>
            <a:r>
              <a:rPr lang="en-IN" sz="2400" dirty="0"/>
              <a:t>system of classification has been found useful in resource allocation at macro level. </a:t>
            </a:r>
            <a:endParaRPr lang="en-IN" sz="2400" dirty="0"/>
          </a:p>
          <a:p>
            <a:endParaRPr lang="en-IN" sz="2400" dirty="0"/>
          </a:p>
        </p:txBody>
      </p:sp>
      <p:sp>
        <p:nvSpPr>
          <p:cNvPr id="4" name="Footer Placeholder 5"/>
          <p:cNvSpPr>
            <a:spLocks noGrp="true"/>
          </p:cNvSpPr>
          <p:nvPr>
            <p:ph type="ftr" sz="quarter" idx="4294967295"/>
          </p:nvPr>
        </p:nvSpPr>
        <p:spPr>
          <a:xfrm>
            <a:off x="1706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28574" y="304800"/>
            <a:ext cx="9115425" cy="1143000"/>
          </a:xfrm>
        </p:spPr>
        <p:txBody>
          <a:bodyPr/>
          <a:lstStyle/>
          <a:p>
            <a:r>
              <a:rPr lang="en-IN" sz="3200" b="1" dirty="0"/>
              <a:t>PROJECT CLASSIFICATION(Contd..)</a:t>
            </a:r>
            <a:endParaRPr lang="en-IN" sz="3200" b="1" dirty="0"/>
          </a:p>
        </p:txBody>
      </p:sp>
      <p:sp>
        <p:nvSpPr>
          <p:cNvPr id="3" name="Content Placeholder 2"/>
          <p:cNvSpPr>
            <a:spLocks noGrp="true"/>
          </p:cNvSpPr>
          <p:nvPr>
            <p:ph idx="1"/>
          </p:nvPr>
        </p:nvSpPr>
        <p:spPr>
          <a:xfrm>
            <a:off x="990600" y="1447800"/>
            <a:ext cx="7498080" cy="4800600"/>
          </a:xfrm>
        </p:spPr>
        <p:txBody>
          <a:bodyPr>
            <a:normAutofit/>
          </a:bodyPr>
          <a:lstStyle/>
          <a:p>
            <a:pPr marL="0" indent="0" algn="just">
              <a:buNone/>
            </a:pPr>
            <a:r>
              <a:rPr lang="en-IN" sz="2400" b="1" dirty="0">
                <a:solidFill>
                  <a:srgbClr val="FF0000"/>
                </a:solidFill>
              </a:rPr>
              <a:t>(3</a:t>
            </a:r>
            <a:r>
              <a:rPr lang="en-IN" sz="2400" b="1" dirty="0" smtClean="0">
                <a:solidFill>
                  <a:srgbClr val="FF0000"/>
                </a:solidFill>
              </a:rPr>
              <a:t>).Techno-Economic </a:t>
            </a:r>
            <a:r>
              <a:rPr lang="en-IN" sz="2400" b="1" dirty="0">
                <a:solidFill>
                  <a:srgbClr val="FF0000"/>
                </a:solidFill>
              </a:rPr>
              <a:t>Projects </a:t>
            </a:r>
            <a:endParaRPr lang="en-IN" sz="2400" b="1" dirty="0" smtClean="0">
              <a:solidFill>
                <a:srgbClr val="FF0000"/>
              </a:solidFill>
            </a:endParaRPr>
          </a:p>
          <a:p>
            <a:pPr marL="0" indent="0" algn="just">
              <a:buNone/>
            </a:pPr>
            <a:r>
              <a:rPr lang="en-IN" sz="2400" b="1" dirty="0">
                <a:solidFill>
                  <a:srgbClr val="FF0000"/>
                </a:solidFill>
              </a:rPr>
              <a:t> </a:t>
            </a:r>
            <a:r>
              <a:rPr lang="en-IN" sz="2400" b="1" dirty="0" smtClean="0">
                <a:solidFill>
                  <a:srgbClr val="FF0000"/>
                </a:solidFill>
              </a:rPr>
              <a:t>    Classification </a:t>
            </a:r>
            <a:r>
              <a:rPr lang="en-IN" sz="2400" b="1" dirty="0">
                <a:solidFill>
                  <a:srgbClr val="FF0000"/>
                </a:solidFill>
              </a:rPr>
              <a:t>of projects based on </a:t>
            </a:r>
            <a:endParaRPr lang="en-IN" sz="2400" b="1" dirty="0" smtClean="0">
              <a:solidFill>
                <a:srgbClr val="FF0000"/>
              </a:solidFill>
            </a:endParaRPr>
          </a:p>
          <a:p>
            <a:pPr marL="0" indent="0" algn="just">
              <a:buNone/>
            </a:pPr>
            <a:r>
              <a:rPr lang="en-IN" sz="2400" b="1" dirty="0">
                <a:solidFill>
                  <a:srgbClr val="FF0000"/>
                </a:solidFill>
              </a:rPr>
              <a:t> </a:t>
            </a:r>
            <a:r>
              <a:rPr lang="en-IN" sz="2400" b="1" dirty="0" smtClean="0">
                <a:solidFill>
                  <a:srgbClr val="FF0000"/>
                </a:solidFill>
              </a:rPr>
              <a:t>    techno-economic </a:t>
            </a:r>
            <a:r>
              <a:rPr lang="en-IN" sz="2400" b="1" dirty="0">
                <a:solidFill>
                  <a:srgbClr val="FF0000"/>
                </a:solidFill>
              </a:rPr>
              <a:t>characteristic </a:t>
            </a:r>
            <a:r>
              <a:rPr lang="en-IN" sz="2400" b="1" dirty="0" smtClean="0">
                <a:solidFill>
                  <a:srgbClr val="FF0000"/>
                </a:solidFill>
              </a:rPr>
              <a:t>fall </a:t>
            </a:r>
            <a:endParaRPr lang="en-IN" sz="2400" b="1" dirty="0" smtClean="0">
              <a:solidFill>
                <a:srgbClr val="FF0000"/>
              </a:solidFill>
            </a:endParaRPr>
          </a:p>
          <a:p>
            <a:pPr marL="0" indent="0" algn="just">
              <a:buNone/>
            </a:pPr>
            <a:r>
              <a:rPr lang="en-IN" sz="2400" b="1" dirty="0" smtClean="0">
                <a:solidFill>
                  <a:srgbClr val="FF0000"/>
                </a:solidFill>
              </a:rPr>
              <a:t>     in this category. </a:t>
            </a:r>
            <a:endParaRPr lang="en-IN" sz="2400" b="1" dirty="0" smtClean="0">
              <a:solidFill>
                <a:srgbClr val="FF0000"/>
              </a:solidFill>
            </a:endParaRPr>
          </a:p>
          <a:p>
            <a:pPr marL="0" indent="0" algn="just">
              <a:buNone/>
            </a:pPr>
            <a:r>
              <a:rPr lang="en-IN" sz="2400" dirty="0" smtClean="0"/>
              <a:t>	This </a:t>
            </a:r>
            <a:r>
              <a:rPr lang="en-IN" sz="2400" dirty="0"/>
              <a:t>type of classification includes </a:t>
            </a:r>
            <a:endParaRPr lang="en-IN" sz="2400" dirty="0" smtClean="0"/>
          </a:p>
          <a:p>
            <a:pPr marL="0" indent="0" algn="just">
              <a:buNone/>
            </a:pPr>
            <a:r>
              <a:rPr lang="en-IN" sz="1800" dirty="0" smtClean="0"/>
              <a:t>a). Factors </a:t>
            </a:r>
            <a:r>
              <a:rPr lang="en-IN" sz="1800" dirty="0"/>
              <a:t>intensity-oriented classification, </a:t>
            </a:r>
            <a:endParaRPr lang="en-IN" sz="1800" dirty="0"/>
          </a:p>
          <a:p>
            <a:pPr marL="0" indent="0" algn="just">
              <a:buNone/>
            </a:pPr>
            <a:r>
              <a:rPr lang="en-IN" sz="1800" dirty="0" smtClean="0"/>
              <a:t>b).Causation </a:t>
            </a:r>
            <a:r>
              <a:rPr lang="en-IN" sz="1800" dirty="0"/>
              <a:t>oriented </a:t>
            </a:r>
            <a:r>
              <a:rPr lang="en-IN" sz="1800" dirty="0" smtClean="0"/>
              <a:t>classification.</a:t>
            </a:r>
            <a:endParaRPr lang="en-IN" sz="1800" dirty="0" smtClean="0"/>
          </a:p>
          <a:p>
            <a:pPr marL="0" indent="0" algn="just">
              <a:buNone/>
            </a:pPr>
            <a:r>
              <a:rPr lang="en-IN" sz="1800" dirty="0" smtClean="0"/>
              <a:t>c). Magnitude-oriented </a:t>
            </a:r>
            <a:r>
              <a:rPr lang="en-IN" sz="1800" dirty="0"/>
              <a:t>classification</a:t>
            </a:r>
            <a:endParaRPr lang="en-IN" sz="1800" dirty="0" smtClean="0"/>
          </a:p>
          <a:p>
            <a:pPr marL="0" indent="0" algn="just">
              <a:buNone/>
            </a:pPr>
            <a:r>
              <a:rPr lang="en-IN" sz="1800" dirty="0" smtClean="0"/>
              <a:t> </a:t>
            </a:r>
            <a:r>
              <a:rPr lang="en-IN" sz="1800" dirty="0"/>
              <a:t>as discussed below. </a:t>
            </a:r>
            <a:endParaRPr lang="en-IN" sz="18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74638"/>
            <a:ext cx="9296400" cy="1143000"/>
          </a:xfrm>
        </p:spPr>
        <p:txBody>
          <a:bodyPr/>
          <a:lstStyle/>
          <a:p>
            <a:r>
              <a:rPr lang="en-IN" sz="3200" b="1" dirty="0"/>
              <a:t>PROJECT CLASSIFICATION(Contd..)</a:t>
            </a:r>
            <a:endParaRPr lang="en-IN" sz="3200" b="1" dirty="0"/>
          </a:p>
        </p:txBody>
      </p:sp>
      <p:sp>
        <p:nvSpPr>
          <p:cNvPr id="3" name="Content Placeholder 2"/>
          <p:cNvSpPr>
            <a:spLocks noGrp="true"/>
          </p:cNvSpPr>
          <p:nvPr>
            <p:ph idx="1"/>
          </p:nvPr>
        </p:nvSpPr>
        <p:spPr>
          <a:xfrm>
            <a:off x="304800" y="1393824"/>
            <a:ext cx="8305800" cy="5083175"/>
          </a:xfrm>
        </p:spPr>
        <p:txBody>
          <a:bodyPr/>
          <a:lstStyle/>
          <a:p>
            <a:pPr marL="82550" indent="0">
              <a:buNone/>
            </a:pPr>
            <a:r>
              <a:rPr lang="en-IN" sz="2400" b="1" dirty="0" smtClean="0">
                <a:solidFill>
                  <a:srgbClr val="FF0000"/>
                </a:solidFill>
              </a:rPr>
              <a:t>a). Factor </a:t>
            </a:r>
            <a:r>
              <a:rPr lang="en-IN" sz="2400" b="1" dirty="0">
                <a:solidFill>
                  <a:srgbClr val="FF0000"/>
                </a:solidFill>
              </a:rPr>
              <a:t>intensity-oriented classification</a:t>
            </a:r>
            <a:r>
              <a:rPr lang="en-IN" sz="2400" dirty="0" smtClean="0"/>
              <a:t>:</a:t>
            </a:r>
            <a:endParaRPr lang="en-IN" sz="2400" dirty="0" smtClean="0"/>
          </a:p>
          <a:p>
            <a:pPr marL="1085850" indent="-457200" algn="just"/>
            <a:r>
              <a:rPr lang="en-IN" sz="2400" dirty="0"/>
              <a:t>Based on this projects may be classified as capital intensive or </a:t>
            </a:r>
            <a:r>
              <a:rPr lang="en-IN" sz="2400" dirty="0" err="1"/>
              <a:t>labor</a:t>
            </a:r>
            <a:r>
              <a:rPr lang="en-IN" sz="2400" dirty="0"/>
              <a:t> </a:t>
            </a:r>
            <a:r>
              <a:rPr lang="en-IN" sz="2400" dirty="0" smtClean="0"/>
              <a:t>intensive.</a:t>
            </a:r>
            <a:endParaRPr lang="en-IN" sz="2400" dirty="0" smtClean="0"/>
          </a:p>
          <a:p>
            <a:pPr marL="1085850" indent="-457200" algn="just"/>
            <a:r>
              <a:rPr lang="en-IN" sz="2400" dirty="0" smtClean="0"/>
              <a:t>If </a:t>
            </a:r>
            <a:r>
              <a:rPr lang="en-IN" sz="2400" dirty="0"/>
              <a:t>large investment is made in plant and machinery the project will be termed as capital intensive. </a:t>
            </a:r>
            <a:endParaRPr lang="en-IN" sz="2400" dirty="0" smtClean="0"/>
          </a:p>
          <a:p>
            <a:pPr marL="1085850" indent="-457200" algn="just"/>
            <a:r>
              <a:rPr lang="en-IN" sz="2400" dirty="0" smtClean="0"/>
              <a:t>On </a:t>
            </a:r>
            <a:r>
              <a:rPr lang="en-IN" sz="2400" dirty="0"/>
              <a:t>the other hand project involving large number of human resources will be termed as ―</a:t>
            </a:r>
            <a:r>
              <a:rPr lang="en-IN" sz="2400" dirty="0" err="1"/>
              <a:t>labor</a:t>
            </a:r>
            <a:r>
              <a:rPr lang="en-IN" sz="2400" dirty="0"/>
              <a:t> </a:t>
            </a:r>
            <a:r>
              <a:rPr lang="en-IN" sz="2400" dirty="0" smtClean="0"/>
              <a:t>intensive. </a:t>
            </a:r>
            <a:endParaRPr lang="en-IN" sz="2400" dirty="0" smtClean="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6200" y="274638"/>
            <a:ext cx="9296400" cy="1143000"/>
          </a:xfrm>
        </p:spPr>
        <p:txBody>
          <a:bodyPr/>
          <a:lstStyle/>
          <a:p>
            <a:r>
              <a:rPr lang="en-IN" sz="2800" b="1" dirty="0"/>
              <a:t>PROJECT CLASSIFICATION(Contd..)</a:t>
            </a:r>
            <a:endParaRPr lang="en-IN" sz="2800" b="1" dirty="0"/>
          </a:p>
        </p:txBody>
      </p:sp>
      <p:sp>
        <p:nvSpPr>
          <p:cNvPr id="3" name="Content Placeholder 2"/>
          <p:cNvSpPr>
            <a:spLocks noGrp="true"/>
          </p:cNvSpPr>
          <p:nvPr>
            <p:ph idx="1"/>
          </p:nvPr>
        </p:nvSpPr>
        <p:spPr>
          <a:xfrm>
            <a:off x="652843" y="1449388"/>
            <a:ext cx="8333232" cy="4800600"/>
          </a:xfrm>
        </p:spPr>
        <p:txBody>
          <a:bodyPr/>
          <a:lstStyle/>
          <a:p>
            <a:pPr marL="0" indent="0">
              <a:buNone/>
            </a:pPr>
            <a:r>
              <a:rPr lang="en-IN" sz="2000" b="1" dirty="0">
                <a:solidFill>
                  <a:srgbClr val="FF0000"/>
                </a:solidFill>
              </a:rPr>
              <a:t>(b) Causation-oriented classification: </a:t>
            </a:r>
            <a:endParaRPr lang="en-IN" sz="2000" b="1" dirty="0" smtClean="0">
              <a:solidFill>
                <a:srgbClr val="FF0000"/>
              </a:solidFill>
            </a:endParaRPr>
          </a:p>
          <a:p>
            <a:pPr algn="just"/>
            <a:r>
              <a:rPr lang="en-IN" sz="2000" dirty="0" smtClean="0"/>
              <a:t>On </a:t>
            </a:r>
            <a:r>
              <a:rPr lang="en-IN" sz="2000" dirty="0"/>
              <a:t>the basis of causation, projects can be classified as demand based and raw material based projects. </a:t>
            </a:r>
            <a:endParaRPr lang="en-IN" sz="2000" dirty="0" smtClean="0"/>
          </a:p>
          <a:p>
            <a:pPr algn="just"/>
            <a:r>
              <a:rPr lang="en-IN" sz="2000" dirty="0" smtClean="0"/>
              <a:t>The </a:t>
            </a:r>
            <a:r>
              <a:rPr lang="en-IN" sz="2000" dirty="0"/>
              <a:t>availability of certain raw materials, skills or other inputs makes the project raw-material based and the very existence of demand for certain goods or services make the project demand-based. </a:t>
            </a:r>
            <a:endParaRPr lang="en-IN" sz="2000" dirty="0"/>
          </a:p>
        </p:txBody>
      </p:sp>
      <p:sp>
        <p:nvSpPr>
          <p:cNvPr id="4" name="Footer Placeholder 5"/>
          <p:cNvSpPr>
            <a:spLocks noGrp="true"/>
          </p:cNvSpPr>
          <p:nvPr>
            <p:ph type="ftr" sz="quarter" idx="4294967295"/>
          </p:nvPr>
        </p:nvSpPr>
        <p:spPr>
          <a:xfrm>
            <a:off x="1706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74638"/>
            <a:ext cx="9220200" cy="1143000"/>
          </a:xfrm>
        </p:spPr>
        <p:txBody>
          <a:bodyPr/>
          <a:lstStyle/>
          <a:p>
            <a:r>
              <a:rPr lang="en-IN" sz="2800" b="1" dirty="0"/>
              <a:t>PROJECT CLASSIFICATION(Contd..)</a:t>
            </a:r>
            <a:endParaRPr lang="en-IN" sz="2800" b="1" dirty="0"/>
          </a:p>
        </p:txBody>
      </p:sp>
      <p:sp>
        <p:nvSpPr>
          <p:cNvPr id="3" name="Content Placeholder 2"/>
          <p:cNvSpPr>
            <a:spLocks noGrp="true"/>
          </p:cNvSpPr>
          <p:nvPr>
            <p:ph idx="1"/>
          </p:nvPr>
        </p:nvSpPr>
        <p:spPr>
          <a:xfrm>
            <a:off x="861060" y="1524000"/>
            <a:ext cx="7498080" cy="4800600"/>
          </a:xfrm>
        </p:spPr>
        <p:txBody>
          <a:bodyPr/>
          <a:lstStyle/>
          <a:p>
            <a:pPr marL="82550" indent="0">
              <a:buNone/>
            </a:pPr>
            <a:r>
              <a:rPr lang="en-IN" sz="2000" b="1" dirty="0">
                <a:solidFill>
                  <a:srgbClr val="FF0000"/>
                </a:solidFill>
              </a:rPr>
              <a:t>(c) Magnitude-oriented classification</a:t>
            </a:r>
            <a:r>
              <a:rPr lang="en-IN" sz="2000" dirty="0"/>
              <a:t>: </a:t>
            </a:r>
            <a:endParaRPr lang="en-IN" sz="2000" dirty="0" smtClean="0"/>
          </a:p>
          <a:p>
            <a:pPr algn="just"/>
            <a:r>
              <a:rPr lang="en-IN" sz="2000" dirty="0" smtClean="0"/>
              <a:t>This </a:t>
            </a:r>
            <a:r>
              <a:rPr lang="en-IN" sz="2000" dirty="0"/>
              <a:t>is based on the size of investment involved in the projects, accordingly project are classified into large scale, medium-scale or small-scale projects. </a:t>
            </a:r>
            <a:endParaRPr lang="en-IN" sz="2000" dirty="0" smtClean="0"/>
          </a:p>
          <a:p>
            <a:pPr algn="just"/>
            <a:r>
              <a:rPr lang="en-IN" sz="2000" dirty="0" smtClean="0"/>
              <a:t>The </a:t>
            </a:r>
            <a:r>
              <a:rPr lang="en-IN" sz="2000" dirty="0"/>
              <a:t>selection of a project consists of two main steps: </a:t>
            </a:r>
            <a:endParaRPr lang="en-IN" sz="2000" dirty="0" smtClean="0"/>
          </a:p>
          <a:p>
            <a:pPr marL="714375" indent="186055" algn="just">
              <a:buNone/>
            </a:pPr>
            <a:r>
              <a:rPr lang="en-IN" sz="2000" b="1" dirty="0" smtClean="0"/>
              <a:t>S1: Project </a:t>
            </a:r>
            <a:r>
              <a:rPr lang="en-IN" sz="2000" b="1" dirty="0"/>
              <a:t>identification </a:t>
            </a:r>
            <a:endParaRPr lang="en-IN" sz="2000" b="1" dirty="0" smtClean="0"/>
          </a:p>
          <a:p>
            <a:pPr marL="714375" indent="186055" algn="just">
              <a:buNone/>
            </a:pPr>
            <a:r>
              <a:rPr lang="en-IN" sz="2000" b="1" dirty="0" smtClean="0"/>
              <a:t>S2: </a:t>
            </a:r>
            <a:r>
              <a:rPr lang="en-IN" sz="2000" b="1" dirty="0"/>
              <a:t>P</a:t>
            </a:r>
            <a:r>
              <a:rPr lang="en-IN" sz="2000" b="1" dirty="0" smtClean="0"/>
              <a:t>roject </a:t>
            </a:r>
            <a:r>
              <a:rPr lang="en-IN" sz="2000" b="1" dirty="0"/>
              <a:t>selection</a:t>
            </a:r>
            <a:r>
              <a:rPr lang="en-IN" sz="2000" dirty="0"/>
              <a:t>. </a:t>
            </a:r>
            <a:endParaRPr lang="en-IN" sz="20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638"/>
            <a:ext cx="7498080" cy="792162"/>
          </a:xfrm>
        </p:spPr>
        <p:txBody>
          <a:bodyPr/>
          <a:lstStyle/>
          <a:p>
            <a:pPr algn="ctr"/>
            <a:r>
              <a:rPr lang="en-IN" sz="2400" b="1" dirty="0"/>
              <a:t>PROJECT IDENTIFICATION </a:t>
            </a:r>
            <a:endParaRPr lang="en-IN" sz="2400" b="1" dirty="0"/>
          </a:p>
        </p:txBody>
      </p:sp>
      <p:sp>
        <p:nvSpPr>
          <p:cNvPr id="3" name="Content Placeholder 2"/>
          <p:cNvSpPr>
            <a:spLocks noGrp="true"/>
          </p:cNvSpPr>
          <p:nvPr>
            <p:ph idx="1"/>
          </p:nvPr>
        </p:nvSpPr>
        <p:spPr>
          <a:xfrm>
            <a:off x="619125" y="1219200"/>
            <a:ext cx="8324088" cy="4800600"/>
          </a:xfrm>
        </p:spPr>
        <p:txBody>
          <a:bodyPr>
            <a:noAutofit/>
          </a:bodyPr>
          <a:lstStyle/>
          <a:p>
            <a:pPr algn="just"/>
            <a:r>
              <a:rPr lang="en-IN" sz="2000" dirty="0"/>
              <a:t>Often indenting entrepreneurs always are in search of project having a good market but </a:t>
            </a:r>
            <a:r>
              <a:rPr lang="en-IN" sz="2000" dirty="0">
                <a:solidFill>
                  <a:srgbClr val="FF0000"/>
                </a:solidFill>
              </a:rPr>
              <a:t>how without knowing the product coat they determine market whose market they find out without knowing the item i.e. product? </a:t>
            </a:r>
            <a:endParaRPr lang="en-IN" sz="2000" dirty="0" smtClean="0">
              <a:solidFill>
                <a:srgbClr val="FF0000"/>
              </a:solidFill>
            </a:endParaRPr>
          </a:p>
          <a:p>
            <a:pPr algn="just"/>
            <a:r>
              <a:rPr lang="en-IN" sz="2000" dirty="0" smtClean="0"/>
              <a:t>Idea </a:t>
            </a:r>
            <a:r>
              <a:rPr lang="en-IN" sz="2000" dirty="0"/>
              <a:t>generation about a few projects provides a way to come out of the above tangle. </a:t>
            </a:r>
            <a:endParaRPr lang="en-IN" sz="2000" dirty="0"/>
          </a:p>
        </p:txBody>
      </p:sp>
      <p:sp>
        <p:nvSpPr>
          <p:cNvPr id="5" name="Footer Placeholder 5"/>
          <p:cNvSpPr>
            <a:spLocks noGrp="true"/>
          </p:cNvSpPr>
          <p:nvPr>
            <p:ph type="ftr" sz="quarter" idx="4294967295"/>
          </p:nvPr>
        </p:nvSpPr>
        <p:spPr>
          <a:xfrm>
            <a:off x="94488" y="6477000"/>
            <a:ext cx="8839200" cy="246221"/>
          </a:xfrm>
          <a:prstGeom prst="rect">
            <a:avLst/>
          </a:prstGeom>
        </p:spPr>
        <p:txBody>
          <a:bodyPr/>
          <a:lstStyle/>
          <a:p>
            <a:r>
              <a:rPr lang="fr-FR" sz="800" b="1" dirty="0" smtClean="0">
                <a:solidFill>
                  <a:srgbClr val="002060"/>
                </a:solidFill>
              </a:rPr>
              <a:t>18CS51                      Module 4 : </a:t>
            </a:r>
            <a:r>
              <a:rPr lang="en-IN" sz="800" b="1" dirty="0" smtClean="0">
                <a:solidFill>
                  <a:srgbClr val="002060"/>
                </a:solidFill>
              </a:rPr>
              <a:t>Preparation Of Project And ERP          </a:t>
            </a:r>
            <a:r>
              <a:rPr lang="fr-FR" sz="800" b="1" dirty="0" smtClean="0">
                <a:solidFill>
                  <a:srgbClr val="002060"/>
                </a:solidFill>
              </a:rPr>
              <a:t>                    Prof. Muneshwara M S</a:t>
            </a:r>
            <a:endParaRPr lang="fr-FR" sz="800" b="1" dirty="0" smtClean="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74638"/>
            <a:ext cx="9144000" cy="1143000"/>
          </a:xfrm>
        </p:spPr>
        <p:txBody>
          <a:bodyPr/>
          <a:lstStyle/>
          <a:p>
            <a:r>
              <a:rPr lang="en-IN" sz="2800" b="1" dirty="0"/>
              <a:t>PROJECT IDENTIFICATION </a:t>
            </a:r>
            <a:r>
              <a:rPr lang="en-IN" sz="2800" b="1" dirty="0" smtClean="0"/>
              <a:t>(contd..)</a:t>
            </a:r>
            <a:endParaRPr lang="en-IN" sz="2800" b="1" dirty="0" smtClean="0"/>
          </a:p>
        </p:txBody>
      </p:sp>
      <p:sp>
        <p:nvSpPr>
          <p:cNvPr id="3" name="Content Placeholder 2"/>
          <p:cNvSpPr>
            <a:spLocks noGrp="true"/>
          </p:cNvSpPr>
          <p:nvPr>
            <p:ph idx="1"/>
          </p:nvPr>
        </p:nvSpPr>
        <p:spPr>
          <a:xfrm>
            <a:off x="609600" y="1524000"/>
            <a:ext cx="8153400" cy="4800600"/>
          </a:xfrm>
        </p:spPr>
        <p:txBody>
          <a:bodyPr/>
          <a:lstStyle/>
          <a:p>
            <a:pPr marL="82550" indent="0" algn="just">
              <a:buNone/>
            </a:pPr>
            <a:r>
              <a:rPr lang="en-IN" sz="2000" b="1" dirty="0">
                <a:solidFill>
                  <a:srgbClr val="FF0000"/>
                </a:solidFill>
              </a:rPr>
              <a:t>IDEA GENERATION </a:t>
            </a:r>
            <a:endParaRPr lang="en-IN" sz="2000" dirty="0">
              <a:solidFill>
                <a:srgbClr val="FF0000"/>
              </a:solidFill>
            </a:endParaRPr>
          </a:p>
          <a:p>
            <a:pPr algn="just"/>
            <a:r>
              <a:rPr lang="en-IN" sz="2000" dirty="0"/>
              <a:t>The process of project selection starts with idea generation</a:t>
            </a:r>
            <a:r>
              <a:rPr lang="en-IN" sz="2000" dirty="0" smtClean="0"/>
              <a:t>.</a:t>
            </a:r>
            <a:endParaRPr lang="en-IN" sz="2000" dirty="0" smtClean="0"/>
          </a:p>
          <a:p>
            <a:pPr algn="just"/>
            <a:r>
              <a:rPr lang="en-IN" sz="2000" dirty="0" smtClean="0"/>
              <a:t>In </a:t>
            </a:r>
            <a:r>
              <a:rPr lang="en-IN" sz="2000" dirty="0"/>
              <a:t>order to select most promising and profitable project, the entrepreneur has to generate large number of ideas about the possible projects he can take. </a:t>
            </a:r>
            <a:endParaRPr lang="en-IN" sz="2000" dirty="0" smtClean="0"/>
          </a:p>
          <a:p>
            <a:pPr algn="just"/>
            <a:r>
              <a:rPr lang="en-IN" sz="2000" dirty="0"/>
              <a:t>The project ideas can be discovered from various internal and external sources. </a:t>
            </a:r>
            <a:endParaRPr lang="en-IN" sz="20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23812" y="-14288"/>
            <a:ext cx="9144000" cy="852488"/>
          </a:xfrm>
        </p:spPr>
        <p:txBody>
          <a:bodyPr/>
          <a:lstStyle/>
          <a:p>
            <a:r>
              <a:rPr lang="en-IN" sz="3600" b="1" dirty="0"/>
              <a:t>PROJECT IDENTIFICATION (contd..)</a:t>
            </a:r>
            <a:endParaRPr lang="en-IN" sz="3600" b="1" dirty="0"/>
          </a:p>
        </p:txBody>
      </p:sp>
      <p:sp>
        <p:nvSpPr>
          <p:cNvPr id="3" name="Content Placeholder 2"/>
          <p:cNvSpPr>
            <a:spLocks noGrp="true"/>
          </p:cNvSpPr>
          <p:nvPr>
            <p:ph idx="1"/>
          </p:nvPr>
        </p:nvSpPr>
        <p:spPr>
          <a:xfrm>
            <a:off x="519112" y="876300"/>
            <a:ext cx="8153400" cy="5600700"/>
          </a:xfrm>
        </p:spPr>
        <p:txBody>
          <a:bodyPr>
            <a:noAutofit/>
          </a:bodyPr>
          <a:lstStyle/>
          <a:p>
            <a:pPr marL="82550" indent="0" algn="just">
              <a:buNone/>
            </a:pPr>
            <a:r>
              <a:rPr lang="en-IN" sz="2000" b="1" dirty="0" smtClean="0">
                <a:solidFill>
                  <a:srgbClr val="FF0000"/>
                </a:solidFill>
              </a:rPr>
              <a:t>        These </a:t>
            </a:r>
            <a:r>
              <a:rPr lang="en-IN" sz="2000" b="1" dirty="0">
                <a:solidFill>
                  <a:srgbClr val="FF0000"/>
                </a:solidFill>
              </a:rPr>
              <a:t>may include</a:t>
            </a:r>
            <a:r>
              <a:rPr lang="en-IN" sz="2000" dirty="0"/>
              <a:t>: </a:t>
            </a:r>
            <a:endParaRPr lang="en-IN" sz="2000" dirty="0" smtClean="0"/>
          </a:p>
          <a:p>
            <a:pPr marL="539750" indent="-457200" algn="just">
              <a:buFont typeface="+mj-lt"/>
              <a:buAutoNum type="arabicPeriod"/>
            </a:pPr>
            <a:r>
              <a:rPr lang="en-IN" sz="2000" dirty="0" smtClean="0"/>
              <a:t>Knowledge </a:t>
            </a:r>
            <a:r>
              <a:rPr lang="en-IN" sz="2000" dirty="0"/>
              <a:t>of potential customer needs. </a:t>
            </a:r>
            <a:endParaRPr lang="en-IN" sz="2000" dirty="0" smtClean="0"/>
          </a:p>
          <a:p>
            <a:pPr marL="539750" indent="-457200" algn="just">
              <a:buFont typeface="+mj-lt"/>
              <a:buAutoNum type="arabicPeriod"/>
            </a:pPr>
            <a:r>
              <a:rPr lang="en-IN" sz="2000" dirty="0" smtClean="0"/>
              <a:t>Personal </a:t>
            </a:r>
            <a:r>
              <a:rPr lang="en-IN" sz="2000" dirty="0"/>
              <a:t>observation of emerging trends in demand for certain products. </a:t>
            </a:r>
            <a:endParaRPr lang="en-IN" sz="2000" dirty="0" smtClean="0"/>
          </a:p>
          <a:p>
            <a:pPr marL="539750" indent="-457200" algn="just">
              <a:buFont typeface="+mj-lt"/>
              <a:buAutoNum type="arabicPeriod"/>
            </a:pPr>
            <a:r>
              <a:rPr lang="en-IN" sz="2000" dirty="0" smtClean="0"/>
              <a:t>Scope </a:t>
            </a:r>
            <a:r>
              <a:rPr lang="en-IN" sz="2000" dirty="0"/>
              <a:t>for producing substitute product. </a:t>
            </a:r>
            <a:endParaRPr lang="en-IN" sz="2000" dirty="0" smtClean="0"/>
          </a:p>
          <a:p>
            <a:pPr marL="539750" indent="-457200" algn="just">
              <a:buFont typeface="+mj-lt"/>
              <a:buAutoNum type="arabicPeriod"/>
            </a:pPr>
            <a:r>
              <a:rPr lang="en-IN" sz="2000" dirty="0" smtClean="0"/>
              <a:t>Trade </a:t>
            </a:r>
            <a:r>
              <a:rPr lang="en-IN" sz="2000" dirty="0"/>
              <a:t>and professional magazines which provide a very fertile source of project ideas. </a:t>
            </a:r>
            <a:endParaRPr lang="en-IN" sz="2000" dirty="0" smtClean="0"/>
          </a:p>
          <a:p>
            <a:pPr marL="539750" indent="-457200" algn="just">
              <a:buFont typeface="+mj-lt"/>
              <a:buAutoNum type="arabicPeriod"/>
            </a:pPr>
            <a:r>
              <a:rPr lang="en-IN" sz="2000" dirty="0" smtClean="0"/>
              <a:t>Departmental </a:t>
            </a:r>
            <a:r>
              <a:rPr lang="en-IN" sz="2000" dirty="0"/>
              <a:t>publications of various departments of the government. </a:t>
            </a:r>
            <a:endParaRPr lang="en-IN" sz="2000" dirty="0" smtClean="0"/>
          </a:p>
          <a:p>
            <a:pPr marL="539750" indent="-457200" algn="just">
              <a:buFont typeface="+mj-lt"/>
              <a:buAutoNum type="arabicPeriod"/>
            </a:pPr>
            <a:r>
              <a:rPr lang="en-IN" sz="2000" dirty="0" smtClean="0"/>
              <a:t>Success </a:t>
            </a:r>
            <a:r>
              <a:rPr lang="en-IN" sz="2000" dirty="0"/>
              <a:t>stories of known entrepreneurs or friends or relatives. </a:t>
            </a:r>
            <a:endParaRPr lang="en-IN" sz="2000" dirty="0" smtClean="0"/>
          </a:p>
          <a:p>
            <a:pPr marL="539750" indent="-457200" algn="just">
              <a:buFont typeface="+mj-lt"/>
              <a:buAutoNum type="arabicPeriod"/>
            </a:pPr>
            <a:r>
              <a:rPr lang="en-IN" sz="2000" dirty="0" smtClean="0"/>
              <a:t>A </a:t>
            </a:r>
            <a:r>
              <a:rPr lang="en-IN" sz="2000" dirty="0"/>
              <a:t>new product introduced by the competitor. </a:t>
            </a:r>
            <a:endParaRPr lang="en-IN" sz="2000" dirty="0" smtClean="0"/>
          </a:p>
          <a:p>
            <a:pPr marL="539750" indent="-457200" algn="just">
              <a:buFont typeface="+mj-lt"/>
              <a:buAutoNum type="arabicPeriod"/>
            </a:pPr>
            <a:r>
              <a:rPr lang="en-IN" sz="2000" dirty="0" smtClean="0"/>
              <a:t>Ideas </a:t>
            </a:r>
            <a:r>
              <a:rPr lang="en-IN" sz="2000" dirty="0"/>
              <a:t>given by knowledgeable persons. </a:t>
            </a:r>
            <a:endParaRPr lang="en-IN" sz="20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b="1" dirty="0" smtClean="0">
                <a:solidFill>
                  <a:srgbClr val="002060"/>
                </a:solidFill>
              </a:rPr>
              <a:t>18CS51                      Module 4 : </a:t>
            </a:r>
            <a:r>
              <a:rPr lang="en-IN" b="1" dirty="0" smtClean="0">
                <a:solidFill>
                  <a:srgbClr val="002060"/>
                </a:solidFill>
              </a:rPr>
              <a:t>Preparation Of Project And ERP          </a:t>
            </a:r>
            <a:r>
              <a:rPr lang="fr-FR" b="1" dirty="0" smtClean="0">
                <a:solidFill>
                  <a:srgbClr val="002060"/>
                </a:solidFill>
              </a:rPr>
              <a:t>                    Prof. Muneshwara M S</a:t>
            </a:r>
            <a:endParaRPr lang="fr-FR" b="1" dirty="0" smtClean="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74638"/>
            <a:ext cx="9372600" cy="1143000"/>
          </a:xfrm>
        </p:spPr>
        <p:txBody>
          <a:bodyPr/>
          <a:lstStyle/>
          <a:p>
            <a:r>
              <a:rPr lang="en-IN" sz="3200" b="1" dirty="0"/>
              <a:t>PROJECT IDENTIFICATION (contd..)</a:t>
            </a:r>
            <a:endParaRPr lang="en-IN" sz="3200" b="1" dirty="0"/>
          </a:p>
        </p:txBody>
      </p:sp>
      <p:sp>
        <p:nvSpPr>
          <p:cNvPr id="3" name="Content Placeholder 2"/>
          <p:cNvSpPr>
            <a:spLocks noGrp="true"/>
          </p:cNvSpPr>
          <p:nvPr>
            <p:ph idx="1"/>
          </p:nvPr>
        </p:nvSpPr>
        <p:spPr>
          <a:xfrm>
            <a:off x="609600" y="1417638"/>
            <a:ext cx="8229600" cy="4800600"/>
          </a:xfrm>
        </p:spPr>
        <p:txBody>
          <a:bodyPr/>
          <a:lstStyle/>
          <a:p>
            <a:pPr algn="just"/>
            <a:r>
              <a:rPr lang="en-IN" sz="2400" dirty="0"/>
              <a:t>All these sources putting together may give few ideas about the possible projects to be examined among which the project must be selected</a:t>
            </a:r>
            <a:r>
              <a:rPr lang="en-IN" sz="2400" dirty="0" smtClean="0"/>
              <a:t>.</a:t>
            </a:r>
            <a:endParaRPr lang="en-IN" sz="2400" dirty="0" smtClean="0"/>
          </a:p>
          <a:p>
            <a:pPr algn="just"/>
            <a:r>
              <a:rPr lang="en-IN" sz="2400" dirty="0" smtClean="0"/>
              <a:t> </a:t>
            </a:r>
            <a:r>
              <a:rPr lang="en-IN" sz="2400" dirty="0"/>
              <a:t>After going through these sources if an entrepreneur has been able to get six project ideas, one project idea will be finally selected going through the following selection process. </a:t>
            </a:r>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true"/>
          <p:nvPr/>
        </p:nvSpPr>
        <p:spPr>
          <a:xfrm>
            <a:off x="1505838" y="394158"/>
            <a:ext cx="7004050" cy="4136389"/>
          </a:xfrm>
          <a:prstGeom prst="rect">
            <a:avLst/>
          </a:prstGeom>
        </p:spPr>
        <p:txBody>
          <a:bodyPr vert="horz" wrap="square" lIns="0" tIns="12065" rIns="0" bIns="0" rtlCol="0" anchor="ctr">
            <a:sp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marL="12700" algn="ctr">
              <a:spcBef>
                <a:spcPts val="95"/>
              </a:spcBef>
            </a:pPr>
            <a:r>
              <a:rPr lang="en-IN" sz="8800" b="1" dirty="0" smtClean="0">
                <a:solidFill>
                  <a:srgbClr val="FF0000"/>
                </a:solidFill>
              </a:rPr>
              <a:t>MODULE -4</a:t>
            </a:r>
            <a:r>
              <a:rPr lang="en-IN" sz="6000" b="1" dirty="0" smtClean="0">
                <a:solidFill>
                  <a:srgbClr val="FF0000"/>
                </a:solidFill>
              </a:rPr>
              <a:t> </a:t>
            </a:r>
            <a:r>
              <a:rPr lang="en-IN" sz="6000" b="1" dirty="0"/>
              <a:t>PREPARATION OF PROJECT AND ERP</a:t>
            </a:r>
            <a:endParaRPr lang="en-IN" sz="5500" dirty="0">
              <a:latin typeface="Bookman Old Style" panose="02050604050505020204"/>
              <a:cs typeface="Bookman Old Style" panose="02050604050505020204"/>
            </a:endParaRPr>
          </a:p>
        </p:txBody>
      </p:sp>
      <p:sp>
        <p:nvSpPr>
          <p:cNvPr id="5" name="Rectangle 4"/>
          <p:cNvSpPr/>
          <p:nvPr/>
        </p:nvSpPr>
        <p:spPr>
          <a:xfrm>
            <a:off x="1143000" y="4876800"/>
            <a:ext cx="7729727" cy="1692771"/>
          </a:xfrm>
          <a:prstGeom prst="rect">
            <a:avLst/>
          </a:prstGeom>
        </p:spPr>
        <p:txBody>
          <a:bodyPr wrap="square">
            <a:spAutoFit/>
          </a:bodyPr>
          <a:lstStyle/>
          <a:p>
            <a:pPr algn="ctr"/>
            <a:r>
              <a:rPr lang="en-IN" sz="2800" b="1" dirty="0" smtClean="0">
                <a:solidFill>
                  <a:srgbClr val="C00000"/>
                </a:solidFill>
              </a:rPr>
              <a:t>By,</a:t>
            </a:r>
            <a:endParaRPr lang="en-IN" sz="2800" b="1" dirty="0" smtClean="0">
              <a:solidFill>
                <a:srgbClr val="C00000"/>
              </a:solidFill>
            </a:endParaRPr>
          </a:p>
          <a:p>
            <a:pPr algn="ctr"/>
            <a:r>
              <a:rPr lang="en-IN" sz="2800" dirty="0" smtClean="0">
                <a:solidFill>
                  <a:srgbClr val="C00000"/>
                </a:solidFill>
              </a:rPr>
              <a:t>                 </a:t>
            </a:r>
            <a:r>
              <a:rPr lang="en-IN" sz="2400" b="1" dirty="0" err="1" smtClean="0">
                <a:solidFill>
                  <a:srgbClr val="C00000"/>
                </a:solidFill>
              </a:rPr>
              <a:t>Prof.</a:t>
            </a:r>
            <a:r>
              <a:rPr lang="en-IN" sz="2400" b="1" dirty="0" smtClean="0">
                <a:solidFill>
                  <a:srgbClr val="C00000"/>
                </a:solidFill>
              </a:rPr>
              <a:t> Muneshwara M S 	  </a:t>
            </a:r>
            <a:endParaRPr lang="en-IN" sz="2400" b="1" dirty="0" smtClean="0">
              <a:solidFill>
                <a:srgbClr val="C00000"/>
              </a:solidFill>
            </a:endParaRPr>
          </a:p>
          <a:p>
            <a:pPr algn="ctr"/>
            <a:r>
              <a:rPr lang="en-IN" sz="2400" b="1" dirty="0" smtClean="0">
                <a:solidFill>
                  <a:srgbClr val="C00000"/>
                </a:solidFill>
              </a:rPr>
              <a:t>        Dept. of CSE,  BMSIT&amp;M, </a:t>
            </a:r>
            <a:r>
              <a:rPr lang="en-IN" sz="2400" b="1" dirty="0" err="1" smtClean="0">
                <a:solidFill>
                  <a:srgbClr val="C00000"/>
                </a:solidFill>
              </a:rPr>
              <a:t>Yelahanka</a:t>
            </a:r>
            <a:r>
              <a:rPr lang="en-IN" sz="2400" b="1" dirty="0" smtClean="0">
                <a:solidFill>
                  <a:srgbClr val="C00000"/>
                </a:solidFill>
              </a:rPr>
              <a:t>, </a:t>
            </a:r>
            <a:endParaRPr lang="en-IN" sz="2400" b="1" dirty="0" smtClean="0">
              <a:solidFill>
                <a:srgbClr val="C00000"/>
              </a:solidFill>
            </a:endParaRPr>
          </a:p>
          <a:p>
            <a:pPr algn="ctr"/>
            <a:r>
              <a:rPr lang="en-IN" sz="2400" b="1" dirty="0" smtClean="0">
                <a:solidFill>
                  <a:srgbClr val="C00000"/>
                </a:solidFill>
              </a:rPr>
              <a:t>         Bengaluru-560064</a:t>
            </a:r>
            <a:endParaRPr lang="en-IN" sz="2400" dirty="0">
              <a:solidFill>
                <a:srgbClr val="C00000"/>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pPr algn="ctr"/>
            <a:r>
              <a:rPr lang="en-IN" sz="3600" b="1" dirty="0"/>
              <a:t>PROJECT SELECTION </a:t>
            </a:r>
            <a:endParaRPr lang="en-IN" sz="3600" b="1" dirty="0"/>
          </a:p>
        </p:txBody>
      </p:sp>
      <p:sp>
        <p:nvSpPr>
          <p:cNvPr id="3" name="Content Placeholder 2"/>
          <p:cNvSpPr>
            <a:spLocks noGrp="true"/>
          </p:cNvSpPr>
          <p:nvPr>
            <p:ph idx="1"/>
          </p:nvPr>
        </p:nvSpPr>
        <p:spPr>
          <a:xfrm>
            <a:off x="533400" y="1417638"/>
            <a:ext cx="8247888" cy="4800600"/>
          </a:xfrm>
        </p:spPr>
        <p:txBody>
          <a:bodyPr>
            <a:normAutofit/>
          </a:bodyPr>
          <a:lstStyle/>
          <a:p>
            <a:pPr algn="just"/>
            <a:r>
              <a:rPr lang="en-IN" sz="2400" dirty="0"/>
              <a:t>Project selection starts once the entrepreneur has generated few ideas of project. </a:t>
            </a:r>
            <a:endParaRPr lang="en-IN" sz="2400" dirty="0" smtClean="0"/>
          </a:p>
          <a:p>
            <a:pPr algn="just"/>
            <a:r>
              <a:rPr lang="en-IN" sz="2400" dirty="0" smtClean="0"/>
              <a:t>After </a:t>
            </a:r>
            <a:r>
              <a:rPr lang="en-IN" sz="2400" dirty="0"/>
              <a:t>having some ideas, these project ideas are </a:t>
            </a:r>
            <a:r>
              <a:rPr lang="en-IN" sz="2400" dirty="0" err="1"/>
              <a:t>analyzed</a:t>
            </a:r>
            <a:r>
              <a:rPr lang="en-IN" sz="2400" dirty="0"/>
              <a:t> in the light of existing economic conditions, market conditions, and the government policy and so on. </a:t>
            </a:r>
            <a:endParaRPr lang="en-IN" sz="2400" dirty="0" smtClean="0"/>
          </a:p>
          <a:p>
            <a:pPr algn="just"/>
            <a:r>
              <a:rPr lang="en-IN" sz="2400" dirty="0" smtClean="0"/>
              <a:t>For </a:t>
            </a:r>
            <a:r>
              <a:rPr lang="en-IN" sz="2400" dirty="0"/>
              <a:t>this purpose a tool is generated used what is called </a:t>
            </a:r>
            <a:r>
              <a:rPr lang="en-IN" sz="2400" b="1" dirty="0" smtClean="0"/>
              <a:t>SWOT</a:t>
            </a:r>
            <a:r>
              <a:rPr lang="en-IN" sz="2400" dirty="0" smtClean="0"/>
              <a:t>(</a:t>
            </a:r>
            <a:r>
              <a:rPr lang="en-IN" sz="2400" dirty="0"/>
              <a:t>Strengths, Weaknesses, Opportunities, and </a:t>
            </a:r>
            <a:r>
              <a:rPr lang="en-IN" sz="2400" dirty="0" smtClean="0"/>
              <a:t>Threats)  </a:t>
            </a:r>
            <a:r>
              <a:rPr lang="en-IN" sz="2400" b="1" dirty="0"/>
              <a:t>analysis.</a:t>
            </a:r>
            <a:r>
              <a:rPr lang="en-IN" sz="2400" dirty="0"/>
              <a:t> </a:t>
            </a:r>
            <a:endParaRPr lang="en-IN" sz="2400" dirty="0" smtClean="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990600" y="274638"/>
            <a:ext cx="7943088" cy="1143000"/>
          </a:xfrm>
        </p:spPr>
        <p:txBody>
          <a:bodyPr>
            <a:normAutofit fontScale="90000"/>
          </a:bodyPr>
          <a:lstStyle/>
          <a:p>
            <a:r>
              <a:rPr lang="en-IN" b="1" dirty="0"/>
              <a:t>PROJECT SELECTION </a:t>
            </a:r>
            <a:r>
              <a:rPr lang="en-IN" b="1" dirty="0" smtClean="0"/>
              <a:t>(contd..)</a:t>
            </a:r>
            <a:endParaRPr lang="en-IN" dirty="0"/>
          </a:p>
        </p:txBody>
      </p:sp>
      <p:sp>
        <p:nvSpPr>
          <p:cNvPr id="3" name="Content Placeholder 2"/>
          <p:cNvSpPr>
            <a:spLocks noGrp="true"/>
          </p:cNvSpPr>
          <p:nvPr>
            <p:ph idx="1"/>
          </p:nvPr>
        </p:nvSpPr>
        <p:spPr>
          <a:xfrm>
            <a:off x="671512" y="1524000"/>
            <a:ext cx="8247888" cy="4800600"/>
          </a:xfrm>
        </p:spPr>
        <p:txBody>
          <a:bodyPr/>
          <a:lstStyle/>
          <a:p>
            <a:pPr algn="just"/>
            <a:r>
              <a:rPr lang="en-IN" dirty="0"/>
              <a:t>The intending entrepreneur analyses his strengths and weaknesses as well as opportunities/competitive advantages and threats/challenges offered by each of the project ideas. </a:t>
            </a:r>
            <a:endParaRPr lang="en-IN" dirty="0"/>
          </a:p>
          <a:p>
            <a:pPr algn="just"/>
            <a:r>
              <a:rPr lang="en-IN" dirty="0"/>
              <a:t>In addition the entrepreneur needs to </a:t>
            </a:r>
            <a:r>
              <a:rPr lang="en-IN" dirty="0" err="1"/>
              <a:t>analyze</a:t>
            </a:r>
            <a:r>
              <a:rPr lang="en-IN" dirty="0"/>
              <a:t> other related aspects also like raw material, potential market, </a:t>
            </a:r>
            <a:r>
              <a:rPr lang="en-IN" dirty="0" err="1"/>
              <a:t>labor</a:t>
            </a:r>
            <a:r>
              <a:rPr lang="en-IN" dirty="0"/>
              <a:t>, capital, location and forms of ownerships etc. </a:t>
            </a:r>
            <a:endParaRPr lang="en-IN" dirty="0"/>
          </a:p>
          <a:p>
            <a:endParaRPr lang="en-IN"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400" b="1" dirty="0" smtClean="0">
                <a:solidFill>
                  <a:srgbClr val="002060"/>
                </a:solidFill>
              </a:rPr>
              <a:t>18CS51                      Module 4 : </a:t>
            </a:r>
            <a:r>
              <a:rPr lang="en-IN" sz="1400" b="1" dirty="0" smtClean="0">
                <a:solidFill>
                  <a:srgbClr val="002060"/>
                </a:solidFill>
              </a:rPr>
              <a:t>Preparation Of Project And ERP          </a:t>
            </a:r>
            <a:r>
              <a:rPr lang="fr-FR" sz="1400" b="1" dirty="0" smtClean="0">
                <a:solidFill>
                  <a:srgbClr val="002060"/>
                </a:solidFill>
              </a:rPr>
              <a:t>                    Prof. Muneshwara M S</a:t>
            </a:r>
            <a:endParaRPr lang="fr-FR" sz="1400" b="1"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990600" y="304800"/>
            <a:ext cx="8324088" cy="1143000"/>
          </a:xfrm>
        </p:spPr>
        <p:txBody>
          <a:bodyPr>
            <a:normAutofit fontScale="90000"/>
          </a:bodyPr>
          <a:lstStyle/>
          <a:p>
            <a:r>
              <a:rPr lang="en-IN" b="1" dirty="0"/>
              <a:t>PROJECT SELECTION (contd..)</a:t>
            </a:r>
            <a:endParaRPr lang="en-IN" dirty="0"/>
          </a:p>
        </p:txBody>
      </p:sp>
      <p:pic>
        <p:nvPicPr>
          <p:cNvPr id="5" name="Content Placeholder 4"/>
          <p:cNvPicPr>
            <a:picLocks noGrp="true" noChangeAspect="true"/>
          </p:cNvPicPr>
          <p:nvPr>
            <p:ph idx="1"/>
          </p:nvPr>
        </p:nvPicPr>
        <p:blipFill>
          <a:blip r:embed="rId1"/>
          <a:stretch>
            <a:fillRect/>
          </a:stretch>
        </p:blipFill>
        <p:spPr>
          <a:xfrm>
            <a:off x="1371600" y="1438275"/>
            <a:ext cx="7315200" cy="4724399"/>
          </a:xfrm>
          <a:prstGeom prst="rect">
            <a:avLst/>
          </a:prstGeom>
        </p:spPr>
      </p:pic>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400" b="1" dirty="0" smtClean="0">
                <a:solidFill>
                  <a:srgbClr val="002060"/>
                </a:solidFill>
              </a:rPr>
              <a:t>18CS51                      Module 4 : </a:t>
            </a:r>
            <a:r>
              <a:rPr lang="en-IN" sz="1400" b="1" dirty="0" smtClean="0">
                <a:solidFill>
                  <a:srgbClr val="002060"/>
                </a:solidFill>
              </a:rPr>
              <a:t>Preparation Of Project And ERP          </a:t>
            </a:r>
            <a:r>
              <a:rPr lang="fr-FR" sz="1400" b="1" dirty="0" smtClean="0">
                <a:solidFill>
                  <a:srgbClr val="002060"/>
                </a:solidFill>
              </a:rPr>
              <a:t>                    Prof. Muneshwara M S</a:t>
            </a:r>
            <a:endParaRPr lang="fr-FR" sz="1400" b="1"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990600" y="274638"/>
            <a:ext cx="7943088" cy="1143000"/>
          </a:xfrm>
        </p:spPr>
        <p:txBody>
          <a:bodyPr/>
          <a:lstStyle/>
          <a:p>
            <a:r>
              <a:rPr lang="en-IN" sz="2800" b="1" dirty="0"/>
              <a:t>PROJECT SELECTION (contd..)</a:t>
            </a:r>
            <a:endParaRPr lang="en-IN" sz="2800" b="1" dirty="0"/>
          </a:p>
        </p:txBody>
      </p:sp>
      <p:sp>
        <p:nvSpPr>
          <p:cNvPr id="3" name="Content Placeholder 2"/>
          <p:cNvSpPr>
            <a:spLocks noGrp="true"/>
          </p:cNvSpPr>
          <p:nvPr>
            <p:ph idx="1"/>
          </p:nvPr>
        </p:nvSpPr>
        <p:spPr>
          <a:xfrm>
            <a:off x="609600" y="1420813"/>
            <a:ext cx="8324088" cy="4800600"/>
          </a:xfrm>
        </p:spPr>
        <p:txBody>
          <a:bodyPr>
            <a:normAutofit/>
          </a:bodyPr>
          <a:lstStyle/>
          <a:p>
            <a:pPr algn="just"/>
            <a:r>
              <a:rPr lang="en-IN" sz="2000" dirty="0"/>
              <a:t>Each of these aspects has to be evaluated independently and in relation to each of these aspects. </a:t>
            </a:r>
            <a:endParaRPr lang="en-IN" sz="2000" dirty="0" smtClean="0"/>
          </a:p>
          <a:p>
            <a:pPr algn="just"/>
            <a:r>
              <a:rPr lang="en-IN" sz="2000" dirty="0" smtClean="0"/>
              <a:t>This </a:t>
            </a:r>
            <a:r>
              <a:rPr lang="en-IN" sz="2000" dirty="0"/>
              <a:t>forms a continuous and back and forth process as shown in </a:t>
            </a:r>
            <a:r>
              <a:rPr lang="en-IN" sz="2000" dirty="0" smtClean="0"/>
              <a:t>Fig </a:t>
            </a:r>
            <a:r>
              <a:rPr lang="en-IN" sz="2000" dirty="0"/>
              <a:t>8.1. </a:t>
            </a:r>
            <a:endParaRPr lang="en-IN" sz="2000" dirty="0" smtClean="0"/>
          </a:p>
          <a:p>
            <a:pPr algn="just"/>
            <a:r>
              <a:rPr lang="en-IN" sz="2000" dirty="0"/>
              <a:t>On the basis of this analysis, the most suitable idea is finally selected to convert it into an enterprise. </a:t>
            </a:r>
            <a:endParaRPr lang="en-IN" sz="2000" dirty="0" smtClean="0"/>
          </a:p>
          <a:p>
            <a:pPr algn="just"/>
            <a:r>
              <a:rPr lang="en-IN" sz="2000" dirty="0" smtClean="0"/>
              <a:t>The </a:t>
            </a:r>
            <a:r>
              <a:rPr lang="en-IN" sz="2000" dirty="0"/>
              <a:t>process involved in selecting a project out of few projects is also termed as ―</a:t>
            </a:r>
            <a:r>
              <a:rPr lang="en-IN" sz="2000" b="1" dirty="0"/>
              <a:t>Zeroing in </a:t>
            </a:r>
            <a:r>
              <a:rPr lang="en-IN" sz="2000" b="1" dirty="0" smtClean="0"/>
              <a:t>Process‖. </a:t>
            </a:r>
            <a:endParaRPr lang="en-IN" sz="2000" b="1" dirty="0" smtClean="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048512" y="228600"/>
            <a:ext cx="8095488" cy="1143000"/>
          </a:xfrm>
        </p:spPr>
        <p:txBody>
          <a:bodyPr/>
          <a:lstStyle/>
          <a:p>
            <a:r>
              <a:rPr lang="en-IN" sz="2800" b="1" dirty="0"/>
              <a:t>PROJECT SELECTION (contd..)</a:t>
            </a:r>
            <a:endParaRPr lang="en-IN" sz="2800" b="1" dirty="0"/>
          </a:p>
        </p:txBody>
      </p:sp>
      <p:sp>
        <p:nvSpPr>
          <p:cNvPr id="3" name="Content Placeholder 2"/>
          <p:cNvSpPr>
            <a:spLocks noGrp="true"/>
          </p:cNvSpPr>
          <p:nvPr>
            <p:ph idx="1"/>
          </p:nvPr>
        </p:nvSpPr>
        <p:spPr>
          <a:xfrm>
            <a:off x="609600" y="1524000"/>
            <a:ext cx="8153400" cy="4800600"/>
          </a:xfrm>
        </p:spPr>
        <p:txBody>
          <a:bodyPr>
            <a:normAutofit/>
          </a:bodyPr>
          <a:lstStyle/>
          <a:p>
            <a:pPr algn="just"/>
            <a:r>
              <a:rPr lang="en-IN" sz="2800" dirty="0"/>
              <a:t>Interdependent aspects of projects Readers are advised to note that there is a time interval involved in between project identification and project selection. </a:t>
            </a:r>
            <a:endParaRPr lang="en-IN" sz="2800" dirty="0" smtClean="0"/>
          </a:p>
          <a:p>
            <a:pPr algn="just"/>
            <a:r>
              <a:rPr lang="en-IN" sz="2800" dirty="0" smtClean="0"/>
              <a:t>In </a:t>
            </a:r>
            <a:r>
              <a:rPr lang="en-IN" sz="2800" dirty="0"/>
              <a:t>some cases it may be few months and in others it may be few minutes. </a:t>
            </a:r>
            <a:endParaRPr lang="en-IN" sz="28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pPr algn="ctr"/>
            <a:r>
              <a:rPr lang="en-IN" sz="3600" dirty="0"/>
              <a:t>PROJECT REPORT</a:t>
            </a:r>
            <a:endParaRPr lang="en-IN" sz="3600" dirty="0"/>
          </a:p>
        </p:txBody>
      </p:sp>
      <p:sp>
        <p:nvSpPr>
          <p:cNvPr id="3" name="Content Placeholder 2"/>
          <p:cNvSpPr>
            <a:spLocks noGrp="true"/>
          </p:cNvSpPr>
          <p:nvPr>
            <p:ph idx="1"/>
          </p:nvPr>
        </p:nvSpPr>
        <p:spPr>
          <a:xfrm>
            <a:off x="609600" y="1447800"/>
            <a:ext cx="8324088" cy="4800600"/>
          </a:xfrm>
        </p:spPr>
        <p:txBody>
          <a:bodyPr/>
          <a:lstStyle/>
          <a:p>
            <a:pPr algn="just"/>
            <a:r>
              <a:rPr lang="en-IN" sz="2400" dirty="0"/>
              <a:t>Webster new 20th century dictionary defines as a scheme, design a proposal something intended or devised. </a:t>
            </a:r>
            <a:endParaRPr lang="en-IN" sz="2400" dirty="0" smtClean="0"/>
          </a:p>
          <a:p>
            <a:pPr algn="just"/>
            <a:r>
              <a:rPr lang="en-IN" sz="2400" dirty="0" smtClean="0"/>
              <a:t>A </a:t>
            </a:r>
            <a:r>
              <a:rPr lang="en-IN" sz="2400" dirty="0"/>
              <a:t>project report or a business plan is a written statement of what an entrepreneur proposes to take up. </a:t>
            </a:r>
            <a:endParaRPr lang="en-IN" sz="2400" dirty="0" smtClean="0"/>
          </a:p>
          <a:p>
            <a:pPr algn="just"/>
            <a:r>
              <a:rPr lang="en-IN" sz="2400" dirty="0" smtClean="0"/>
              <a:t>It </a:t>
            </a:r>
            <a:r>
              <a:rPr lang="en-IN" sz="2400" dirty="0"/>
              <a:t>is a kind of guide frost or course at action what the entrepreneur hopes to achieve in his business and how is he going to achieve it </a:t>
            </a:r>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noAutofit/>
          </a:bodyPr>
          <a:lstStyle/>
          <a:p>
            <a:pPr marL="82550" algn="ctr"/>
            <a:r>
              <a:rPr lang="en-IN" sz="2400" b="1" dirty="0">
                <a:solidFill>
                  <a:schemeClr val="accent4">
                    <a:lumMod val="50000"/>
                  </a:schemeClr>
                </a:solidFill>
              </a:rPr>
              <a:t>Need and great significance  of project report is for an entrepreneur</a:t>
            </a:r>
            <a:r>
              <a:rPr lang="en-IN" sz="2400" dirty="0"/>
              <a:t>. </a:t>
            </a:r>
            <a:endParaRPr lang="en-IN" sz="2400" dirty="0"/>
          </a:p>
        </p:txBody>
      </p:sp>
      <p:sp>
        <p:nvSpPr>
          <p:cNvPr id="3" name="Content Placeholder 2"/>
          <p:cNvSpPr>
            <a:spLocks noGrp="true"/>
          </p:cNvSpPr>
          <p:nvPr>
            <p:ph idx="1"/>
          </p:nvPr>
        </p:nvSpPr>
        <p:spPr>
          <a:xfrm>
            <a:off x="685800" y="1447800"/>
            <a:ext cx="8153400" cy="4800600"/>
          </a:xfrm>
        </p:spPr>
        <p:txBody>
          <a:bodyPr>
            <a:normAutofit/>
          </a:bodyPr>
          <a:lstStyle/>
          <a:p>
            <a:pPr algn="just"/>
            <a:r>
              <a:rPr lang="en-IN" sz="2400" dirty="0"/>
              <a:t>A project report serves like a kind of big road map to reach the destination determined by entrepreneur. </a:t>
            </a:r>
            <a:endParaRPr lang="en-IN" sz="2400" dirty="0" smtClean="0"/>
          </a:p>
          <a:p>
            <a:pPr algn="just"/>
            <a:r>
              <a:rPr lang="en-IN" sz="2400" dirty="0" smtClean="0"/>
              <a:t>Hence </a:t>
            </a:r>
            <a:r>
              <a:rPr lang="en-IN" sz="2400" dirty="0"/>
              <a:t>a project report can be defined as a well evolved course of action devised to achieve the specified objectives within a specified period of time. </a:t>
            </a:r>
            <a:endParaRPr lang="en-IN" sz="2400" dirty="0" smtClean="0"/>
          </a:p>
          <a:p>
            <a:pPr algn="just"/>
            <a:r>
              <a:rPr lang="en-IN" sz="2400" dirty="0" smtClean="0"/>
              <a:t>It </a:t>
            </a:r>
            <a:r>
              <a:rPr lang="en-IN" sz="2400" dirty="0"/>
              <a:t>is like an operating document. </a:t>
            </a:r>
            <a:endParaRPr lang="en-IN" sz="2400" dirty="0" smtClean="0"/>
          </a:p>
          <a:p>
            <a:pPr algn="just"/>
            <a:r>
              <a:rPr lang="en-IN" sz="2400" dirty="0"/>
              <a:t>The preparation of project report is of great significance for an entrepreneur. </a:t>
            </a:r>
            <a:endParaRPr lang="en-IN" sz="2400" dirty="0"/>
          </a:p>
          <a:p>
            <a:pPr algn="just"/>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228600"/>
            <a:ext cx="8324088" cy="6248400"/>
          </a:xfrm>
        </p:spPr>
        <p:txBody>
          <a:bodyPr/>
          <a:lstStyle/>
          <a:p>
            <a:pPr algn="just"/>
            <a:r>
              <a:rPr lang="en-IN" sz="2400" dirty="0" smtClean="0"/>
              <a:t>The </a:t>
            </a:r>
            <a:r>
              <a:rPr lang="en-IN" sz="2400" dirty="0"/>
              <a:t>project report serves two essential purposes. </a:t>
            </a:r>
            <a:endParaRPr lang="en-IN" sz="2400" dirty="0"/>
          </a:p>
          <a:p>
            <a:pPr marL="82550" indent="0" algn="just">
              <a:buNone/>
            </a:pPr>
            <a:r>
              <a:rPr lang="en-IN" sz="2400" b="1" dirty="0" smtClean="0">
                <a:solidFill>
                  <a:srgbClr val="FF0000"/>
                </a:solidFill>
              </a:rPr>
              <a:t>   1. The </a:t>
            </a:r>
            <a:r>
              <a:rPr lang="en-IN" sz="2400" b="1" dirty="0">
                <a:solidFill>
                  <a:srgbClr val="FF0000"/>
                </a:solidFill>
              </a:rPr>
              <a:t>first essential </a:t>
            </a:r>
            <a:r>
              <a:rPr lang="en-IN" sz="2400" b="1" dirty="0" smtClean="0">
                <a:solidFill>
                  <a:srgbClr val="FF0000"/>
                </a:solidFill>
              </a:rPr>
              <a:t>purpose </a:t>
            </a:r>
            <a:endParaRPr lang="en-IN" sz="2400" b="1" dirty="0" smtClean="0">
              <a:solidFill>
                <a:srgbClr val="FF0000"/>
              </a:solidFill>
            </a:endParaRPr>
          </a:p>
          <a:p>
            <a:pPr algn="just">
              <a:buFont typeface="Wingdings" panose="05000000000000000000" pitchFamily="2" charset="2"/>
              <a:buChar char="ü"/>
            </a:pPr>
            <a:r>
              <a:rPr lang="en-IN" sz="2400" dirty="0" smtClean="0"/>
              <a:t>The </a:t>
            </a:r>
            <a:r>
              <a:rPr lang="en-IN" sz="2400" dirty="0"/>
              <a:t>project report is like a road map it describes the direction the enterprise is going in, what its goals are, where it wants to be, and how it is going to get there. </a:t>
            </a:r>
            <a:endParaRPr lang="en-IN" sz="2400" dirty="0" smtClean="0"/>
          </a:p>
          <a:p>
            <a:pPr algn="just">
              <a:buFont typeface="Wingdings" panose="05000000000000000000" pitchFamily="2" charset="2"/>
              <a:buChar char="ü"/>
            </a:pPr>
            <a:r>
              <a:rPr lang="en-IN" sz="2400" dirty="0" smtClean="0"/>
              <a:t>In </a:t>
            </a:r>
            <a:r>
              <a:rPr lang="en-IN" sz="2400" dirty="0"/>
              <a:t>addition it enables the entrepreneur to know that he is proceeding in the right direction. </a:t>
            </a:r>
            <a:endParaRPr lang="en-IN" sz="2400" dirty="0" smtClean="0"/>
          </a:p>
          <a:p>
            <a:pPr algn="just">
              <a:buFont typeface="Wingdings" panose="05000000000000000000" pitchFamily="2" charset="2"/>
              <a:buChar char="ü"/>
            </a:pPr>
            <a:r>
              <a:rPr lang="en-IN" sz="2400" dirty="0"/>
              <a:t>Dan Steinhoff and John F. Burgess hold the view that without well spelled out goals and operational methods, most businesses flounder on the rocks of hard times. </a:t>
            </a:r>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76200"/>
            <a:ext cx="8153400" cy="6629400"/>
          </a:xfrm>
        </p:spPr>
        <p:txBody>
          <a:bodyPr/>
          <a:lstStyle/>
          <a:p>
            <a:pPr marL="82550" indent="0">
              <a:buNone/>
            </a:pPr>
            <a:r>
              <a:rPr lang="en-IN" sz="2400" b="1" dirty="0" smtClean="0">
                <a:solidFill>
                  <a:srgbClr val="FF0000"/>
                </a:solidFill>
              </a:rPr>
              <a:t>2. </a:t>
            </a:r>
            <a:r>
              <a:rPr lang="en-IN" sz="2400" b="1" dirty="0">
                <a:solidFill>
                  <a:srgbClr val="FF0000"/>
                </a:solidFill>
              </a:rPr>
              <a:t>The </a:t>
            </a:r>
            <a:r>
              <a:rPr lang="en-IN" sz="2400" b="1" dirty="0" smtClean="0">
                <a:solidFill>
                  <a:srgbClr val="FF0000"/>
                </a:solidFill>
              </a:rPr>
              <a:t>Secon</a:t>
            </a:r>
            <a:r>
              <a:rPr lang="en-IN" sz="2400" b="1" dirty="0">
                <a:solidFill>
                  <a:srgbClr val="FF0000"/>
                </a:solidFill>
              </a:rPr>
              <a:t>d</a:t>
            </a:r>
            <a:r>
              <a:rPr lang="en-IN" sz="2400" b="1" dirty="0" smtClean="0">
                <a:solidFill>
                  <a:srgbClr val="FF0000"/>
                </a:solidFill>
              </a:rPr>
              <a:t> </a:t>
            </a:r>
            <a:r>
              <a:rPr lang="en-IN" sz="2400" b="1" dirty="0">
                <a:solidFill>
                  <a:srgbClr val="FF0000"/>
                </a:solidFill>
              </a:rPr>
              <a:t>essential </a:t>
            </a:r>
            <a:r>
              <a:rPr lang="en-IN" sz="2400" b="1" dirty="0" smtClean="0">
                <a:solidFill>
                  <a:srgbClr val="FF0000"/>
                </a:solidFill>
              </a:rPr>
              <a:t>purpose </a:t>
            </a:r>
            <a:endParaRPr lang="en-IN" sz="2400" b="1" dirty="0" smtClean="0">
              <a:solidFill>
                <a:srgbClr val="FF0000"/>
              </a:solidFill>
            </a:endParaRPr>
          </a:p>
          <a:p>
            <a:pPr algn="just">
              <a:buFont typeface="Wingdings" panose="05000000000000000000" pitchFamily="2" charset="2"/>
              <a:buChar char="ü"/>
            </a:pPr>
            <a:r>
              <a:rPr lang="en-IN" sz="2400" dirty="0"/>
              <a:t>T</a:t>
            </a:r>
            <a:r>
              <a:rPr lang="en-IN" sz="2400" dirty="0" smtClean="0"/>
              <a:t>he </a:t>
            </a:r>
            <a:r>
              <a:rPr lang="en-IN" sz="2400" dirty="0"/>
              <a:t>project report is to attract lenders and investors. </a:t>
            </a:r>
            <a:endParaRPr lang="en-IN" sz="2400" dirty="0" smtClean="0"/>
          </a:p>
          <a:p>
            <a:pPr algn="just">
              <a:buFont typeface="Wingdings" panose="05000000000000000000" pitchFamily="2" charset="2"/>
              <a:buChar char="ü"/>
            </a:pPr>
            <a:r>
              <a:rPr lang="en-IN" sz="2400" dirty="0" smtClean="0"/>
              <a:t>The </a:t>
            </a:r>
            <a:r>
              <a:rPr lang="en-IN" sz="2400" dirty="0"/>
              <a:t>preparation of project report is beneficial for those small scale enterprises which apply for financial assistance from the financial institutions and commercial banks</a:t>
            </a:r>
            <a:r>
              <a:rPr lang="en-IN" sz="2400" dirty="0" smtClean="0"/>
              <a:t>.</a:t>
            </a:r>
            <a:endParaRPr lang="en-IN" sz="2400" dirty="0" smtClean="0"/>
          </a:p>
          <a:p>
            <a:pPr algn="just">
              <a:buFont typeface="Wingdings" panose="05000000000000000000" pitchFamily="2" charset="2"/>
              <a:buChar char="ü"/>
            </a:pPr>
            <a:r>
              <a:rPr lang="en-IN" sz="2400" dirty="0" smtClean="0"/>
              <a:t> </a:t>
            </a:r>
            <a:r>
              <a:rPr lang="en-IN" sz="2400" dirty="0"/>
              <a:t>On the basis of this project report the financial institutes make appraisal and decide whether financial assistance should be given or not </a:t>
            </a:r>
            <a:endParaRPr lang="en-IN" sz="2400" dirty="0" smtClean="0"/>
          </a:p>
          <a:p>
            <a:pPr algn="just">
              <a:buFont typeface="Wingdings" panose="05000000000000000000" pitchFamily="2" charset="2"/>
              <a:buChar char="ü"/>
            </a:pPr>
            <a:r>
              <a:rPr lang="en-IN" sz="2400" dirty="0"/>
              <a:t>If yes how much. Other organizations which provide various assistance like work shed/land, raw material </a:t>
            </a:r>
            <a:r>
              <a:rPr lang="en-IN" sz="2400" dirty="0" err="1"/>
              <a:t>etc</a:t>
            </a:r>
            <a:r>
              <a:rPr lang="en-IN" sz="2400" dirty="0"/>
              <a:t>, also make decision on the basis of this project report </a:t>
            </a:r>
            <a:endParaRPr lang="en-IN" sz="2400" b="1" dirty="0">
              <a:solidFill>
                <a:srgbClr val="FF0000"/>
              </a:solidFill>
            </a:endParaRPr>
          </a:p>
          <a:p>
            <a:endParaRPr lang="en-IN" sz="2400" b="1" dirty="0">
              <a:solidFill>
                <a:srgbClr val="FF0000"/>
              </a:solidFill>
            </a:endParaRPr>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914400" y="-19050"/>
            <a:ext cx="8552688" cy="1143000"/>
          </a:xfrm>
        </p:spPr>
        <p:txBody>
          <a:bodyPr/>
          <a:lstStyle/>
          <a:p>
            <a:r>
              <a:rPr lang="en-IN" sz="3200" dirty="0"/>
              <a:t>CONTENTS OF A PROJECT REPORT</a:t>
            </a:r>
            <a:endParaRPr lang="en-IN" sz="3200" dirty="0"/>
          </a:p>
        </p:txBody>
      </p:sp>
      <p:sp>
        <p:nvSpPr>
          <p:cNvPr id="3" name="Content Placeholder 2"/>
          <p:cNvSpPr>
            <a:spLocks noGrp="true"/>
          </p:cNvSpPr>
          <p:nvPr>
            <p:ph idx="1"/>
          </p:nvPr>
        </p:nvSpPr>
        <p:spPr>
          <a:xfrm>
            <a:off x="681037" y="1143000"/>
            <a:ext cx="8247888" cy="4800600"/>
          </a:xfrm>
        </p:spPr>
        <p:txBody>
          <a:bodyPr>
            <a:normAutofit/>
          </a:bodyPr>
          <a:lstStyle/>
          <a:p>
            <a:pPr algn="just"/>
            <a:r>
              <a:rPr lang="en-IN" sz="2400" dirty="0"/>
              <a:t>The more concrete and complete project report not only serves as road map but also earns the respect of outsiders who support in making and running an enterprise. </a:t>
            </a:r>
            <a:endParaRPr lang="en-IN" sz="2400" dirty="0" smtClean="0"/>
          </a:p>
          <a:p>
            <a:pPr algn="just"/>
            <a:r>
              <a:rPr lang="en-IN" sz="2400" dirty="0" smtClean="0"/>
              <a:t>Hence </a:t>
            </a:r>
            <a:r>
              <a:rPr lang="en-IN" sz="2400" dirty="0"/>
              <a:t>project report should be prepared with great care and consideration. </a:t>
            </a:r>
            <a:endParaRPr lang="en-IN" sz="2400" dirty="0" smtClean="0"/>
          </a:p>
          <a:p>
            <a:pPr algn="just"/>
            <a:r>
              <a:rPr lang="en-IN" sz="2400" dirty="0"/>
              <a:t>A good project report should contain the following. </a:t>
            </a:r>
            <a:endParaRPr lang="en-IN" sz="2400" dirty="0" smtClean="0"/>
          </a:p>
          <a:p>
            <a:pPr algn="just"/>
            <a:r>
              <a:rPr lang="en-IN" sz="2400" dirty="0" smtClean="0"/>
              <a:t>(1)General </a:t>
            </a:r>
            <a:r>
              <a:rPr lang="en-IN" sz="2400" dirty="0"/>
              <a:t>information: Information on product profile and product details. </a:t>
            </a:r>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pPr algn="ctr"/>
            <a:r>
              <a:rPr lang="en-IN" b="1" dirty="0" smtClean="0"/>
              <a:t>Contents</a:t>
            </a:r>
            <a:endParaRPr lang="en-IN" dirty="0"/>
          </a:p>
        </p:txBody>
      </p:sp>
      <p:sp>
        <p:nvSpPr>
          <p:cNvPr id="3" name="Content Placeholder 2"/>
          <p:cNvSpPr>
            <a:spLocks noGrp="true"/>
          </p:cNvSpPr>
          <p:nvPr>
            <p:ph idx="1"/>
          </p:nvPr>
        </p:nvSpPr>
        <p:spPr>
          <a:xfrm>
            <a:off x="638175" y="1417638"/>
            <a:ext cx="8324088" cy="4800600"/>
          </a:xfrm>
        </p:spPr>
        <p:txBody>
          <a:bodyPr>
            <a:normAutofit fontScale="92500" lnSpcReduction="20000"/>
          </a:bodyPr>
          <a:lstStyle/>
          <a:p>
            <a:pPr marL="82550" indent="0">
              <a:buNone/>
            </a:pPr>
            <a:r>
              <a:rPr lang="en-IN" sz="3600" b="1" dirty="0">
                <a:solidFill>
                  <a:srgbClr val="FF0000"/>
                </a:solidFill>
              </a:rPr>
              <a:t>Preparation of </a:t>
            </a:r>
            <a:r>
              <a:rPr lang="en-IN" sz="3600" b="1" dirty="0" smtClean="0">
                <a:solidFill>
                  <a:srgbClr val="FF0000"/>
                </a:solidFill>
              </a:rPr>
              <a:t>project</a:t>
            </a:r>
            <a:endParaRPr lang="en-IN" sz="3600" b="1" dirty="0" smtClean="0">
              <a:solidFill>
                <a:srgbClr val="FF0000"/>
              </a:solidFill>
            </a:endParaRPr>
          </a:p>
          <a:p>
            <a:pPr algn="just"/>
            <a:r>
              <a:rPr lang="en-IN" sz="3600" dirty="0" smtClean="0"/>
              <a:t>Meaning </a:t>
            </a:r>
            <a:r>
              <a:rPr lang="en-IN" sz="3600" dirty="0"/>
              <a:t>of </a:t>
            </a:r>
            <a:r>
              <a:rPr lang="en-IN" sz="3600" dirty="0" smtClean="0"/>
              <a:t>project. </a:t>
            </a:r>
            <a:endParaRPr lang="en-IN" sz="3600" dirty="0" smtClean="0"/>
          </a:p>
          <a:p>
            <a:pPr algn="just"/>
            <a:r>
              <a:rPr lang="en-IN" sz="3600" dirty="0"/>
              <a:t>P</a:t>
            </a:r>
            <a:r>
              <a:rPr lang="en-IN" sz="3600" dirty="0" smtClean="0"/>
              <a:t>roject identification</a:t>
            </a:r>
            <a:r>
              <a:rPr lang="en-IN" sz="3600" dirty="0"/>
              <a:t>.</a:t>
            </a:r>
            <a:endParaRPr lang="en-IN" sz="3600" dirty="0" smtClean="0"/>
          </a:p>
          <a:p>
            <a:pPr algn="just"/>
            <a:r>
              <a:rPr lang="en-IN" sz="3600" dirty="0" smtClean="0"/>
              <a:t>Project Selection.</a:t>
            </a:r>
            <a:endParaRPr lang="en-IN" sz="3600" dirty="0" smtClean="0"/>
          </a:p>
          <a:p>
            <a:pPr algn="just"/>
            <a:r>
              <a:rPr lang="en-IN" sz="3600" dirty="0" smtClean="0"/>
              <a:t>Project report</a:t>
            </a:r>
            <a:r>
              <a:rPr lang="en-IN" sz="3600" dirty="0"/>
              <a:t>.</a:t>
            </a:r>
            <a:endParaRPr lang="en-IN" sz="3600" dirty="0" smtClean="0"/>
          </a:p>
          <a:p>
            <a:pPr algn="just"/>
            <a:r>
              <a:rPr lang="en-IN" sz="3600" dirty="0"/>
              <a:t>N</a:t>
            </a:r>
            <a:r>
              <a:rPr lang="en-IN" sz="3600" dirty="0" smtClean="0"/>
              <a:t>eed </a:t>
            </a:r>
            <a:r>
              <a:rPr lang="en-IN" sz="3600" dirty="0"/>
              <a:t>and significance of project </a:t>
            </a:r>
            <a:r>
              <a:rPr lang="en-IN" sz="3600" dirty="0" smtClean="0"/>
              <a:t>report. contents.</a:t>
            </a:r>
            <a:endParaRPr lang="en-IN" sz="3600" dirty="0"/>
          </a:p>
          <a:p>
            <a:pPr algn="just"/>
            <a:r>
              <a:rPr lang="en-IN" sz="3600" dirty="0" smtClean="0"/>
              <a:t>Formulation.</a:t>
            </a:r>
            <a:endParaRPr lang="en-IN" sz="3600" dirty="0" smtClean="0"/>
          </a:p>
          <a:p>
            <a:pPr algn="just"/>
            <a:r>
              <a:rPr lang="en-IN" sz="3600" dirty="0" smtClean="0"/>
              <a:t>Guidelines </a:t>
            </a:r>
            <a:r>
              <a:rPr lang="en-IN" sz="3600" dirty="0"/>
              <a:t>by planning commission for project </a:t>
            </a:r>
            <a:r>
              <a:rPr lang="en-IN" sz="3600" dirty="0" smtClean="0"/>
              <a:t>report</a:t>
            </a:r>
            <a:r>
              <a:rPr lang="en-IN" sz="3600" dirty="0"/>
              <a:t>.</a:t>
            </a:r>
            <a:endParaRPr lang="en-IN" sz="36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400" b="1" dirty="0" smtClean="0">
                <a:solidFill>
                  <a:srgbClr val="002060"/>
                </a:solidFill>
              </a:rPr>
              <a:t>18CS51                      Module 4 : </a:t>
            </a:r>
            <a:r>
              <a:rPr lang="en-IN" sz="1400" b="1" dirty="0" smtClean="0">
                <a:solidFill>
                  <a:srgbClr val="002060"/>
                </a:solidFill>
              </a:rPr>
              <a:t>Preparation Of Project And ERP          </a:t>
            </a:r>
            <a:r>
              <a:rPr lang="fr-FR" sz="1400" b="1" dirty="0" smtClean="0">
                <a:solidFill>
                  <a:srgbClr val="002060"/>
                </a:solidFill>
              </a:rPr>
              <a:t>                    Prof. Muneshwara M S</a:t>
            </a:r>
            <a:endParaRPr lang="fr-FR" sz="1400" b="1" dirty="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152400"/>
            <a:ext cx="8305800" cy="6477000"/>
          </a:xfrm>
        </p:spPr>
        <p:txBody>
          <a:bodyPr>
            <a:normAutofit/>
          </a:bodyPr>
          <a:lstStyle/>
          <a:p>
            <a:pPr algn="just"/>
            <a:r>
              <a:rPr lang="en-IN" sz="2000" dirty="0"/>
              <a:t>(2) Promoter: His/her educational qualification, work experience, project related experience</a:t>
            </a:r>
            <a:r>
              <a:rPr lang="en-IN" sz="2000" dirty="0" smtClean="0"/>
              <a:t>.</a:t>
            </a:r>
            <a:endParaRPr lang="en-IN" sz="2000" dirty="0" smtClean="0"/>
          </a:p>
          <a:p>
            <a:pPr algn="just"/>
            <a:r>
              <a:rPr lang="en-IN" sz="2000" dirty="0" smtClean="0"/>
              <a:t> </a:t>
            </a:r>
            <a:r>
              <a:rPr lang="en-IN" sz="2000" dirty="0"/>
              <a:t>(3) Location: exact location of the project, lease or freehold, location advantages. </a:t>
            </a:r>
            <a:endParaRPr lang="en-IN" sz="2000" dirty="0" smtClean="0"/>
          </a:p>
          <a:p>
            <a:pPr algn="just"/>
            <a:r>
              <a:rPr lang="en-IN" sz="2000" dirty="0" smtClean="0"/>
              <a:t>(</a:t>
            </a:r>
            <a:r>
              <a:rPr lang="en-IN" sz="2000" dirty="0"/>
              <a:t>4) Land and building: land area, construction area, type of construction, cost of construction, detailed plan and estimate along with plant layout. </a:t>
            </a:r>
            <a:endParaRPr lang="en-IN" sz="2000" dirty="0" smtClean="0"/>
          </a:p>
          <a:p>
            <a:pPr algn="just"/>
            <a:r>
              <a:rPr lang="en-IN" sz="2000" dirty="0" smtClean="0"/>
              <a:t>(</a:t>
            </a:r>
            <a:r>
              <a:rPr lang="en-IN" sz="2000" dirty="0"/>
              <a:t>5) Plant and machinery: Details of machinery required, capacity, suppliers, cost, various alternatives available, cost of miscellaneous assets. </a:t>
            </a:r>
            <a:endParaRPr lang="en-IN" sz="2000" dirty="0" smtClean="0"/>
          </a:p>
          <a:p>
            <a:pPr algn="just"/>
            <a:r>
              <a:rPr lang="en-IN" sz="2000" dirty="0" smtClean="0"/>
              <a:t>(</a:t>
            </a:r>
            <a:r>
              <a:rPr lang="en-IN" sz="2000" dirty="0"/>
              <a:t>6) Production process: Description of production process, process chart, technical know how, technology alternatives available, production programme</a:t>
            </a:r>
            <a:r>
              <a:rPr lang="en-IN" sz="2000" dirty="0" smtClean="0"/>
              <a:t>.</a:t>
            </a:r>
            <a:endParaRPr lang="en-IN" sz="2000" dirty="0" smtClean="0"/>
          </a:p>
          <a:p>
            <a:pPr algn="just"/>
            <a:r>
              <a:rPr lang="en-IN" sz="2000" dirty="0" smtClean="0"/>
              <a:t> </a:t>
            </a:r>
            <a:r>
              <a:rPr lang="en-IN" sz="2000" dirty="0"/>
              <a:t>(7) Utilities: Water, power, steam, compressed air requirements, cost estimates sources of utilities. </a:t>
            </a:r>
            <a:endParaRPr lang="en-IN" sz="2000" dirty="0" smtClean="0"/>
          </a:p>
          <a:p>
            <a:pPr algn="just"/>
            <a:r>
              <a:rPr lang="en-IN" sz="2000" dirty="0" smtClean="0"/>
              <a:t>(</a:t>
            </a:r>
            <a:r>
              <a:rPr lang="en-IN" sz="2000" dirty="0"/>
              <a:t>8) Transport and communication: Mode, possibility of getting </a:t>
            </a:r>
            <a:r>
              <a:rPr lang="en-IN" sz="2000" dirty="0" smtClean="0"/>
              <a:t>costs</a:t>
            </a:r>
            <a:endParaRPr lang="en-IN" sz="2000" dirty="0" smtClean="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304800"/>
            <a:ext cx="8382000" cy="6096000"/>
          </a:xfrm>
        </p:spPr>
        <p:txBody>
          <a:bodyPr/>
          <a:lstStyle/>
          <a:p>
            <a:pPr algn="just"/>
            <a:r>
              <a:rPr lang="en-IN" sz="2000" dirty="0" smtClean="0"/>
              <a:t>(</a:t>
            </a:r>
            <a:r>
              <a:rPr lang="en-IN" sz="2000" dirty="0"/>
              <a:t>9) Raw material: List of raw material required by quality and quantity, sources of procurement, cost of raw material, tie-up arrangements, if any for procurement of raw material, alternative raw material, if any. </a:t>
            </a:r>
            <a:endParaRPr lang="en-IN" sz="2000" dirty="0" smtClean="0"/>
          </a:p>
          <a:p>
            <a:pPr algn="just"/>
            <a:r>
              <a:rPr lang="en-IN" sz="2000" dirty="0" smtClean="0"/>
              <a:t>(</a:t>
            </a:r>
            <a:r>
              <a:rPr lang="en-IN" sz="2000" dirty="0"/>
              <a:t>10) Man power: Man power requirement by skilled and semi-skilled, sources of manpower supply, cost of procurement, requirement for training and its cost. </a:t>
            </a:r>
            <a:endParaRPr lang="en-IN" sz="2000" dirty="0" smtClean="0"/>
          </a:p>
          <a:p>
            <a:pPr algn="just"/>
            <a:r>
              <a:rPr lang="en-IN" sz="2000" dirty="0" smtClean="0"/>
              <a:t>(11) </a:t>
            </a:r>
            <a:r>
              <a:rPr lang="en-IN" sz="2000" dirty="0"/>
              <a:t>Products: Product mix, estimated sales distribution channels, competitions and their capacities, product standard, input-output ratio, product substitute.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85800" y="152400"/>
            <a:ext cx="8153400" cy="6324600"/>
          </a:xfrm>
        </p:spPr>
        <p:txBody>
          <a:bodyPr>
            <a:normAutofit/>
          </a:bodyPr>
          <a:lstStyle/>
          <a:p>
            <a:pPr algn="just"/>
            <a:r>
              <a:rPr lang="en-IN" sz="1800" dirty="0"/>
              <a:t>(12) Market: End-users of product, distribution of market as local, national, international, trade practices, sales promotion devices, proposed market research. (13) Requirement of working capital: Working capital required, sources of working capital, need for collateral security, nature and extent of credit facilities offered and available. </a:t>
            </a:r>
            <a:endParaRPr lang="en-IN" sz="1800" dirty="0" smtClean="0"/>
          </a:p>
          <a:p>
            <a:pPr algn="just"/>
            <a:r>
              <a:rPr lang="en-IN" sz="1800" dirty="0" smtClean="0"/>
              <a:t>(</a:t>
            </a:r>
            <a:r>
              <a:rPr lang="en-IN" sz="1800" dirty="0"/>
              <a:t>14) Requirement of funds: Break-up project cost in terms of costs of land, building machinery, miscellaneous assets, preliminary expenses, contingencies and margin money for working capital, arrangements for meeting the cost of setting up of the project. </a:t>
            </a:r>
            <a:endParaRPr lang="en-IN" sz="1800" dirty="0" smtClean="0"/>
          </a:p>
          <a:p>
            <a:pPr algn="just"/>
            <a:r>
              <a:rPr lang="en-IN" sz="1800" dirty="0" smtClean="0"/>
              <a:t>(</a:t>
            </a:r>
            <a:r>
              <a:rPr lang="en-IN" sz="1800" dirty="0"/>
              <a:t>15) Cost of production and profitability of first ten years. </a:t>
            </a:r>
            <a:endParaRPr lang="en-IN" sz="1800" dirty="0" smtClean="0"/>
          </a:p>
          <a:p>
            <a:pPr algn="just"/>
            <a:r>
              <a:rPr lang="en-IN" sz="1800" dirty="0" smtClean="0"/>
              <a:t>(</a:t>
            </a:r>
            <a:r>
              <a:rPr lang="en-IN" sz="1800" dirty="0"/>
              <a:t>16) Break-even analysis. </a:t>
            </a:r>
            <a:endParaRPr lang="en-IN" sz="1800" dirty="0" smtClean="0"/>
          </a:p>
          <a:p>
            <a:pPr algn="just"/>
            <a:r>
              <a:rPr lang="en-IN" sz="1800" dirty="0" smtClean="0"/>
              <a:t>(</a:t>
            </a:r>
            <a:r>
              <a:rPr lang="en-IN" sz="1800" dirty="0"/>
              <a:t>17) Schedule of implementation. </a:t>
            </a:r>
            <a:endParaRPr lang="en-IN" sz="1800" dirty="0"/>
          </a:p>
          <a:p>
            <a:pPr algn="just"/>
            <a:endParaRPr lang="en-IN" sz="18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81000" y="0"/>
            <a:ext cx="8991600" cy="1143000"/>
          </a:xfrm>
        </p:spPr>
        <p:txBody>
          <a:bodyPr>
            <a:normAutofit/>
          </a:bodyPr>
          <a:lstStyle/>
          <a:p>
            <a:r>
              <a:rPr lang="en-IN" sz="2800" b="1" dirty="0"/>
              <a:t>FORMULATION OF PROJECT REPORT </a:t>
            </a:r>
            <a:endParaRPr lang="en-IN" sz="2800" b="1" dirty="0"/>
          </a:p>
        </p:txBody>
      </p:sp>
      <p:sp>
        <p:nvSpPr>
          <p:cNvPr id="3" name="Content Placeholder 2"/>
          <p:cNvSpPr>
            <a:spLocks noGrp="true"/>
          </p:cNvSpPr>
          <p:nvPr>
            <p:ph idx="1"/>
          </p:nvPr>
        </p:nvSpPr>
        <p:spPr>
          <a:xfrm>
            <a:off x="533400" y="1143000"/>
            <a:ext cx="8552688" cy="5181600"/>
          </a:xfrm>
        </p:spPr>
        <p:txBody>
          <a:bodyPr/>
          <a:lstStyle/>
          <a:p>
            <a:pPr algn="just"/>
            <a:r>
              <a:rPr lang="en-IN" sz="2400" dirty="0"/>
              <a:t>A project report is like a road map. </a:t>
            </a:r>
            <a:endParaRPr lang="en-IN" sz="2400" dirty="0" smtClean="0"/>
          </a:p>
          <a:p>
            <a:pPr algn="just"/>
            <a:r>
              <a:rPr lang="en-IN" sz="2400" dirty="0" smtClean="0"/>
              <a:t>It </a:t>
            </a:r>
            <a:r>
              <a:rPr lang="en-IN" sz="2400" dirty="0"/>
              <a:t>is an operating document. </a:t>
            </a:r>
            <a:endParaRPr lang="en-IN" sz="2400" dirty="0" smtClean="0"/>
          </a:p>
          <a:p>
            <a:pPr algn="just"/>
            <a:r>
              <a:rPr lang="en-IN" sz="2400" dirty="0" smtClean="0"/>
              <a:t>What </a:t>
            </a:r>
            <a:r>
              <a:rPr lang="en-IN" sz="2400" dirty="0"/>
              <a:t>information and how much information it contain depends upon the size of the enterprise, as well as nature of production</a:t>
            </a:r>
            <a:r>
              <a:rPr lang="en-IN" sz="2400" dirty="0" smtClean="0"/>
              <a:t>.</a:t>
            </a:r>
            <a:endParaRPr lang="en-IN" sz="2400" dirty="0" smtClean="0"/>
          </a:p>
          <a:p>
            <a:pPr algn="just"/>
            <a:r>
              <a:rPr lang="en-IN" sz="2400" dirty="0" smtClean="0"/>
              <a:t> </a:t>
            </a:r>
            <a:r>
              <a:rPr lang="en-IN" sz="2400" dirty="0"/>
              <a:t>For example small-scale enterprises do not include technology which is used for preparing project reports of large-scale </a:t>
            </a:r>
            <a:r>
              <a:rPr lang="en-IN" sz="2400" dirty="0" smtClean="0"/>
              <a:t>enterprises.</a:t>
            </a:r>
            <a:endParaRPr lang="en-IN" sz="2400" dirty="0" smtClean="0"/>
          </a:p>
          <a:p>
            <a:pPr algn="just"/>
            <a:r>
              <a:rPr lang="en-IN" sz="2400" dirty="0"/>
              <a:t>Within small-scale enterprises too, all information may not be homogeneous for all units. </a:t>
            </a:r>
            <a:endParaRPr lang="en-IN" sz="24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228600"/>
            <a:ext cx="8305800" cy="6400800"/>
          </a:xfrm>
        </p:spPr>
        <p:txBody>
          <a:bodyPr>
            <a:normAutofit/>
          </a:bodyPr>
          <a:lstStyle/>
          <a:p>
            <a:pPr algn="just"/>
            <a:r>
              <a:rPr lang="en-IN" sz="2000" dirty="0" err="1"/>
              <a:t>Vinod</a:t>
            </a:r>
            <a:r>
              <a:rPr lang="en-IN" sz="2000" dirty="0"/>
              <a:t> Gupta has given a general set of information in his study ―Formation of a project </a:t>
            </a:r>
            <a:r>
              <a:rPr lang="en-IN" sz="2000" dirty="0" smtClean="0"/>
              <a:t>report.</a:t>
            </a:r>
            <a:endParaRPr lang="en-IN" sz="2000" dirty="0" smtClean="0"/>
          </a:p>
          <a:p>
            <a:pPr algn="just"/>
            <a:r>
              <a:rPr lang="en-IN" sz="2000" dirty="0" smtClean="0"/>
              <a:t>According </a:t>
            </a:r>
            <a:r>
              <a:rPr lang="en-IN" sz="2000" dirty="0"/>
              <a:t>to Gupta, project formulation divides the process of project development into eight distinct and </a:t>
            </a:r>
            <a:r>
              <a:rPr lang="en-IN" sz="2000" dirty="0" smtClean="0"/>
              <a:t>sequential  </a:t>
            </a:r>
            <a:r>
              <a:rPr lang="en-IN" sz="2000" dirty="0"/>
              <a:t>stages as below: </a:t>
            </a:r>
            <a:endParaRPr lang="en-IN" sz="2000" dirty="0" smtClean="0"/>
          </a:p>
          <a:p>
            <a:pPr marL="900430" indent="-271780" algn="just">
              <a:buFont typeface="Wingdings" panose="05000000000000000000" pitchFamily="2" charset="2"/>
              <a:buChar char="Ø"/>
            </a:pPr>
            <a:r>
              <a:rPr lang="en-IN" sz="2000" dirty="0" smtClean="0"/>
              <a:t>(</a:t>
            </a:r>
            <a:r>
              <a:rPr lang="en-IN" sz="2000" dirty="0"/>
              <a:t>1) General </a:t>
            </a:r>
            <a:r>
              <a:rPr lang="en-IN" sz="2000" dirty="0" smtClean="0"/>
              <a:t>information</a:t>
            </a:r>
            <a:endParaRPr lang="en-IN" sz="2000" dirty="0" smtClean="0"/>
          </a:p>
          <a:p>
            <a:pPr marL="900430" indent="-271780" algn="just">
              <a:buFont typeface="Wingdings" panose="05000000000000000000" pitchFamily="2" charset="2"/>
              <a:buChar char="Ø"/>
            </a:pPr>
            <a:r>
              <a:rPr lang="en-IN" sz="2000" dirty="0" smtClean="0"/>
              <a:t>(</a:t>
            </a:r>
            <a:r>
              <a:rPr lang="en-IN" sz="2000" dirty="0"/>
              <a:t>2) Project description </a:t>
            </a:r>
            <a:endParaRPr lang="en-IN" sz="2000" dirty="0" smtClean="0"/>
          </a:p>
          <a:p>
            <a:pPr marL="900430" indent="-271780" algn="just">
              <a:buFont typeface="Wingdings" panose="05000000000000000000" pitchFamily="2" charset="2"/>
              <a:buChar char="Ø"/>
            </a:pPr>
            <a:r>
              <a:rPr lang="en-IN" sz="2000" dirty="0" smtClean="0"/>
              <a:t>(</a:t>
            </a:r>
            <a:r>
              <a:rPr lang="en-IN" sz="2000" dirty="0"/>
              <a:t>3) Market </a:t>
            </a:r>
            <a:r>
              <a:rPr lang="en-IN" sz="2000" dirty="0" smtClean="0"/>
              <a:t>potential</a:t>
            </a:r>
            <a:endParaRPr lang="en-IN" sz="2000" dirty="0" smtClean="0"/>
          </a:p>
          <a:p>
            <a:pPr marL="900430" indent="-271780" algn="just">
              <a:buFont typeface="Wingdings" panose="05000000000000000000" pitchFamily="2" charset="2"/>
              <a:buChar char="Ø"/>
            </a:pPr>
            <a:r>
              <a:rPr lang="en-IN" sz="2000" dirty="0" smtClean="0"/>
              <a:t>(</a:t>
            </a:r>
            <a:r>
              <a:rPr lang="en-IN" sz="2000" dirty="0"/>
              <a:t>4) Capital costs and sources of finance </a:t>
            </a:r>
            <a:endParaRPr lang="en-IN" sz="2000" dirty="0" smtClean="0"/>
          </a:p>
          <a:p>
            <a:pPr marL="900430" indent="-271780" algn="just">
              <a:buFont typeface="Wingdings" panose="05000000000000000000" pitchFamily="2" charset="2"/>
              <a:buChar char="Ø"/>
            </a:pPr>
            <a:r>
              <a:rPr lang="en-IN" sz="2000" dirty="0" smtClean="0"/>
              <a:t>(5)Assessment </a:t>
            </a:r>
            <a:r>
              <a:rPr lang="en-IN" sz="2000" dirty="0"/>
              <a:t>of working capital requirements </a:t>
            </a:r>
            <a:endParaRPr lang="en-IN" sz="2000" dirty="0" smtClean="0"/>
          </a:p>
          <a:p>
            <a:pPr marL="900430" indent="-271780" algn="just">
              <a:buFont typeface="Wingdings" panose="05000000000000000000" pitchFamily="2" charset="2"/>
              <a:buChar char="Ø"/>
            </a:pPr>
            <a:r>
              <a:rPr lang="en-IN" sz="2000" dirty="0" smtClean="0"/>
              <a:t>(</a:t>
            </a:r>
            <a:r>
              <a:rPr lang="en-IN" sz="2000" dirty="0"/>
              <a:t>6) Other financial aspects </a:t>
            </a:r>
            <a:endParaRPr lang="en-IN" sz="2000" dirty="0" smtClean="0"/>
          </a:p>
          <a:p>
            <a:pPr marL="900430" indent="-271780" algn="just">
              <a:buFont typeface="Wingdings" panose="05000000000000000000" pitchFamily="2" charset="2"/>
              <a:buChar char="Ø"/>
            </a:pPr>
            <a:r>
              <a:rPr lang="en-IN" sz="2000" dirty="0" smtClean="0"/>
              <a:t>(</a:t>
            </a:r>
            <a:r>
              <a:rPr lang="en-IN" sz="2000" dirty="0"/>
              <a:t>7) Economical and social variables </a:t>
            </a:r>
            <a:endParaRPr lang="en-IN" sz="2000" dirty="0" smtClean="0"/>
          </a:p>
          <a:p>
            <a:pPr marL="900430" indent="-271780" algn="just">
              <a:buFont typeface="Wingdings" panose="05000000000000000000" pitchFamily="2" charset="2"/>
              <a:buChar char="Ø"/>
            </a:pPr>
            <a:r>
              <a:rPr lang="en-IN" sz="2000" dirty="0" smtClean="0"/>
              <a:t>(</a:t>
            </a:r>
            <a:r>
              <a:rPr lang="en-IN" sz="2000" dirty="0"/>
              <a:t>8) Project implementation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4400" y="152400"/>
            <a:ext cx="8001000" cy="6477000"/>
          </a:xfrm>
        </p:spPr>
        <p:txBody>
          <a:bodyPr>
            <a:normAutofit/>
          </a:bodyPr>
          <a:lstStyle/>
          <a:p>
            <a:pPr algn="just"/>
            <a:r>
              <a:rPr lang="en-IN" sz="2000" dirty="0"/>
              <a:t>The nature of formation to be collected and furnished under each of these stages has been given below. </a:t>
            </a:r>
            <a:endParaRPr lang="en-IN" sz="2000" dirty="0"/>
          </a:p>
          <a:p>
            <a:pPr marL="82550" indent="0" algn="just">
              <a:buNone/>
            </a:pPr>
            <a:r>
              <a:rPr lang="en-IN" sz="2000" b="1" dirty="0">
                <a:solidFill>
                  <a:srgbClr val="FF0000"/>
                </a:solidFill>
              </a:rPr>
              <a:t>(1) General </a:t>
            </a:r>
            <a:r>
              <a:rPr lang="en-IN" sz="2000" b="1" dirty="0" smtClean="0">
                <a:solidFill>
                  <a:srgbClr val="FF0000"/>
                </a:solidFill>
              </a:rPr>
              <a:t>Information:</a:t>
            </a:r>
            <a:endParaRPr lang="en-IN" sz="2000" b="1" dirty="0" smtClean="0">
              <a:solidFill>
                <a:srgbClr val="FF0000"/>
              </a:solidFill>
            </a:endParaRPr>
          </a:p>
          <a:p>
            <a:pPr marL="82550" indent="0" algn="just">
              <a:buNone/>
            </a:pPr>
            <a:r>
              <a:rPr lang="en-IN" sz="2000" b="1" dirty="0" smtClean="0"/>
              <a:t> </a:t>
            </a:r>
            <a:r>
              <a:rPr lang="en-IN" sz="2000" dirty="0"/>
              <a:t>The information of general nature given in the project report includes the following: </a:t>
            </a:r>
            <a:endParaRPr lang="en-IN" sz="2000" dirty="0" smtClean="0"/>
          </a:p>
          <a:p>
            <a:pPr marL="82550" indent="0" algn="just">
              <a:buNone/>
            </a:pPr>
            <a:r>
              <a:rPr lang="en-IN" sz="2000" b="1" dirty="0" smtClean="0"/>
              <a:t>	Bio-data </a:t>
            </a:r>
            <a:r>
              <a:rPr lang="en-IN" sz="2000" b="1" dirty="0"/>
              <a:t>of promoter</a:t>
            </a:r>
            <a:r>
              <a:rPr lang="en-IN" sz="2000" dirty="0"/>
              <a:t>: </a:t>
            </a:r>
            <a:endParaRPr lang="en-IN" sz="2000" dirty="0" smtClean="0"/>
          </a:p>
          <a:p>
            <a:pPr marL="82550" indent="0" algn="just">
              <a:buNone/>
            </a:pPr>
            <a:r>
              <a:rPr lang="en-IN" sz="2000" dirty="0" smtClean="0"/>
              <a:t>Name </a:t>
            </a:r>
            <a:r>
              <a:rPr lang="en-IN" sz="2000" dirty="0"/>
              <a:t>and address, qualifications, experience and other capabilities of the entrepreneur. </a:t>
            </a:r>
            <a:endParaRPr lang="en-IN" sz="2000" dirty="0" smtClean="0"/>
          </a:p>
          <a:p>
            <a:pPr marL="82550" indent="0" algn="just">
              <a:buNone/>
            </a:pPr>
            <a:r>
              <a:rPr lang="en-IN" sz="2000" dirty="0" smtClean="0"/>
              <a:t>Similar </a:t>
            </a:r>
            <a:r>
              <a:rPr lang="en-IN" sz="2000" dirty="0"/>
              <a:t>information of each partner if any. </a:t>
            </a:r>
            <a:endParaRPr lang="en-IN" sz="2000" dirty="0" smtClean="0"/>
          </a:p>
          <a:p>
            <a:pPr marL="82550" indent="0" algn="just">
              <a:buNone/>
            </a:pPr>
            <a:r>
              <a:rPr lang="en-IN" sz="2000" b="1" dirty="0" smtClean="0"/>
              <a:t>Industry </a:t>
            </a:r>
            <a:r>
              <a:rPr lang="en-IN" sz="2000" b="1" dirty="0"/>
              <a:t>profile: </a:t>
            </a:r>
            <a:endParaRPr lang="en-IN" sz="2000" b="1" dirty="0" smtClean="0"/>
          </a:p>
          <a:p>
            <a:pPr marL="82550" indent="0" algn="just">
              <a:buNone/>
            </a:pPr>
            <a:r>
              <a:rPr lang="en-IN" sz="2000" dirty="0" smtClean="0"/>
              <a:t>A </a:t>
            </a:r>
            <a:r>
              <a:rPr lang="en-IN" sz="2000" dirty="0"/>
              <a:t>reference analysis of industry to which the project belongs, e.g., past performance; present status, its organization, its problems etc</a:t>
            </a:r>
            <a:r>
              <a:rPr lang="en-IN" sz="2000" dirty="0" smtClean="0"/>
              <a:t>.</a:t>
            </a:r>
            <a:endParaRPr lang="en-IN" sz="2000" dirty="0" smtClean="0"/>
          </a:p>
          <a:p>
            <a:pPr marL="82550" indent="0" algn="just">
              <a:buNone/>
            </a:pPr>
            <a:r>
              <a:rPr lang="en-IN" sz="2000" dirty="0" smtClean="0"/>
              <a:t> 	</a:t>
            </a:r>
            <a:endParaRPr lang="en-IN" sz="2000" dirty="0" smtClean="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4400" y="152400"/>
            <a:ext cx="8001000" cy="6477000"/>
          </a:xfrm>
        </p:spPr>
        <p:txBody>
          <a:bodyPr>
            <a:normAutofit/>
          </a:bodyPr>
          <a:lstStyle/>
          <a:p>
            <a:pPr marL="82550" indent="0" algn="just">
              <a:buNone/>
            </a:pPr>
            <a:r>
              <a:rPr lang="en-IN" sz="2000" b="1" dirty="0" smtClean="0"/>
              <a:t>Constitution </a:t>
            </a:r>
            <a:r>
              <a:rPr lang="en-IN" sz="2000" b="1" dirty="0"/>
              <a:t>and organization: </a:t>
            </a:r>
            <a:endParaRPr lang="en-IN" sz="2000" b="1" dirty="0" smtClean="0"/>
          </a:p>
          <a:p>
            <a:pPr marL="82550" indent="0" algn="just">
              <a:buNone/>
            </a:pPr>
            <a:r>
              <a:rPr lang="en-IN" sz="2000" dirty="0" smtClean="0"/>
              <a:t>The </a:t>
            </a:r>
            <a:r>
              <a:rPr lang="en-IN" sz="2000" dirty="0"/>
              <a:t>constitution and organization structure of the enterprise; in case of partnership firm its registration with registrar of firms, certification from the directorate of industries/district industry centre. </a:t>
            </a:r>
            <a:endParaRPr lang="en-IN" sz="2000" dirty="0" smtClean="0"/>
          </a:p>
          <a:p>
            <a:pPr marL="82550" indent="0" algn="just">
              <a:buNone/>
            </a:pPr>
            <a:r>
              <a:rPr lang="en-IN" sz="2000" b="1" dirty="0" smtClean="0"/>
              <a:t>Product </a:t>
            </a:r>
            <a:r>
              <a:rPr lang="en-IN" sz="2000" b="1" dirty="0"/>
              <a:t>details</a:t>
            </a:r>
            <a:r>
              <a:rPr lang="en-IN" sz="2000" dirty="0"/>
              <a:t>: Product utility, product range, product design, advantage to be offered by the product over its substitutes if any.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92785" y="228600"/>
            <a:ext cx="8153400" cy="6096000"/>
          </a:xfrm>
        </p:spPr>
        <p:txBody>
          <a:bodyPr/>
          <a:lstStyle/>
          <a:p>
            <a:pPr marL="82550" indent="0">
              <a:buNone/>
            </a:pPr>
            <a:r>
              <a:rPr lang="en-IN" sz="2400" b="1" dirty="0">
                <a:solidFill>
                  <a:srgbClr val="FF0000"/>
                </a:solidFill>
              </a:rPr>
              <a:t>(2) Project Description </a:t>
            </a:r>
            <a:endParaRPr lang="en-IN" sz="2400" b="1" dirty="0" smtClean="0">
              <a:solidFill>
                <a:srgbClr val="FF0000"/>
              </a:solidFill>
            </a:endParaRPr>
          </a:p>
          <a:p>
            <a:pPr algn="just"/>
            <a:r>
              <a:rPr lang="en-IN" sz="2400" dirty="0" smtClean="0"/>
              <a:t>A </a:t>
            </a:r>
            <a:r>
              <a:rPr lang="en-IN" sz="2400" dirty="0"/>
              <a:t>brief description of the project covering the following aspects should be made in the project report. </a:t>
            </a:r>
            <a:endParaRPr lang="en-IN" sz="2400" dirty="0" smtClean="0"/>
          </a:p>
          <a:p>
            <a:pPr algn="just"/>
            <a:r>
              <a:rPr lang="en-IN" sz="2400" b="1" dirty="0" smtClean="0"/>
              <a:t>Site</a:t>
            </a:r>
            <a:r>
              <a:rPr lang="en-IN" sz="2400" b="1" dirty="0"/>
              <a:t>:</a:t>
            </a:r>
            <a:r>
              <a:rPr lang="en-IN" sz="2400" dirty="0"/>
              <a:t> Location of the unit; owned, rented or leasehold land; industrial area; no objection certificate from municipal authorities if the enterprise location falls in the residential area</a:t>
            </a:r>
            <a:r>
              <a:rPr lang="en-IN" sz="2400" dirty="0" smtClean="0"/>
              <a:t>.</a:t>
            </a:r>
            <a:endParaRPr lang="en-IN" sz="2400" dirty="0" smtClean="0"/>
          </a:p>
          <a:p>
            <a:pPr algn="just"/>
            <a:r>
              <a:rPr lang="en-IN" sz="2400" b="1" dirty="0"/>
              <a:t>Physical Infrastructure</a:t>
            </a:r>
            <a:r>
              <a:rPr lang="en-IN" sz="2400" dirty="0"/>
              <a:t>: Availability of the following items of infrastructure should be mentioned in the project report. </a:t>
            </a:r>
            <a:r>
              <a:rPr lang="en-IN" sz="2400" dirty="0" smtClean="0"/>
              <a:t> </a:t>
            </a:r>
            <a:endParaRPr lang="en-IN" sz="2400" dirty="0" smtClean="0"/>
          </a:p>
        </p:txBody>
      </p:sp>
      <p:sp>
        <p:nvSpPr>
          <p:cNvPr id="5" name="Footer Placeholder 5"/>
          <p:cNvSpPr>
            <a:spLocks noGrp="true"/>
          </p:cNvSpPr>
          <p:nvPr>
            <p:ph type="ftr" sz="quarter" idx="4294967295"/>
          </p:nvPr>
        </p:nvSpPr>
        <p:spPr>
          <a:xfrm>
            <a:off x="253873"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09600" y="200025"/>
            <a:ext cx="8458200" cy="6657975"/>
          </a:xfrm>
        </p:spPr>
        <p:txBody>
          <a:bodyPr>
            <a:normAutofit/>
          </a:bodyPr>
          <a:lstStyle/>
          <a:p>
            <a:pPr marL="596900" indent="-514350" algn="just">
              <a:buAutoNum type="alphaLcParenBoth"/>
            </a:pPr>
            <a:r>
              <a:rPr lang="en-IN" sz="2000" b="1" dirty="0" smtClean="0"/>
              <a:t>Raw </a:t>
            </a:r>
            <a:r>
              <a:rPr lang="en-IN" sz="2000" b="1" dirty="0"/>
              <a:t>material: </a:t>
            </a:r>
            <a:endParaRPr lang="en-IN" sz="2000" b="1" dirty="0" smtClean="0"/>
          </a:p>
          <a:p>
            <a:pPr marL="82550" indent="0" algn="just">
              <a:buNone/>
            </a:pPr>
            <a:r>
              <a:rPr lang="en-IN" sz="2000" dirty="0" smtClean="0"/>
              <a:t>	Requirement </a:t>
            </a:r>
            <a:r>
              <a:rPr lang="en-IN" sz="2000" dirty="0"/>
              <a:t>of raw material, whether inland or imported, sources of raw material supply. </a:t>
            </a:r>
            <a:endParaRPr lang="en-IN" sz="2000" dirty="0" smtClean="0"/>
          </a:p>
          <a:p>
            <a:pPr marL="82550" indent="0" algn="just">
              <a:buNone/>
            </a:pPr>
            <a:r>
              <a:rPr lang="en-IN" sz="2000" b="1" dirty="0" smtClean="0"/>
              <a:t>(</a:t>
            </a:r>
            <a:r>
              <a:rPr lang="en-IN" sz="2000" b="1" dirty="0"/>
              <a:t>b) Skilled labour</a:t>
            </a:r>
            <a:r>
              <a:rPr lang="en-IN" sz="2000" dirty="0"/>
              <a:t>: </a:t>
            </a:r>
            <a:endParaRPr lang="en-IN" sz="2000" dirty="0" smtClean="0"/>
          </a:p>
          <a:p>
            <a:pPr marL="82550" indent="0" algn="just">
              <a:buNone/>
            </a:pPr>
            <a:r>
              <a:rPr lang="en-IN" sz="2000" dirty="0"/>
              <a:t>	</a:t>
            </a:r>
            <a:r>
              <a:rPr lang="en-IN" sz="2000" dirty="0" smtClean="0"/>
              <a:t>Availability </a:t>
            </a:r>
            <a:r>
              <a:rPr lang="en-IN" sz="2000" dirty="0"/>
              <a:t>of skilled labour in the area i.e., arrangements for training labourers in various skills. </a:t>
            </a:r>
            <a:endParaRPr lang="en-IN" sz="2000" dirty="0" smtClean="0"/>
          </a:p>
          <a:p>
            <a:pPr marL="82550" indent="0" algn="just">
              <a:buNone/>
            </a:pPr>
            <a:r>
              <a:rPr lang="en-IN" sz="2000" b="1" dirty="0" smtClean="0"/>
              <a:t>(</a:t>
            </a:r>
            <a:r>
              <a:rPr lang="en-IN" sz="2000" b="1" dirty="0"/>
              <a:t>c) Utilities: </a:t>
            </a:r>
            <a:endParaRPr lang="en-IN" sz="2000" b="1" dirty="0" smtClean="0"/>
          </a:p>
          <a:p>
            <a:pPr marL="82550" indent="0" algn="just">
              <a:buNone/>
            </a:pPr>
            <a:r>
              <a:rPr lang="en-IN" sz="2000" dirty="0" smtClean="0"/>
              <a:t>	These </a:t>
            </a:r>
            <a:r>
              <a:rPr lang="en-IN" sz="2000" dirty="0"/>
              <a:t>include: </a:t>
            </a:r>
            <a:endParaRPr lang="en-IN" sz="2000" dirty="0" smtClean="0"/>
          </a:p>
          <a:p>
            <a:pPr marL="654050" indent="-571500" algn="just">
              <a:buAutoNum type="romanLcParenBoth"/>
            </a:pPr>
            <a:r>
              <a:rPr lang="en-IN" sz="2000" dirty="0" smtClean="0"/>
              <a:t>Power</a:t>
            </a:r>
            <a:r>
              <a:rPr lang="en-IN" sz="2000" dirty="0"/>
              <a:t>: Requirement of power, load sanctioned, availability of power </a:t>
            </a:r>
            <a:endParaRPr lang="en-IN" sz="2000" dirty="0" smtClean="0"/>
          </a:p>
          <a:p>
            <a:pPr marL="654050" indent="-571500" algn="just">
              <a:buAutoNum type="romanLcParenBoth"/>
            </a:pPr>
            <a:r>
              <a:rPr lang="en-IN" sz="2000" dirty="0" smtClean="0"/>
              <a:t>Fuel</a:t>
            </a:r>
            <a:r>
              <a:rPr lang="en-IN" sz="2000" dirty="0"/>
              <a:t>: Requirement of fuel items such as coal, coke, oil or gas, state of their availability and supply position</a:t>
            </a:r>
            <a:r>
              <a:rPr lang="en-IN" sz="2000" dirty="0" smtClean="0"/>
              <a:t>.</a:t>
            </a:r>
            <a:endParaRPr lang="en-IN" sz="2000" dirty="0" smtClean="0"/>
          </a:p>
          <a:p>
            <a:pPr marL="654050" indent="-571500" algn="just">
              <a:buAutoNum type="romanLcParenBoth"/>
            </a:pPr>
            <a:r>
              <a:rPr lang="en-IN" sz="2000" dirty="0" smtClean="0"/>
              <a:t>Water</a:t>
            </a:r>
            <a:r>
              <a:rPr lang="en-IN" sz="2000" dirty="0"/>
              <a:t>: The sources of water, quality and quantity available. </a:t>
            </a:r>
            <a:endParaRPr lang="en-IN" sz="2000" dirty="0"/>
          </a:p>
        </p:txBody>
      </p:sp>
      <p:sp>
        <p:nvSpPr>
          <p:cNvPr id="5" name="Footer Placeholder 5"/>
          <p:cNvSpPr>
            <a:spLocks noGrp="true"/>
          </p:cNvSpPr>
          <p:nvPr>
            <p:ph type="ftr" sz="quarter" idx="4294967295"/>
          </p:nvPr>
        </p:nvSpPr>
        <p:spPr>
          <a:xfrm>
            <a:off x="-57912"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834199" y="304800"/>
            <a:ext cx="8324088" cy="6096000"/>
          </a:xfrm>
        </p:spPr>
        <p:txBody>
          <a:bodyPr>
            <a:noAutofit/>
          </a:bodyPr>
          <a:lstStyle/>
          <a:p>
            <a:pPr marL="82550" indent="0" algn="just">
              <a:buNone/>
            </a:pPr>
            <a:r>
              <a:rPr lang="en-IN" sz="2000" dirty="0"/>
              <a:t>(</a:t>
            </a:r>
            <a:r>
              <a:rPr lang="en-IN" sz="2000" b="1" dirty="0"/>
              <a:t>d) Pollution control: </a:t>
            </a:r>
            <a:endParaRPr lang="en-IN" sz="2000" b="1" dirty="0" smtClean="0"/>
          </a:p>
          <a:p>
            <a:pPr marL="82550" indent="0" algn="just">
              <a:buNone/>
            </a:pPr>
            <a:r>
              <a:rPr lang="en-IN" sz="2000" dirty="0" smtClean="0"/>
              <a:t>The </a:t>
            </a:r>
            <a:r>
              <a:rPr lang="en-IN" sz="2000" dirty="0"/>
              <a:t>aspects like scope of dumps, sewage system, sewage treatment plant, infiltration facility etc., should be mentioned. </a:t>
            </a:r>
            <a:endParaRPr lang="en-IN" sz="2000" dirty="0" smtClean="0"/>
          </a:p>
          <a:p>
            <a:pPr marL="82550" indent="0" algn="just">
              <a:buNone/>
            </a:pPr>
            <a:r>
              <a:rPr lang="en-IN" sz="2000" b="1" dirty="0" smtClean="0"/>
              <a:t>(</a:t>
            </a:r>
            <a:r>
              <a:rPr lang="en-IN" sz="2000" b="1" dirty="0"/>
              <a:t>e) Communication and transportation facility</a:t>
            </a:r>
            <a:r>
              <a:rPr lang="en-IN" sz="2000" dirty="0"/>
              <a:t>: </a:t>
            </a:r>
            <a:endParaRPr lang="en-IN" sz="2000" dirty="0" smtClean="0"/>
          </a:p>
          <a:p>
            <a:pPr algn="just"/>
            <a:r>
              <a:rPr lang="en-IN" sz="2000" dirty="0" smtClean="0"/>
              <a:t>The </a:t>
            </a:r>
            <a:r>
              <a:rPr lang="en-IN" sz="2000" dirty="0"/>
              <a:t>availability of communication facilities, </a:t>
            </a:r>
            <a:endParaRPr lang="en-IN" sz="2000" dirty="0" smtClean="0"/>
          </a:p>
          <a:p>
            <a:pPr marL="82550" indent="0" algn="just">
              <a:buNone/>
            </a:pPr>
            <a:r>
              <a:rPr lang="en-IN" sz="2000" dirty="0" smtClean="0"/>
              <a:t>e.g</a:t>
            </a:r>
            <a:r>
              <a:rPr lang="en-IN" sz="2000" dirty="0"/>
              <a:t>., telephone, fax, telex, internet etc., should be indicated. </a:t>
            </a:r>
            <a:endParaRPr lang="en-IN" sz="2000" dirty="0" smtClean="0"/>
          </a:p>
          <a:p>
            <a:pPr algn="just"/>
            <a:r>
              <a:rPr lang="en-IN" sz="2000" dirty="0" smtClean="0"/>
              <a:t>Requirements </a:t>
            </a:r>
            <a:r>
              <a:rPr lang="en-IN" sz="2000" dirty="0"/>
              <a:t>for transport, mode of transport, potential means of transport, approximate distance to be covered, bottlenecks etc., should be stated in the business plan. </a:t>
            </a:r>
            <a:endParaRPr lang="en-IN" sz="2000" dirty="0"/>
          </a:p>
          <a:p>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359408" y="274638"/>
            <a:ext cx="7498080" cy="1143000"/>
          </a:xfrm>
        </p:spPr>
        <p:txBody>
          <a:bodyPr/>
          <a:lstStyle/>
          <a:p>
            <a:pPr algn="ctr"/>
            <a:r>
              <a:rPr lang="en-IN" sz="3200" b="1" dirty="0" smtClean="0"/>
              <a:t>Contents(contd..)</a:t>
            </a:r>
            <a:endParaRPr lang="en-IN" sz="3200" b="1" dirty="0" smtClean="0"/>
          </a:p>
        </p:txBody>
      </p:sp>
      <p:sp>
        <p:nvSpPr>
          <p:cNvPr id="3" name="Content Placeholder 2"/>
          <p:cNvSpPr>
            <a:spLocks noGrp="true"/>
          </p:cNvSpPr>
          <p:nvPr>
            <p:ph idx="1"/>
          </p:nvPr>
        </p:nvSpPr>
        <p:spPr>
          <a:xfrm>
            <a:off x="533400" y="1417638"/>
            <a:ext cx="8095488" cy="4983162"/>
          </a:xfrm>
        </p:spPr>
        <p:txBody>
          <a:bodyPr>
            <a:normAutofit/>
          </a:bodyPr>
          <a:lstStyle/>
          <a:p>
            <a:pPr marL="82550" indent="0">
              <a:buNone/>
            </a:pPr>
            <a:r>
              <a:rPr lang="en-IN" sz="2000" b="1" dirty="0">
                <a:solidFill>
                  <a:srgbClr val="FF0000"/>
                </a:solidFill>
              </a:rPr>
              <a:t>Enterprise </a:t>
            </a:r>
            <a:r>
              <a:rPr lang="en-IN" sz="2000" b="1" dirty="0" smtClean="0">
                <a:solidFill>
                  <a:srgbClr val="FF0000"/>
                </a:solidFill>
              </a:rPr>
              <a:t>Resource Planning</a:t>
            </a:r>
            <a:r>
              <a:rPr lang="en-IN" sz="2000" b="1" dirty="0"/>
              <a:t>: </a:t>
            </a:r>
            <a:endParaRPr lang="en-IN" sz="2000" b="1" dirty="0" smtClean="0"/>
          </a:p>
          <a:p>
            <a:r>
              <a:rPr lang="en-IN" sz="2000" dirty="0" smtClean="0"/>
              <a:t>Meaning of ERP </a:t>
            </a:r>
            <a:endParaRPr lang="en-IN" sz="2000" dirty="0" smtClean="0"/>
          </a:p>
          <a:p>
            <a:r>
              <a:rPr lang="en-IN" sz="2000" dirty="0" smtClean="0"/>
              <a:t>Importance of ERP </a:t>
            </a:r>
            <a:endParaRPr lang="en-IN" sz="2000" dirty="0" smtClean="0"/>
          </a:p>
          <a:p>
            <a:r>
              <a:rPr lang="en-IN" sz="2000" dirty="0" smtClean="0">
                <a:latin typeface="+mj-lt"/>
                <a:cs typeface="Times New Roman" panose="02020603050405020304" pitchFamily="18" charset="0"/>
              </a:rPr>
              <a:t>Functional </a:t>
            </a:r>
            <a:r>
              <a:rPr lang="en-IN" sz="2000" dirty="0">
                <a:latin typeface="+mj-lt"/>
                <a:cs typeface="Times New Roman" panose="02020603050405020304" pitchFamily="18" charset="0"/>
              </a:rPr>
              <a:t>areas of Management</a:t>
            </a:r>
            <a:endParaRPr lang="en-IN" sz="2000" dirty="0">
              <a:latin typeface="+mj-lt"/>
              <a:cs typeface="Times New Roman" panose="02020603050405020304" pitchFamily="18" charset="0"/>
            </a:endParaRPr>
          </a:p>
          <a:p>
            <a:pPr marL="756285" lvl="1" indent="-286385">
              <a:buChar char="–"/>
              <a:tabLst>
                <a:tab pos="756285" algn="l"/>
                <a:tab pos="756920" algn="l"/>
              </a:tabLst>
            </a:pPr>
            <a:r>
              <a:rPr lang="en-IN" sz="2000" dirty="0">
                <a:latin typeface="+mj-lt"/>
                <a:cs typeface="Times New Roman" panose="02020603050405020304" pitchFamily="18" charset="0"/>
              </a:rPr>
              <a:t>Marketing / Sales</a:t>
            </a:r>
            <a:endParaRPr lang="en-IN" sz="2000" dirty="0">
              <a:latin typeface="+mj-lt"/>
              <a:cs typeface="Times New Roman" panose="02020603050405020304" pitchFamily="18" charset="0"/>
            </a:endParaRPr>
          </a:p>
          <a:p>
            <a:pPr marL="756285" lvl="1" indent="-286385">
              <a:spcBef>
                <a:spcPts val="525"/>
              </a:spcBef>
              <a:buChar char="–"/>
              <a:tabLst>
                <a:tab pos="756285" algn="l"/>
                <a:tab pos="756920" algn="l"/>
              </a:tabLst>
            </a:pPr>
            <a:r>
              <a:rPr lang="en-IN" sz="2000" dirty="0">
                <a:latin typeface="+mj-lt"/>
                <a:cs typeface="Times New Roman" panose="02020603050405020304" pitchFamily="18" charset="0"/>
              </a:rPr>
              <a:t>Supply Chain Management</a:t>
            </a:r>
            <a:endParaRPr lang="en-IN" sz="2000" dirty="0">
              <a:latin typeface="+mj-lt"/>
              <a:cs typeface="Times New Roman" panose="02020603050405020304" pitchFamily="18" charset="0"/>
            </a:endParaRPr>
          </a:p>
          <a:p>
            <a:pPr marL="756285" lvl="1" indent="-286385">
              <a:spcBef>
                <a:spcPts val="530"/>
              </a:spcBef>
              <a:buChar char="–"/>
              <a:tabLst>
                <a:tab pos="756285" algn="l"/>
                <a:tab pos="756920" algn="l"/>
              </a:tabLst>
            </a:pPr>
            <a:r>
              <a:rPr lang="en-IN" sz="2000" dirty="0">
                <a:latin typeface="+mj-lt"/>
                <a:cs typeface="Times New Roman" panose="02020603050405020304" pitchFamily="18" charset="0"/>
              </a:rPr>
              <a:t>Finance &amp; Accounting</a:t>
            </a:r>
            <a:endParaRPr lang="en-IN" sz="2000" dirty="0">
              <a:latin typeface="+mj-lt"/>
              <a:cs typeface="Times New Roman" panose="02020603050405020304" pitchFamily="18" charset="0"/>
            </a:endParaRPr>
          </a:p>
          <a:p>
            <a:pPr marL="756285" lvl="1" indent="-286385">
              <a:spcBef>
                <a:spcPts val="530"/>
              </a:spcBef>
              <a:buChar char="–"/>
              <a:tabLst>
                <a:tab pos="756285" algn="l"/>
                <a:tab pos="756920" algn="l"/>
              </a:tabLst>
            </a:pPr>
            <a:r>
              <a:rPr lang="en-IN" sz="2000" dirty="0">
                <a:latin typeface="+mj-lt"/>
                <a:cs typeface="Times New Roman" panose="02020603050405020304" pitchFamily="18" charset="0"/>
              </a:rPr>
              <a:t>Human Resources</a:t>
            </a:r>
            <a:endParaRPr lang="en-IN" sz="2000" dirty="0">
              <a:latin typeface="+mj-lt"/>
              <a:cs typeface="Times New Roman" panose="02020603050405020304" pitchFamily="18" charset="0"/>
            </a:endParaRPr>
          </a:p>
          <a:p>
            <a:pPr marL="355600" indent="-342900">
              <a:spcBef>
                <a:spcPts val="555"/>
              </a:spcBef>
              <a:tabLst>
                <a:tab pos="354965" algn="l"/>
                <a:tab pos="355600" algn="l"/>
              </a:tabLst>
            </a:pPr>
            <a:r>
              <a:rPr lang="en-IN" sz="2000" dirty="0">
                <a:latin typeface="+mj-lt"/>
                <a:cs typeface="Times New Roman" panose="02020603050405020304" pitchFamily="18" charset="0"/>
              </a:rPr>
              <a:t>Types of Reports</a:t>
            </a:r>
            <a:endParaRPr lang="en-IN" sz="2000" dirty="0">
              <a:latin typeface="+mj-lt"/>
              <a:cs typeface="Times New Roman" panose="02020603050405020304" pitchFamily="18" charset="0"/>
            </a:endParaRPr>
          </a:p>
          <a:p>
            <a:pPr marL="355600" indent="-342900">
              <a:spcBef>
                <a:spcPts val="575"/>
              </a:spcBef>
              <a:tabLst>
                <a:tab pos="354965" algn="l"/>
                <a:tab pos="355600" algn="l"/>
              </a:tabLst>
            </a:pPr>
            <a:r>
              <a:rPr lang="en-IN" sz="2000" dirty="0">
                <a:latin typeface="+mj-lt"/>
                <a:cs typeface="Times New Roman" panose="02020603050405020304" pitchFamily="18" charset="0"/>
              </a:rPr>
              <a:t>Methods of Report Generation</a:t>
            </a:r>
            <a:endParaRPr lang="en-IN" sz="2000" dirty="0">
              <a:latin typeface="+mj-lt"/>
              <a:cs typeface="Times New Roman" panose="02020603050405020304" pitchFamily="18" charset="0"/>
            </a:endParaRPr>
          </a:p>
          <a:p>
            <a:endParaRPr lang="en-IN" sz="2000" dirty="0">
              <a:latin typeface="+mj-lt"/>
              <a:cs typeface="Times New Roman" panose="02020603050405020304" pitchFamily="18" charset="0"/>
            </a:endParaRPr>
          </a:p>
        </p:txBody>
      </p:sp>
      <p:sp>
        <p:nvSpPr>
          <p:cNvPr id="4" name="Footer Placeholder 5"/>
          <p:cNvSpPr>
            <a:spLocks noGrp="true"/>
          </p:cNvSpPr>
          <p:nvPr>
            <p:ph type="ftr" sz="quarter" idx="4294967295"/>
          </p:nvPr>
        </p:nvSpPr>
        <p:spPr>
          <a:xfrm>
            <a:off x="182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7448" y="228600"/>
            <a:ext cx="7921752" cy="6096000"/>
          </a:xfrm>
        </p:spPr>
        <p:txBody>
          <a:bodyPr>
            <a:normAutofit/>
          </a:bodyPr>
          <a:lstStyle/>
          <a:p>
            <a:pPr marL="82550" indent="0">
              <a:buNone/>
            </a:pPr>
            <a:r>
              <a:rPr lang="en-IN" sz="2000" b="1" dirty="0"/>
              <a:t>(f) Production process: </a:t>
            </a:r>
            <a:endParaRPr lang="en-IN" sz="2000" b="1" dirty="0" smtClean="0"/>
          </a:p>
          <a:p>
            <a:pPr algn="just"/>
            <a:r>
              <a:rPr lang="en-IN" sz="2000" dirty="0" smtClean="0"/>
              <a:t>A </a:t>
            </a:r>
            <a:r>
              <a:rPr lang="en-IN" sz="2000" dirty="0"/>
              <a:t>mention should be made for process involved in production and period of conversion from raw material into finished goods</a:t>
            </a:r>
            <a:r>
              <a:rPr lang="en-IN" sz="2000" dirty="0" smtClean="0"/>
              <a:t>.</a:t>
            </a:r>
            <a:endParaRPr lang="en-IN" sz="2000" dirty="0" smtClean="0"/>
          </a:p>
          <a:p>
            <a:pPr marL="82550" indent="0" algn="just">
              <a:buNone/>
            </a:pPr>
            <a:r>
              <a:rPr lang="en-IN" sz="2000" dirty="0" smtClean="0"/>
              <a:t>(</a:t>
            </a:r>
            <a:r>
              <a:rPr lang="en-IN" sz="2000" b="1" dirty="0"/>
              <a:t>g) Machinery and equipment</a:t>
            </a:r>
            <a:r>
              <a:rPr lang="en-IN" sz="2000" dirty="0"/>
              <a:t>: </a:t>
            </a:r>
            <a:endParaRPr lang="en-IN" sz="2000" dirty="0" smtClean="0"/>
          </a:p>
          <a:p>
            <a:pPr algn="just"/>
            <a:r>
              <a:rPr lang="en-IN" sz="2000" dirty="0" smtClean="0"/>
              <a:t>A </a:t>
            </a:r>
            <a:r>
              <a:rPr lang="en-IN" sz="2000" dirty="0"/>
              <a:t>complete list of machines and equipment required indicating their size, type, cost and sources of their supply should be enclosed with the project report. </a:t>
            </a:r>
            <a:endParaRPr lang="en-IN" sz="2000" dirty="0" smtClean="0"/>
          </a:p>
          <a:p>
            <a:pPr marL="82550" indent="0" algn="just">
              <a:buNone/>
            </a:pPr>
            <a:r>
              <a:rPr lang="en-IN" sz="2000" b="1" dirty="0" smtClean="0"/>
              <a:t>(</a:t>
            </a:r>
            <a:r>
              <a:rPr lang="en-IN" sz="2000" b="1" dirty="0"/>
              <a:t>h) Capacity of the plant</a:t>
            </a:r>
            <a:r>
              <a:rPr lang="en-IN" sz="2000" dirty="0"/>
              <a:t>: </a:t>
            </a:r>
            <a:endParaRPr lang="en-IN" sz="2000" dirty="0" smtClean="0"/>
          </a:p>
          <a:p>
            <a:pPr algn="just"/>
            <a:r>
              <a:rPr lang="en-IN" sz="2000" dirty="0" smtClean="0"/>
              <a:t>The </a:t>
            </a:r>
            <a:r>
              <a:rPr lang="en-IN" sz="2000" dirty="0"/>
              <a:t>installed licensed capacity of the plant along with the shifts should also be mentioned in the project report.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7448" y="228600"/>
            <a:ext cx="7921752" cy="6096000"/>
          </a:xfrm>
        </p:spPr>
        <p:txBody>
          <a:bodyPr>
            <a:normAutofit/>
          </a:bodyPr>
          <a:lstStyle/>
          <a:p>
            <a:pPr marL="82550" indent="0" algn="just">
              <a:buNone/>
            </a:pPr>
            <a:r>
              <a:rPr lang="en-IN" sz="2000" b="1" dirty="0"/>
              <a:t>(</a:t>
            </a:r>
            <a:r>
              <a:rPr lang="en-IN" sz="2000" b="1" dirty="0" err="1"/>
              <a:t>i</a:t>
            </a:r>
            <a:r>
              <a:rPr lang="en-IN" sz="2000" b="1" dirty="0"/>
              <a:t>) Technology selected: </a:t>
            </a:r>
            <a:endParaRPr lang="en-IN" sz="2000" b="1" dirty="0" smtClean="0"/>
          </a:p>
          <a:p>
            <a:pPr algn="just"/>
            <a:r>
              <a:rPr lang="en-IN" sz="2000" dirty="0" smtClean="0"/>
              <a:t>The </a:t>
            </a:r>
            <a:r>
              <a:rPr lang="en-IN" sz="2000" dirty="0"/>
              <a:t>selection of technology, arrangements made for acquiring it should be mentioned in the business plan. </a:t>
            </a:r>
            <a:endParaRPr lang="en-IN" sz="2000" dirty="0" smtClean="0"/>
          </a:p>
          <a:p>
            <a:pPr marL="82550" indent="0" algn="just">
              <a:buNone/>
            </a:pPr>
            <a:r>
              <a:rPr lang="en-IN" sz="2000" b="1" dirty="0" smtClean="0"/>
              <a:t>(</a:t>
            </a:r>
            <a:r>
              <a:rPr lang="en-IN" sz="2000" b="1" dirty="0"/>
              <a:t>j) Other common facilities: </a:t>
            </a:r>
            <a:endParaRPr lang="en-IN" sz="2000" b="1" dirty="0" smtClean="0"/>
          </a:p>
          <a:p>
            <a:pPr algn="just"/>
            <a:r>
              <a:rPr lang="en-IN" sz="2000" dirty="0" smtClean="0"/>
              <a:t>Availability </a:t>
            </a:r>
            <a:r>
              <a:rPr lang="en-IN" sz="2000" dirty="0"/>
              <a:t>of common facilities like machine shops, welding shops and electrical repair shops </a:t>
            </a:r>
            <a:r>
              <a:rPr lang="en-IN" sz="2000" dirty="0" err="1"/>
              <a:t>etc</a:t>
            </a:r>
            <a:r>
              <a:rPr lang="en-IN" sz="2000" dirty="0"/>
              <a:t> should be stated in the project report. </a:t>
            </a:r>
            <a:endParaRPr lang="en-IN" sz="2000" dirty="0" smtClean="0"/>
          </a:p>
          <a:p>
            <a:pPr marL="82550" indent="0" algn="just">
              <a:buNone/>
            </a:pPr>
            <a:r>
              <a:rPr lang="en-IN" sz="2000" b="1" dirty="0" smtClean="0"/>
              <a:t>(</a:t>
            </a:r>
            <a:r>
              <a:rPr lang="en-IN" sz="2000" b="1" dirty="0"/>
              <a:t>k) Research and development: </a:t>
            </a:r>
            <a:endParaRPr lang="en-IN" sz="2000" b="1" dirty="0" smtClean="0"/>
          </a:p>
          <a:p>
            <a:pPr algn="just"/>
            <a:r>
              <a:rPr lang="en-IN" sz="2000" dirty="0" smtClean="0"/>
              <a:t>A </a:t>
            </a:r>
            <a:r>
              <a:rPr lang="en-IN" sz="2000" dirty="0"/>
              <a:t>mention should be made in the project report regarding proposed research and development activities to be undertaken in future.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7448" y="228600"/>
            <a:ext cx="7921752" cy="6096000"/>
          </a:xfrm>
        </p:spPr>
        <p:txBody>
          <a:bodyPr>
            <a:normAutofit/>
          </a:bodyPr>
          <a:lstStyle/>
          <a:p>
            <a:pPr marL="82550" indent="0" algn="just">
              <a:buNone/>
            </a:pPr>
            <a:r>
              <a:rPr lang="en-IN" sz="1800" b="1" dirty="0">
                <a:solidFill>
                  <a:srgbClr val="FF0000"/>
                </a:solidFill>
              </a:rPr>
              <a:t>(3) Market Potential: </a:t>
            </a:r>
            <a:endParaRPr lang="en-IN" sz="1800" b="1" dirty="0" smtClean="0">
              <a:solidFill>
                <a:srgbClr val="FF0000"/>
              </a:solidFill>
            </a:endParaRPr>
          </a:p>
          <a:p>
            <a:pPr marL="82550" indent="0" algn="just">
              <a:buNone/>
            </a:pPr>
            <a:r>
              <a:rPr lang="en-IN" sz="1800" dirty="0" smtClean="0"/>
              <a:t>	While </a:t>
            </a:r>
            <a:r>
              <a:rPr lang="en-IN" sz="1800" dirty="0"/>
              <a:t>preparing a project report, the following aspects relating to market potential of the product of the product should be stated in the report. </a:t>
            </a:r>
            <a:endParaRPr lang="en-IN" sz="1800" dirty="0" smtClean="0"/>
          </a:p>
          <a:p>
            <a:pPr marL="596900" indent="-514350" algn="just">
              <a:buAutoNum type="alphaLcParenBoth"/>
            </a:pPr>
            <a:r>
              <a:rPr lang="en-IN" sz="1800" b="1" dirty="0" smtClean="0"/>
              <a:t>Demand </a:t>
            </a:r>
            <a:r>
              <a:rPr lang="en-IN" sz="1800" b="1" dirty="0"/>
              <a:t>and supply position</a:t>
            </a:r>
            <a:r>
              <a:rPr lang="en-IN" sz="1800" dirty="0"/>
              <a:t>: State the total expected demand for the product and present supply position, what is the gap between demand and supply and how much gap will fill up by the proposed unit. </a:t>
            </a:r>
            <a:endParaRPr lang="en-IN" sz="1800" dirty="0" smtClean="0"/>
          </a:p>
          <a:p>
            <a:pPr marL="596900" indent="-514350" algn="just">
              <a:buAutoNum type="alphaLcParenBoth"/>
            </a:pPr>
            <a:r>
              <a:rPr lang="en-IN" sz="1800" b="1" dirty="0" smtClean="0"/>
              <a:t> </a:t>
            </a:r>
            <a:r>
              <a:rPr lang="en-IN" sz="1800" b="1" dirty="0"/>
              <a:t>Expected price</a:t>
            </a:r>
            <a:r>
              <a:rPr lang="en-IN" sz="1800" dirty="0"/>
              <a:t>: Expected price of the product to be realized should also be mentioned. </a:t>
            </a:r>
            <a:endParaRPr lang="en-IN" sz="1800" dirty="0" smtClean="0"/>
          </a:p>
          <a:p>
            <a:pPr marL="596900" indent="-514350" algn="just">
              <a:buAutoNum type="alphaLcParenBoth"/>
            </a:pPr>
            <a:r>
              <a:rPr lang="en-IN" sz="1800" b="1" dirty="0" smtClean="0"/>
              <a:t>Marketing </a:t>
            </a:r>
            <a:r>
              <a:rPr lang="en-IN" sz="1800" b="1" dirty="0"/>
              <a:t>strategy</a:t>
            </a:r>
            <a:r>
              <a:rPr lang="en-IN" sz="1800" dirty="0"/>
              <a:t>: Arrangements made for selling the product should be clearly stated in the project report. </a:t>
            </a:r>
            <a:endParaRPr lang="en-IN" sz="1800" dirty="0" smtClean="0"/>
          </a:p>
          <a:p>
            <a:pPr marL="596900" indent="-514350" algn="just">
              <a:buAutoNum type="alphaLcParenBoth"/>
            </a:pPr>
            <a:r>
              <a:rPr lang="en-IN" sz="1800" b="1" dirty="0" smtClean="0"/>
              <a:t>After </a:t>
            </a:r>
            <a:r>
              <a:rPr lang="en-IN" sz="1800" b="1" dirty="0"/>
              <a:t>sales service:</a:t>
            </a:r>
            <a:r>
              <a:rPr lang="en-IN" sz="1800" dirty="0"/>
              <a:t> Depending upon the nature of the product, provisions made for after-sales should normally be stated in the project report. </a:t>
            </a:r>
            <a:endParaRPr lang="en-IN" sz="1800" dirty="0"/>
          </a:p>
          <a:p>
            <a:endParaRPr lang="en-IN" sz="18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7448" y="228600"/>
            <a:ext cx="7921752" cy="6096000"/>
          </a:xfrm>
        </p:spPr>
        <p:txBody>
          <a:bodyPr>
            <a:normAutofit/>
          </a:bodyPr>
          <a:lstStyle/>
          <a:p>
            <a:pPr marL="82550" indent="0">
              <a:buNone/>
            </a:pPr>
            <a:r>
              <a:rPr lang="en-IN" sz="2000" dirty="0">
                <a:solidFill>
                  <a:srgbClr val="FF0000"/>
                </a:solidFill>
              </a:rPr>
              <a:t>(</a:t>
            </a:r>
            <a:r>
              <a:rPr lang="en-IN" sz="2000" b="1" dirty="0">
                <a:solidFill>
                  <a:srgbClr val="FF0000"/>
                </a:solidFill>
              </a:rPr>
              <a:t>4) Capital Costs and Sources of Finance</a:t>
            </a:r>
            <a:r>
              <a:rPr lang="en-IN" sz="2000" dirty="0">
                <a:solidFill>
                  <a:srgbClr val="FF0000"/>
                </a:solidFill>
              </a:rPr>
              <a:t>: </a:t>
            </a:r>
            <a:endParaRPr lang="en-IN" sz="2000" dirty="0" smtClean="0">
              <a:solidFill>
                <a:srgbClr val="FF0000"/>
              </a:solidFill>
            </a:endParaRPr>
          </a:p>
          <a:p>
            <a:pPr algn="just"/>
            <a:r>
              <a:rPr lang="en-IN" sz="2000" dirty="0" smtClean="0"/>
              <a:t>An </a:t>
            </a:r>
            <a:r>
              <a:rPr lang="en-IN" sz="2000" dirty="0"/>
              <a:t>estimate of the various components of capital items like land and buildings, plant and machinery, installation costs, preliminary expenses, margin of working capital should be given in the project report. </a:t>
            </a:r>
            <a:endParaRPr lang="en-IN" sz="2000" dirty="0" smtClean="0"/>
          </a:p>
          <a:p>
            <a:pPr algn="just"/>
            <a:r>
              <a:rPr lang="en-IN" sz="2000" dirty="0" smtClean="0"/>
              <a:t>The </a:t>
            </a:r>
            <a:r>
              <a:rPr lang="en-IN" sz="2000" dirty="0"/>
              <a:t>sources should indicate the owners funds together with funds raised from financial institutions and banks.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917448" y="228600"/>
            <a:ext cx="7921752" cy="6096000"/>
          </a:xfrm>
        </p:spPr>
        <p:txBody>
          <a:bodyPr>
            <a:normAutofit/>
          </a:bodyPr>
          <a:lstStyle/>
          <a:p>
            <a:pPr marL="82550" indent="0">
              <a:buNone/>
            </a:pPr>
            <a:r>
              <a:rPr lang="en-IN" sz="2400" b="1" dirty="0">
                <a:solidFill>
                  <a:srgbClr val="FF0000"/>
                </a:solidFill>
              </a:rPr>
              <a:t>(5) Assessment of Working Capital</a:t>
            </a:r>
            <a:r>
              <a:rPr lang="en-IN" sz="2400" dirty="0">
                <a:solidFill>
                  <a:srgbClr val="FF0000"/>
                </a:solidFill>
              </a:rPr>
              <a:t>: </a:t>
            </a:r>
            <a:endParaRPr lang="en-IN" sz="2400" dirty="0" smtClean="0">
              <a:solidFill>
                <a:srgbClr val="FF0000"/>
              </a:solidFill>
            </a:endParaRPr>
          </a:p>
          <a:p>
            <a:pPr algn="just"/>
            <a:r>
              <a:rPr lang="en-IN" sz="2400" dirty="0" smtClean="0"/>
              <a:t>The </a:t>
            </a:r>
            <a:r>
              <a:rPr lang="en-IN" sz="2400" dirty="0"/>
              <a:t>requirement for working capital and its sources of supply should clearly be mentioned. </a:t>
            </a:r>
            <a:endParaRPr lang="en-IN" sz="2400" dirty="0" smtClean="0"/>
          </a:p>
          <a:p>
            <a:pPr algn="just"/>
            <a:r>
              <a:rPr lang="en-IN" sz="2400" dirty="0" smtClean="0"/>
              <a:t>It </a:t>
            </a:r>
            <a:r>
              <a:rPr lang="en-IN" sz="2400" dirty="0"/>
              <a:t>is preferred to prepare working capital requirements in the prescribed formats designed by limits of requirement. </a:t>
            </a:r>
            <a:endParaRPr lang="en-IN" sz="2400" dirty="0" smtClean="0"/>
          </a:p>
          <a:p>
            <a:pPr algn="just"/>
            <a:r>
              <a:rPr lang="en-IN" sz="2400" dirty="0" smtClean="0"/>
              <a:t>It </a:t>
            </a:r>
            <a:r>
              <a:rPr lang="en-IN" sz="2400" dirty="0"/>
              <a:t>will reduce the objections from banker‘s side. </a:t>
            </a:r>
            <a:endParaRPr lang="en-IN" sz="24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just">
              <a:buNone/>
            </a:pPr>
            <a:r>
              <a:rPr lang="en-IN" sz="2000" b="1" dirty="0">
                <a:solidFill>
                  <a:srgbClr val="FF0000"/>
                </a:solidFill>
              </a:rPr>
              <a:t>(6) Other Financial Aspects </a:t>
            </a:r>
            <a:endParaRPr lang="en-IN" sz="2000" b="1" dirty="0" smtClean="0">
              <a:solidFill>
                <a:srgbClr val="FF0000"/>
              </a:solidFill>
            </a:endParaRPr>
          </a:p>
          <a:p>
            <a:pPr algn="just"/>
            <a:r>
              <a:rPr lang="en-IN" sz="2000" dirty="0" smtClean="0"/>
              <a:t>To </a:t>
            </a:r>
            <a:r>
              <a:rPr lang="en-IN" sz="2000" dirty="0"/>
              <a:t>adjudge the profitability of the project to be set up, a projected profit and loss account indicating likely sales revenue, cost of production, allied cost and profit should be prepared</a:t>
            </a:r>
            <a:r>
              <a:rPr lang="en-IN" sz="2000" dirty="0" smtClean="0"/>
              <a:t>.</a:t>
            </a:r>
            <a:endParaRPr lang="en-IN" sz="2000" dirty="0" smtClean="0"/>
          </a:p>
          <a:p>
            <a:pPr algn="just"/>
            <a:r>
              <a:rPr lang="en-IN" sz="2000" dirty="0" smtClean="0"/>
              <a:t> </a:t>
            </a:r>
            <a:r>
              <a:rPr lang="en-IN" sz="2000" dirty="0"/>
              <a:t>A projected balance sheet and cash flow statement should also be prepared to indicate the financial position and requirements at various stages of the project. </a:t>
            </a:r>
            <a:endParaRPr lang="en-IN" sz="2000" dirty="0" smtClean="0"/>
          </a:p>
          <a:p>
            <a:pPr algn="just"/>
            <a:r>
              <a:rPr lang="en-IN" sz="2000" dirty="0" smtClean="0"/>
              <a:t>In </a:t>
            </a:r>
            <a:r>
              <a:rPr lang="en-IN" sz="2000" dirty="0"/>
              <a:t>addition to this, the break even analysis should also be presented</a:t>
            </a:r>
            <a:r>
              <a:rPr lang="en-IN" sz="2000" dirty="0" smtClean="0"/>
              <a:t>.</a:t>
            </a:r>
            <a:endParaRPr lang="en-IN" sz="2000" dirty="0" smtClean="0"/>
          </a:p>
          <a:p>
            <a:pPr algn="just"/>
            <a:r>
              <a:rPr lang="en-IN" sz="2000" dirty="0" smtClean="0"/>
              <a:t> </a:t>
            </a:r>
            <a:r>
              <a:rPr lang="en-IN" sz="2000" dirty="0"/>
              <a:t>Break even point is the level of production at which the enterprise shall earn neither profit nor incur loss. </a:t>
            </a:r>
            <a:endParaRPr lang="en-IN" sz="2000" dirty="0" smtClean="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27888" y="228600"/>
            <a:ext cx="8077200" cy="6096000"/>
          </a:xfrm>
        </p:spPr>
        <p:txBody>
          <a:bodyPr>
            <a:normAutofit/>
          </a:bodyPr>
          <a:lstStyle/>
          <a:p>
            <a:pPr algn="just"/>
            <a:r>
              <a:rPr lang="en-IN" sz="2000" dirty="0"/>
              <a:t>Breakdown level indicates the gestation period and the likely moratorium required for repayment of the loans. </a:t>
            </a:r>
            <a:endParaRPr lang="en-IN" sz="2000" dirty="0"/>
          </a:p>
          <a:p>
            <a:pPr algn="just"/>
            <a:r>
              <a:rPr lang="en-IN" sz="2000" dirty="0"/>
              <a:t>Break-even point is calculated as Break-Even Point (BEP) = F/S–V </a:t>
            </a:r>
            <a:endParaRPr lang="en-IN" sz="2000" dirty="0"/>
          </a:p>
          <a:p>
            <a:pPr marL="82550" indent="0" algn="just">
              <a:buNone/>
            </a:pPr>
            <a:r>
              <a:rPr lang="en-IN" sz="2000" dirty="0" smtClean="0"/>
              <a:t>	Where 	F </a:t>
            </a:r>
            <a:r>
              <a:rPr lang="en-IN" sz="2000" dirty="0"/>
              <a:t>= Fixed Cost </a:t>
            </a:r>
            <a:endParaRPr lang="en-IN" sz="2000" dirty="0"/>
          </a:p>
          <a:p>
            <a:pPr marL="82550" indent="0" algn="just">
              <a:buNone/>
            </a:pPr>
            <a:r>
              <a:rPr lang="en-IN" sz="2000" dirty="0" smtClean="0"/>
              <a:t>			S </a:t>
            </a:r>
            <a:r>
              <a:rPr lang="en-IN" sz="2000" dirty="0"/>
              <a:t>= Selling Price/Unit </a:t>
            </a:r>
            <a:endParaRPr lang="en-IN" sz="2000" dirty="0"/>
          </a:p>
          <a:p>
            <a:pPr marL="82550" indent="0" algn="just">
              <a:buNone/>
            </a:pPr>
            <a:r>
              <a:rPr lang="en-IN" sz="2000" dirty="0" smtClean="0"/>
              <a:t>			V </a:t>
            </a:r>
            <a:r>
              <a:rPr lang="en-IN" sz="2000" dirty="0"/>
              <a:t>= Variable Cost/Unit </a:t>
            </a:r>
            <a:endParaRPr lang="en-IN" sz="2000" dirty="0"/>
          </a:p>
          <a:p>
            <a:pPr algn="just"/>
            <a:r>
              <a:rPr lang="en-IN" sz="2000" dirty="0"/>
              <a:t>The break-even point indicates at what level of output the enterprise will break even. </a:t>
            </a:r>
            <a:endParaRPr lang="en-IN" sz="2000" dirty="0"/>
          </a:p>
          <a:p>
            <a:pPr algn="just"/>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just">
              <a:buNone/>
            </a:pPr>
            <a:r>
              <a:rPr lang="en-IN" sz="1800" b="1" dirty="0">
                <a:solidFill>
                  <a:srgbClr val="FF0000"/>
                </a:solidFill>
              </a:rPr>
              <a:t>(7) Economical and Social Variables: </a:t>
            </a:r>
            <a:endParaRPr lang="en-IN" sz="1800" b="1" dirty="0" smtClean="0">
              <a:solidFill>
                <a:srgbClr val="FF0000"/>
              </a:solidFill>
            </a:endParaRPr>
          </a:p>
          <a:p>
            <a:pPr algn="just"/>
            <a:r>
              <a:rPr lang="en-IN" sz="1800" dirty="0" smtClean="0"/>
              <a:t>Every </a:t>
            </a:r>
            <a:r>
              <a:rPr lang="en-IN" sz="1800" dirty="0"/>
              <a:t>enterprise has social responsibility. </a:t>
            </a:r>
            <a:endParaRPr lang="en-IN" sz="1800" dirty="0" smtClean="0"/>
          </a:p>
          <a:p>
            <a:pPr algn="just"/>
            <a:r>
              <a:rPr lang="en-IN" sz="1800" dirty="0" smtClean="0"/>
              <a:t>In </a:t>
            </a:r>
            <a:r>
              <a:rPr lang="en-IN" sz="1800" dirty="0"/>
              <a:t>view of the social responsibility of business, the abatement costs, i.e., the costs for controlling the environmental damage should be stated in the project. </a:t>
            </a:r>
            <a:endParaRPr lang="en-IN" sz="1800" dirty="0" smtClean="0"/>
          </a:p>
          <a:p>
            <a:pPr algn="just"/>
            <a:r>
              <a:rPr lang="en-IN" sz="1800" dirty="0" smtClean="0"/>
              <a:t>Arrangements </a:t>
            </a:r>
            <a:r>
              <a:rPr lang="en-IN" sz="1800" dirty="0"/>
              <a:t>made for treating the effluents and emissions should also be mentioned in the report. </a:t>
            </a:r>
            <a:endParaRPr lang="en-IN" sz="1800" dirty="0" smtClean="0"/>
          </a:p>
          <a:p>
            <a:pPr algn="just"/>
            <a:r>
              <a:rPr lang="en-IN" sz="1800" dirty="0" smtClean="0"/>
              <a:t>In </a:t>
            </a:r>
            <a:r>
              <a:rPr lang="en-IN" sz="1800" dirty="0"/>
              <a:t>addition the following socio-economic benefits should also be stated in the report. </a:t>
            </a:r>
            <a:endParaRPr lang="en-IN" sz="1800" dirty="0" smtClean="0"/>
          </a:p>
          <a:p>
            <a:pPr marL="800100" indent="0" algn="just">
              <a:buNone/>
            </a:pPr>
            <a:r>
              <a:rPr lang="en-IN" sz="1800" dirty="0" smtClean="0"/>
              <a:t>(</a:t>
            </a:r>
            <a:r>
              <a:rPr lang="en-IN" sz="1800" dirty="0" err="1"/>
              <a:t>i</a:t>
            </a:r>
            <a:r>
              <a:rPr lang="en-IN" sz="1800" dirty="0"/>
              <a:t>) Employment Generation </a:t>
            </a:r>
            <a:endParaRPr lang="en-IN" sz="1800" dirty="0" smtClean="0"/>
          </a:p>
          <a:p>
            <a:pPr marL="800100" indent="0" algn="just">
              <a:buNone/>
            </a:pPr>
            <a:r>
              <a:rPr lang="en-IN" sz="1800" dirty="0" smtClean="0"/>
              <a:t>(</a:t>
            </a:r>
            <a:r>
              <a:rPr lang="en-IN" sz="1800" dirty="0"/>
              <a:t>ii) Import Substitution </a:t>
            </a:r>
            <a:endParaRPr lang="en-IN" sz="1800" dirty="0" smtClean="0"/>
          </a:p>
          <a:p>
            <a:pPr marL="800100" indent="0" algn="just">
              <a:buNone/>
            </a:pPr>
            <a:r>
              <a:rPr lang="en-IN" sz="1800" dirty="0" smtClean="0"/>
              <a:t>(</a:t>
            </a:r>
            <a:r>
              <a:rPr lang="en-IN" sz="1800" dirty="0"/>
              <a:t>iii) </a:t>
            </a:r>
            <a:r>
              <a:rPr lang="en-IN" sz="1800" dirty="0" err="1"/>
              <a:t>Ancillaration</a:t>
            </a:r>
            <a:r>
              <a:rPr lang="en-IN" sz="1800" dirty="0"/>
              <a:t> </a:t>
            </a:r>
            <a:endParaRPr lang="en-IN" sz="1800" dirty="0" smtClean="0"/>
          </a:p>
          <a:p>
            <a:pPr marL="800100" indent="0" algn="just">
              <a:buNone/>
            </a:pPr>
            <a:r>
              <a:rPr lang="en-IN" sz="1800" dirty="0" smtClean="0"/>
              <a:t>(</a:t>
            </a:r>
            <a:r>
              <a:rPr lang="en-IN" sz="1800" dirty="0"/>
              <a:t>iv) </a:t>
            </a:r>
            <a:r>
              <a:rPr lang="en-IN" sz="1800" dirty="0" smtClean="0"/>
              <a:t>Exports</a:t>
            </a:r>
            <a:endParaRPr lang="en-IN" sz="1800" dirty="0" smtClean="0"/>
          </a:p>
          <a:p>
            <a:pPr marL="800100" indent="0" algn="just">
              <a:buNone/>
            </a:pPr>
            <a:r>
              <a:rPr lang="en-IN" sz="1800" dirty="0" smtClean="0"/>
              <a:t> </a:t>
            </a:r>
            <a:r>
              <a:rPr lang="en-IN" sz="1800" dirty="0"/>
              <a:t>(v) Local Resource </a:t>
            </a:r>
            <a:r>
              <a:rPr lang="en-IN" sz="1800" dirty="0" smtClean="0"/>
              <a:t>Utilization</a:t>
            </a:r>
            <a:endParaRPr lang="en-IN" sz="1800" dirty="0" smtClean="0"/>
          </a:p>
          <a:p>
            <a:pPr marL="800100" indent="0" algn="just">
              <a:buNone/>
            </a:pPr>
            <a:r>
              <a:rPr lang="en-IN" sz="1800" dirty="0" smtClean="0"/>
              <a:t> </a:t>
            </a:r>
            <a:r>
              <a:rPr lang="en-IN" sz="1800" dirty="0"/>
              <a:t>(vi) Development of the Area </a:t>
            </a:r>
            <a:endParaRPr lang="en-IN" sz="18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just">
              <a:buNone/>
            </a:pPr>
            <a:r>
              <a:rPr lang="en-IN" sz="1800" b="1" dirty="0">
                <a:solidFill>
                  <a:srgbClr val="FF0000"/>
                </a:solidFill>
              </a:rPr>
              <a:t>(8) Project Implementation: </a:t>
            </a:r>
            <a:endParaRPr lang="en-IN" sz="1800" b="1" dirty="0" smtClean="0">
              <a:solidFill>
                <a:srgbClr val="FF0000"/>
              </a:solidFill>
            </a:endParaRPr>
          </a:p>
          <a:p>
            <a:pPr algn="just"/>
            <a:r>
              <a:rPr lang="en-IN" sz="1800" dirty="0" smtClean="0"/>
              <a:t>Every </a:t>
            </a:r>
            <a:r>
              <a:rPr lang="en-IN" sz="1800" dirty="0"/>
              <a:t>entrepreneur should draw an implementation scheme or a time-table for his project to the timely completion of all activities involved in setting up an enterprise</a:t>
            </a:r>
            <a:r>
              <a:rPr lang="en-IN" sz="1800" dirty="0" smtClean="0"/>
              <a:t>.</a:t>
            </a:r>
            <a:endParaRPr lang="en-IN" sz="1800" dirty="0" smtClean="0"/>
          </a:p>
          <a:p>
            <a:pPr algn="just"/>
            <a:r>
              <a:rPr lang="en-IN" sz="1800" dirty="0" smtClean="0"/>
              <a:t> </a:t>
            </a:r>
            <a:r>
              <a:rPr lang="en-IN" sz="1800" dirty="0"/>
              <a:t>If there is delay in implementation project cost overrun. </a:t>
            </a:r>
            <a:endParaRPr lang="en-IN" sz="1800" dirty="0" smtClean="0"/>
          </a:p>
          <a:p>
            <a:pPr algn="just"/>
            <a:r>
              <a:rPr lang="en-IN" sz="1800" dirty="0" smtClean="0"/>
              <a:t>Delay </a:t>
            </a:r>
            <a:r>
              <a:rPr lang="en-IN" sz="1800" dirty="0"/>
              <a:t>in project implementation jeopardizes the financial viability of the project, on one hand, and props up the entrepreneur to drop the idea to set up an enterprise, on the other. </a:t>
            </a:r>
            <a:endParaRPr lang="en-IN" sz="1800" dirty="0" smtClean="0"/>
          </a:p>
          <a:p>
            <a:pPr algn="just"/>
            <a:r>
              <a:rPr lang="en-IN" sz="1800" dirty="0" smtClean="0"/>
              <a:t>Hence </a:t>
            </a:r>
            <a:r>
              <a:rPr lang="en-IN" sz="1800" dirty="0"/>
              <a:t>there is need to draw up an implementation schedule for the project and then to adhere to it. </a:t>
            </a:r>
            <a:endParaRPr lang="en-IN" sz="1800" dirty="0" smtClean="0"/>
          </a:p>
          <a:p>
            <a:pPr algn="just"/>
            <a:r>
              <a:rPr lang="en-IN" sz="1800" dirty="0" smtClean="0"/>
              <a:t>PERT </a:t>
            </a:r>
            <a:r>
              <a:rPr lang="en-IN" sz="1800" dirty="0"/>
              <a:t>and CPM discussed later in this chapter can be used to get better insight into all activities related to implementation of the project. </a:t>
            </a:r>
            <a:endParaRPr lang="en-IN" sz="18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lstStyle/>
          <a:p>
            <a:pPr marL="82550" indent="0" algn="ctr">
              <a:buNone/>
            </a:pPr>
            <a:r>
              <a:rPr lang="en-IN" sz="2000" b="1" dirty="0">
                <a:solidFill>
                  <a:srgbClr val="FF0000"/>
                </a:solidFill>
              </a:rPr>
              <a:t>GUIDELINES BY PLANNING COMMISSION FOR PROJECT </a:t>
            </a:r>
            <a:r>
              <a:rPr lang="en-IN" sz="2000" b="1" dirty="0" smtClean="0">
                <a:solidFill>
                  <a:srgbClr val="FF0000"/>
                </a:solidFill>
              </a:rPr>
              <a:t>REPORT</a:t>
            </a:r>
            <a:endParaRPr lang="en-IN" sz="2000" b="1" dirty="0" smtClean="0">
              <a:solidFill>
                <a:srgbClr val="FF0000"/>
              </a:solidFill>
            </a:endParaRPr>
          </a:p>
          <a:p>
            <a:pPr marL="82550" indent="0" algn="ctr">
              <a:buNone/>
            </a:pPr>
            <a:endParaRPr lang="en-IN" sz="2000" b="1" dirty="0">
              <a:solidFill>
                <a:srgbClr val="FF0000"/>
              </a:solidFill>
            </a:endParaRPr>
          </a:p>
          <a:p>
            <a:pPr algn="just"/>
            <a:r>
              <a:rPr lang="en-IN" sz="2000" dirty="0"/>
              <a:t>Planning commission of India issued some guide lines for preparing/ formulating </a:t>
            </a:r>
            <a:r>
              <a:rPr lang="en-IN" sz="2000" dirty="0" smtClean="0"/>
              <a:t>realistic project </a:t>
            </a:r>
            <a:r>
              <a:rPr lang="en-IN" sz="2000" dirty="0"/>
              <a:t>reports. </a:t>
            </a:r>
            <a:endParaRPr lang="en-IN" sz="2000" dirty="0" smtClean="0"/>
          </a:p>
          <a:p>
            <a:pPr algn="just"/>
            <a:r>
              <a:rPr lang="en-IN" sz="2000" dirty="0" smtClean="0"/>
              <a:t>The </a:t>
            </a:r>
            <a:r>
              <a:rPr lang="en-IN" sz="2000" dirty="0"/>
              <a:t>project formulation stage involves the identification of </a:t>
            </a:r>
            <a:r>
              <a:rPr lang="en-IN" sz="2000" dirty="0" smtClean="0"/>
              <a:t>investment options </a:t>
            </a:r>
            <a:r>
              <a:rPr lang="en-IN" sz="2000" dirty="0"/>
              <a:t>by the enterprise and in consultation with the Administrative ministry the </a:t>
            </a:r>
            <a:r>
              <a:rPr lang="en-IN" sz="2000" dirty="0" smtClean="0"/>
              <a:t>planning commission </a:t>
            </a:r>
            <a:r>
              <a:rPr lang="en-IN" sz="2000" dirty="0"/>
              <a:t>and other concerned authorities. </a:t>
            </a:r>
            <a:endParaRPr lang="en-IN" sz="2000" dirty="0" smtClean="0"/>
          </a:p>
          <a:p>
            <a:pPr algn="just"/>
            <a:r>
              <a:rPr lang="en-IN" sz="2000" dirty="0" smtClean="0"/>
              <a:t>The summary </a:t>
            </a:r>
            <a:r>
              <a:rPr lang="en-IN" sz="2000" dirty="0"/>
              <a:t>of the guidelines by </a:t>
            </a:r>
            <a:r>
              <a:rPr lang="en-IN" sz="2000" dirty="0" smtClean="0"/>
              <a:t>planning commission </a:t>
            </a:r>
            <a:r>
              <a:rPr lang="en-IN" sz="2000" dirty="0"/>
              <a:t>are presented here</a:t>
            </a:r>
            <a:endParaRPr lang="en-IN" sz="2000" b="1" dirty="0">
              <a:solidFill>
                <a:srgbClr val="FF0000"/>
              </a:solidFill>
            </a:endParaRPr>
          </a:p>
          <a:p>
            <a:pPr marL="82550" indent="0">
              <a:buNone/>
            </a:pPr>
            <a:endParaRPr lang="en-IN" sz="2000" b="1" dirty="0">
              <a:solidFill>
                <a:srgbClr val="FF0000"/>
              </a:solidFill>
            </a:endParaRPr>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638"/>
            <a:ext cx="7498080" cy="487362"/>
          </a:xfrm>
        </p:spPr>
        <p:txBody>
          <a:bodyPr>
            <a:noAutofit/>
          </a:bodyPr>
          <a:lstStyle/>
          <a:p>
            <a:pPr algn="ctr"/>
            <a:br>
              <a:rPr lang="en-IN" sz="2800" dirty="0" smtClean="0"/>
            </a:br>
            <a:r>
              <a:rPr lang="en-IN" sz="2800" dirty="0" smtClean="0"/>
              <a:t>MEANING </a:t>
            </a:r>
            <a:r>
              <a:rPr lang="en-IN" sz="2800" dirty="0"/>
              <a:t>OF PROJECT</a:t>
            </a:r>
            <a:br>
              <a:rPr lang="en-IN" sz="2800" dirty="0"/>
            </a:br>
            <a:endParaRPr lang="en-IN" sz="2800" dirty="0"/>
          </a:p>
        </p:txBody>
      </p:sp>
      <p:sp>
        <p:nvSpPr>
          <p:cNvPr id="3" name="Content Placeholder 2"/>
          <p:cNvSpPr>
            <a:spLocks noGrp="true"/>
          </p:cNvSpPr>
          <p:nvPr>
            <p:ph idx="1"/>
          </p:nvPr>
        </p:nvSpPr>
        <p:spPr>
          <a:xfrm>
            <a:off x="609600" y="1319212"/>
            <a:ext cx="7943088" cy="5181600"/>
          </a:xfrm>
        </p:spPr>
        <p:txBody>
          <a:bodyPr>
            <a:normAutofit/>
          </a:bodyPr>
          <a:lstStyle/>
          <a:p>
            <a:pPr algn="just"/>
            <a:r>
              <a:rPr lang="en-IN" sz="2000" dirty="0" smtClean="0"/>
              <a:t>An </a:t>
            </a:r>
            <a:r>
              <a:rPr lang="en-IN" sz="2000" dirty="0"/>
              <a:t>entrepreneur takes numerous decisions to convert his business idea into a running concern. </a:t>
            </a:r>
            <a:endParaRPr lang="en-IN" sz="2000" dirty="0" smtClean="0"/>
          </a:p>
          <a:p>
            <a:pPr algn="just"/>
            <a:r>
              <a:rPr lang="en-IN" sz="2000" dirty="0" err="1" smtClean="0"/>
              <a:t>His/Her</a:t>
            </a:r>
            <a:r>
              <a:rPr lang="en-IN" sz="2000" dirty="0" smtClean="0"/>
              <a:t> </a:t>
            </a:r>
            <a:r>
              <a:rPr lang="en-IN" sz="2000" dirty="0"/>
              <a:t>decision making process starts with project/product selection. </a:t>
            </a:r>
            <a:endParaRPr lang="en-IN" sz="2000" dirty="0" smtClean="0"/>
          </a:p>
          <a:p>
            <a:pPr algn="just"/>
            <a:r>
              <a:rPr lang="en-IN" sz="2000" dirty="0" smtClean="0"/>
              <a:t>The </a:t>
            </a:r>
            <a:r>
              <a:rPr lang="en-IN" sz="2000" dirty="0"/>
              <a:t>project selection is the first corner stone to be laid down in setting up an enterprise. </a:t>
            </a:r>
            <a:endParaRPr lang="en-IN" sz="2000" dirty="0" smtClean="0"/>
          </a:p>
          <a:p>
            <a:pPr algn="just"/>
            <a:r>
              <a:rPr lang="en-IN" sz="2000" dirty="0" smtClean="0"/>
              <a:t>The </a:t>
            </a:r>
            <a:r>
              <a:rPr lang="en-IN" sz="2000" dirty="0"/>
              <a:t>success or failure of an enterprise largely depends upon the project. </a:t>
            </a:r>
            <a:endParaRPr lang="en-IN" sz="2000" dirty="0" smtClean="0"/>
          </a:p>
          <a:p>
            <a:pPr algn="just"/>
            <a:r>
              <a:rPr lang="en-IN" sz="2000" dirty="0" smtClean="0"/>
              <a:t>The </a:t>
            </a:r>
            <a:r>
              <a:rPr lang="en-IN" sz="2000" dirty="0"/>
              <a:t>popular English proverb ―well began is half </a:t>
            </a:r>
            <a:r>
              <a:rPr lang="en-IN" sz="2000" dirty="0" smtClean="0"/>
              <a:t>done , applies </a:t>
            </a:r>
            <a:r>
              <a:rPr lang="en-IN" sz="2000" dirty="0"/>
              <a:t>to project selection also indicates the significant of good beginning. </a:t>
            </a:r>
            <a:endParaRPr lang="en-IN" sz="2000" dirty="0" smtClean="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lstStyle/>
          <a:p>
            <a:pPr marL="596900" indent="-514350" algn="just">
              <a:buAutoNum type="arabicPeriod"/>
            </a:pPr>
            <a:r>
              <a:rPr lang="en-IN" sz="2000" b="1" dirty="0" smtClean="0"/>
              <a:t>General </a:t>
            </a:r>
            <a:r>
              <a:rPr lang="en-IN" sz="2000" b="1" dirty="0"/>
              <a:t>information: </a:t>
            </a:r>
            <a:endParaRPr lang="en-IN" sz="2000" b="1" dirty="0" smtClean="0"/>
          </a:p>
          <a:p>
            <a:pPr algn="just"/>
            <a:r>
              <a:rPr lang="en-IN" sz="2000" dirty="0" smtClean="0"/>
              <a:t>The </a:t>
            </a:r>
            <a:r>
              <a:rPr lang="en-IN" sz="2000" dirty="0"/>
              <a:t>feasibility report should include an analysis of the industry to which the project belongs. </a:t>
            </a:r>
            <a:endParaRPr lang="en-IN" sz="2000" dirty="0" smtClean="0"/>
          </a:p>
          <a:p>
            <a:pPr algn="just"/>
            <a:r>
              <a:rPr lang="en-IN" sz="2000" dirty="0" smtClean="0"/>
              <a:t>It </a:t>
            </a:r>
            <a:r>
              <a:rPr lang="en-IN" sz="2000" dirty="0"/>
              <a:t>should deal with the past performance of the industry. </a:t>
            </a:r>
            <a:endParaRPr lang="en-IN" sz="2000" dirty="0" smtClean="0"/>
          </a:p>
          <a:p>
            <a:pPr algn="just"/>
            <a:r>
              <a:rPr lang="en-IN" sz="2000" dirty="0" smtClean="0"/>
              <a:t>The </a:t>
            </a:r>
            <a:r>
              <a:rPr lang="en-IN" sz="2000" dirty="0"/>
              <a:t>description of the type of industry should also be given, i.e., the priority of the industry, increase in production, role of the public sector, allocation of investment of funds, choice of technique, etc. </a:t>
            </a:r>
            <a:endParaRPr lang="en-IN" sz="2000" dirty="0" smtClean="0"/>
          </a:p>
          <a:p>
            <a:pPr algn="just"/>
            <a:r>
              <a:rPr lang="en-IN" sz="2000" dirty="0" smtClean="0"/>
              <a:t>This </a:t>
            </a:r>
            <a:r>
              <a:rPr lang="en-IN" sz="2000" dirty="0"/>
              <a:t>should contain information about the enterprise submitting the feasibility report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just">
              <a:buNone/>
            </a:pPr>
            <a:r>
              <a:rPr lang="en-IN" sz="2000" b="1" dirty="0"/>
              <a:t>2. Preliminary analysis of alternatives</a:t>
            </a:r>
            <a:r>
              <a:rPr lang="en-IN" sz="2000" dirty="0"/>
              <a:t>: </a:t>
            </a:r>
            <a:endParaRPr lang="en-IN" sz="2000" dirty="0" smtClean="0"/>
          </a:p>
          <a:p>
            <a:pPr algn="just"/>
            <a:r>
              <a:rPr lang="en-IN" sz="2000" dirty="0" smtClean="0"/>
              <a:t>This </a:t>
            </a:r>
            <a:r>
              <a:rPr lang="en-IN" sz="2000" dirty="0"/>
              <a:t>should contain present data on the gap between demand and supply for the outputs which are to be produced, </a:t>
            </a:r>
            <a:endParaRPr lang="en-IN" sz="2000" dirty="0" smtClean="0"/>
          </a:p>
          <a:p>
            <a:pPr algn="just"/>
            <a:r>
              <a:rPr lang="en-IN" sz="2000" dirty="0" smtClean="0"/>
              <a:t>Data </a:t>
            </a:r>
            <a:r>
              <a:rPr lang="en-IN" sz="2000" dirty="0"/>
              <a:t>on the capacity that would be available from projects that are in production or under implementation at the time the report is prepared, </a:t>
            </a:r>
            <a:endParaRPr lang="en-IN" sz="2000" dirty="0" smtClean="0"/>
          </a:p>
          <a:p>
            <a:pPr algn="just"/>
            <a:r>
              <a:rPr lang="en-IN" sz="2000" dirty="0" smtClean="0"/>
              <a:t>A </a:t>
            </a:r>
            <a:r>
              <a:rPr lang="en-IN" sz="2000" dirty="0"/>
              <a:t>complete list of all existing plants in the industry, giving their capacity and their level of production actually attained, a list of all projects for which letters of intent licenses have been issued and a list of proposed projects. </a:t>
            </a:r>
            <a:endParaRPr lang="en-IN" sz="2000" dirty="0" smtClean="0"/>
          </a:p>
          <a:p>
            <a:pPr algn="just"/>
            <a:r>
              <a:rPr lang="en-IN" sz="2000" dirty="0" smtClean="0"/>
              <a:t>All </a:t>
            </a:r>
            <a:r>
              <a:rPr lang="en-IN" sz="2000" dirty="0"/>
              <a:t>options that are technically feasible should be considered at this preliminary stage. </a:t>
            </a:r>
            <a:endParaRPr lang="en-IN" sz="2000" dirty="0" smtClean="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27888" y="228600"/>
            <a:ext cx="8077200" cy="6096000"/>
          </a:xfrm>
        </p:spPr>
        <p:txBody>
          <a:bodyPr>
            <a:normAutofit/>
          </a:bodyPr>
          <a:lstStyle/>
          <a:p>
            <a:pPr algn="just"/>
            <a:r>
              <a:rPr lang="en-IN" sz="2000" dirty="0"/>
              <a:t>The location of the project and its implications should also be looked into. </a:t>
            </a:r>
            <a:endParaRPr lang="en-IN" sz="2000" dirty="0"/>
          </a:p>
          <a:p>
            <a:pPr algn="just"/>
            <a:r>
              <a:rPr lang="en-IN" sz="2000" dirty="0"/>
              <a:t>An account of the foreign exchange requirement should be taken. </a:t>
            </a:r>
            <a:endParaRPr lang="en-IN" sz="2000" dirty="0"/>
          </a:p>
          <a:p>
            <a:pPr algn="just"/>
            <a:r>
              <a:rPr lang="en-IN" sz="2000" dirty="0"/>
              <a:t>The profitability of different options should also be looked into. </a:t>
            </a:r>
            <a:endParaRPr lang="en-IN" sz="2000" dirty="0"/>
          </a:p>
          <a:p>
            <a:pPr algn="just"/>
            <a:r>
              <a:rPr lang="en-IN" sz="2000" dirty="0"/>
              <a:t>An account of the foreign exchange requirement should be taken.</a:t>
            </a:r>
            <a:endParaRPr lang="en-IN" sz="2000" dirty="0"/>
          </a:p>
          <a:p>
            <a:pPr algn="just"/>
            <a:r>
              <a:rPr lang="en-IN" sz="2000" dirty="0"/>
              <a:t> The profitability of different options shou1d also be given. </a:t>
            </a:r>
            <a:endParaRPr lang="en-IN" sz="2000" dirty="0"/>
          </a:p>
          <a:p>
            <a:pPr algn="just"/>
            <a:r>
              <a:rPr lang="en-IN" sz="2000" dirty="0"/>
              <a:t>The rate of return on investment should be calculated and presented in the report. </a:t>
            </a:r>
            <a:endParaRPr lang="en-IN" sz="2000" dirty="0"/>
          </a:p>
          <a:p>
            <a:pPr algn="just"/>
            <a:r>
              <a:rPr lang="en-IN" sz="2000" dirty="0"/>
              <a:t>Alternative cost calculations vis-à-vis return should be presented. </a:t>
            </a:r>
            <a:endParaRPr lang="en-IN" sz="2000" dirty="0"/>
          </a:p>
          <a:p>
            <a:pPr algn="just"/>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27888" y="228600"/>
            <a:ext cx="8077200" cy="6096000"/>
          </a:xfrm>
        </p:spPr>
        <p:txBody>
          <a:bodyPr>
            <a:noAutofit/>
          </a:bodyPr>
          <a:lstStyle/>
          <a:p>
            <a:pPr marL="82550" indent="0" algn="just">
              <a:buNone/>
            </a:pPr>
            <a:r>
              <a:rPr lang="en-IN" sz="2000" b="1" dirty="0" smtClean="0"/>
              <a:t>3.Project </a:t>
            </a:r>
            <a:r>
              <a:rPr lang="en-IN" sz="2000" b="1" dirty="0"/>
              <a:t>description: </a:t>
            </a:r>
            <a:endParaRPr lang="en-IN" sz="2000" b="1" dirty="0" smtClean="0"/>
          </a:p>
          <a:p>
            <a:pPr algn="just"/>
            <a:r>
              <a:rPr lang="en-IN" sz="2000" dirty="0" smtClean="0"/>
              <a:t>The </a:t>
            </a:r>
            <a:r>
              <a:rPr lang="en-IN" sz="2000" dirty="0"/>
              <a:t>feasibility report should provide a brief description of the technology/process chosen for the project. </a:t>
            </a:r>
            <a:endParaRPr lang="en-IN" sz="2000" dirty="0" smtClean="0"/>
          </a:p>
          <a:p>
            <a:pPr algn="just"/>
            <a:r>
              <a:rPr lang="en-IN" sz="2000" dirty="0" smtClean="0"/>
              <a:t>Information </a:t>
            </a:r>
            <a:r>
              <a:rPr lang="en-IN" sz="2000" dirty="0"/>
              <a:t>relevant for determining the optimality of the location chosen should also be included. </a:t>
            </a:r>
            <a:endParaRPr lang="en-IN" sz="2000" dirty="0" smtClean="0"/>
          </a:p>
          <a:p>
            <a:pPr algn="just"/>
            <a:r>
              <a:rPr lang="en-IN" sz="2000" dirty="0" smtClean="0"/>
              <a:t>To </a:t>
            </a:r>
            <a:r>
              <a:rPr lang="en-IN" sz="2000" dirty="0"/>
              <a:t>assist in the assessment of the environmental effects of a project every feasibility report must present the information on specific points, i.e., population, water, land, air, flora, fauna, effects arising out of the project‘s pollution, other environmental destruction, etc</a:t>
            </a:r>
            <a:r>
              <a:rPr lang="en-IN" sz="2000" dirty="0" smtClean="0"/>
              <a:t>.</a:t>
            </a:r>
            <a:endParaRPr lang="en-IN" sz="2000" dirty="0" smtClean="0"/>
          </a:p>
          <a:p>
            <a:pPr algn="just"/>
            <a:r>
              <a:rPr lang="en-IN" sz="2000" dirty="0" smtClean="0"/>
              <a:t> </a:t>
            </a:r>
            <a:r>
              <a:rPr lang="en-IN" sz="2000" dirty="0"/>
              <a:t>The report should contain a list of important items of capital equipment and also the list of the operational requirements of the plant, requirements of water and power, requirements of personnel, organizational structure envisaged, transport costs, activity wise phasing of construction and factors affecting it. </a:t>
            </a:r>
            <a:endParaRPr lang="en-IN" sz="20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b="1" dirty="0" smtClean="0">
                <a:solidFill>
                  <a:srgbClr val="002060"/>
                </a:solidFill>
              </a:rPr>
              <a:t>18CS51                      Module 4 : </a:t>
            </a:r>
            <a:r>
              <a:rPr lang="en-IN" b="1" dirty="0" smtClean="0">
                <a:solidFill>
                  <a:srgbClr val="002060"/>
                </a:solidFill>
              </a:rPr>
              <a:t>Preparation Of Project And ERP          </a:t>
            </a:r>
            <a:r>
              <a:rPr lang="fr-FR" b="1" dirty="0" smtClean="0">
                <a:solidFill>
                  <a:srgbClr val="002060"/>
                </a:solidFill>
              </a:rPr>
              <a:t>                    Prof. Muneshwara M S</a:t>
            </a:r>
            <a:endParaRPr lang="fr-FR" b="1" dirty="0" smtClean="0">
              <a:solidFill>
                <a:srgbClr val="00206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just">
              <a:buNone/>
            </a:pPr>
            <a:r>
              <a:rPr lang="en-IN" sz="2400" b="1" dirty="0"/>
              <a:t>4. Marketing plan: </a:t>
            </a:r>
            <a:endParaRPr lang="en-IN" sz="2400" b="1" dirty="0" smtClean="0"/>
          </a:p>
          <a:p>
            <a:pPr marL="82550" indent="0" algn="just">
              <a:buNone/>
            </a:pPr>
            <a:r>
              <a:rPr lang="en-IN" sz="2400" dirty="0" smtClean="0"/>
              <a:t> It </a:t>
            </a:r>
            <a:r>
              <a:rPr lang="en-IN" sz="2400" dirty="0"/>
              <a:t>should contain the following items</a:t>
            </a:r>
            <a:r>
              <a:rPr lang="en-IN" sz="2400" dirty="0" smtClean="0"/>
              <a:t>:</a:t>
            </a:r>
            <a:endParaRPr lang="en-IN" sz="2400" dirty="0" smtClean="0"/>
          </a:p>
          <a:p>
            <a:pPr algn="just"/>
            <a:r>
              <a:rPr lang="en-IN" sz="2400" dirty="0" smtClean="0"/>
              <a:t> </a:t>
            </a:r>
            <a:r>
              <a:rPr lang="en-IN" sz="2400" dirty="0"/>
              <a:t>Data on the marketing plan, demand and prospective supply in each of the areas to be served. </a:t>
            </a:r>
            <a:endParaRPr lang="en-IN" sz="2400" dirty="0" smtClean="0"/>
          </a:p>
          <a:p>
            <a:pPr algn="just"/>
            <a:r>
              <a:rPr lang="en-IN" sz="2400" dirty="0" smtClean="0"/>
              <a:t>The </a:t>
            </a:r>
            <a:r>
              <a:rPr lang="en-IN" sz="2400" dirty="0"/>
              <a:t>methods and the data used for making estimates of domestic supply and selection of the market areas should be presented. </a:t>
            </a:r>
            <a:endParaRPr lang="en-IN" sz="2400" dirty="0" smtClean="0"/>
          </a:p>
          <a:p>
            <a:pPr algn="just"/>
            <a:r>
              <a:rPr lang="en-IN" sz="2400" dirty="0" smtClean="0"/>
              <a:t>Estimates </a:t>
            </a:r>
            <a:r>
              <a:rPr lang="en-IN" sz="2400" dirty="0"/>
              <a:t>of the degree of price sensitivity should be presented. It should contain an analysis of past trends in prices. </a:t>
            </a:r>
            <a:endParaRPr lang="en-IN" sz="24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buNone/>
            </a:pPr>
            <a:r>
              <a:rPr lang="en-IN" sz="2400" b="1" dirty="0"/>
              <a:t>5. Capital requirements and cost: </a:t>
            </a:r>
            <a:endParaRPr lang="en-IN" sz="2400" b="1" dirty="0" smtClean="0"/>
          </a:p>
          <a:p>
            <a:pPr algn="just"/>
            <a:r>
              <a:rPr lang="en-IN" sz="2400" dirty="0" smtClean="0"/>
              <a:t>The </a:t>
            </a:r>
            <a:r>
              <a:rPr lang="en-IN" sz="2400" dirty="0"/>
              <a:t>estimates should be reasonably complete and properly estimated. Information on all items of costs should be carefully collected and presented. </a:t>
            </a:r>
            <a:endParaRPr lang="en-IN" sz="2400" dirty="0"/>
          </a:p>
          <a:p>
            <a:pPr marL="82550" indent="0" algn="just">
              <a:buNone/>
            </a:pPr>
            <a:r>
              <a:rPr lang="en-IN" sz="2400" b="1" dirty="0"/>
              <a:t>6. Operating requirements and costs: </a:t>
            </a:r>
            <a:endParaRPr lang="en-IN" sz="2400" b="1" dirty="0" smtClean="0"/>
          </a:p>
          <a:p>
            <a:pPr algn="just"/>
            <a:r>
              <a:rPr lang="en-IN" sz="2400" dirty="0" smtClean="0"/>
              <a:t>Operating </a:t>
            </a:r>
            <a:r>
              <a:rPr lang="en-IN" sz="2400" dirty="0"/>
              <a:t>costs are essentially those costs which are incurred after the commencement of commercial production. </a:t>
            </a:r>
            <a:endParaRPr lang="en-IN" sz="2400" dirty="0" smtClean="0"/>
          </a:p>
          <a:p>
            <a:pPr algn="just"/>
            <a:r>
              <a:rPr lang="en-IN" sz="2400" dirty="0" smtClean="0"/>
              <a:t>Information </a:t>
            </a:r>
            <a:r>
              <a:rPr lang="en-IN" sz="2400" dirty="0"/>
              <a:t>about all items of operating cost should be collected. </a:t>
            </a:r>
            <a:endParaRPr lang="en-IN" sz="2400" dirty="0" smtClean="0"/>
          </a:p>
          <a:p>
            <a:pPr algn="just"/>
            <a:r>
              <a:rPr lang="en-IN" sz="2400" dirty="0" smtClean="0"/>
              <a:t>Operating </a:t>
            </a:r>
            <a:r>
              <a:rPr lang="en-IN" sz="2400" dirty="0"/>
              <a:t>costs relate to cost of raw, materials and intermediaries, fuel, utilities, labour, repair and maintenance, selling expenses and other expenses. </a:t>
            </a:r>
            <a:endParaRPr lang="en-IN" sz="24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27888" y="76200"/>
            <a:ext cx="8458200" cy="6096000"/>
          </a:xfrm>
        </p:spPr>
        <p:txBody>
          <a:bodyPr>
            <a:noAutofit/>
          </a:bodyPr>
          <a:lstStyle/>
          <a:p>
            <a:pPr marL="82550" indent="0" algn="just">
              <a:buNone/>
            </a:pPr>
            <a:r>
              <a:rPr lang="en-IN" sz="1800" b="1" dirty="0"/>
              <a:t>7. Financial analysis: </a:t>
            </a:r>
            <a:endParaRPr lang="en-IN" sz="1800" b="1" dirty="0" smtClean="0"/>
          </a:p>
          <a:p>
            <a:pPr algn="just"/>
            <a:r>
              <a:rPr lang="en-IN" sz="1800" dirty="0" smtClean="0"/>
              <a:t>The </a:t>
            </a:r>
            <a:r>
              <a:rPr lang="en-IN" sz="1800" dirty="0"/>
              <a:t>purpose of this analysis is to present some measures to asses the financial viability of the project. </a:t>
            </a:r>
            <a:endParaRPr lang="en-IN" sz="1800" dirty="0" smtClean="0"/>
          </a:p>
          <a:p>
            <a:pPr algn="just"/>
            <a:r>
              <a:rPr lang="en-IN" sz="1800" dirty="0" smtClean="0"/>
              <a:t>A </a:t>
            </a:r>
            <a:r>
              <a:rPr lang="en-IN" sz="1800" dirty="0"/>
              <a:t>Performa balance sheet for the project data should be presented. </a:t>
            </a:r>
            <a:endParaRPr lang="en-IN" sz="1800" dirty="0" smtClean="0"/>
          </a:p>
          <a:p>
            <a:pPr algn="just"/>
            <a:r>
              <a:rPr lang="en-IN" sz="1800" dirty="0" smtClean="0"/>
              <a:t>Depreciation </a:t>
            </a:r>
            <a:r>
              <a:rPr lang="en-IN" sz="1800" dirty="0"/>
              <a:t>should be allowed for on the basis specified by the Bureau of Public Enterprises. </a:t>
            </a:r>
            <a:endParaRPr lang="en-IN" sz="1800" dirty="0" smtClean="0"/>
          </a:p>
          <a:p>
            <a:pPr algn="just"/>
            <a:r>
              <a:rPr lang="en-IN" sz="1800" dirty="0" smtClean="0"/>
              <a:t>Foreign </a:t>
            </a:r>
            <a:r>
              <a:rPr lang="en-IN" sz="1800" dirty="0"/>
              <a:t>exchange requirements should be cleared by the Department of Economic Affairs. </a:t>
            </a:r>
            <a:endParaRPr lang="en-IN" sz="1800" dirty="0" smtClean="0"/>
          </a:p>
          <a:p>
            <a:pPr algn="just"/>
            <a:r>
              <a:rPr lang="en-IN" sz="1800" dirty="0" smtClean="0"/>
              <a:t>The </a:t>
            </a:r>
            <a:r>
              <a:rPr lang="en-IN" sz="1800" dirty="0"/>
              <a:t>feasibility report should take into account income tax rebates for priority industries, incentives for backward areas, accelerated depreciation, etc. </a:t>
            </a:r>
            <a:endParaRPr lang="en-IN" sz="1800" dirty="0" smtClean="0"/>
          </a:p>
          <a:p>
            <a:pPr algn="just"/>
            <a:r>
              <a:rPr lang="en-IN" sz="1800" dirty="0" smtClean="0"/>
              <a:t>The </a:t>
            </a:r>
            <a:r>
              <a:rPr lang="en-IN" sz="1800" dirty="0"/>
              <a:t>sensitivity analysis should also be presented. </a:t>
            </a:r>
            <a:endParaRPr lang="en-IN" sz="1800" dirty="0" smtClean="0"/>
          </a:p>
          <a:p>
            <a:pPr algn="just"/>
            <a:r>
              <a:rPr lang="en-IN" sz="1800" dirty="0" smtClean="0"/>
              <a:t>The </a:t>
            </a:r>
            <a:r>
              <a:rPr lang="en-IN" sz="1800" dirty="0"/>
              <a:t>report must </a:t>
            </a:r>
            <a:r>
              <a:rPr lang="en-IN" sz="1800" dirty="0" err="1"/>
              <a:t>analyze</a:t>
            </a:r>
            <a:r>
              <a:rPr lang="en-IN" sz="1800" dirty="0"/>
              <a:t> the sensitivity of the rate of return on the level and pattern of product prices. </a:t>
            </a:r>
            <a:endParaRPr lang="en-IN" sz="18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900" b="1" dirty="0" smtClean="0">
                <a:solidFill>
                  <a:srgbClr val="002060"/>
                </a:solidFill>
              </a:rPr>
              <a:t>18CS51                      Module 4 : </a:t>
            </a:r>
            <a:r>
              <a:rPr lang="en-IN" sz="900" b="1" dirty="0" smtClean="0">
                <a:solidFill>
                  <a:srgbClr val="002060"/>
                </a:solidFill>
              </a:rPr>
              <a:t>Preparation Of Project And ERP          </a:t>
            </a:r>
            <a:r>
              <a:rPr lang="fr-FR" sz="900" b="1" dirty="0" smtClean="0">
                <a:solidFill>
                  <a:srgbClr val="002060"/>
                </a:solidFill>
              </a:rPr>
              <a:t>                    Prof. Muneshwara M S</a:t>
            </a:r>
            <a:endParaRPr lang="fr-FR" sz="900" b="1" dirty="0" smtClean="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627888" y="228600"/>
            <a:ext cx="8077200" cy="6096000"/>
          </a:xfrm>
        </p:spPr>
        <p:txBody>
          <a:bodyPr/>
          <a:lstStyle/>
          <a:p>
            <a:pPr marL="82550" indent="0" algn="just">
              <a:buNone/>
            </a:pPr>
            <a:r>
              <a:rPr lang="en-IN" sz="2400" b="1" dirty="0"/>
              <a:t>8. Economic analysis: </a:t>
            </a:r>
            <a:endParaRPr lang="en-IN" sz="2400" b="1" dirty="0" smtClean="0"/>
          </a:p>
          <a:p>
            <a:pPr algn="just"/>
            <a:r>
              <a:rPr lang="en-IN" sz="2400" dirty="0" smtClean="0"/>
              <a:t>Social </a:t>
            </a:r>
            <a:r>
              <a:rPr lang="en-IN" sz="2400" dirty="0"/>
              <a:t>profitability analysis needs some adjustments in the data relating to the costs and return to the enterprise. </a:t>
            </a:r>
            <a:endParaRPr lang="en-IN" sz="2400" dirty="0" smtClean="0"/>
          </a:p>
          <a:p>
            <a:pPr algn="just"/>
            <a:r>
              <a:rPr lang="en-IN" sz="2400" dirty="0" smtClean="0"/>
              <a:t>One </a:t>
            </a:r>
            <a:r>
              <a:rPr lang="en-IN" sz="2400" dirty="0"/>
              <a:t>important type of adjustment involves a correction in input and cost, to reflect the true value of foreign exchange, labour and capital. </a:t>
            </a:r>
            <a:endParaRPr lang="en-IN" sz="2400" dirty="0" smtClean="0"/>
          </a:p>
          <a:p>
            <a:pPr algn="just"/>
            <a:r>
              <a:rPr lang="en-IN" sz="2400" dirty="0" smtClean="0"/>
              <a:t>The </a:t>
            </a:r>
            <a:r>
              <a:rPr lang="en-IN" sz="2400" dirty="0"/>
              <a:t>enterprise should try to assess the impact of its operations on foreign, trade. </a:t>
            </a:r>
            <a:endParaRPr lang="en-IN" sz="2400" dirty="0" smtClean="0"/>
          </a:p>
          <a:p>
            <a:pPr algn="just"/>
            <a:r>
              <a:rPr lang="en-IN" sz="2400" dirty="0" smtClean="0"/>
              <a:t>Indirect </a:t>
            </a:r>
            <a:r>
              <a:rPr lang="en-IN" sz="2400" dirty="0"/>
              <a:t>costs and benefits should also be included in the report. If they cannot be quantified they should be </a:t>
            </a:r>
            <a:r>
              <a:rPr lang="en-IN" sz="2400" dirty="0" err="1"/>
              <a:t>analyzed</a:t>
            </a:r>
            <a:r>
              <a:rPr lang="en-IN" sz="2400" dirty="0"/>
              <a:t> and their importance emphasized. </a:t>
            </a:r>
            <a:endParaRPr lang="en-IN" sz="2400" dirty="0"/>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762000" y="228600"/>
            <a:ext cx="8077200" cy="6096000"/>
          </a:xfrm>
        </p:spPr>
        <p:txBody>
          <a:bodyPr>
            <a:normAutofit/>
          </a:bodyPr>
          <a:lstStyle/>
          <a:p>
            <a:pPr marL="82550" indent="0" algn="ctr">
              <a:buNone/>
            </a:pPr>
            <a:r>
              <a:rPr lang="en-IN" sz="5400" b="1" dirty="0" smtClean="0">
                <a:solidFill>
                  <a:srgbClr val="FF0000"/>
                </a:solidFill>
              </a:rPr>
              <a:t>END of Preparation of Project</a:t>
            </a:r>
            <a:endParaRPr lang="en-IN" sz="5400" b="1" dirty="0" smtClean="0">
              <a:solidFill>
                <a:srgbClr val="FF0000"/>
              </a:solidFill>
            </a:endParaRPr>
          </a:p>
        </p:txBody>
      </p:sp>
      <p:sp>
        <p:nvSpPr>
          <p:cNvPr id="5" name="Footer Placeholder 5"/>
          <p:cNvSpPr>
            <a:spLocks noGrp="true"/>
          </p:cNvSpPr>
          <p:nvPr>
            <p:ph type="ftr" sz="quarter" idx="4294967295"/>
          </p:nvPr>
        </p:nvSpPr>
        <p:spPr>
          <a:xfrm>
            <a:off x="246888" y="6629400"/>
            <a:ext cx="8839200" cy="246221"/>
          </a:xfrm>
          <a:prstGeom prst="rect">
            <a:avLst/>
          </a:prstGeom>
        </p:spPr>
        <p:txBody>
          <a:bodyPr/>
          <a:lstStyle/>
          <a:p>
            <a:r>
              <a:rPr lang="fr-FR" sz="600" b="1" dirty="0" smtClean="0">
                <a:solidFill>
                  <a:srgbClr val="002060"/>
                </a:solidFill>
              </a:rPr>
              <a:t>18CS51                      Module 4 : </a:t>
            </a:r>
            <a:r>
              <a:rPr lang="en-IN" sz="600" b="1" dirty="0" smtClean="0">
                <a:solidFill>
                  <a:srgbClr val="002060"/>
                </a:solidFill>
              </a:rPr>
              <a:t>Preparation Of Project And ERP          </a:t>
            </a:r>
            <a:r>
              <a:rPr lang="fr-FR" sz="600" b="1" dirty="0" smtClean="0">
                <a:solidFill>
                  <a:srgbClr val="002060"/>
                </a:solidFill>
              </a:rPr>
              <a:t>                    Prof. Muneshwara M S</a:t>
            </a:r>
            <a:endParaRPr lang="fr-FR" sz="600" b="1" dirty="0" smtClean="0">
              <a:solidFill>
                <a:srgbClr val="00206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3429000" y="381000"/>
            <a:ext cx="2971800" cy="505267"/>
          </a:xfrm>
          <a:prstGeom prst="rect">
            <a:avLst/>
          </a:prstGeom>
        </p:spPr>
        <p:txBody>
          <a:bodyPr vert="horz" wrap="square" lIns="0" tIns="12700" rIns="0" bIns="0" rtlCol="0">
            <a:spAutoFit/>
          </a:bodyPr>
          <a:lstStyle/>
          <a:p>
            <a:pPr marL="12700" algn="ctr">
              <a:lnSpc>
                <a:spcPct val="100000"/>
              </a:lnSpc>
              <a:spcBef>
                <a:spcPts val="100"/>
              </a:spcBef>
            </a:pPr>
            <a:r>
              <a:rPr sz="3200" b="0" dirty="0">
                <a:latin typeface="DejaVu Serif" panose="02060603050605020204"/>
                <a:cs typeface="DejaVu Serif" panose="02060603050605020204"/>
              </a:rPr>
              <a:t>CONTENTS</a:t>
            </a:r>
            <a:endParaRPr sz="3200" dirty="0">
              <a:latin typeface="DejaVu Serif" panose="02060603050605020204"/>
              <a:cs typeface="DejaVu Serif" panose="02060603050605020204"/>
            </a:endParaRPr>
          </a:p>
        </p:txBody>
      </p:sp>
      <p:sp>
        <p:nvSpPr>
          <p:cNvPr id="3" name="object 3"/>
          <p:cNvSpPr txBox="true"/>
          <p:nvPr/>
        </p:nvSpPr>
        <p:spPr>
          <a:xfrm>
            <a:off x="1514220" y="1219200"/>
            <a:ext cx="6984365" cy="3910686"/>
          </a:xfrm>
          <a:prstGeom prst="rect">
            <a:avLst/>
          </a:prstGeom>
        </p:spPr>
        <p:txBody>
          <a:bodyPr vert="horz" wrap="square" lIns="0" tIns="85725" rIns="0" bIns="0" rtlCol="0">
            <a:spAutoFit/>
          </a:bodyPr>
          <a:lstStyle/>
          <a:p>
            <a:pPr marL="355600" indent="-342900">
              <a:lnSpc>
                <a:spcPct val="100000"/>
              </a:lnSpc>
              <a:spcBef>
                <a:spcPts val="575"/>
              </a:spcBef>
              <a:buChar char="•"/>
              <a:tabLst>
                <a:tab pos="354965" algn="l"/>
                <a:tab pos="355600" algn="l"/>
                <a:tab pos="5188585" algn="l"/>
              </a:tabLst>
            </a:pPr>
            <a:r>
              <a:rPr sz="2400" dirty="0" smtClean="0">
                <a:latin typeface="Times New Roman" panose="02020603050405020304" pitchFamily="18" charset="0"/>
                <a:cs typeface="Times New Roman" panose="02020603050405020304" pitchFamily="18" charset="0"/>
              </a:rPr>
              <a:t>Enterprise</a:t>
            </a:r>
            <a:r>
              <a:rPr lang="en-US"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Resource </a:t>
            </a:r>
            <a:r>
              <a:rPr sz="2400" dirty="0">
                <a:latin typeface="Times New Roman" panose="02020603050405020304" pitchFamily="18" charset="0"/>
                <a:cs typeface="Times New Roman" panose="02020603050405020304" pitchFamily="18" charset="0"/>
              </a:rPr>
              <a:t>Planning: </a:t>
            </a:r>
            <a:r>
              <a:rPr sz="2400" dirty="0" smtClean="0">
                <a:latin typeface="Times New Roman" panose="02020603050405020304" pitchFamily="18" charset="0"/>
                <a:cs typeface="Times New Roman" panose="02020603050405020304" pitchFamily="18" charset="0"/>
              </a:rPr>
              <a:t>Meaning</a:t>
            </a:r>
            <a:r>
              <a:rPr lang="en-US"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Importance</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80"/>
              </a:spcBef>
              <a:buChar char="•"/>
              <a:tabLst>
                <a:tab pos="354965" algn="l"/>
                <a:tab pos="355600" algn="l"/>
              </a:tabLst>
            </a:pPr>
            <a:r>
              <a:rPr sz="2400" dirty="0">
                <a:latin typeface="Times New Roman" panose="02020603050405020304" pitchFamily="18" charset="0"/>
                <a:cs typeface="Times New Roman" panose="02020603050405020304" pitchFamily="18" charset="0"/>
              </a:rPr>
              <a:t>Functional areas of Management</a:t>
            </a:r>
            <a:endParaRPr sz="2400" dirty="0">
              <a:latin typeface="Times New Roman" panose="02020603050405020304" pitchFamily="18" charset="0"/>
              <a:cs typeface="Times New Roman" panose="02020603050405020304" pitchFamily="18" charset="0"/>
            </a:endParaRPr>
          </a:p>
          <a:p>
            <a:pPr marL="756285" lvl="1" indent="-286385">
              <a:lnSpc>
                <a:spcPct val="100000"/>
              </a:lnSpc>
              <a:spcBef>
                <a:spcPts val="550"/>
              </a:spcBef>
              <a:buChar char="–"/>
              <a:tabLst>
                <a:tab pos="756285" algn="l"/>
                <a:tab pos="756920" algn="l"/>
              </a:tabLst>
            </a:pPr>
            <a:r>
              <a:rPr sz="2400" dirty="0">
                <a:latin typeface="Times New Roman" panose="02020603050405020304" pitchFamily="18" charset="0"/>
                <a:cs typeface="Times New Roman" panose="02020603050405020304" pitchFamily="18" charset="0"/>
              </a:rPr>
              <a:t>Marketing / Sales</a:t>
            </a:r>
            <a:endParaRPr sz="2400" dirty="0">
              <a:latin typeface="Times New Roman" panose="02020603050405020304" pitchFamily="18" charset="0"/>
              <a:cs typeface="Times New Roman" panose="02020603050405020304" pitchFamily="18" charset="0"/>
            </a:endParaRPr>
          </a:p>
          <a:p>
            <a:pPr marL="756285" lvl="1" indent="-286385">
              <a:lnSpc>
                <a:spcPct val="100000"/>
              </a:lnSpc>
              <a:spcBef>
                <a:spcPts val="525"/>
              </a:spcBef>
              <a:buChar char="–"/>
              <a:tabLst>
                <a:tab pos="756285" algn="l"/>
                <a:tab pos="756920" algn="l"/>
              </a:tabLst>
            </a:pPr>
            <a:r>
              <a:rPr sz="2400" dirty="0">
                <a:latin typeface="Times New Roman" panose="02020603050405020304" pitchFamily="18" charset="0"/>
                <a:cs typeface="Times New Roman" panose="02020603050405020304" pitchFamily="18" charset="0"/>
              </a:rPr>
              <a:t>Supply Chain Management</a:t>
            </a:r>
            <a:endParaRPr sz="2400" dirty="0">
              <a:latin typeface="Times New Roman" panose="02020603050405020304" pitchFamily="18" charset="0"/>
              <a:cs typeface="Times New Roman" panose="02020603050405020304" pitchFamily="18" charset="0"/>
            </a:endParaRPr>
          </a:p>
          <a:p>
            <a:pPr marL="756285" lvl="1" indent="-286385">
              <a:lnSpc>
                <a:spcPct val="100000"/>
              </a:lnSpc>
              <a:spcBef>
                <a:spcPts val="530"/>
              </a:spcBef>
              <a:buChar char="–"/>
              <a:tabLst>
                <a:tab pos="756285" algn="l"/>
                <a:tab pos="756920" algn="l"/>
              </a:tabLst>
            </a:pPr>
            <a:r>
              <a:rPr sz="2400" dirty="0">
                <a:latin typeface="Times New Roman" panose="02020603050405020304" pitchFamily="18" charset="0"/>
                <a:cs typeface="Times New Roman" panose="02020603050405020304" pitchFamily="18" charset="0"/>
              </a:rPr>
              <a:t>Finance &amp; Accounting</a:t>
            </a:r>
            <a:endParaRPr sz="2400" dirty="0">
              <a:latin typeface="Times New Roman" panose="02020603050405020304" pitchFamily="18" charset="0"/>
              <a:cs typeface="Times New Roman" panose="02020603050405020304" pitchFamily="18" charset="0"/>
            </a:endParaRPr>
          </a:p>
          <a:p>
            <a:pPr marL="756285" lvl="1" indent="-286385">
              <a:lnSpc>
                <a:spcPct val="100000"/>
              </a:lnSpc>
              <a:spcBef>
                <a:spcPts val="530"/>
              </a:spcBef>
              <a:buChar char="–"/>
              <a:tabLst>
                <a:tab pos="756285" algn="l"/>
                <a:tab pos="756920" algn="l"/>
              </a:tabLst>
            </a:pPr>
            <a:r>
              <a:rPr sz="2400" dirty="0">
                <a:latin typeface="Times New Roman" panose="02020603050405020304" pitchFamily="18" charset="0"/>
                <a:cs typeface="Times New Roman" panose="02020603050405020304" pitchFamily="18" charset="0"/>
              </a:rPr>
              <a:t>Human Resources</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55"/>
              </a:spcBef>
              <a:buChar char="•"/>
              <a:tabLst>
                <a:tab pos="354965" algn="l"/>
                <a:tab pos="355600" algn="l"/>
              </a:tabLst>
            </a:pPr>
            <a:r>
              <a:rPr sz="2400" dirty="0">
                <a:latin typeface="Times New Roman" panose="02020603050405020304" pitchFamily="18" charset="0"/>
                <a:cs typeface="Times New Roman" panose="02020603050405020304" pitchFamily="18" charset="0"/>
              </a:rPr>
              <a:t>Types of Reports</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75"/>
              </a:spcBef>
              <a:buChar char="•"/>
              <a:tabLst>
                <a:tab pos="354965" algn="l"/>
                <a:tab pos="355600" algn="l"/>
              </a:tabLst>
            </a:pPr>
            <a:r>
              <a:rPr sz="2400" dirty="0">
                <a:latin typeface="Times New Roman" panose="02020603050405020304" pitchFamily="18" charset="0"/>
                <a:cs typeface="Times New Roman" panose="02020603050405020304" pitchFamily="18" charset="0"/>
              </a:rPr>
              <a:t>Methods of Report Generation</a:t>
            </a:r>
            <a:endParaRPr sz="2400" dirty="0">
              <a:latin typeface="Times New Roman" panose="02020603050405020304" pitchFamily="18" charset="0"/>
              <a:cs typeface="Times New Roman" panose="02020603050405020304" pitchFamily="18" charset="0"/>
            </a:endParaRPr>
          </a:p>
        </p:txBody>
      </p:sp>
      <p:sp>
        <p:nvSpPr>
          <p:cNvPr id="4" name="object 4"/>
          <p:cNvSpPr txBox="true"/>
          <p:nvPr/>
        </p:nvSpPr>
        <p:spPr>
          <a:xfrm>
            <a:off x="8498585" y="6264351"/>
            <a:ext cx="109220" cy="239395"/>
          </a:xfrm>
          <a:prstGeom prst="rect">
            <a:avLst/>
          </a:prstGeom>
        </p:spPr>
        <p:txBody>
          <a:bodyPr vert="horz" wrap="square" lIns="0" tIns="12700" rIns="0" bIns="0" rtlCol="0">
            <a:spAutoFit/>
          </a:bodyPr>
          <a:lstStyle/>
          <a:p>
            <a:pPr marL="12700">
              <a:lnSpc>
                <a:spcPct val="100000"/>
              </a:lnSpc>
              <a:spcBef>
                <a:spcPts val="100"/>
              </a:spcBef>
            </a:pPr>
            <a:r>
              <a:rPr sz="1400" spc="-235" dirty="0">
                <a:latin typeface="DejaVu Serif" panose="02060603050605020204"/>
                <a:cs typeface="DejaVu Serif" panose="02060603050605020204"/>
              </a:rPr>
              <a:t>2</a:t>
            </a:r>
            <a:endParaRPr sz="1400">
              <a:latin typeface="DejaVu Serif" panose="02060603050605020204"/>
              <a:cs typeface="DejaVu Serif" panose="02060603050605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914400" y="274638"/>
            <a:ext cx="8019288" cy="411162"/>
          </a:xfrm>
        </p:spPr>
        <p:txBody>
          <a:bodyPr>
            <a:normAutofit fontScale="90000"/>
          </a:bodyPr>
          <a:lstStyle/>
          <a:p>
            <a:pPr algn="ctr"/>
            <a:br>
              <a:rPr lang="en-IN" dirty="0" smtClean="0"/>
            </a:br>
            <a:r>
              <a:rPr lang="en-IN" dirty="0" smtClean="0"/>
              <a:t>MEANING </a:t>
            </a:r>
            <a:r>
              <a:rPr lang="en-IN" dirty="0"/>
              <a:t>OF </a:t>
            </a:r>
            <a:r>
              <a:rPr lang="en-IN" dirty="0" smtClean="0"/>
              <a:t>PROJECT(Contd..)</a:t>
            </a:r>
            <a:br>
              <a:rPr lang="en-IN" dirty="0"/>
            </a:br>
            <a:endParaRPr lang="en-IN" dirty="0"/>
          </a:p>
        </p:txBody>
      </p:sp>
      <p:sp>
        <p:nvSpPr>
          <p:cNvPr id="3" name="Content Placeholder 2"/>
          <p:cNvSpPr>
            <a:spLocks noGrp="true"/>
          </p:cNvSpPr>
          <p:nvPr>
            <p:ph idx="1"/>
          </p:nvPr>
        </p:nvSpPr>
        <p:spPr>
          <a:xfrm>
            <a:off x="609600" y="1143000"/>
            <a:ext cx="8324088" cy="5562600"/>
          </a:xfrm>
        </p:spPr>
        <p:txBody>
          <a:bodyPr>
            <a:normAutofit/>
          </a:bodyPr>
          <a:lstStyle/>
          <a:p>
            <a:pPr algn="just"/>
            <a:r>
              <a:rPr lang="en-IN" sz="2400" dirty="0"/>
              <a:t>The dictionary meaning of project is that is a scheme, design a proposal of something intended or devised to be achieved. </a:t>
            </a:r>
            <a:endParaRPr lang="en-IN" sz="2400" dirty="0" smtClean="0"/>
          </a:p>
          <a:p>
            <a:pPr algn="just"/>
            <a:r>
              <a:rPr lang="en-IN" sz="2400" dirty="0" smtClean="0"/>
              <a:t>Newman </a:t>
            </a:r>
            <a:r>
              <a:rPr lang="en-IN" sz="2400" dirty="0"/>
              <a:t>and his associates define that ―a project has typically has a distinct mission that it is designed to achieve and clear termination point, the achievement of the mission. </a:t>
            </a:r>
            <a:endParaRPr lang="en-IN" sz="2400" dirty="0" smtClean="0"/>
          </a:p>
          <a:p>
            <a:pPr algn="just"/>
            <a:r>
              <a:rPr lang="en-IN" sz="2400" dirty="0" err="1" smtClean="0"/>
              <a:t>Gillinger</a:t>
            </a:r>
            <a:r>
              <a:rPr lang="en-IN" sz="2400" dirty="0" smtClean="0"/>
              <a:t> </a:t>
            </a:r>
            <a:r>
              <a:rPr lang="en-IN" sz="2400" dirty="0"/>
              <a:t>defines project ―as a whole complex of activities involved in using resources to </a:t>
            </a:r>
            <a:r>
              <a:rPr lang="en-IN" sz="2400"/>
              <a:t>gain </a:t>
            </a:r>
            <a:r>
              <a:rPr lang="en-IN" sz="2400" smtClean="0"/>
              <a:t>benefits. </a:t>
            </a:r>
            <a:endParaRPr lang="en-IN" sz="2400" dirty="0" smtClean="0"/>
          </a:p>
          <a:p>
            <a:endParaRPr lang="en-IN" sz="2400" dirty="0" smtClean="0"/>
          </a:p>
        </p:txBody>
      </p:sp>
      <p:sp>
        <p:nvSpPr>
          <p:cNvPr id="4" name="Footer Placeholder 5"/>
          <p:cNvSpPr>
            <a:spLocks noGrp="true"/>
          </p:cNvSpPr>
          <p:nvPr>
            <p:ph type="ftr" sz="quarter" idx="4294967295"/>
          </p:nvPr>
        </p:nvSpPr>
        <p:spPr>
          <a:xfrm>
            <a:off x="94488" y="6535579"/>
            <a:ext cx="8839200" cy="246221"/>
          </a:xfrm>
          <a:prstGeom prst="rect">
            <a:avLst/>
          </a:prstGeom>
        </p:spPr>
        <p:txBody>
          <a:bodyPr/>
          <a:lstStyle/>
          <a:p>
            <a:r>
              <a:rPr lang="fr-FR" sz="1400" b="1" dirty="0" smtClean="0">
                <a:solidFill>
                  <a:srgbClr val="002060"/>
                </a:solidFill>
              </a:rPr>
              <a:t>18CS51                      Module 4 : </a:t>
            </a:r>
            <a:r>
              <a:rPr lang="en-IN" sz="1400" b="1" dirty="0" smtClean="0">
                <a:solidFill>
                  <a:srgbClr val="002060"/>
                </a:solidFill>
              </a:rPr>
              <a:t>Preparation Of Project And ERP          </a:t>
            </a:r>
            <a:r>
              <a:rPr lang="fr-FR" sz="1400" b="1" dirty="0" smtClean="0">
                <a:solidFill>
                  <a:srgbClr val="002060"/>
                </a:solidFill>
              </a:rPr>
              <a:t>                    Prof. Muneshwara M S</a:t>
            </a:r>
            <a:endParaRPr lang="fr-FR" sz="1400" b="1" dirty="0">
              <a:solidFill>
                <a:srgbClr val="00206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00200" y="282662"/>
            <a:ext cx="7110603" cy="566420"/>
          </a:xfrm>
          <a:prstGeom prst="rect">
            <a:avLst/>
          </a:prstGeom>
        </p:spPr>
        <p:txBody>
          <a:bodyPr vert="horz" wrap="square" lIns="0" tIns="12700" rIns="0" bIns="0" rtlCol="0">
            <a:spAutoFit/>
          </a:bodyPr>
          <a:lstStyle/>
          <a:p>
            <a:pPr marL="12700">
              <a:lnSpc>
                <a:spcPct val="100000"/>
              </a:lnSpc>
              <a:spcBef>
                <a:spcPts val="100"/>
              </a:spcBef>
            </a:pPr>
            <a:r>
              <a:rPr sz="3600" dirty="0"/>
              <a:t>Enterprise Resource Planning</a:t>
            </a:r>
            <a:endParaRPr sz="360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1089764" y="1066800"/>
            <a:ext cx="7848600" cy="3013710"/>
          </a:xfrm>
          <a:prstGeom prst="rect">
            <a:avLst/>
          </a:prstGeom>
        </p:spPr>
        <p:txBody>
          <a:bodyPr vert="horz" wrap="square" lIns="0" tIns="12700" rIns="0" bIns="0" rtlCol="0">
            <a:spAutoFit/>
          </a:bodyPr>
          <a:lstStyle/>
          <a:p>
            <a:pPr marL="355600" marR="5080" indent="-342900" algn="just">
              <a:lnSpc>
                <a:spcPct val="150000"/>
              </a:lnSpc>
              <a:spcBef>
                <a:spcPts val="100"/>
              </a:spcBef>
              <a:buChar char="•"/>
              <a:tabLst>
                <a:tab pos="355600" algn="l"/>
              </a:tabLst>
            </a:pPr>
            <a:r>
              <a:rPr dirty="0">
                <a:latin typeface="Times New Roman" panose="02020603050405020304" pitchFamily="18" charset="0"/>
                <a:cs typeface="Times New Roman" panose="02020603050405020304" pitchFamily="18" charset="0"/>
              </a:rPr>
              <a:t>Enterprise resource planning system is a fully  integrated business management system covering  functional areas of an enterprise like Logistics,  Production, Finance, Accounting and Human  Resources. It organizes and integrates operation  processes and information flows to make optimum  use of resources such as men, material, money and  machine.</a:t>
            </a:r>
            <a:endParaRPr dirty="0">
              <a:latin typeface="Times New Roman" panose="02020603050405020304" pitchFamily="18" charset="0"/>
              <a:cs typeface="Times New Roman" panose="02020603050405020304" pitchFamily="18" charset="0"/>
            </a:endParaRPr>
          </a:p>
          <a:p>
            <a:pPr marL="355600" marR="5715" indent="-342900" algn="just">
              <a:lnSpc>
                <a:spcPct val="150000"/>
              </a:lnSpc>
              <a:spcBef>
                <a:spcPts val="725"/>
              </a:spcBef>
              <a:buChar char="•"/>
              <a:tabLst>
                <a:tab pos="355600" algn="l"/>
              </a:tabLst>
            </a:pPr>
            <a:r>
              <a:rPr dirty="0">
                <a:latin typeface="Times New Roman" panose="02020603050405020304" pitchFamily="18" charset="0"/>
                <a:cs typeface="Times New Roman" panose="02020603050405020304" pitchFamily="18" charset="0"/>
              </a:rPr>
              <a:t>Enterprise resource planning promises one  database, one application, one user interface</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289748" y="142797"/>
            <a:ext cx="7034403" cy="443230"/>
          </a:xfrm>
          <a:prstGeom prst="rect">
            <a:avLst/>
          </a:prstGeom>
        </p:spPr>
        <p:txBody>
          <a:bodyPr vert="horz" wrap="square" lIns="0" tIns="12700" rIns="0" bIns="0" rtlCol="0">
            <a:spAutoFit/>
          </a:bodyPr>
          <a:lstStyle/>
          <a:p>
            <a:pPr marL="12700" algn="ctr">
              <a:lnSpc>
                <a:spcPct val="100000"/>
              </a:lnSpc>
              <a:spcBef>
                <a:spcPts val="100"/>
              </a:spcBef>
            </a:pPr>
            <a:r>
              <a:rPr sz="2800" spc="-40" dirty="0"/>
              <a:t>Enterprise </a:t>
            </a:r>
            <a:r>
              <a:rPr sz="2800" spc="-5" dirty="0"/>
              <a:t>Resource</a:t>
            </a:r>
            <a:r>
              <a:rPr sz="2800" spc="-25" dirty="0"/>
              <a:t> </a:t>
            </a:r>
            <a:r>
              <a:rPr sz="2400" dirty="0"/>
              <a:t>Planning</a:t>
            </a:r>
            <a:endParaRPr sz="240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712940" y="685800"/>
            <a:ext cx="8242300" cy="3959860"/>
          </a:xfrm>
          <a:prstGeom prst="rect">
            <a:avLst/>
          </a:prstGeom>
        </p:spPr>
        <p:txBody>
          <a:bodyPr vert="horz" wrap="square" lIns="0" tIns="12065" rIns="0" bIns="0" rtlCol="0">
            <a:spAutoFit/>
          </a:bodyPr>
          <a:lstStyle/>
          <a:p>
            <a:pPr marL="355600" marR="332105" algn="just">
              <a:lnSpc>
                <a:spcPct val="150000"/>
              </a:lnSpc>
              <a:spcBef>
                <a:spcPts val="95"/>
              </a:spcBef>
              <a:tabLst>
                <a:tab pos="3709670" algn="l"/>
              </a:tabLst>
            </a:pPr>
            <a:r>
              <a:rPr sz="1600" dirty="0">
                <a:latin typeface="Times New Roman" panose="02020603050405020304" pitchFamily="18" charset="0"/>
                <a:cs typeface="Times New Roman" panose="02020603050405020304" pitchFamily="18" charset="0"/>
              </a:rPr>
              <a:t>ERP delivers a single database that contains all data for the  software modules, which	would include:</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735"/>
              </a:spcBef>
              <a:buSzPct val="95000"/>
              <a:buFont typeface="DejaVu Serif" panose="02060603050605020204"/>
              <a:buChar char="•"/>
              <a:tabLst>
                <a:tab pos="354965" algn="l"/>
                <a:tab pos="355600" algn="l"/>
              </a:tabLst>
            </a:pPr>
            <a:r>
              <a:rPr sz="1600" b="1" i="1" dirty="0">
                <a:latin typeface="Times New Roman" panose="02020603050405020304" pitchFamily="18" charset="0"/>
                <a:cs typeface="Times New Roman" panose="02020603050405020304" pitchFamily="18" charset="0"/>
              </a:rPr>
              <a:t>Manufacturing: </a:t>
            </a:r>
            <a:r>
              <a:rPr sz="1600" dirty="0">
                <a:latin typeface="Times New Roman" panose="02020603050405020304" pitchFamily="18" charset="0"/>
                <a:cs typeface="Times New Roman" panose="02020603050405020304" pitchFamily="18" charset="0"/>
              </a:rPr>
              <a:t>Engineering, bills of material, scheduling,  capacity, workflow management, quality control, cost  management, manufacturing process, manufacturing projects,  manufacturing flow.</a:t>
            </a:r>
            <a:endParaRPr sz="1600" dirty="0">
              <a:latin typeface="Times New Roman" panose="02020603050405020304" pitchFamily="18" charset="0"/>
              <a:cs typeface="Times New Roman" panose="02020603050405020304" pitchFamily="18" charset="0"/>
            </a:endParaRPr>
          </a:p>
          <a:p>
            <a:pPr marL="355600" marR="83185" indent="-342900" algn="just">
              <a:lnSpc>
                <a:spcPct val="150000"/>
              </a:lnSpc>
              <a:spcBef>
                <a:spcPts val="625"/>
              </a:spcBef>
              <a:buSzPct val="95000"/>
              <a:buFont typeface="DejaVu Serif" panose="02060603050605020204"/>
              <a:buChar char="•"/>
              <a:tabLst>
                <a:tab pos="354965" algn="l"/>
                <a:tab pos="355600" algn="l"/>
                <a:tab pos="3563620" algn="l"/>
                <a:tab pos="4405630" algn="l"/>
              </a:tabLst>
            </a:pPr>
            <a:r>
              <a:rPr sz="1600" b="1" i="1" dirty="0">
                <a:latin typeface="Times New Roman" panose="02020603050405020304" pitchFamily="18" charset="0"/>
                <a:cs typeface="Times New Roman" panose="02020603050405020304" pitchFamily="18" charset="0"/>
              </a:rPr>
              <a:t>Supply chain management </a:t>
            </a:r>
            <a:r>
              <a:rPr sz="1600" dirty="0" smtClean="0">
                <a:latin typeface="Times New Roman" panose="02020603050405020304" pitchFamily="18" charset="0"/>
                <a:cs typeface="Times New Roman" panose="02020603050405020304" pitchFamily="18" charset="0"/>
              </a:rPr>
              <a:t>:Order </a:t>
            </a:r>
            <a:r>
              <a:rPr sz="1600" dirty="0">
                <a:latin typeface="Times New Roman" panose="02020603050405020304" pitchFamily="18" charset="0"/>
                <a:cs typeface="Times New Roman" panose="02020603050405020304" pitchFamily="18" charset="0"/>
              </a:rPr>
              <a:t>to cash, inventory,  order entry, </a:t>
            </a:r>
            <a:r>
              <a:rPr sz="1600" dirty="0" err="1" smtClean="0">
                <a:latin typeface="Times New Roman" panose="02020603050405020304" pitchFamily="18" charset="0"/>
                <a:cs typeface="Times New Roman" panose="02020603050405020304" pitchFamily="18" charset="0"/>
              </a:rPr>
              <a:t>purchasing,product</a:t>
            </a:r>
            <a:r>
              <a:rPr sz="1600" dirty="0" smtClean="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configuration, supply chain  planning, supplier scheduling, and inspection of goods, claim  processing, and commission calculation.</a:t>
            </a:r>
            <a:endParaRPr sz="1600" dirty="0">
              <a:latin typeface="Times New Roman" panose="02020603050405020304" pitchFamily="18" charset="0"/>
              <a:cs typeface="Times New Roman" panose="02020603050405020304" pitchFamily="18" charset="0"/>
            </a:endParaRPr>
          </a:p>
          <a:p>
            <a:pPr marL="355600" marR="589280" indent="-342900" algn="just">
              <a:lnSpc>
                <a:spcPct val="150000"/>
              </a:lnSpc>
              <a:spcBef>
                <a:spcPts val="625"/>
              </a:spcBef>
              <a:buSzPct val="95000"/>
              <a:buFont typeface="DejaVu Serif" panose="02060603050605020204"/>
              <a:buChar char="•"/>
              <a:tabLst>
                <a:tab pos="354965" algn="l"/>
                <a:tab pos="355600" algn="l"/>
                <a:tab pos="2058035" algn="l"/>
              </a:tabLst>
            </a:pPr>
            <a:r>
              <a:rPr sz="1600" b="1" i="1" dirty="0">
                <a:latin typeface="Times New Roman" panose="02020603050405020304" pitchFamily="18" charset="0"/>
                <a:cs typeface="Times New Roman" panose="02020603050405020304" pitchFamily="18" charset="0"/>
              </a:rPr>
              <a:t>Financials:	</a:t>
            </a:r>
            <a:r>
              <a:rPr sz="1600" dirty="0">
                <a:latin typeface="Times New Roman" panose="02020603050405020304" pitchFamily="18" charset="0"/>
                <a:cs typeface="Times New Roman" panose="02020603050405020304" pitchFamily="18" charset="0"/>
              </a:rPr>
              <a:t>General ledger, cash management, accounts  payable, accounts receivable, fixed assets.</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76400" y="44546"/>
            <a:ext cx="7186803" cy="320040"/>
          </a:xfrm>
          <a:prstGeom prst="rect">
            <a:avLst/>
          </a:prstGeom>
        </p:spPr>
        <p:txBody>
          <a:bodyPr vert="horz" wrap="square" lIns="0" tIns="12700" rIns="0" bIns="0" rtlCol="0">
            <a:spAutoFit/>
          </a:bodyPr>
          <a:lstStyle/>
          <a:p>
            <a:pPr marL="12700" algn="ctr">
              <a:lnSpc>
                <a:spcPct val="100000"/>
              </a:lnSpc>
              <a:spcBef>
                <a:spcPts val="100"/>
              </a:spcBef>
            </a:pPr>
            <a:r>
              <a:rPr sz="2000" spc="-40" smtClean="0"/>
              <a:t>Enterprise </a:t>
            </a:r>
            <a:r>
              <a:rPr sz="2000" spc="-5" smtClean="0"/>
              <a:t>Resource</a:t>
            </a:r>
            <a:r>
              <a:rPr sz="2000" spc="-25" smtClean="0"/>
              <a:t> </a:t>
            </a:r>
            <a:r>
              <a:rPr sz="2000" smtClean="0"/>
              <a:t>Planning</a:t>
            </a:r>
            <a:endParaRPr sz="2000" dirty="0" smtClean="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smtClean="0"/>
            </a:fld>
            <a:endParaRPr sz="800" spc="-235" dirty="0" smtClean="0"/>
          </a:p>
        </p:txBody>
      </p:sp>
      <p:sp>
        <p:nvSpPr>
          <p:cNvPr id="3" name="object 3"/>
          <p:cNvSpPr txBox="true"/>
          <p:nvPr/>
        </p:nvSpPr>
        <p:spPr>
          <a:xfrm>
            <a:off x="688340" y="381000"/>
            <a:ext cx="8455660" cy="3928745"/>
          </a:xfrm>
          <a:prstGeom prst="rect">
            <a:avLst/>
          </a:prstGeom>
        </p:spPr>
        <p:txBody>
          <a:bodyPr vert="horz" wrap="square" lIns="0" tIns="43815" rIns="0" bIns="0" rtlCol="0">
            <a:spAutoFit/>
          </a:bodyPr>
          <a:lstStyle/>
          <a:p>
            <a:pPr marL="355600" marR="343535" indent="-342900" algn="just">
              <a:lnSpc>
                <a:spcPct val="150000"/>
              </a:lnSpc>
              <a:spcBef>
                <a:spcPts val="345"/>
              </a:spcBef>
              <a:buSzPct val="95000"/>
              <a:buFont typeface="DejaVu Serif" panose="02060603050605020204"/>
              <a:buChar char="•"/>
              <a:tabLst>
                <a:tab pos="354965" algn="l"/>
                <a:tab pos="355600" algn="l"/>
                <a:tab pos="2931795" algn="l"/>
                <a:tab pos="3512185" algn="l"/>
              </a:tabLst>
            </a:pPr>
            <a:r>
              <a:rPr sz="1600" b="1" i="1" dirty="0">
                <a:latin typeface="Times New Roman" panose="02020603050405020304" pitchFamily="18" charset="0"/>
                <a:cs typeface="Times New Roman" panose="02020603050405020304" pitchFamily="18" charset="0"/>
              </a:rPr>
              <a:t>Project management:	</a:t>
            </a:r>
            <a:r>
              <a:rPr sz="1600" dirty="0">
                <a:latin typeface="Times New Roman" panose="02020603050405020304" pitchFamily="18" charset="0"/>
                <a:cs typeface="Times New Roman" panose="02020603050405020304" pitchFamily="18" charset="0"/>
              </a:rPr>
              <a:t>Costing, billing, time and expense,  performance units,	activity management.</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625"/>
              </a:spcBef>
              <a:buSzPct val="95000"/>
              <a:buFont typeface="DejaVu Serif" panose="02060603050605020204"/>
              <a:buChar char="•"/>
              <a:tabLst>
                <a:tab pos="354965" algn="l"/>
                <a:tab pos="355600" algn="l"/>
                <a:tab pos="2522220" algn="l"/>
                <a:tab pos="3089910" algn="l"/>
              </a:tabLst>
            </a:pPr>
            <a:r>
              <a:rPr sz="1600" b="1" i="1" dirty="0">
                <a:latin typeface="Times New Roman" panose="02020603050405020304" pitchFamily="18" charset="0"/>
                <a:cs typeface="Times New Roman" panose="02020603050405020304" pitchFamily="18" charset="0"/>
              </a:rPr>
              <a:t>Human resources</a:t>
            </a:r>
            <a:r>
              <a:rPr sz="1600" dirty="0">
                <a:latin typeface="Times New Roman" panose="02020603050405020304" pitchFamily="18" charset="0"/>
                <a:cs typeface="Times New Roman" panose="02020603050405020304" pitchFamily="18" charset="0"/>
              </a:rPr>
              <a:t>:	Human resources, payroll, training, time  and attendance,	roistering, benefits.</a:t>
            </a:r>
            <a:endParaRPr sz="1600" dirty="0">
              <a:latin typeface="Times New Roman" panose="02020603050405020304" pitchFamily="18" charset="0"/>
              <a:cs typeface="Times New Roman" panose="02020603050405020304" pitchFamily="18" charset="0"/>
            </a:endParaRPr>
          </a:p>
          <a:p>
            <a:pPr marL="355600" marR="77470" indent="-342900" algn="just">
              <a:lnSpc>
                <a:spcPct val="150000"/>
              </a:lnSpc>
              <a:spcBef>
                <a:spcPts val="385"/>
              </a:spcBef>
              <a:buSzPct val="95000"/>
              <a:buFont typeface="DejaVu Serif" panose="02060603050605020204"/>
              <a:buChar char="•"/>
              <a:tabLst>
                <a:tab pos="354965" algn="l"/>
                <a:tab pos="355600" algn="l"/>
              </a:tabLst>
            </a:pPr>
            <a:r>
              <a:rPr sz="1600" b="1" i="1" dirty="0">
                <a:latin typeface="Times New Roman" panose="02020603050405020304" pitchFamily="18" charset="0"/>
                <a:cs typeface="Times New Roman" panose="02020603050405020304" pitchFamily="18" charset="0"/>
              </a:rPr>
              <a:t>Customer relationship management</a:t>
            </a:r>
            <a:r>
              <a:rPr sz="1600" dirty="0">
                <a:latin typeface="Times New Roman" panose="02020603050405020304" pitchFamily="18" charset="0"/>
                <a:cs typeface="Times New Roman" panose="02020603050405020304" pitchFamily="18" charset="0"/>
              </a:rPr>
              <a:t>: Sales and marketing,  commissions, service, customer contact and call center  support, Data warehouse and various self-service interfaces  for customers, suppliers, and employees.</a:t>
            </a:r>
            <a:endParaRPr sz="1600" dirty="0">
              <a:latin typeface="Times New Roman" panose="02020603050405020304" pitchFamily="18" charset="0"/>
              <a:cs typeface="Times New Roman" panose="02020603050405020304" pitchFamily="18" charset="0"/>
            </a:endParaRPr>
          </a:p>
          <a:p>
            <a:pPr marL="355600" marR="445770" indent="-342900" algn="just">
              <a:lnSpc>
                <a:spcPct val="150000"/>
              </a:lnSpc>
              <a:spcBef>
                <a:spcPts val="485"/>
              </a:spcBef>
              <a:buSzPct val="95000"/>
              <a:buFont typeface="DejaVu Serif" panose="02060603050605020204"/>
              <a:buChar char="•"/>
              <a:tabLst>
                <a:tab pos="354965" algn="l"/>
                <a:tab pos="355600" algn="l"/>
                <a:tab pos="2800350" algn="l"/>
              </a:tabLst>
            </a:pPr>
            <a:r>
              <a:rPr sz="1600" b="1" i="1" dirty="0">
                <a:latin typeface="Times New Roman" panose="02020603050405020304" pitchFamily="18" charset="0"/>
                <a:cs typeface="Times New Roman" panose="02020603050405020304" pitchFamily="18" charset="0"/>
              </a:rPr>
              <a:t>Access control : </a:t>
            </a:r>
            <a:r>
              <a:rPr sz="1600" dirty="0">
                <a:latin typeface="Times New Roman" panose="02020603050405020304" pitchFamily="18" charset="0"/>
                <a:cs typeface="Times New Roman" panose="02020603050405020304" pitchFamily="18" charset="0"/>
              </a:rPr>
              <a:t>user privilege as per authority levels for  process execution	Customization - to meet the extension,  addition, change in process flow.</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438400" y="92593"/>
            <a:ext cx="5677153" cy="381635"/>
          </a:xfrm>
          <a:prstGeom prst="rect">
            <a:avLst/>
          </a:prstGeom>
        </p:spPr>
        <p:txBody>
          <a:bodyPr vert="horz" wrap="square" lIns="0" tIns="12700" rIns="0" bIns="0" rtlCol="0">
            <a:spAutoFit/>
          </a:bodyPr>
          <a:lstStyle/>
          <a:p>
            <a:pPr marL="12700" algn="ctr">
              <a:lnSpc>
                <a:spcPct val="100000"/>
              </a:lnSpc>
              <a:spcBef>
                <a:spcPts val="100"/>
              </a:spcBef>
            </a:pPr>
            <a:r>
              <a:rPr sz="2400" spc="20" dirty="0"/>
              <a:t>ERP</a:t>
            </a:r>
            <a:r>
              <a:rPr sz="2400" spc="-55" dirty="0"/>
              <a:t> </a:t>
            </a:r>
            <a:r>
              <a:rPr sz="2400" spc="-50" dirty="0"/>
              <a:t>Characteristics</a:t>
            </a:r>
            <a:endParaRPr sz="2400" spc="-5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990600" y="609600"/>
            <a:ext cx="7848600" cy="2950210"/>
          </a:xfrm>
          <a:prstGeom prst="rect">
            <a:avLst/>
          </a:prstGeom>
        </p:spPr>
        <p:txBody>
          <a:bodyPr vert="horz" wrap="square" lIns="0" tIns="43815" rIns="0" bIns="0" rtlCol="0">
            <a:spAutoFit/>
          </a:bodyPr>
          <a:lstStyle/>
          <a:p>
            <a:pPr marL="355600" marR="683895" indent="-342900" algn="just">
              <a:lnSpc>
                <a:spcPct val="150000"/>
              </a:lnSpc>
              <a:spcBef>
                <a:spcPts val="345"/>
              </a:spcBef>
              <a:buSzPct val="95000"/>
              <a:buFont typeface="DejaVu Serif" panose="02060603050605020204"/>
              <a:buChar char="•"/>
              <a:tabLst>
                <a:tab pos="355600" algn="l"/>
                <a:tab pos="356235" algn="l"/>
                <a:tab pos="2393315" algn="l"/>
              </a:tabLst>
            </a:pPr>
            <a:r>
              <a:rPr sz="1600" b="1" i="1" dirty="0">
                <a:latin typeface="Times New Roman" panose="02020603050405020304" pitchFamily="18" charset="0"/>
                <a:cs typeface="Times New Roman" panose="02020603050405020304" pitchFamily="18" charset="0"/>
              </a:rPr>
              <a:t>Flexibility </a:t>
            </a:r>
            <a:r>
              <a:rPr sz="1600" dirty="0">
                <a:latin typeface="Times New Roman" panose="02020603050405020304" pitchFamily="18" charset="0"/>
                <a:cs typeface="Times New Roman" panose="02020603050405020304" pitchFamily="18" charset="0"/>
              </a:rPr>
              <a:t>: An ERP system should be flexible to  respond to the	changing needs of an enterprise.</a:t>
            </a:r>
            <a:endParaRPr sz="1600" dirty="0">
              <a:latin typeface="Times New Roman" panose="02020603050405020304" pitchFamily="18" charset="0"/>
              <a:cs typeface="Times New Roman" panose="02020603050405020304" pitchFamily="18" charset="0"/>
            </a:endParaRPr>
          </a:p>
          <a:p>
            <a:pPr marL="355600" marR="514985" indent="-342900" algn="just">
              <a:lnSpc>
                <a:spcPct val="150000"/>
              </a:lnSpc>
              <a:spcBef>
                <a:spcPts val="630"/>
              </a:spcBef>
              <a:buSzPct val="95000"/>
              <a:buFont typeface="DejaVu Serif" panose="02060603050605020204"/>
              <a:buChar char="•"/>
              <a:tabLst>
                <a:tab pos="355600" algn="l"/>
                <a:tab pos="356235" algn="l"/>
                <a:tab pos="3086735" algn="l"/>
              </a:tabLst>
            </a:pPr>
            <a:r>
              <a:rPr sz="1600" b="1" i="1" dirty="0">
                <a:latin typeface="Times New Roman" panose="02020603050405020304" pitchFamily="18" charset="0"/>
                <a:cs typeface="Times New Roman" panose="02020603050405020304" pitchFamily="18" charset="0"/>
              </a:rPr>
              <a:t>Modular &amp; Open </a:t>
            </a:r>
            <a:r>
              <a:rPr sz="1600" dirty="0">
                <a:latin typeface="Times New Roman" panose="02020603050405020304" pitchFamily="18" charset="0"/>
                <a:cs typeface="Times New Roman" panose="02020603050405020304" pitchFamily="18" charset="0"/>
              </a:rPr>
              <a:t>:	ERP system has to have open  system architecture.</a:t>
            </a:r>
            <a:endParaRPr sz="1600" dirty="0">
              <a:latin typeface="Times New Roman" panose="02020603050405020304" pitchFamily="18" charset="0"/>
              <a:cs typeface="Times New Roman" panose="02020603050405020304" pitchFamily="18" charset="0"/>
            </a:endParaRPr>
          </a:p>
          <a:p>
            <a:pPr marL="355600" marR="142875" indent="-342900" algn="just">
              <a:lnSpc>
                <a:spcPct val="150000"/>
              </a:lnSpc>
              <a:spcBef>
                <a:spcPts val="625"/>
              </a:spcBef>
              <a:buSzPct val="95000"/>
              <a:buFont typeface="DejaVu Serif" panose="02060603050605020204"/>
              <a:buChar char="•"/>
              <a:tabLst>
                <a:tab pos="355600" algn="l"/>
                <a:tab pos="356235" algn="l"/>
              </a:tabLst>
            </a:pPr>
            <a:r>
              <a:rPr sz="1600" b="1" i="1" dirty="0">
                <a:latin typeface="Times New Roman" panose="02020603050405020304" pitchFamily="18" charset="0"/>
                <a:cs typeface="Times New Roman" panose="02020603050405020304" pitchFamily="18" charset="0"/>
              </a:rPr>
              <a:t>Comprehensive </a:t>
            </a:r>
            <a:r>
              <a:rPr sz="1600" dirty="0">
                <a:latin typeface="Times New Roman" panose="02020603050405020304" pitchFamily="18" charset="0"/>
                <a:cs typeface="Times New Roman" panose="02020603050405020304" pitchFamily="18" charset="0"/>
              </a:rPr>
              <a:t>: It should be able to support variety  of organizational functions</a:t>
            </a:r>
            <a:endParaRPr sz="1600" dirty="0">
              <a:latin typeface="Times New Roman" panose="02020603050405020304" pitchFamily="18" charset="0"/>
              <a:cs typeface="Times New Roman" panose="02020603050405020304" pitchFamily="18" charset="0"/>
            </a:endParaRPr>
          </a:p>
          <a:p>
            <a:pPr marL="355600" marR="52705" indent="-342900" algn="just">
              <a:lnSpc>
                <a:spcPct val="150000"/>
              </a:lnSpc>
              <a:spcBef>
                <a:spcPts val="625"/>
              </a:spcBef>
              <a:buSzPct val="95000"/>
              <a:buFont typeface="DejaVu Serif" panose="02060603050605020204"/>
              <a:buChar char="•"/>
              <a:tabLst>
                <a:tab pos="355600" algn="l"/>
                <a:tab pos="356235" algn="l"/>
              </a:tabLst>
            </a:pPr>
            <a:r>
              <a:rPr sz="1600" b="1" i="1" dirty="0">
                <a:latin typeface="Times New Roman" panose="02020603050405020304" pitchFamily="18" charset="0"/>
                <a:cs typeface="Times New Roman" panose="02020603050405020304" pitchFamily="18" charset="0"/>
              </a:rPr>
              <a:t>Beyond The Company </a:t>
            </a:r>
            <a:r>
              <a:rPr sz="1600" dirty="0">
                <a:latin typeface="Times New Roman" panose="02020603050405020304" pitchFamily="18" charset="0"/>
                <a:cs typeface="Times New Roman" panose="02020603050405020304" pitchFamily="18" charset="0"/>
              </a:rPr>
              <a:t>: It should not be confined to  the organizational boundaries.</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625"/>
              </a:spcBef>
              <a:buSzPct val="95000"/>
              <a:buFont typeface="DejaVu Serif" panose="02060603050605020204"/>
              <a:buChar char="•"/>
              <a:tabLst>
                <a:tab pos="355600" algn="l"/>
                <a:tab pos="356235" algn="l"/>
              </a:tabLst>
            </a:pPr>
            <a:r>
              <a:rPr sz="1600" b="1" i="1" dirty="0">
                <a:latin typeface="Times New Roman" panose="02020603050405020304" pitchFamily="18" charset="0"/>
                <a:cs typeface="Times New Roman" panose="02020603050405020304" pitchFamily="18" charset="0"/>
              </a:rPr>
              <a:t>Best Business Practices </a:t>
            </a:r>
            <a:r>
              <a:rPr sz="1600" dirty="0">
                <a:latin typeface="Times New Roman" panose="02020603050405020304" pitchFamily="18" charset="0"/>
                <a:cs typeface="Times New Roman" panose="02020603050405020304" pitchFamily="18" charset="0"/>
              </a:rPr>
              <a:t>: It must have a collection of  the best business processes applicable worldwide.</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590800" y="149586"/>
            <a:ext cx="5466588" cy="381635"/>
          </a:xfrm>
          <a:prstGeom prst="rect">
            <a:avLst/>
          </a:prstGeom>
        </p:spPr>
        <p:txBody>
          <a:bodyPr vert="horz" wrap="square" lIns="0" tIns="12700" rIns="0" bIns="0" rtlCol="0">
            <a:spAutoFit/>
          </a:bodyPr>
          <a:lstStyle/>
          <a:p>
            <a:pPr marL="12700" algn="ctr">
              <a:lnSpc>
                <a:spcPct val="100000"/>
              </a:lnSpc>
              <a:spcBef>
                <a:spcPts val="100"/>
              </a:spcBef>
            </a:pPr>
            <a:r>
              <a:rPr sz="2400" spc="-30" dirty="0"/>
              <a:t>Features </a:t>
            </a:r>
            <a:r>
              <a:rPr sz="2400" spc="-20" dirty="0"/>
              <a:t>of</a:t>
            </a:r>
            <a:r>
              <a:rPr sz="2400" spc="-65" dirty="0"/>
              <a:t> </a:t>
            </a:r>
            <a:r>
              <a:rPr sz="2400" spc="25" dirty="0"/>
              <a:t>ERP</a:t>
            </a:r>
            <a:endParaRPr sz="2400" spc="25" dirty="0"/>
          </a:p>
        </p:txBody>
      </p:sp>
      <p:sp>
        <p:nvSpPr>
          <p:cNvPr id="11" name="object 11"/>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769759" y="538480"/>
            <a:ext cx="8074660" cy="504825"/>
          </a:xfrm>
          <a:prstGeom prst="rect">
            <a:avLst/>
          </a:prstGeom>
        </p:spPr>
        <p:txBody>
          <a:bodyPr vert="horz" wrap="square" lIns="0" tIns="12700" rIns="0" bIns="0" rtlCol="0">
            <a:spAutoFit/>
          </a:bodyPr>
          <a:lstStyle/>
          <a:p>
            <a:pPr marL="355600" marR="5080" indent="-342900" algn="just">
              <a:lnSpc>
                <a:spcPct val="100000"/>
              </a:lnSpc>
              <a:spcBef>
                <a:spcPts val="100"/>
              </a:spcBef>
              <a:buChar char="•"/>
              <a:tabLst>
                <a:tab pos="355600" algn="l"/>
                <a:tab pos="356235" algn="l"/>
                <a:tab pos="1228725" algn="l"/>
                <a:tab pos="2555240" algn="l"/>
                <a:tab pos="4667250" algn="l"/>
                <a:tab pos="6527800" algn="l"/>
              </a:tabLst>
            </a:pPr>
            <a:r>
              <a:rPr sz="1600" dirty="0">
                <a:latin typeface="Times New Roman" panose="02020603050405020304" pitchFamily="18" charset="0"/>
                <a:cs typeface="Times New Roman" panose="02020603050405020304" pitchFamily="18" charset="0"/>
              </a:rPr>
              <a:t>ERP	provides	multi-platform,	multi-facility,	multi-mode  manufacturing, multi-currency, multi-lingual facilities.</a:t>
            </a:r>
            <a:endParaRPr sz="1600" dirty="0">
              <a:latin typeface="Times New Roman" panose="02020603050405020304" pitchFamily="18" charset="0"/>
              <a:cs typeface="Times New Roman" panose="02020603050405020304" pitchFamily="18" charset="0"/>
            </a:endParaRPr>
          </a:p>
        </p:txBody>
      </p:sp>
      <p:sp>
        <p:nvSpPr>
          <p:cNvPr id="9" name="object 9"/>
          <p:cNvSpPr txBox="true"/>
          <p:nvPr/>
        </p:nvSpPr>
        <p:spPr>
          <a:xfrm>
            <a:off x="788548" y="1149821"/>
            <a:ext cx="7919720" cy="3632200"/>
          </a:xfrm>
          <a:prstGeom prst="rect">
            <a:avLst/>
          </a:prstGeom>
        </p:spPr>
        <p:txBody>
          <a:bodyPr vert="horz" wrap="square" lIns="0" tIns="12700" rIns="0" bIns="0" rtlCol="0">
            <a:spAutoFit/>
          </a:bodyPr>
          <a:lstStyle/>
          <a:p>
            <a:pPr marL="355600" marR="6985" algn="just">
              <a:lnSpc>
                <a:spcPct val="150000"/>
              </a:lnSpc>
              <a:spcBef>
                <a:spcPts val="100"/>
              </a:spcBef>
              <a:tabLst>
                <a:tab pos="1905635" algn="l"/>
                <a:tab pos="3152140" algn="l"/>
                <a:tab pos="3807460" algn="l"/>
                <a:tab pos="5170170" algn="l"/>
                <a:tab pos="6480175" algn="l"/>
                <a:tab pos="7650480" algn="l"/>
              </a:tabLst>
            </a:pPr>
            <a:r>
              <a:rPr lang="en-US" sz="1600" dirty="0" smtClean="0">
                <a:latin typeface="Times New Roman" panose="02020603050405020304" pitchFamily="18" charset="0"/>
                <a:cs typeface="Times New Roman" panose="02020603050405020304" pitchFamily="18" charset="0"/>
              </a:rPr>
              <a:t>It supports strategic and business planning activities, </a:t>
            </a:r>
            <a:r>
              <a:rPr sz="1600" dirty="0" smtClean="0">
                <a:latin typeface="Times New Roman" panose="02020603050405020304" pitchFamily="18" charset="0"/>
                <a:cs typeface="Times New Roman" panose="02020603050405020304" pitchFamily="18" charset="0"/>
              </a:rPr>
              <a:t>operational</a:t>
            </a:r>
            <a:r>
              <a:rPr sz="1600" dirty="0">
                <a:latin typeface="Times New Roman" panose="02020603050405020304" pitchFamily="18" charset="0"/>
                <a:cs typeface="Times New Roman" panose="02020603050405020304" pitchFamily="18" charset="0"/>
              </a:rPr>
              <a:t>	planning	and	execution	activities,	creation	of  Materials and Resources.</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Char char="•"/>
              <a:tabLst>
                <a:tab pos="356235" algn="l"/>
              </a:tabLst>
            </a:pPr>
            <a:r>
              <a:rPr sz="1600" dirty="0">
                <a:latin typeface="Times New Roman" panose="02020603050405020304" pitchFamily="18" charset="0"/>
                <a:cs typeface="Times New Roman" panose="02020603050405020304" pitchFamily="18" charset="0"/>
              </a:rPr>
              <a:t>ERP covering all functional areas like manufacturing, selling  and distribution, payables, receivables, inventory, accounts,  human resources, purchases etc.</a:t>
            </a:r>
            <a:endParaRPr sz="1600" dirty="0">
              <a:latin typeface="Times New Roman" panose="02020603050405020304" pitchFamily="18" charset="0"/>
              <a:cs typeface="Times New Roman" panose="02020603050405020304" pitchFamily="18" charset="0"/>
            </a:endParaRPr>
          </a:p>
          <a:p>
            <a:pPr marL="355600" marR="5715" indent="-342900" algn="just">
              <a:lnSpc>
                <a:spcPct val="150000"/>
              </a:lnSpc>
              <a:spcBef>
                <a:spcPts val="575"/>
              </a:spcBef>
              <a:buChar char="•"/>
              <a:tabLst>
                <a:tab pos="356235" algn="l"/>
              </a:tabLst>
            </a:pPr>
            <a:r>
              <a:rPr sz="1600" dirty="0">
                <a:latin typeface="Times New Roman" panose="02020603050405020304" pitchFamily="18" charset="0"/>
                <a:cs typeface="Times New Roman" panose="02020603050405020304" pitchFamily="18" charset="0"/>
              </a:rPr>
              <a:t>ERP performs core activities and increases customer service,  thereby augmenting the corporate image.</a:t>
            </a:r>
            <a:endParaRPr sz="1600" dirty="0">
              <a:latin typeface="Times New Roman" panose="02020603050405020304" pitchFamily="18" charset="0"/>
              <a:cs typeface="Times New Roman" panose="02020603050405020304" pitchFamily="18" charset="0"/>
            </a:endParaRPr>
          </a:p>
          <a:p>
            <a:pPr marL="355600" indent="-342900" algn="just">
              <a:lnSpc>
                <a:spcPct val="150000"/>
              </a:lnSpc>
              <a:spcBef>
                <a:spcPts val="580"/>
              </a:spcBef>
              <a:buChar char="•"/>
              <a:tabLst>
                <a:tab pos="355600" algn="l"/>
                <a:tab pos="356235" algn="l"/>
                <a:tab pos="5231130" algn="l"/>
              </a:tabLst>
            </a:pPr>
            <a:r>
              <a:rPr sz="1600" dirty="0">
                <a:latin typeface="Times New Roman" panose="02020603050405020304" pitchFamily="18" charset="0"/>
                <a:cs typeface="Times New Roman" panose="02020603050405020304" pitchFamily="18" charset="0"/>
              </a:rPr>
              <a:t>ERP bridges  the  information gap across	organizations.</a:t>
            </a:r>
            <a:endParaRPr sz="1600" dirty="0">
              <a:latin typeface="Times New Roman" panose="02020603050405020304" pitchFamily="18" charset="0"/>
              <a:cs typeface="Times New Roman" panose="02020603050405020304" pitchFamily="18" charset="0"/>
            </a:endParaRPr>
          </a:p>
          <a:p>
            <a:pPr marL="355600" indent="-342900" algn="just">
              <a:lnSpc>
                <a:spcPct val="150000"/>
              </a:lnSpc>
              <a:spcBef>
                <a:spcPts val="575"/>
              </a:spcBef>
              <a:buChar char="•"/>
              <a:tabLst>
                <a:tab pos="355600" algn="l"/>
                <a:tab pos="356235" algn="l"/>
              </a:tabLst>
            </a:pPr>
            <a:r>
              <a:rPr sz="1600" dirty="0">
                <a:latin typeface="Times New Roman" panose="02020603050405020304" pitchFamily="18" charset="0"/>
                <a:cs typeface="Times New Roman" panose="02020603050405020304" pitchFamily="18" charset="0"/>
              </a:rPr>
              <a:t>ERP is the solution for better project management.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819400" y="174638"/>
            <a:ext cx="4507230" cy="381635"/>
          </a:xfrm>
          <a:prstGeom prst="rect">
            <a:avLst/>
          </a:prstGeom>
        </p:spPr>
        <p:txBody>
          <a:bodyPr vert="horz" wrap="square" lIns="0" tIns="12700" rIns="0" bIns="0" rtlCol="0">
            <a:spAutoFit/>
          </a:bodyPr>
          <a:lstStyle/>
          <a:p>
            <a:pPr marL="12700" algn="ctr">
              <a:lnSpc>
                <a:spcPct val="100000"/>
              </a:lnSpc>
              <a:spcBef>
                <a:spcPts val="100"/>
              </a:spcBef>
            </a:pPr>
            <a:r>
              <a:rPr sz="2400" spc="-30" dirty="0"/>
              <a:t>Features </a:t>
            </a:r>
            <a:r>
              <a:rPr sz="2400" spc="-20" dirty="0"/>
              <a:t>of</a:t>
            </a:r>
            <a:r>
              <a:rPr sz="2400" spc="-65" dirty="0"/>
              <a:t> </a:t>
            </a:r>
            <a:r>
              <a:rPr sz="2400" spc="25" dirty="0"/>
              <a:t>ERP</a:t>
            </a:r>
            <a:endParaRPr sz="2400" spc="2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689610" y="647840"/>
            <a:ext cx="8301990" cy="3567430"/>
          </a:xfrm>
          <a:prstGeom prst="rect">
            <a:avLst/>
          </a:prstGeom>
        </p:spPr>
        <p:txBody>
          <a:bodyPr vert="horz" wrap="square" lIns="0" tIns="12065" rIns="0" bIns="0" rtlCol="0">
            <a:spAutoFit/>
          </a:bodyPr>
          <a:lstStyle/>
          <a:p>
            <a:pPr marL="355600" marR="5080" indent="-342900" algn="just">
              <a:lnSpc>
                <a:spcPct val="150000"/>
              </a:lnSpc>
              <a:spcBef>
                <a:spcPts val="95"/>
              </a:spcBef>
              <a:buChar char="•"/>
              <a:tabLst>
                <a:tab pos="355600" algn="l"/>
              </a:tabLst>
            </a:pPr>
            <a:r>
              <a:rPr sz="1600" dirty="0">
                <a:latin typeface="Times New Roman" panose="02020603050405020304" pitchFamily="18" charset="0"/>
                <a:cs typeface="Times New Roman" panose="02020603050405020304" pitchFamily="18" charset="0"/>
              </a:rPr>
              <a:t>ERP provides complete integration of systems not only across  departments but also across companies under the same  management.</a:t>
            </a:r>
            <a:endParaRPr sz="1600" dirty="0">
              <a:latin typeface="Times New Roman" panose="02020603050405020304" pitchFamily="18" charset="0"/>
              <a:cs typeface="Times New Roman" panose="02020603050405020304" pitchFamily="18" charset="0"/>
            </a:endParaRPr>
          </a:p>
          <a:p>
            <a:pPr marL="355600" marR="6350" indent="-342900" algn="just">
              <a:lnSpc>
                <a:spcPct val="150000"/>
              </a:lnSpc>
              <a:spcBef>
                <a:spcPts val="600"/>
              </a:spcBef>
              <a:buChar char="•"/>
              <a:tabLst>
                <a:tab pos="355600" algn="l"/>
              </a:tabLst>
            </a:pPr>
            <a:r>
              <a:rPr sz="1600" dirty="0">
                <a:latin typeface="Times New Roman" panose="02020603050405020304" pitchFamily="18" charset="0"/>
                <a:cs typeface="Times New Roman" panose="02020603050405020304" pitchFamily="18" charset="0"/>
              </a:rPr>
              <a:t>ERP allows automatic introduction of the latest technologies like  Electronic Fund Transfer (EFT), Electronic Data Interchange  (EDI), Internet, Intranet, Video conferencing, E-Commerce etc.</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605"/>
              </a:spcBef>
              <a:buChar char="•"/>
              <a:tabLst>
                <a:tab pos="355600" algn="l"/>
              </a:tabLst>
            </a:pPr>
            <a:r>
              <a:rPr sz="1600" dirty="0">
                <a:latin typeface="Times New Roman" panose="02020603050405020304" pitchFamily="18" charset="0"/>
                <a:cs typeface="Times New Roman" panose="02020603050405020304" pitchFamily="18" charset="0"/>
              </a:rPr>
              <a:t>ERP eliminates most business problems like material shortages,  productivity enhancements, customer service, cash management,  inventory problems, quality problems, prompt delivery etc.</a:t>
            </a:r>
            <a:endParaRPr sz="1600" dirty="0">
              <a:latin typeface="Times New Roman" panose="02020603050405020304" pitchFamily="18" charset="0"/>
              <a:cs typeface="Times New Roman" panose="02020603050405020304" pitchFamily="18" charset="0"/>
            </a:endParaRPr>
          </a:p>
          <a:p>
            <a:pPr marL="355600" marR="6985" indent="-342900" algn="just">
              <a:lnSpc>
                <a:spcPct val="150000"/>
              </a:lnSpc>
              <a:spcBef>
                <a:spcPts val="600"/>
              </a:spcBef>
              <a:buChar char="•"/>
              <a:tabLst>
                <a:tab pos="355600" algn="l"/>
              </a:tabLst>
            </a:pPr>
            <a:r>
              <a:rPr sz="1600" dirty="0">
                <a:latin typeface="Times New Roman" panose="02020603050405020304" pitchFamily="18" charset="0"/>
                <a:cs typeface="Times New Roman" panose="02020603050405020304" pitchFamily="18" charset="0"/>
              </a:rPr>
              <a:t>ERP provides intelligent business tools like decision support  system, Executive information system, Data mining and easy  working systems to enable better decisions.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895600" y="211572"/>
            <a:ext cx="4315206" cy="381635"/>
          </a:xfrm>
          <a:prstGeom prst="rect">
            <a:avLst/>
          </a:prstGeom>
        </p:spPr>
        <p:txBody>
          <a:bodyPr vert="horz" wrap="square" lIns="0" tIns="12700" rIns="0" bIns="0" rtlCol="0">
            <a:spAutoFit/>
          </a:bodyPr>
          <a:lstStyle/>
          <a:p>
            <a:pPr marL="12700" algn="ctr">
              <a:lnSpc>
                <a:spcPct val="100000"/>
              </a:lnSpc>
              <a:spcBef>
                <a:spcPts val="100"/>
              </a:spcBef>
            </a:pPr>
            <a:r>
              <a:rPr sz="2400" spc="10" dirty="0"/>
              <a:t>Benefits </a:t>
            </a:r>
            <a:r>
              <a:rPr sz="2400" spc="-20" dirty="0"/>
              <a:t>of</a:t>
            </a:r>
            <a:r>
              <a:rPr sz="2400" spc="-80" dirty="0"/>
              <a:t> </a:t>
            </a:r>
            <a:r>
              <a:rPr sz="2400" spc="25" dirty="0"/>
              <a:t>ERP</a:t>
            </a:r>
            <a:endParaRPr sz="2400" spc="2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914400" y="768924"/>
            <a:ext cx="8074025" cy="3208020"/>
          </a:xfrm>
          <a:prstGeom prst="rect">
            <a:avLst/>
          </a:prstGeom>
        </p:spPr>
        <p:txBody>
          <a:bodyPr vert="horz" wrap="square" lIns="0" tIns="13335" rIns="0" bIns="0" rtlCol="0">
            <a:spAutoFit/>
          </a:bodyPr>
          <a:lstStyle/>
          <a:p>
            <a:pPr marL="355600" marR="5080" indent="-342900" algn="just">
              <a:lnSpc>
                <a:spcPct val="150000"/>
              </a:lnSpc>
              <a:spcBef>
                <a:spcPts val="105"/>
              </a:spcBef>
              <a:buChar char="•"/>
              <a:tabLst>
                <a:tab pos="355600" algn="l"/>
              </a:tabLst>
            </a:pPr>
            <a:r>
              <a:rPr sz="1600" dirty="0">
                <a:latin typeface="Times New Roman" panose="02020603050405020304" pitchFamily="18" charset="0"/>
                <a:cs typeface="Times New Roman" panose="02020603050405020304" pitchFamily="18" charset="0"/>
              </a:rPr>
              <a:t>Gives Accounts Payable personnel increased control of  invoicing and payment processing and thereby boosting  their productivity and eliminating their reliance on  computer personnel for these operations.</a:t>
            </a:r>
            <a:endParaRPr sz="1600" dirty="0">
              <a:latin typeface="Times New Roman" panose="02020603050405020304" pitchFamily="18" charset="0"/>
              <a:cs typeface="Times New Roman" panose="02020603050405020304" pitchFamily="18" charset="0"/>
            </a:endParaRPr>
          </a:p>
          <a:p>
            <a:pPr marL="355600" marR="6350" indent="-342900" algn="just">
              <a:lnSpc>
                <a:spcPct val="150000"/>
              </a:lnSpc>
              <a:spcBef>
                <a:spcPts val="625"/>
              </a:spcBef>
              <a:buChar char="•"/>
              <a:tabLst>
                <a:tab pos="355600" algn="l"/>
              </a:tabLst>
            </a:pPr>
            <a:r>
              <a:rPr sz="1600" dirty="0">
                <a:latin typeface="Times New Roman" panose="02020603050405020304" pitchFamily="18" charset="0"/>
                <a:cs typeface="Times New Roman" panose="02020603050405020304" pitchFamily="18" charset="0"/>
              </a:rPr>
              <a:t>Reduce paper documents by providing on-line formats for  quickly entering and retrieving information.</a:t>
            </a:r>
            <a:endParaRPr sz="1600" dirty="0">
              <a:latin typeface="Times New Roman" panose="02020603050405020304" pitchFamily="18" charset="0"/>
              <a:cs typeface="Times New Roman" panose="02020603050405020304" pitchFamily="18" charset="0"/>
            </a:endParaRPr>
          </a:p>
          <a:p>
            <a:pPr marL="355600" marR="5715" indent="-342900" algn="just">
              <a:lnSpc>
                <a:spcPct val="150000"/>
              </a:lnSpc>
              <a:spcBef>
                <a:spcPts val="625"/>
              </a:spcBef>
              <a:buChar char="•"/>
              <a:tabLst>
                <a:tab pos="355600" algn="l"/>
              </a:tabLst>
            </a:pPr>
            <a:r>
              <a:rPr sz="1600" dirty="0">
                <a:latin typeface="Times New Roman" panose="02020603050405020304" pitchFamily="18" charset="0"/>
                <a:cs typeface="Times New Roman" panose="02020603050405020304" pitchFamily="18" charset="0"/>
              </a:rPr>
              <a:t>Improves timeliness of information by permitting posting  daily instead of monthly.</a:t>
            </a:r>
            <a:endParaRPr sz="1600" dirty="0">
              <a:latin typeface="Times New Roman" panose="02020603050405020304" pitchFamily="18" charset="0"/>
              <a:cs typeface="Times New Roman" panose="02020603050405020304" pitchFamily="18" charset="0"/>
            </a:endParaRPr>
          </a:p>
          <a:p>
            <a:pPr marL="355600" marR="7620" indent="-342900" algn="just">
              <a:lnSpc>
                <a:spcPct val="150000"/>
              </a:lnSpc>
              <a:spcBef>
                <a:spcPts val="625"/>
              </a:spcBef>
              <a:buChar char="•"/>
              <a:tabLst>
                <a:tab pos="355600" algn="l"/>
              </a:tabLst>
            </a:pPr>
            <a:r>
              <a:rPr sz="1600" dirty="0">
                <a:latin typeface="Times New Roman" panose="02020603050405020304" pitchFamily="18" charset="0"/>
                <a:cs typeface="Times New Roman" panose="02020603050405020304" pitchFamily="18" charset="0"/>
              </a:rPr>
              <a:t>Greater accuracy of information with detailed content,  better presentation, satisfactory for the auditors.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999994" y="343724"/>
            <a:ext cx="4315206" cy="504825"/>
          </a:xfrm>
          <a:prstGeom prst="rect">
            <a:avLst/>
          </a:prstGeom>
        </p:spPr>
        <p:txBody>
          <a:bodyPr vert="horz" wrap="square" lIns="0" tIns="12700" rIns="0" bIns="0" rtlCol="0">
            <a:spAutoFit/>
          </a:bodyPr>
          <a:lstStyle/>
          <a:p>
            <a:pPr marL="12700" algn="ctr">
              <a:lnSpc>
                <a:spcPct val="100000"/>
              </a:lnSpc>
              <a:spcBef>
                <a:spcPts val="100"/>
              </a:spcBef>
            </a:pPr>
            <a:r>
              <a:rPr sz="3200" spc="15" dirty="0"/>
              <a:t>Benefits </a:t>
            </a:r>
            <a:r>
              <a:rPr sz="3200" spc="-20" dirty="0"/>
              <a:t>of</a:t>
            </a:r>
            <a:r>
              <a:rPr sz="3200" spc="-125" dirty="0"/>
              <a:t> </a:t>
            </a:r>
            <a:r>
              <a:rPr sz="3200" spc="25" dirty="0"/>
              <a:t>ERP</a:t>
            </a:r>
            <a:endParaRPr sz="3200" spc="2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840739" y="1146403"/>
            <a:ext cx="7633334" cy="3077210"/>
          </a:xfrm>
          <a:prstGeom prst="rect">
            <a:avLst/>
          </a:prstGeom>
        </p:spPr>
        <p:txBody>
          <a:bodyPr vert="horz" wrap="square" lIns="0" tIns="91440" rIns="0" bIns="0" rtlCol="0">
            <a:spAutoFit/>
          </a:bodyPr>
          <a:lstStyle/>
          <a:p>
            <a:pPr marL="355600" indent="-342900" algn="just">
              <a:lnSpc>
                <a:spcPct val="150000"/>
              </a:lnSpc>
              <a:spcBef>
                <a:spcPts val="720"/>
              </a:spcBef>
              <a:buChar char="•"/>
              <a:tabLst>
                <a:tab pos="355600" algn="l"/>
                <a:tab pos="356235" algn="l"/>
              </a:tabLst>
            </a:pPr>
            <a:r>
              <a:rPr sz="1600" dirty="0">
                <a:latin typeface="Times New Roman" panose="02020603050405020304" pitchFamily="18" charset="0"/>
                <a:cs typeface="Times New Roman" panose="02020603050405020304" pitchFamily="18" charset="0"/>
              </a:rPr>
              <a:t>Improved cost control.</a:t>
            </a:r>
            <a:endParaRPr sz="1600" dirty="0">
              <a:latin typeface="Times New Roman" panose="02020603050405020304" pitchFamily="18" charset="0"/>
              <a:cs typeface="Times New Roman" panose="02020603050405020304" pitchFamily="18" charset="0"/>
            </a:endParaRPr>
          </a:p>
          <a:p>
            <a:pPr marL="355600" indent="-342900" algn="just">
              <a:lnSpc>
                <a:spcPct val="150000"/>
              </a:lnSpc>
              <a:spcBef>
                <a:spcPts val="625"/>
              </a:spcBef>
              <a:buChar char="•"/>
              <a:tabLst>
                <a:tab pos="355600" algn="l"/>
                <a:tab pos="356235" algn="l"/>
              </a:tabLst>
            </a:pPr>
            <a:r>
              <a:rPr sz="1600" dirty="0">
                <a:latin typeface="Times New Roman" panose="02020603050405020304" pitchFamily="18" charset="0"/>
                <a:cs typeface="Times New Roman" panose="02020603050405020304" pitchFamily="18" charset="0"/>
              </a:rPr>
              <a:t>Faster response and follow-.up on customers.</a:t>
            </a:r>
            <a:endParaRPr sz="1600" dirty="0">
              <a:latin typeface="Times New Roman" panose="02020603050405020304" pitchFamily="18" charset="0"/>
              <a:cs typeface="Times New Roman" panose="02020603050405020304" pitchFamily="18" charset="0"/>
            </a:endParaRPr>
          </a:p>
          <a:p>
            <a:pPr marL="355600" marR="117475" indent="-342900" algn="just">
              <a:lnSpc>
                <a:spcPct val="150000"/>
              </a:lnSpc>
              <a:spcBef>
                <a:spcPts val="630"/>
              </a:spcBef>
              <a:buChar char="•"/>
              <a:tabLst>
                <a:tab pos="355600" algn="l"/>
                <a:tab pos="356235" algn="l"/>
                <a:tab pos="2802255" algn="l"/>
              </a:tabLst>
            </a:pPr>
            <a:r>
              <a:rPr sz="1600" dirty="0">
                <a:latin typeface="Times New Roman" panose="02020603050405020304" pitchFamily="18" charset="0"/>
                <a:cs typeface="Times New Roman" panose="02020603050405020304" pitchFamily="18" charset="0"/>
              </a:rPr>
              <a:t>More efficient cash collection, say, material reduction in  delay in payments	by customers.</a:t>
            </a:r>
            <a:endParaRPr sz="1600" dirty="0">
              <a:latin typeface="Times New Roman" panose="02020603050405020304" pitchFamily="18" charset="0"/>
              <a:cs typeface="Times New Roman" panose="02020603050405020304" pitchFamily="18" charset="0"/>
            </a:endParaRPr>
          </a:p>
          <a:p>
            <a:pPr marL="355600" indent="-342900" algn="just">
              <a:lnSpc>
                <a:spcPct val="150000"/>
              </a:lnSpc>
              <a:spcBef>
                <a:spcPts val="620"/>
              </a:spcBef>
              <a:buChar char="•"/>
              <a:tabLst>
                <a:tab pos="355600" algn="l"/>
                <a:tab pos="356235" algn="l"/>
              </a:tabLst>
            </a:pPr>
            <a:r>
              <a:rPr sz="1600" dirty="0">
                <a:latin typeface="Times New Roman" panose="02020603050405020304" pitchFamily="18" charset="0"/>
                <a:cs typeface="Times New Roman" panose="02020603050405020304" pitchFamily="18" charset="0"/>
              </a:rPr>
              <a:t>Better monitoring and quicker resolution of queries.</a:t>
            </a:r>
            <a:endParaRPr sz="16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625"/>
              </a:spcBef>
              <a:buChar char="•"/>
              <a:tabLst>
                <a:tab pos="355600" algn="l"/>
                <a:tab pos="356235" algn="l"/>
              </a:tabLst>
            </a:pPr>
            <a:r>
              <a:rPr sz="1600" dirty="0">
                <a:latin typeface="Times New Roman" panose="02020603050405020304" pitchFamily="18" charset="0"/>
                <a:cs typeface="Times New Roman" panose="02020603050405020304" pitchFamily="18" charset="0"/>
              </a:rPr>
              <a:t>Enables quick response to change in business operations  and market conditions.</a:t>
            </a:r>
            <a:endParaRPr sz="1600" dirty="0">
              <a:latin typeface="Times New Roman" panose="02020603050405020304" pitchFamily="18" charset="0"/>
              <a:cs typeface="Times New Roman" panose="02020603050405020304" pitchFamily="18" charset="0"/>
            </a:endParaRPr>
          </a:p>
          <a:p>
            <a:pPr marL="355600" marR="10160" indent="-342900" algn="just">
              <a:lnSpc>
                <a:spcPct val="150000"/>
              </a:lnSpc>
              <a:spcBef>
                <a:spcPts val="625"/>
              </a:spcBef>
              <a:buChar char="•"/>
              <a:tabLst>
                <a:tab pos="355600" algn="l"/>
                <a:tab pos="356235" algn="l"/>
              </a:tabLst>
            </a:pPr>
            <a:r>
              <a:rPr sz="1600" dirty="0">
                <a:latin typeface="Times New Roman" panose="02020603050405020304" pitchFamily="18" charset="0"/>
                <a:cs typeface="Times New Roman" panose="02020603050405020304" pitchFamily="18" charset="0"/>
              </a:rPr>
              <a:t>Helps to achieve competitive advantage by improving its  business process.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3098927" y="152598"/>
            <a:ext cx="3781806" cy="381635"/>
          </a:xfrm>
          <a:prstGeom prst="rect">
            <a:avLst/>
          </a:prstGeom>
        </p:spPr>
        <p:txBody>
          <a:bodyPr vert="horz" wrap="square" lIns="0" tIns="12700" rIns="0" bIns="0" rtlCol="0">
            <a:spAutoFit/>
          </a:bodyPr>
          <a:lstStyle/>
          <a:p>
            <a:pPr marL="12700">
              <a:lnSpc>
                <a:spcPct val="100000"/>
              </a:lnSpc>
              <a:spcBef>
                <a:spcPts val="100"/>
              </a:spcBef>
            </a:pPr>
            <a:r>
              <a:rPr sz="2400" spc="15" dirty="0"/>
              <a:t>Benefits </a:t>
            </a:r>
            <a:r>
              <a:rPr sz="2400" spc="-20" dirty="0"/>
              <a:t>of</a:t>
            </a:r>
            <a:r>
              <a:rPr sz="2400" spc="-125" dirty="0"/>
              <a:t> </a:t>
            </a:r>
            <a:r>
              <a:rPr sz="2400" spc="25" dirty="0"/>
              <a:t>ERP</a:t>
            </a:r>
            <a:endParaRPr sz="2400" spc="2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700" spc="-235" dirty="0"/>
            </a:fld>
            <a:endParaRPr sz="700" spc="-235" dirty="0"/>
          </a:p>
        </p:txBody>
      </p:sp>
      <p:sp>
        <p:nvSpPr>
          <p:cNvPr id="3" name="object 3"/>
          <p:cNvSpPr txBox="true"/>
          <p:nvPr/>
        </p:nvSpPr>
        <p:spPr>
          <a:xfrm>
            <a:off x="990600" y="637111"/>
            <a:ext cx="7998461" cy="3208020"/>
          </a:xfrm>
          <a:prstGeom prst="rect">
            <a:avLst/>
          </a:prstGeom>
        </p:spPr>
        <p:txBody>
          <a:bodyPr vert="horz" wrap="square" lIns="0" tIns="13335" rIns="0" bIns="0" rtlCol="0">
            <a:spAutoFit/>
          </a:bodyPr>
          <a:lstStyle/>
          <a:p>
            <a:pPr marL="355600" marR="5080" indent="-342900" algn="just">
              <a:lnSpc>
                <a:spcPct val="150000"/>
              </a:lnSpc>
              <a:spcBef>
                <a:spcPts val="105"/>
              </a:spcBef>
              <a:buChar char="•"/>
              <a:tabLst>
                <a:tab pos="355600" algn="l"/>
                <a:tab pos="356235" algn="l"/>
              </a:tabLst>
            </a:pPr>
            <a:r>
              <a:rPr sz="1600" dirty="0">
                <a:latin typeface="DejaVu Serif" panose="02060603050605020204"/>
                <a:cs typeface="DejaVu Serif" panose="02060603050605020204"/>
              </a:rPr>
              <a:t>Improves supply-demand linkage with remote locations  and branches in different countries.</a:t>
            </a:r>
            <a:endParaRPr sz="1600" dirty="0">
              <a:latin typeface="DejaVu Serif" panose="02060603050605020204"/>
              <a:cs typeface="DejaVu Serif" panose="02060603050605020204"/>
            </a:endParaRPr>
          </a:p>
          <a:p>
            <a:pPr marL="355600" marR="719455" indent="-342900" algn="just">
              <a:lnSpc>
                <a:spcPct val="150000"/>
              </a:lnSpc>
              <a:spcBef>
                <a:spcPts val="625"/>
              </a:spcBef>
              <a:buChar char="•"/>
              <a:tabLst>
                <a:tab pos="355600" algn="l"/>
                <a:tab pos="356235" algn="l"/>
              </a:tabLst>
            </a:pPr>
            <a:r>
              <a:rPr sz="1600" dirty="0">
                <a:latin typeface="DejaVu Serif" panose="02060603050605020204"/>
                <a:cs typeface="DejaVu Serif" panose="02060603050605020204"/>
              </a:rPr>
              <a:t>Provides a unified customer database usable by all  applications.</a:t>
            </a:r>
            <a:endParaRPr sz="1600" dirty="0">
              <a:latin typeface="DejaVu Serif" panose="02060603050605020204"/>
              <a:cs typeface="DejaVu Serif" panose="02060603050605020204"/>
            </a:endParaRPr>
          </a:p>
          <a:p>
            <a:pPr marL="355600" marR="295275" indent="-342900" algn="just">
              <a:lnSpc>
                <a:spcPct val="150000"/>
              </a:lnSpc>
              <a:spcBef>
                <a:spcPts val="625"/>
              </a:spcBef>
              <a:buChar char="•"/>
              <a:tabLst>
                <a:tab pos="355600" algn="l"/>
                <a:tab pos="356235" algn="l"/>
                <a:tab pos="2192655" algn="l"/>
              </a:tabLst>
            </a:pPr>
            <a:r>
              <a:rPr sz="1600" dirty="0">
                <a:latin typeface="DejaVu Serif" panose="02060603050605020204"/>
                <a:cs typeface="DejaVu Serif" panose="02060603050605020204"/>
              </a:rPr>
              <a:t>Improves International operations by supporting a  variety of tax	structures, invoicing schemes, multiple  currencies, multiple period accounting and languages.</a:t>
            </a:r>
            <a:endParaRPr sz="1600" dirty="0">
              <a:latin typeface="DejaVu Serif" panose="02060603050605020204"/>
              <a:cs typeface="DejaVu Serif" panose="02060603050605020204"/>
            </a:endParaRPr>
          </a:p>
          <a:p>
            <a:pPr marL="355600" marR="1365885" indent="-342900" algn="just">
              <a:lnSpc>
                <a:spcPct val="150000"/>
              </a:lnSpc>
              <a:spcBef>
                <a:spcPts val="625"/>
              </a:spcBef>
              <a:buChar char="•"/>
              <a:tabLst>
                <a:tab pos="355600" algn="l"/>
                <a:tab pos="356235" algn="l"/>
              </a:tabLst>
            </a:pPr>
            <a:r>
              <a:rPr sz="1600" dirty="0">
                <a:latin typeface="DejaVu Serif" panose="02060603050605020204"/>
                <a:cs typeface="DejaVu Serif" panose="02060603050605020204"/>
              </a:rPr>
              <a:t>Improves information access &amp; management  throughout the enterprise.</a:t>
            </a:r>
            <a:endParaRPr sz="1600" dirty="0">
              <a:latin typeface="DejaVu Serif" panose="02060603050605020204"/>
              <a:cs typeface="DejaVu Serif" panose="02060603050605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209800" y="401638"/>
            <a:ext cx="5241290" cy="320675"/>
          </a:xfrm>
          <a:prstGeom prst="rect">
            <a:avLst/>
          </a:prstGeom>
        </p:spPr>
        <p:txBody>
          <a:bodyPr vert="horz" wrap="square" lIns="0" tIns="13335" rIns="0" bIns="0" rtlCol="0">
            <a:spAutoFit/>
          </a:bodyPr>
          <a:lstStyle/>
          <a:p>
            <a:pPr marL="12700">
              <a:lnSpc>
                <a:spcPct val="100000"/>
              </a:lnSpc>
              <a:spcBef>
                <a:spcPts val="105"/>
              </a:spcBef>
            </a:pPr>
            <a:r>
              <a:rPr sz="2000" spc="-10" dirty="0"/>
              <a:t>Functional </a:t>
            </a:r>
            <a:r>
              <a:rPr sz="2000" spc="-90" dirty="0"/>
              <a:t>Areas </a:t>
            </a:r>
            <a:r>
              <a:rPr sz="2000" spc="-15" dirty="0"/>
              <a:t>of</a:t>
            </a:r>
            <a:r>
              <a:rPr sz="2000" spc="35" dirty="0"/>
              <a:t> </a:t>
            </a:r>
            <a:r>
              <a:rPr sz="2000" spc="-35" dirty="0"/>
              <a:t>Operation</a:t>
            </a:r>
            <a:endParaRPr sz="2000" spc="-3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1280160" y="1163360"/>
            <a:ext cx="7863840" cy="2104390"/>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dirty="0">
                <a:latin typeface="DejaVu Serif" panose="02060603050605020204"/>
                <a:cs typeface="DejaVu Serif" panose="02060603050605020204"/>
              </a:rPr>
              <a:t>Marketing and Sales (M/S)</a:t>
            </a:r>
            <a:endParaRPr dirty="0">
              <a:latin typeface="DejaVu Serif" panose="02060603050605020204"/>
              <a:cs typeface="DejaVu Serif" panose="02060603050605020204"/>
            </a:endParaRPr>
          </a:p>
          <a:p>
            <a:pPr marL="355600" indent="-342900">
              <a:lnSpc>
                <a:spcPct val="100000"/>
              </a:lnSpc>
              <a:spcBef>
                <a:spcPts val="675"/>
              </a:spcBef>
              <a:buChar char="•"/>
              <a:tabLst>
                <a:tab pos="354965" algn="l"/>
                <a:tab pos="355600" algn="l"/>
              </a:tabLst>
            </a:pPr>
            <a:r>
              <a:rPr dirty="0">
                <a:latin typeface="DejaVu Serif" panose="02060603050605020204"/>
                <a:cs typeface="DejaVu Serif" panose="02060603050605020204"/>
              </a:rPr>
              <a:t>Supply Chain Management (SCM)</a:t>
            </a:r>
            <a:endParaRPr dirty="0">
              <a:latin typeface="DejaVu Serif" panose="02060603050605020204"/>
              <a:cs typeface="DejaVu Serif" panose="02060603050605020204"/>
            </a:endParaRPr>
          </a:p>
          <a:p>
            <a:pPr marL="355600" indent="-342900">
              <a:lnSpc>
                <a:spcPct val="100000"/>
              </a:lnSpc>
              <a:spcBef>
                <a:spcPts val="675"/>
              </a:spcBef>
              <a:buChar char="•"/>
              <a:tabLst>
                <a:tab pos="354965" algn="l"/>
                <a:tab pos="355600" algn="l"/>
              </a:tabLst>
            </a:pPr>
            <a:r>
              <a:rPr dirty="0">
                <a:latin typeface="DejaVu Serif" panose="02060603050605020204"/>
                <a:cs typeface="DejaVu Serif" panose="02060603050605020204"/>
              </a:rPr>
              <a:t>Accounting and Finance (A/F)</a:t>
            </a:r>
            <a:endParaRPr dirty="0">
              <a:latin typeface="DejaVu Serif" panose="02060603050605020204"/>
              <a:cs typeface="DejaVu Serif" panose="02060603050605020204"/>
            </a:endParaRPr>
          </a:p>
          <a:p>
            <a:pPr marL="355600" indent="-342900">
              <a:lnSpc>
                <a:spcPct val="100000"/>
              </a:lnSpc>
              <a:spcBef>
                <a:spcPts val="670"/>
              </a:spcBef>
              <a:buChar char="•"/>
              <a:tabLst>
                <a:tab pos="354965" algn="l"/>
                <a:tab pos="355600" algn="l"/>
              </a:tabLst>
            </a:pPr>
            <a:r>
              <a:rPr dirty="0">
                <a:latin typeface="DejaVu Serif" panose="02060603050605020204"/>
                <a:cs typeface="DejaVu Serif" panose="02060603050605020204"/>
              </a:rPr>
              <a:t>Human Resources (HR)</a:t>
            </a:r>
            <a:endParaRPr dirty="0">
              <a:latin typeface="DejaVu Serif" panose="02060603050605020204"/>
              <a:cs typeface="DejaVu Serif" panose="02060603050605020204"/>
            </a:endParaRPr>
          </a:p>
          <a:p>
            <a:pPr marL="355600" marR="5080" indent="-342900">
              <a:lnSpc>
                <a:spcPct val="100000"/>
              </a:lnSpc>
              <a:spcBef>
                <a:spcPts val="670"/>
              </a:spcBef>
              <a:buFont typeface="DejaVu Serif" panose="02060603050605020204"/>
              <a:buChar char="•"/>
              <a:tabLst>
                <a:tab pos="354965" algn="l"/>
                <a:tab pos="355600" algn="l"/>
              </a:tabLst>
            </a:pPr>
            <a:r>
              <a:rPr b="1" dirty="0">
                <a:latin typeface="Times New Roman" panose="02020603050405020304"/>
                <a:cs typeface="Times New Roman" panose="02020603050405020304"/>
              </a:rPr>
              <a:t>Business functions</a:t>
            </a:r>
            <a:r>
              <a:rPr dirty="0">
                <a:latin typeface="DejaVu Serif" panose="02060603050605020204"/>
                <a:cs typeface="DejaVu Serif" panose="02060603050605020204"/>
              </a:rPr>
              <a:t>: Activities specific to a functional  area of operation</a:t>
            </a:r>
            <a:endParaRPr dirty="0">
              <a:latin typeface="DejaVu Serif" panose="02060603050605020204"/>
              <a:cs typeface="DejaVu Serif" panose="02060603050605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511808" y="274638"/>
            <a:ext cx="7498080" cy="639762"/>
          </a:xfrm>
        </p:spPr>
        <p:txBody>
          <a:bodyPr>
            <a:noAutofit/>
          </a:bodyPr>
          <a:lstStyle/>
          <a:p>
            <a:pPr algn="ctr"/>
            <a:br>
              <a:rPr lang="en-IN" sz="3200" dirty="0" smtClean="0"/>
            </a:br>
            <a:r>
              <a:rPr lang="en-IN" sz="3200" dirty="0" smtClean="0"/>
              <a:t>MEANING </a:t>
            </a:r>
            <a:r>
              <a:rPr lang="en-IN" sz="3200" dirty="0"/>
              <a:t>OF PROJECT(Contd..)</a:t>
            </a:r>
            <a:br>
              <a:rPr lang="en-IN" sz="3200" dirty="0"/>
            </a:br>
            <a:endParaRPr lang="en-IN" sz="3200" dirty="0"/>
          </a:p>
        </p:txBody>
      </p:sp>
      <p:sp>
        <p:nvSpPr>
          <p:cNvPr id="3" name="Content Placeholder 2"/>
          <p:cNvSpPr>
            <a:spLocks noGrp="true"/>
          </p:cNvSpPr>
          <p:nvPr>
            <p:ph idx="1"/>
          </p:nvPr>
        </p:nvSpPr>
        <p:spPr>
          <a:xfrm>
            <a:off x="762000" y="1028700"/>
            <a:ext cx="8247888" cy="5334000"/>
          </a:xfrm>
        </p:spPr>
        <p:txBody>
          <a:bodyPr/>
          <a:lstStyle/>
          <a:p>
            <a:pPr algn="just"/>
            <a:r>
              <a:rPr lang="en-IN" sz="2400" dirty="0"/>
              <a:t>According to </a:t>
            </a:r>
            <a:r>
              <a:rPr lang="en-IN" sz="2400" dirty="0" err="1"/>
              <a:t>Encyclopedia</a:t>
            </a:r>
            <a:r>
              <a:rPr lang="en-IN" sz="2400" dirty="0"/>
              <a:t> of management, ―a project is an organized unit dedicated to the attainment of goal—the successful completion of a development project on time, within budget, in conformance with predetermined programme specifications.</a:t>
            </a:r>
            <a:endParaRPr lang="en-IN" sz="2400" dirty="0"/>
          </a:p>
          <a:p>
            <a:pPr algn="just"/>
            <a:r>
              <a:rPr lang="en-IN" sz="2400" dirty="0" smtClean="0"/>
              <a:t>Now</a:t>
            </a:r>
            <a:r>
              <a:rPr lang="en-IN" sz="2400" dirty="0"/>
              <a:t>, a project can be defined as a scientifically evolved work plan devised to achieve a specific objective within a specified period of time. </a:t>
            </a:r>
            <a:endParaRPr lang="en-IN" sz="2400" dirty="0"/>
          </a:p>
          <a:p>
            <a:pPr algn="just"/>
            <a:r>
              <a:rPr lang="en-IN" sz="2400" dirty="0" smtClean="0"/>
              <a:t>Project </a:t>
            </a:r>
            <a:r>
              <a:rPr lang="en-IN" sz="2400" dirty="0"/>
              <a:t>can differ in their size, nature of objectives, time duration and complexity</a:t>
            </a:r>
            <a:r>
              <a:rPr lang="en-IN" sz="2400" dirty="0" smtClean="0"/>
              <a:t>.</a:t>
            </a:r>
            <a:endParaRPr lang="en-IN" sz="2400" dirty="0" smtClean="0"/>
          </a:p>
        </p:txBody>
      </p:sp>
      <p:sp>
        <p:nvSpPr>
          <p:cNvPr id="4" name="Footer Placeholder 5"/>
          <p:cNvSpPr>
            <a:spLocks noGrp="true"/>
          </p:cNvSpPr>
          <p:nvPr>
            <p:ph type="ftr" sz="quarter" idx="4294967295"/>
          </p:nvPr>
        </p:nvSpPr>
        <p:spPr>
          <a:xfrm>
            <a:off x="1706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p:nvPr/>
        </p:nvSpPr>
        <p:spPr>
          <a:xfrm>
            <a:off x="854710" y="6477000"/>
            <a:ext cx="8289290" cy="196850"/>
          </a:xfrm>
          <a:prstGeom prst="rect">
            <a:avLst/>
          </a:prstGeom>
        </p:spPr>
        <p:txBody>
          <a:bodyPr vert="horz" wrap="square" lIns="0" tIns="12700" rIns="0" bIns="0" rtlCol="0">
            <a:spAutoFit/>
          </a:bodyPr>
          <a:lstStyle/>
          <a:p>
            <a:pPr marL="12700" algn="ctr">
              <a:lnSpc>
                <a:spcPct val="100000"/>
              </a:lnSpc>
              <a:spcBef>
                <a:spcPts val="100"/>
              </a:spcBef>
              <a:tabLst>
                <a:tab pos="1179830" algn="l"/>
              </a:tabLst>
            </a:pPr>
            <a:r>
              <a:rPr sz="1200" spc="-5" dirty="0" smtClean="0">
                <a:latin typeface="Arial" panose="020B0604020202020204"/>
                <a:cs typeface="Arial" panose="020B0604020202020204"/>
              </a:rPr>
              <a:t>Examples </a:t>
            </a:r>
            <a:r>
              <a:rPr sz="1200" dirty="0">
                <a:latin typeface="Arial" panose="020B0604020202020204"/>
                <a:cs typeface="Arial" panose="020B0604020202020204"/>
              </a:rPr>
              <a:t>of </a:t>
            </a:r>
            <a:r>
              <a:rPr sz="1200" spc="-5" dirty="0">
                <a:latin typeface="Arial" panose="020B0604020202020204"/>
                <a:cs typeface="Arial" panose="020B0604020202020204"/>
              </a:rPr>
              <a:t>functional areas of operation and their business</a:t>
            </a:r>
            <a:r>
              <a:rPr sz="1200" spc="135" dirty="0">
                <a:latin typeface="Arial" panose="020B0604020202020204"/>
                <a:cs typeface="Arial" panose="020B0604020202020204"/>
              </a:rPr>
              <a:t> </a:t>
            </a:r>
            <a:r>
              <a:rPr sz="1200" spc="-5" dirty="0">
                <a:latin typeface="Arial" panose="020B0604020202020204"/>
                <a:cs typeface="Arial" panose="020B0604020202020204"/>
              </a:rPr>
              <a:t>functions</a:t>
            </a:r>
            <a:endParaRPr sz="1200" spc="-5" dirty="0">
              <a:latin typeface="Arial" panose="020B0604020202020204"/>
              <a:cs typeface="Arial" panose="020B0604020202020204"/>
            </a:endParaRPr>
          </a:p>
        </p:txBody>
      </p:sp>
      <p:sp>
        <p:nvSpPr>
          <p:cNvPr id="3" name="object 3"/>
          <p:cNvSpPr txBox="true">
            <a:spLocks noGrp="true"/>
          </p:cNvSpPr>
          <p:nvPr>
            <p:ph type="title"/>
          </p:nvPr>
        </p:nvSpPr>
        <p:spPr>
          <a:xfrm>
            <a:off x="1406525" y="244993"/>
            <a:ext cx="7737475" cy="381635"/>
          </a:xfrm>
          <a:prstGeom prst="rect">
            <a:avLst/>
          </a:prstGeom>
        </p:spPr>
        <p:txBody>
          <a:bodyPr vert="horz" wrap="square" lIns="0" tIns="12700" rIns="0" bIns="0" rtlCol="0">
            <a:spAutoFit/>
          </a:bodyPr>
          <a:lstStyle/>
          <a:p>
            <a:pPr marL="12700">
              <a:lnSpc>
                <a:spcPct val="100000"/>
              </a:lnSpc>
              <a:spcBef>
                <a:spcPts val="100"/>
              </a:spcBef>
              <a:tabLst>
                <a:tab pos="3988435" algn="l"/>
              </a:tabLst>
            </a:pPr>
            <a:r>
              <a:rPr sz="2400" spc="-10" dirty="0">
                <a:solidFill>
                  <a:srgbClr val="212121"/>
                </a:solidFill>
              </a:rPr>
              <a:t>Functional</a:t>
            </a:r>
            <a:r>
              <a:rPr sz="2400" dirty="0">
                <a:solidFill>
                  <a:srgbClr val="212121"/>
                </a:solidFill>
              </a:rPr>
              <a:t> </a:t>
            </a:r>
            <a:r>
              <a:rPr sz="2400" spc="-95" dirty="0">
                <a:solidFill>
                  <a:srgbClr val="212121"/>
                </a:solidFill>
              </a:rPr>
              <a:t>Areas</a:t>
            </a:r>
            <a:r>
              <a:rPr sz="2400" spc="15" dirty="0">
                <a:solidFill>
                  <a:srgbClr val="212121"/>
                </a:solidFill>
              </a:rPr>
              <a:t> </a:t>
            </a:r>
            <a:r>
              <a:rPr sz="2400" spc="-20" dirty="0" smtClean="0">
                <a:solidFill>
                  <a:srgbClr val="212121"/>
                </a:solidFill>
              </a:rPr>
              <a:t>of</a:t>
            </a:r>
            <a:r>
              <a:rPr lang="en-US" sz="2400" spc="-20" dirty="0" smtClean="0">
                <a:solidFill>
                  <a:srgbClr val="212121"/>
                </a:solidFill>
              </a:rPr>
              <a:t> </a:t>
            </a:r>
            <a:r>
              <a:rPr sz="2400" spc="-35" dirty="0" smtClean="0">
                <a:solidFill>
                  <a:srgbClr val="212121"/>
                </a:solidFill>
              </a:rPr>
              <a:t>Operation</a:t>
            </a:r>
            <a:r>
              <a:rPr sz="2400" spc="-70" dirty="0" smtClean="0">
                <a:solidFill>
                  <a:srgbClr val="212121"/>
                </a:solidFill>
              </a:rPr>
              <a:t> </a:t>
            </a:r>
            <a:r>
              <a:rPr sz="2400" spc="-15" dirty="0">
                <a:solidFill>
                  <a:srgbClr val="212121"/>
                </a:solidFill>
              </a:rPr>
              <a:t>(cont’d.)</a:t>
            </a:r>
            <a:endParaRPr sz="2400" spc="-15" dirty="0">
              <a:solidFill>
                <a:srgbClr val="212121"/>
              </a:solidFill>
            </a:endParaRPr>
          </a:p>
        </p:txBody>
      </p:sp>
      <p:sp>
        <p:nvSpPr>
          <p:cNvPr id="6" name="object 6"/>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4" name="object 4"/>
          <p:cNvSpPr/>
          <p:nvPr/>
        </p:nvSpPr>
        <p:spPr>
          <a:xfrm>
            <a:off x="1066800" y="838186"/>
            <a:ext cx="7848600" cy="5486413"/>
          </a:xfrm>
          <a:prstGeom prst="rect">
            <a:avLst/>
          </a:prstGeom>
          <a:blipFill>
            <a:blip r:embed="rId1" cstate="print"/>
            <a:stretch>
              <a:fillRect/>
            </a:stretch>
          </a:blipFill>
        </p:spPr>
        <p:txBody>
          <a:bodyPr wrap="square" lIns="0" tIns="0" rIns="0" bIns="0" rtlCol="0"/>
          <a:lstStyle/>
          <a:p>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164742" y="652920"/>
            <a:ext cx="6816090" cy="320675"/>
          </a:xfrm>
          <a:prstGeom prst="rect">
            <a:avLst/>
          </a:prstGeom>
        </p:spPr>
        <p:txBody>
          <a:bodyPr vert="horz" wrap="square" lIns="0" tIns="13335" rIns="0" bIns="0" rtlCol="0">
            <a:spAutoFit/>
          </a:bodyPr>
          <a:lstStyle/>
          <a:p>
            <a:pPr marL="12700">
              <a:lnSpc>
                <a:spcPct val="100000"/>
              </a:lnSpc>
              <a:spcBef>
                <a:spcPts val="105"/>
              </a:spcBef>
            </a:pPr>
            <a:r>
              <a:rPr sz="2000" spc="-10" dirty="0"/>
              <a:t>Functional </a:t>
            </a:r>
            <a:r>
              <a:rPr sz="2000" spc="-90" dirty="0"/>
              <a:t>Areas </a:t>
            </a:r>
            <a:r>
              <a:rPr sz="2000" spc="-15" dirty="0"/>
              <a:t>of </a:t>
            </a:r>
            <a:r>
              <a:rPr sz="2000" spc="-35" dirty="0"/>
              <a:t>Operation</a:t>
            </a:r>
            <a:r>
              <a:rPr sz="2000" spc="90" dirty="0"/>
              <a:t> </a:t>
            </a:r>
            <a:r>
              <a:rPr sz="2000" spc="-10" dirty="0"/>
              <a:t>(cont’d.)</a:t>
            </a:r>
            <a:endParaRPr sz="2000" spc="-1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879362" y="1143000"/>
            <a:ext cx="8227060" cy="2572385"/>
          </a:xfrm>
          <a:prstGeom prst="rect">
            <a:avLst/>
          </a:prstGeom>
        </p:spPr>
        <p:txBody>
          <a:bodyPr vert="horz" wrap="square" lIns="0" tIns="97790" rIns="0" bIns="0" rtlCol="0">
            <a:spAutoFit/>
          </a:bodyPr>
          <a:lstStyle/>
          <a:p>
            <a:pPr marL="355600" indent="-342900">
              <a:lnSpc>
                <a:spcPct val="150000"/>
              </a:lnSpc>
              <a:spcBef>
                <a:spcPts val="770"/>
              </a:spcBef>
              <a:buChar char="•"/>
              <a:tabLst>
                <a:tab pos="354965" algn="l"/>
                <a:tab pos="355600" algn="l"/>
              </a:tabLst>
            </a:pPr>
            <a:r>
              <a:rPr sz="1600" dirty="0">
                <a:latin typeface="DejaVu Serif" panose="02060603050605020204"/>
                <a:cs typeface="DejaVu Serif" panose="02060603050605020204"/>
              </a:rPr>
              <a:t>Functional areas are interdependent</a:t>
            </a:r>
            <a:endParaRPr sz="1600" dirty="0">
              <a:latin typeface="DejaVu Serif" panose="02060603050605020204"/>
              <a:cs typeface="DejaVu Serif" panose="02060603050605020204"/>
            </a:endParaRPr>
          </a:p>
          <a:p>
            <a:pPr marL="469900">
              <a:lnSpc>
                <a:spcPct val="150000"/>
              </a:lnSpc>
              <a:spcBef>
                <a:spcPts val="675"/>
              </a:spcBef>
            </a:pPr>
            <a:r>
              <a:rPr sz="1600" dirty="0">
                <a:latin typeface="DejaVu Serif" panose="02060603050605020204"/>
                <a:cs typeface="DejaVu Serif" panose="02060603050605020204"/>
              </a:rPr>
              <a:t>– Each requires data from the others</a:t>
            </a:r>
            <a:endParaRPr sz="1600" dirty="0">
              <a:latin typeface="DejaVu Serif" panose="02060603050605020204"/>
              <a:cs typeface="DejaVu Serif" panose="02060603050605020204"/>
            </a:endParaRPr>
          </a:p>
          <a:p>
            <a:pPr marL="355600" marR="121285" indent="-342900">
              <a:lnSpc>
                <a:spcPct val="150000"/>
              </a:lnSpc>
              <a:spcBef>
                <a:spcPts val="675"/>
              </a:spcBef>
              <a:buChar char="•"/>
              <a:tabLst>
                <a:tab pos="354965" algn="l"/>
                <a:tab pos="355600" algn="l"/>
              </a:tabLst>
            </a:pPr>
            <a:r>
              <a:rPr sz="1600" dirty="0">
                <a:latin typeface="DejaVu Serif" panose="02060603050605020204"/>
                <a:cs typeface="DejaVu Serif" panose="02060603050605020204"/>
              </a:rPr>
              <a:t>Better integration of functional areas leads to  improvements in communication, workflow, and  success of company</a:t>
            </a:r>
            <a:endParaRPr sz="1600" dirty="0">
              <a:latin typeface="DejaVu Serif" panose="02060603050605020204"/>
              <a:cs typeface="DejaVu Serif" panose="02060603050605020204"/>
            </a:endParaRPr>
          </a:p>
          <a:p>
            <a:pPr marL="355600" marR="5080" indent="-342900">
              <a:lnSpc>
                <a:spcPct val="150000"/>
              </a:lnSpc>
              <a:spcBef>
                <a:spcPts val="670"/>
              </a:spcBef>
              <a:buFont typeface="DejaVu Serif" panose="02060603050605020204"/>
              <a:buChar char="•"/>
              <a:tabLst>
                <a:tab pos="354965" algn="l"/>
                <a:tab pos="355600" algn="l"/>
              </a:tabLst>
            </a:pPr>
            <a:r>
              <a:rPr sz="1600" b="1" dirty="0">
                <a:latin typeface="Times New Roman" panose="02020603050405020304"/>
                <a:cs typeface="Times New Roman" panose="02020603050405020304"/>
              </a:rPr>
              <a:t>Information system (IS)</a:t>
            </a:r>
            <a:r>
              <a:rPr sz="1600" dirty="0">
                <a:latin typeface="DejaVu Serif" panose="02060603050605020204"/>
                <a:cs typeface="DejaVu Serif" panose="02060603050605020204"/>
              </a:rPr>
              <a:t>: Computers, people,  procedures, and software that store, organize, and  deliver information</a:t>
            </a:r>
            <a:endParaRPr sz="1600" dirty="0">
              <a:latin typeface="DejaVu Serif" panose="02060603050605020204"/>
              <a:cs typeface="DejaVu Serif" panose="02060603050605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514600" y="351951"/>
            <a:ext cx="5344287" cy="443230"/>
          </a:xfrm>
          <a:prstGeom prst="rect">
            <a:avLst/>
          </a:prstGeom>
        </p:spPr>
        <p:txBody>
          <a:bodyPr vert="horz" wrap="square" lIns="0" tIns="12700" rIns="0" bIns="0" rtlCol="0">
            <a:spAutoFit/>
          </a:bodyPr>
          <a:lstStyle/>
          <a:p>
            <a:pPr marL="12700">
              <a:lnSpc>
                <a:spcPct val="100000"/>
              </a:lnSpc>
              <a:spcBef>
                <a:spcPts val="100"/>
              </a:spcBef>
            </a:pPr>
            <a:r>
              <a:rPr sz="2800" b="0" dirty="0">
                <a:latin typeface="DejaVu Serif" panose="02060603050605020204"/>
                <a:cs typeface="DejaVu Serif" panose="02060603050605020204"/>
              </a:rPr>
              <a:t>Business Processes</a:t>
            </a:r>
            <a:endParaRPr sz="28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700" spc="-235" dirty="0"/>
            </a:fld>
            <a:endParaRPr sz="700" spc="-235" dirty="0"/>
          </a:p>
        </p:txBody>
      </p:sp>
      <p:sp>
        <p:nvSpPr>
          <p:cNvPr id="3" name="object 3"/>
          <p:cNvSpPr txBox="true"/>
          <p:nvPr/>
        </p:nvSpPr>
        <p:spPr>
          <a:xfrm>
            <a:off x="838200" y="1066800"/>
            <a:ext cx="8150860" cy="1998980"/>
          </a:xfrm>
          <a:prstGeom prst="rect">
            <a:avLst/>
          </a:prstGeom>
        </p:spPr>
        <p:txBody>
          <a:bodyPr vert="horz" wrap="square" lIns="0" tIns="13335" rIns="0" bIns="0" rtlCol="0">
            <a:spAutoFit/>
          </a:bodyPr>
          <a:lstStyle/>
          <a:p>
            <a:pPr marL="355600" marR="294640" indent="-342900" algn="just">
              <a:lnSpc>
                <a:spcPct val="150000"/>
              </a:lnSpc>
              <a:spcBef>
                <a:spcPts val="105"/>
              </a:spcBef>
              <a:buChar char="•"/>
              <a:tabLst>
                <a:tab pos="355600" algn="l"/>
              </a:tabLst>
            </a:pPr>
            <a:r>
              <a:rPr sz="1600" dirty="0">
                <a:latin typeface="DejaVu Serif" panose="02060603050605020204"/>
                <a:cs typeface="DejaVu Serif" panose="02060603050605020204"/>
              </a:rPr>
              <a:t>Collection of activities that takes one or more  kinds of input and creates an output that is of  value to customer</a:t>
            </a:r>
            <a:endParaRPr sz="1600" dirty="0">
              <a:latin typeface="DejaVu Serif" panose="02060603050605020204"/>
              <a:cs typeface="DejaVu Serif" panose="02060603050605020204"/>
            </a:endParaRPr>
          </a:p>
          <a:p>
            <a:pPr marL="756285" marR="334010" indent="-287020" algn="just">
              <a:lnSpc>
                <a:spcPct val="150000"/>
              </a:lnSpc>
              <a:spcBef>
                <a:spcPts val="715"/>
              </a:spcBef>
            </a:pPr>
            <a:r>
              <a:rPr sz="1400" dirty="0">
                <a:latin typeface="DejaVu Serif" panose="02060603050605020204"/>
                <a:cs typeface="DejaVu Serif" panose="02060603050605020204"/>
              </a:rPr>
              <a:t>– Customer can be traditional external customer or  internal customer</a:t>
            </a:r>
            <a:endParaRPr sz="1400" dirty="0">
              <a:latin typeface="DejaVu Serif" panose="02060603050605020204"/>
              <a:cs typeface="DejaVu Serif" panose="02060603050605020204"/>
            </a:endParaRPr>
          </a:p>
          <a:p>
            <a:pPr marL="355600" marR="5080" indent="-342900" algn="just">
              <a:lnSpc>
                <a:spcPct val="150000"/>
              </a:lnSpc>
              <a:spcBef>
                <a:spcPts val="730"/>
              </a:spcBef>
              <a:buChar char="•"/>
              <a:tabLst>
                <a:tab pos="354965" algn="l"/>
                <a:tab pos="355600" algn="l"/>
              </a:tabLst>
            </a:pPr>
            <a:r>
              <a:rPr sz="1600" dirty="0">
                <a:latin typeface="DejaVu Serif" panose="02060603050605020204"/>
                <a:cs typeface="DejaVu Serif" panose="02060603050605020204"/>
              </a:rPr>
              <a:t>Thinking in terms of business processes helps  managers to look at their organization from the  customer’s perspective</a:t>
            </a:r>
            <a:endParaRPr sz="1600" dirty="0">
              <a:latin typeface="DejaVu Serif" panose="02060603050605020204"/>
              <a:cs typeface="DejaVu Serif" panose="0206060305060502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219200" y="413447"/>
            <a:ext cx="7612380" cy="628015"/>
          </a:xfrm>
          <a:prstGeom prst="rect">
            <a:avLst/>
          </a:prstGeom>
        </p:spPr>
        <p:txBody>
          <a:bodyPr vert="horz" wrap="square" lIns="0" tIns="12700" rIns="0" bIns="0" rtlCol="0">
            <a:spAutoFit/>
          </a:bodyPr>
          <a:lstStyle/>
          <a:p>
            <a:pPr marL="12700" marR="5080" indent="469265">
              <a:lnSpc>
                <a:spcPct val="100000"/>
              </a:lnSpc>
              <a:spcBef>
                <a:spcPts val="100"/>
              </a:spcBef>
            </a:pPr>
            <a:r>
              <a:rPr sz="2000" b="0" dirty="0">
                <a:latin typeface="DejaVu Serif" panose="02060603050605020204"/>
                <a:cs typeface="DejaVu Serif" panose="02060603050605020204"/>
              </a:rPr>
              <a:t>Functional Areas and Business  Processes of a Very Small Business</a:t>
            </a:r>
            <a:endParaRPr sz="2000" b="0" dirty="0">
              <a:latin typeface="DejaVu Serif" panose="02060603050605020204"/>
              <a:cs typeface="DejaVu Serif" panose="02060603050605020204"/>
            </a:endParaRPr>
          </a:p>
        </p:txBody>
      </p:sp>
      <p:sp>
        <p:nvSpPr>
          <p:cNvPr id="3" name="object 3"/>
          <p:cNvSpPr txBox="true"/>
          <p:nvPr/>
        </p:nvSpPr>
        <p:spPr>
          <a:xfrm>
            <a:off x="914400" y="1143000"/>
            <a:ext cx="7924800" cy="2920365"/>
          </a:xfrm>
          <a:prstGeom prst="rect">
            <a:avLst/>
          </a:prstGeom>
        </p:spPr>
        <p:txBody>
          <a:bodyPr vert="horz" wrap="square" lIns="0" tIns="117475" rIns="0" bIns="0" rtlCol="0">
            <a:spAutoFit/>
          </a:bodyPr>
          <a:lstStyle/>
          <a:p>
            <a:pPr marL="355600" indent="-342900">
              <a:lnSpc>
                <a:spcPct val="150000"/>
              </a:lnSpc>
              <a:spcBef>
                <a:spcPts val="925"/>
              </a:spcBef>
              <a:buChar char="•"/>
              <a:tabLst>
                <a:tab pos="354965" algn="l"/>
                <a:tab pos="355600" algn="l"/>
              </a:tabLst>
            </a:pPr>
            <a:r>
              <a:rPr sz="2000" dirty="0">
                <a:latin typeface="DejaVu Serif" panose="02060603050605020204"/>
                <a:cs typeface="DejaVu Serif" panose="02060603050605020204"/>
              </a:rPr>
              <a:t>Example: A fictitious coffee shop</a:t>
            </a:r>
            <a:endParaRPr sz="2000" dirty="0">
              <a:latin typeface="DejaVu Serif" panose="02060603050605020204"/>
              <a:cs typeface="DejaVu Serif" panose="02060603050605020204"/>
            </a:endParaRPr>
          </a:p>
          <a:p>
            <a:pPr marL="756285" lvl="1" indent="-286385">
              <a:lnSpc>
                <a:spcPct val="150000"/>
              </a:lnSpc>
              <a:spcBef>
                <a:spcPts val="710"/>
              </a:spcBef>
              <a:buChar char="–"/>
              <a:tabLst>
                <a:tab pos="756920" algn="l"/>
              </a:tabLst>
            </a:pPr>
            <a:r>
              <a:rPr dirty="0">
                <a:latin typeface="DejaVu Serif" panose="02060603050605020204"/>
                <a:cs typeface="DejaVu Serif" panose="02060603050605020204"/>
              </a:rPr>
              <a:t>Examine business processes of the coffee shop</a:t>
            </a:r>
            <a:endParaRPr dirty="0">
              <a:latin typeface="DejaVu Serif" panose="02060603050605020204"/>
              <a:cs typeface="DejaVu Serif" panose="02060603050605020204"/>
            </a:endParaRPr>
          </a:p>
          <a:p>
            <a:pPr marL="756285" marR="271145" lvl="1" indent="-286385">
              <a:lnSpc>
                <a:spcPct val="150000"/>
              </a:lnSpc>
              <a:spcBef>
                <a:spcPts val="675"/>
              </a:spcBef>
              <a:buChar char="–"/>
              <a:tabLst>
                <a:tab pos="756920" algn="l"/>
              </a:tabLst>
            </a:pPr>
            <a:r>
              <a:rPr dirty="0">
                <a:latin typeface="DejaVu Serif" panose="02060603050605020204"/>
                <a:cs typeface="DejaVu Serif" panose="02060603050605020204"/>
              </a:rPr>
              <a:t>See why coordination of functional areas helps  achieve efficient and effective business processes</a:t>
            </a:r>
            <a:endParaRPr dirty="0">
              <a:latin typeface="DejaVu Serif" panose="02060603050605020204"/>
              <a:cs typeface="DejaVu Serif" panose="02060603050605020204"/>
            </a:endParaRPr>
          </a:p>
          <a:p>
            <a:pPr marL="756285" marR="5080" lvl="1" indent="-286385">
              <a:lnSpc>
                <a:spcPct val="150000"/>
              </a:lnSpc>
              <a:spcBef>
                <a:spcPts val="675"/>
              </a:spcBef>
              <a:buChar char="–"/>
              <a:tabLst>
                <a:tab pos="756920" algn="l"/>
              </a:tabLst>
            </a:pPr>
            <a:r>
              <a:rPr dirty="0">
                <a:latin typeface="DejaVu Serif" panose="02060603050605020204"/>
                <a:cs typeface="DejaVu Serif" panose="02060603050605020204"/>
              </a:rPr>
              <a:t>Look at how integration of the information system  improves the business</a:t>
            </a:r>
            <a:endParaRPr dirty="0">
              <a:latin typeface="DejaVu Serif" panose="02060603050605020204"/>
              <a:cs typeface="DejaVu Serif" panose="02060603050605020204"/>
            </a:endParaRPr>
          </a:p>
        </p:txBody>
      </p:sp>
      <p:sp>
        <p:nvSpPr>
          <p:cNvPr id="5" name="object 5"/>
          <p:cNvSpPr txBox="true"/>
          <p:nvPr/>
        </p:nvSpPr>
        <p:spPr>
          <a:xfrm>
            <a:off x="4475226" y="6288990"/>
            <a:ext cx="193040" cy="203835"/>
          </a:xfrm>
          <a:prstGeom prst="rect">
            <a:avLst/>
          </a:prstGeom>
        </p:spPr>
        <p:txBody>
          <a:bodyPr vert="horz" wrap="square" lIns="0" tIns="0" rIns="0" bIns="0" rtlCol="0">
            <a:spAutoFit/>
          </a:bodyPr>
          <a:lstStyle/>
          <a:p>
            <a:pPr marL="12700">
              <a:lnSpc>
                <a:spcPts val="1590"/>
              </a:lnSpc>
            </a:pPr>
            <a:r>
              <a:rPr sz="900" spc="-235" dirty="0">
                <a:latin typeface="DejaVu Serif" panose="02060603050605020204"/>
                <a:cs typeface="DejaVu Serif" panose="02060603050605020204"/>
              </a:rPr>
              <a:t>36</a:t>
            </a:r>
            <a:endParaRPr sz="900" spc="-235" dirty="0">
              <a:latin typeface="DejaVu Serif" panose="02060603050605020204"/>
              <a:cs typeface="DejaVu Serif" panose="02060603050605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393060" y="548335"/>
            <a:ext cx="5531740" cy="505460"/>
          </a:xfrm>
          <a:prstGeom prst="rect">
            <a:avLst/>
          </a:prstGeom>
        </p:spPr>
        <p:txBody>
          <a:bodyPr vert="horz" wrap="square" lIns="0" tIns="13335" rIns="0" bIns="0" rtlCol="0">
            <a:spAutoFit/>
          </a:bodyPr>
          <a:lstStyle/>
          <a:p>
            <a:pPr marL="12700" algn="ctr">
              <a:lnSpc>
                <a:spcPct val="100000"/>
              </a:lnSpc>
              <a:spcBef>
                <a:spcPts val="105"/>
              </a:spcBef>
            </a:pPr>
            <a:r>
              <a:rPr sz="3200" b="0" dirty="0">
                <a:latin typeface="DejaVu Serif" panose="02060603050605020204"/>
                <a:cs typeface="DejaVu Serif" panose="02060603050605020204"/>
              </a:rPr>
              <a:t>Marketing and Sales</a:t>
            </a:r>
            <a:endParaRPr sz="32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1524000" y="1482429"/>
            <a:ext cx="6400800" cy="2245360"/>
          </a:xfrm>
          <a:prstGeom prst="rect">
            <a:avLst/>
          </a:prstGeom>
        </p:spPr>
        <p:txBody>
          <a:bodyPr vert="horz" wrap="square" lIns="0" tIns="116839" rIns="0" bIns="0" rtlCol="0">
            <a:spAutoFit/>
          </a:bodyPr>
          <a:lstStyle/>
          <a:p>
            <a:pPr marL="355600" indent="-342900">
              <a:lnSpc>
                <a:spcPct val="100000"/>
              </a:lnSpc>
              <a:spcBef>
                <a:spcPts val="920"/>
              </a:spcBef>
              <a:buChar char="•"/>
              <a:tabLst>
                <a:tab pos="354965" algn="l"/>
                <a:tab pos="355600" algn="l"/>
              </a:tabLst>
            </a:pPr>
            <a:r>
              <a:rPr sz="2000" dirty="0">
                <a:latin typeface="DejaVu Serif" panose="02060603050605020204"/>
                <a:cs typeface="DejaVu Serif" panose="02060603050605020204"/>
              </a:rPr>
              <a:t>Functions of Marketing and Sales</a:t>
            </a:r>
            <a:endParaRPr sz="2000" dirty="0">
              <a:latin typeface="DejaVu Serif" panose="02060603050605020204"/>
              <a:cs typeface="DejaVu Serif" panose="02060603050605020204"/>
            </a:endParaRPr>
          </a:p>
          <a:p>
            <a:pPr marL="756285" lvl="1" indent="-286385">
              <a:lnSpc>
                <a:spcPct val="100000"/>
              </a:lnSpc>
              <a:spcBef>
                <a:spcPts val="715"/>
              </a:spcBef>
              <a:buChar char="–"/>
              <a:tabLst>
                <a:tab pos="756920" algn="l"/>
              </a:tabLst>
            </a:pPr>
            <a:r>
              <a:rPr dirty="0">
                <a:latin typeface="DejaVu Serif" panose="02060603050605020204"/>
                <a:cs typeface="DejaVu Serif" panose="02060603050605020204"/>
              </a:rPr>
              <a:t>Developing products</a:t>
            </a:r>
            <a:endParaRPr dirty="0">
              <a:latin typeface="DejaVu Serif" panose="02060603050605020204"/>
              <a:cs typeface="DejaVu Serif" panose="02060603050605020204"/>
            </a:endParaRPr>
          </a:p>
          <a:p>
            <a:pPr marL="756285" lvl="1" indent="-286385">
              <a:lnSpc>
                <a:spcPct val="100000"/>
              </a:lnSpc>
              <a:spcBef>
                <a:spcPts val="675"/>
              </a:spcBef>
              <a:buChar char="–"/>
              <a:tabLst>
                <a:tab pos="756920" algn="l"/>
              </a:tabLst>
            </a:pPr>
            <a:r>
              <a:rPr dirty="0">
                <a:latin typeface="DejaVu Serif" panose="02060603050605020204"/>
                <a:cs typeface="DejaVu Serif" panose="02060603050605020204"/>
              </a:rPr>
              <a:t>Determining pricing</a:t>
            </a:r>
            <a:endParaRPr dirty="0">
              <a:latin typeface="DejaVu Serif" panose="02060603050605020204"/>
              <a:cs typeface="DejaVu Serif" panose="02060603050605020204"/>
            </a:endParaRPr>
          </a:p>
          <a:p>
            <a:pPr marL="756285" lvl="1" indent="-286385">
              <a:lnSpc>
                <a:spcPct val="100000"/>
              </a:lnSpc>
              <a:spcBef>
                <a:spcPts val="670"/>
              </a:spcBef>
              <a:buChar char="–"/>
              <a:tabLst>
                <a:tab pos="756920" algn="l"/>
              </a:tabLst>
            </a:pPr>
            <a:r>
              <a:rPr dirty="0">
                <a:latin typeface="DejaVu Serif" panose="02060603050605020204"/>
                <a:cs typeface="DejaVu Serif" panose="02060603050605020204"/>
              </a:rPr>
              <a:t>Promoting products to customers</a:t>
            </a:r>
            <a:endParaRPr dirty="0">
              <a:latin typeface="DejaVu Serif" panose="02060603050605020204"/>
              <a:cs typeface="DejaVu Serif" panose="02060603050605020204"/>
            </a:endParaRPr>
          </a:p>
          <a:p>
            <a:pPr marL="756285" lvl="1" indent="-286385">
              <a:lnSpc>
                <a:spcPct val="100000"/>
              </a:lnSpc>
              <a:spcBef>
                <a:spcPts val="675"/>
              </a:spcBef>
              <a:buChar char="–"/>
              <a:tabLst>
                <a:tab pos="756920" algn="l"/>
              </a:tabLst>
            </a:pPr>
            <a:r>
              <a:rPr dirty="0">
                <a:latin typeface="DejaVu Serif" panose="02060603050605020204"/>
                <a:cs typeface="DejaVu Serif" panose="02060603050605020204"/>
              </a:rPr>
              <a:t>Taking customers’ orders</a:t>
            </a:r>
            <a:endParaRPr dirty="0">
              <a:latin typeface="DejaVu Serif" panose="02060603050605020204"/>
              <a:cs typeface="DejaVu Serif" panose="02060603050605020204"/>
            </a:endParaRPr>
          </a:p>
          <a:p>
            <a:pPr marL="756285" lvl="1" indent="-286385">
              <a:lnSpc>
                <a:spcPct val="100000"/>
              </a:lnSpc>
              <a:spcBef>
                <a:spcPts val="670"/>
              </a:spcBef>
              <a:buChar char="–"/>
              <a:tabLst>
                <a:tab pos="756920" algn="l"/>
              </a:tabLst>
            </a:pPr>
            <a:r>
              <a:rPr dirty="0">
                <a:latin typeface="DejaVu Serif" panose="02060603050605020204"/>
                <a:cs typeface="DejaVu Serif" panose="02060603050605020204"/>
              </a:rPr>
              <a:t>Helping create a sales forecast</a:t>
            </a:r>
            <a:endParaRPr dirty="0">
              <a:latin typeface="DejaVu Serif" panose="02060603050605020204"/>
              <a:cs typeface="DejaVu Serif" panose="0206060305060502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524000" y="244997"/>
            <a:ext cx="6662548"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Marketing and Sales (cont’d.)</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535940" y="1191060"/>
            <a:ext cx="7788909" cy="3498850"/>
          </a:xfrm>
          <a:prstGeom prst="rect">
            <a:avLst/>
          </a:prstGeom>
        </p:spPr>
        <p:txBody>
          <a:bodyPr vert="horz" wrap="square" lIns="0" tIns="116839" rIns="0" bIns="0" rtlCol="0">
            <a:spAutoFit/>
          </a:bodyPr>
          <a:lstStyle/>
          <a:p>
            <a:pPr marL="355600" indent="-342900" algn="just">
              <a:lnSpc>
                <a:spcPct val="150000"/>
              </a:lnSpc>
              <a:spcBef>
                <a:spcPts val="920"/>
              </a:spcBef>
              <a:buChar char="•"/>
              <a:tabLst>
                <a:tab pos="354965" algn="l"/>
                <a:tab pos="355600" algn="l"/>
              </a:tabLst>
            </a:pPr>
            <a:r>
              <a:rPr sz="1600" dirty="0">
                <a:latin typeface="DejaVu Serif" panose="02060603050605020204"/>
                <a:cs typeface="DejaVu Serif" panose="02060603050605020204"/>
              </a:rPr>
              <a:t>Marketing and Sales tasks for the coffee shop</a:t>
            </a:r>
            <a:endParaRPr sz="1600" dirty="0">
              <a:latin typeface="DejaVu Serif" panose="02060603050605020204"/>
              <a:cs typeface="DejaVu Serif" panose="02060603050605020204"/>
            </a:endParaRPr>
          </a:p>
          <a:p>
            <a:pPr marL="756285" lvl="1" indent="-286385" algn="just">
              <a:lnSpc>
                <a:spcPct val="150000"/>
              </a:lnSpc>
              <a:spcBef>
                <a:spcPts val="715"/>
              </a:spcBef>
              <a:buChar char="–"/>
              <a:tabLst>
                <a:tab pos="756920" algn="l"/>
              </a:tabLst>
            </a:pPr>
            <a:r>
              <a:rPr sz="1600" dirty="0">
                <a:latin typeface="DejaVu Serif" panose="02060603050605020204"/>
                <a:cs typeface="DejaVu Serif" panose="02060603050605020204"/>
              </a:rPr>
              <a:t>Formal recordkeeping not required</a:t>
            </a:r>
            <a:endParaRPr sz="1600" dirty="0">
              <a:latin typeface="DejaVu Serif" panose="02060603050605020204"/>
              <a:cs typeface="DejaVu Serif" panose="02060603050605020204"/>
            </a:endParaRPr>
          </a:p>
          <a:p>
            <a:pPr marL="756285" lvl="1" indent="-286385" algn="just">
              <a:lnSpc>
                <a:spcPct val="150000"/>
              </a:lnSpc>
              <a:spcBef>
                <a:spcPts val="675"/>
              </a:spcBef>
              <a:buChar char="–"/>
              <a:tabLst>
                <a:tab pos="756920" algn="l"/>
              </a:tabLst>
            </a:pPr>
            <a:r>
              <a:rPr sz="1600" dirty="0">
                <a:latin typeface="DejaVu Serif" panose="02060603050605020204"/>
                <a:cs typeface="DejaVu Serif" panose="02060603050605020204"/>
              </a:rPr>
              <a:t>Need to keep track of customers</a:t>
            </a:r>
            <a:endParaRPr sz="1600" dirty="0">
              <a:latin typeface="DejaVu Serif" panose="02060603050605020204"/>
              <a:cs typeface="DejaVu Serif" panose="02060603050605020204"/>
            </a:endParaRPr>
          </a:p>
          <a:p>
            <a:pPr marL="756285" lvl="1" indent="-286385" algn="just">
              <a:lnSpc>
                <a:spcPct val="150000"/>
              </a:lnSpc>
              <a:spcBef>
                <a:spcPts val="670"/>
              </a:spcBef>
              <a:buChar char="–"/>
              <a:tabLst>
                <a:tab pos="756920" algn="l"/>
              </a:tabLst>
            </a:pPr>
            <a:r>
              <a:rPr sz="1600" dirty="0">
                <a:latin typeface="DejaVu Serif" panose="02060603050605020204"/>
                <a:cs typeface="DejaVu Serif" panose="02060603050605020204"/>
              </a:rPr>
              <a:t>Product development can be done informally</a:t>
            </a:r>
            <a:endParaRPr sz="1600" dirty="0">
              <a:latin typeface="DejaVu Serif" panose="02060603050605020204"/>
              <a:cs typeface="DejaVu Serif" panose="02060603050605020204"/>
            </a:endParaRPr>
          </a:p>
          <a:p>
            <a:pPr marL="756285" marR="1283335" lvl="1" indent="-286385" algn="just">
              <a:lnSpc>
                <a:spcPct val="150000"/>
              </a:lnSpc>
              <a:spcBef>
                <a:spcPts val="675"/>
              </a:spcBef>
              <a:buChar char="–"/>
              <a:tabLst>
                <a:tab pos="756920" algn="l"/>
              </a:tabLst>
            </a:pPr>
            <a:r>
              <a:rPr sz="1600" dirty="0">
                <a:latin typeface="DejaVu Serif" panose="02060603050605020204"/>
                <a:cs typeface="DejaVu Serif" panose="02060603050605020204"/>
              </a:rPr>
              <a:t>Good repeat customers allowed to charge  purchases—up to a point</a:t>
            </a:r>
            <a:endParaRPr sz="1600" dirty="0">
              <a:latin typeface="DejaVu Serif" panose="02060603050605020204"/>
              <a:cs typeface="DejaVu Serif" panose="02060603050605020204"/>
            </a:endParaRPr>
          </a:p>
          <a:p>
            <a:pPr marL="1155700" marR="5080" lvl="2" indent="-228600" algn="just">
              <a:lnSpc>
                <a:spcPct val="150000"/>
              </a:lnSpc>
              <a:spcBef>
                <a:spcPts val="605"/>
              </a:spcBef>
              <a:buChar char="•"/>
              <a:tabLst>
                <a:tab pos="1156335" algn="l"/>
              </a:tabLst>
            </a:pPr>
            <a:r>
              <a:rPr sz="1600" dirty="0">
                <a:latin typeface="DejaVu Serif" panose="02060603050605020204"/>
                <a:cs typeface="DejaVu Serif" panose="02060603050605020204"/>
              </a:rPr>
              <a:t>Records must show how much each customer owes and  his or her available credit</a:t>
            </a:r>
            <a:endParaRPr sz="1600" dirty="0">
              <a:latin typeface="DejaVu Serif" panose="02060603050605020204"/>
              <a:cs typeface="DejaVu Serif" panose="0206060305060502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76400" y="168797"/>
            <a:ext cx="6311265"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Marketing and Sales (cont’d.)</a:t>
            </a:r>
            <a:endParaRPr sz="2400" b="0" dirty="0">
              <a:latin typeface="DejaVu Serif" panose="02060603050605020204"/>
              <a:cs typeface="DejaVu Serif" panose="02060603050605020204"/>
            </a:endParaRPr>
          </a:p>
        </p:txBody>
      </p:sp>
      <p:sp>
        <p:nvSpPr>
          <p:cNvPr id="6" name="object 6"/>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673726" y="5771556"/>
            <a:ext cx="8455660" cy="381635"/>
          </a:xfrm>
          <a:prstGeom prst="rect">
            <a:avLst/>
          </a:prstGeom>
        </p:spPr>
        <p:txBody>
          <a:bodyPr vert="horz" wrap="square" lIns="0" tIns="12700" rIns="0" bIns="0" rtlCol="0">
            <a:spAutoFit/>
          </a:bodyPr>
          <a:lstStyle/>
          <a:p>
            <a:pPr marL="12700" marR="5080" algn="ctr">
              <a:lnSpc>
                <a:spcPct val="100000"/>
              </a:lnSpc>
              <a:spcBef>
                <a:spcPts val="100"/>
              </a:spcBef>
            </a:pPr>
            <a:r>
              <a:rPr sz="1200" dirty="0" smtClean="0">
                <a:solidFill>
                  <a:srgbClr val="0D0D0D"/>
                </a:solidFill>
                <a:latin typeface="DejaVu Serif" panose="02060603050605020204"/>
                <a:cs typeface="DejaVu Serif" panose="02060603050605020204"/>
              </a:rPr>
              <a:t>The </a:t>
            </a:r>
            <a:r>
              <a:rPr sz="1200" dirty="0">
                <a:solidFill>
                  <a:srgbClr val="0D0D0D"/>
                </a:solidFill>
                <a:latin typeface="DejaVu Serif" panose="02060603050605020204"/>
                <a:cs typeface="DejaVu Serif" panose="02060603050605020204"/>
              </a:rPr>
              <a:t>Marketing and Sales functional area exchanges data with customers and  with the Human Resources, Accounting and Finance, and Supply Chain Management  functional areas</a:t>
            </a:r>
            <a:endParaRPr sz="1200" dirty="0">
              <a:solidFill>
                <a:srgbClr val="0D0D0D"/>
              </a:solidFill>
              <a:latin typeface="DejaVu Serif" panose="02060603050605020204"/>
              <a:cs typeface="DejaVu Serif" panose="02060603050605020204"/>
            </a:endParaRPr>
          </a:p>
        </p:txBody>
      </p:sp>
      <p:sp>
        <p:nvSpPr>
          <p:cNvPr id="4" name="object 4"/>
          <p:cNvSpPr/>
          <p:nvPr/>
        </p:nvSpPr>
        <p:spPr>
          <a:xfrm>
            <a:off x="1447800" y="838200"/>
            <a:ext cx="7010400" cy="4724400"/>
          </a:xfrm>
          <a:prstGeom prst="rect">
            <a:avLst/>
          </a:prstGeom>
          <a:blipFill>
            <a:blip r:embed="rId1" cstate="print"/>
            <a:stretch>
              <a:fillRect/>
            </a:stretch>
          </a:blipFill>
        </p:spPr>
        <p:txBody>
          <a:bodyPr wrap="square" lIns="0" tIns="0" rIns="0" bIns="0" rtlCol="0"/>
          <a:lstStyle/>
          <a:p>
            <a:endParaRPr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905000" y="138019"/>
            <a:ext cx="5862955"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Supply Chain Management</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685800" y="609600"/>
            <a:ext cx="8229600" cy="3924300"/>
          </a:xfrm>
          <a:prstGeom prst="rect">
            <a:avLst/>
          </a:prstGeom>
        </p:spPr>
        <p:txBody>
          <a:bodyPr vert="horz" wrap="square" lIns="0" tIns="12065" rIns="0" bIns="0" rtlCol="0">
            <a:spAutoFit/>
          </a:bodyPr>
          <a:lstStyle/>
          <a:p>
            <a:pPr marL="355600" marR="7620" indent="-342900" algn="just">
              <a:lnSpc>
                <a:spcPct val="150000"/>
              </a:lnSpc>
              <a:spcBef>
                <a:spcPts val="95"/>
              </a:spcBef>
              <a:buChar char="•"/>
              <a:tabLst>
                <a:tab pos="355600" algn="l"/>
              </a:tabLst>
            </a:pPr>
            <a:r>
              <a:rPr dirty="0">
                <a:latin typeface="DejaVu Serif" panose="02060603050605020204"/>
                <a:cs typeface="DejaVu Serif" panose="02060603050605020204"/>
              </a:rPr>
              <a:t>Supply chain management (SCM) is the active  management of supply chain activities to maximize  customer value and achieve a sustainable competitive  advantage.</a:t>
            </a:r>
            <a:endParaRPr dirty="0">
              <a:latin typeface="DejaVu Serif" panose="02060603050605020204"/>
              <a:cs typeface="DejaVu Serif" panose="02060603050605020204"/>
            </a:endParaRPr>
          </a:p>
          <a:p>
            <a:pPr marL="355600" marR="8255" indent="-342900" algn="just">
              <a:lnSpc>
                <a:spcPct val="150000"/>
              </a:lnSpc>
              <a:spcBef>
                <a:spcPts val="675"/>
              </a:spcBef>
              <a:buChar char="•"/>
              <a:tabLst>
                <a:tab pos="444500" algn="l"/>
              </a:tabLst>
            </a:pPr>
            <a:r>
              <a:rPr dirty="0">
                <a:latin typeface="DejaVu Serif" panose="02060603050605020204"/>
                <a:cs typeface="DejaVu Serif" panose="02060603050605020204"/>
              </a:rPr>
              <a:t>It represents a conscious effort by the supply chain  firms to develop and run supply chains in the most  effective &amp; efficient ways possible.</a:t>
            </a:r>
            <a:endParaRPr dirty="0">
              <a:latin typeface="DejaVu Serif" panose="02060603050605020204"/>
              <a:cs typeface="DejaVu Serif" panose="02060603050605020204"/>
            </a:endParaRPr>
          </a:p>
          <a:p>
            <a:pPr marL="355600" marR="5080" indent="-342900" algn="just">
              <a:lnSpc>
                <a:spcPct val="150000"/>
              </a:lnSpc>
              <a:spcBef>
                <a:spcPts val="675"/>
              </a:spcBef>
              <a:buChar char="•"/>
              <a:tabLst>
                <a:tab pos="355600" algn="l"/>
              </a:tabLst>
            </a:pPr>
            <a:r>
              <a:rPr dirty="0">
                <a:latin typeface="DejaVu Serif" panose="02060603050605020204"/>
                <a:cs typeface="DejaVu Serif" panose="02060603050605020204"/>
              </a:rPr>
              <a:t>Supply chain activities cover everything from product  development, sourcing, production, and logistics, as  well as the information systems needed to coordinate  these activities.</a:t>
            </a:r>
            <a:endParaRPr dirty="0">
              <a:latin typeface="DejaVu Serif" panose="02060603050605020204"/>
              <a:cs typeface="DejaVu Serif" panose="0206060305060502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40204" y="579132"/>
            <a:ext cx="5862955" cy="443865"/>
          </a:xfrm>
          <a:prstGeom prst="rect">
            <a:avLst/>
          </a:prstGeom>
        </p:spPr>
        <p:txBody>
          <a:bodyPr vert="horz" wrap="square" lIns="0" tIns="13335" rIns="0" bIns="0" rtlCol="0">
            <a:spAutoFit/>
          </a:bodyPr>
          <a:lstStyle/>
          <a:p>
            <a:pPr marL="12700" algn="ctr">
              <a:lnSpc>
                <a:spcPct val="100000"/>
              </a:lnSpc>
              <a:spcBef>
                <a:spcPts val="105"/>
              </a:spcBef>
            </a:pPr>
            <a:r>
              <a:rPr sz="2800" b="0" dirty="0">
                <a:latin typeface="DejaVu Serif" panose="02060603050605020204"/>
                <a:cs typeface="DejaVu Serif" panose="02060603050605020204"/>
              </a:rPr>
              <a:t>Supply Chain Management</a:t>
            </a:r>
            <a:endParaRPr sz="28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914400" y="1198219"/>
            <a:ext cx="8068309" cy="3394075"/>
          </a:xfrm>
          <a:prstGeom prst="rect">
            <a:avLst/>
          </a:prstGeom>
        </p:spPr>
        <p:txBody>
          <a:bodyPr vert="horz" wrap="square" lIns="0" tIns="109855" rIns="0" bIns="0" rtlCol="0">
            <a:spAutoFit/>
          </a:bodyPr>
          <a:lstStyle/>
          <a:p>
            <a:pPr marL="355600" indent="-342900" algn="just">
              <a:lnSpc>
                <a:spcPct val="150000"/>
              </a:lnSpc>
              <a:spcBef>
                <a:spcPts val="865"/>
              </a:spcBef>
              <a:buChar char="•"/>
              <a:tabLst>
                <a:tab pos="354965" algn="l"/>
                <a:tab pos="355600" algn="l"/>
              </a:tabLst>
            </a:pPr>
            <a:r>
              <a:rPr dirty="0">
                <a:latin typeface="DejaVu Serif" panose="02060603050605020204"/>
                <a:cs typeface="DejaVu Serif" panose="02060603050605020204"/>
              </a:rPr>
              <a:t>Needs information from various functional areas</a:t>
            </a:r>
            <a:endParaRPr dirty="0">
              <a:latin typeface="DejaVu Serif" panose="02060603050605020204"/>
              <a:cs typeface="DejaVu Serif" panose="02060603050605020204"/>
            </a:endParaRPr>
          </a:p>
          <a:p>
            <a:pPr marL="355600" marR="308610" indent="-342900" algn="just">
              <a:lnSpc>
                <a:spcPct val="150000"/>
              </a:lnSpc>
              <a:spcBef>
                <a:spcPts val="770"/>
              </a:spcBef>
              <a:buChar char="•"/>
              <a:tabLst>
                <a:tab pos="354965" algn="l"/>
                <a:tab pos="355600" algn="l"/>
              </a:tabLst>
            </a:pPr>
            <a:r>
              <a:rPr dirty="0">
                <a:latin typeface="DejaVu Serif" panose="02060603050605020204"/>
                <a:cs typeface="DejaVu Serif" panose="02060603050605020204"/>
              </a:rPr>
              <a:t>Production plans based on information about  product sales (actual and projected) that comes  from Marketing and Sales</a:t>
            </a:r>
            <a:endParaRPr dirty="0">
              <a:latin typeface="DejaVu Serif" panose="02060603050605020204"/>
              <a:cs typeface="DejaVu Serif" panose="02060603050605020204"/>
            </a:endParaRPr>
          </a:p>
          <a:p>
            <a:pPr marL="355600" marR="525780" indent="-342900" algn="just">
              <a:lnSpc>
                <a:spcPct val="150000"/>
              </a:lnSpc>
              <a:spcBef>
                <a:spcPts val="770"/>
              </a:spcBef>
              <a:buChar char="•"/>
              <a:tabLst>
                <a:tab pos="354965" algn="l"/>
                <a:tab pos="355600" algn="l"/>
              </a:tabLst>
            </a:pPr>
            <a:r>
              <a:rPr dirty="0">
                <a:latin typeface="DejaVu Serif" panose="02060603050605020204"/>
                <a:cs typeface="DejaVu Serif" panose="02060603050605020204"/>
              </a:rPr>
              <a:t>With accurate data about required production  levels:</a:t>
            </a:r>
            <a:endParaRPr dirty="0">
              <a:latin typeface="DejaVu Serif" panose="02060603050605020204"/>
              <a:cs typeface="DejaVu Serif" panose="02060603050605020204"/>
            </a:endParaRPr>
          </a:p>
          <a:p>
            <a:pPr marL="756285" marR="970280" lvl="1" indent="-286385" algn="just">
              <a:lnSpc>
                <a:spcPct val="150000"/>
              </a:lnSpc>
              <a:spcBef>
                <a:spcPts val="715"/>
              </a:spcBef>
              <a:buChar char="–"/>
              <a:tabLst>
                <a:tab pos="756920" algn="l"/>
              </a:tabLst>
            </a:pPr>
            <a:r>
              <a:rPr dirty="0">
                <a:latin typeface="DejaVu Serif" panose="02060603050605020204"/>
                <a:cs typeface="DejaVu Serif" panose="02060603050605020204"/>
              </a:rPr>
              <a:t>Raw material and packaging can be ordered as  needed</a:t>
            </a:r>
            <a:endParaRPr dirty="0">
              <a:latin typeface="DejaVu Serif" panose="02060603050605020204"/>
              <a:cs typeface="DejaVu Serif" panose="02060603050605020204"/>
            </a:endParaRPr>
          </a:p>
          <a:p>
            <a:pPr marL="756285" lvl="1" indent="-286385" algn="just">
              <a:lnSpc>
                <a:spcPct val="150000"/>
              </a:lnSpc>
              <a:spcBef>
                <a:spcPts val="675"/>
              </a:spcBef>
              <a:buChar char="–"/>
              <a:tabLst>
                <a:tab pos="756920" algn="l"/>
              </a:tabLst>
            </a:pPr>
            <a:r>
              <a:rPr dirty="0">
                <a:latin typeface="DejaVu Serif" panose="02060603050605020204"/>
                <a:cs typeface="DejaVu Serif" panose="02060603050605020204"/>
              </a:rPr>
              <a:t>Inventory levels can be kept low, saving money</a:t>
            </a:r>
            <a:endParaRPr dirty="0">
              <a:latin typeface="DejaVu Serif" panose="02060603050605020204"/>
              <a:cs typeface="DejaVu Serif" panose="020606030506050202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40204" y="579132"/>
            <a:ext cx="5862955" cy="443865"/>
          </a:xfrm>
          <a:prstGeom prst="rect">
            <a:avLst/>
          </a:prstGeom>
        </p:spPr>
        <p:txBody>
          <a:bodyPr vert="horz" wrap="square" lIns="0" tIns="13335" rIns="0" bIns="0" rtlCol="0">
            <a:spAutoFit/>
          </a:bodyPr>
          <a:lstStyle/>
          <a:p>
            <a:pPr marL="12700">
              <a:lnSpc>
                <a:spcPct val="100000"/>
              </a:lnSpc>
              <a:spcBef>
                <a:spcPts val="105"/>
              </a:spcBef>
            </a:pPr>
            <a:r>
              <a:rPr sz="2800" b="0" dirty="0">
                <a:latin typeface="DejaVu Serif" panose="02060603050605020204"/>
                <a:cs typeface="DejaVu Serif" panose="02060603050605020204"/>
              </a:rPr>
              <a:t>Supply Chain Management</a:t>
            </a:r>
            <a:endParaRPr sz="28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1066800" y="1447800"/>
            <a:ext cx="7846060" cy="3526155"/>
          </a:xfrm>
          <a:prstGeom prst="rect">
            <a:avLst/>
          </a:prstGeom>
        </p:spPr>
        <p:txBody>
          <a:bodyPr vert="horz" wrap="square" lIns="0" tIns="116839" rIns="0" bIns="0" rtlCol="0">
            <a:spAutoFit/>
          </a:bodyPr>
          <a:lstStyle/>
          <a:p>
            <a:pPr marL="355600" indent="-342900">
              <a:lnSpc>
                <a:spcPct val="150000"/>
              </a:lnSpc>
              <a:spcBef>
                <a:spcPts val="920"/>
              </a:spcBef>
              <a:buChar char="•"/>
              <a:tabLst>
                <a:tab pos="354965" algn="l"/>
                <a:tab pos="355600" algn="l"/>
              </a:tabLst>
            </a:pPr>
            <a:r>
              <a:rPr sz="2000" dirty="0">
                <a:latin typeface="DejaVu Serif" panose="02060603050605020204"/>
                <a:cs typeface="DejaVu Serif" panose="02060603050605020204"/>
              </a:rPr>
              <a:t>Functions within Supply Chain Management</a:t>
            </a:r>
            <a:endParaRPr sz="2000" dirty="0">
              <a:latin typeface="DejaVu Serif" panose="02060603050605020204"/>
              <a:cs typeface="DejaVu Serif" panose="02060603050605020204"/>
            </a:endParaRPr>
          </a:p>
          <a:p>
            <a:pPr marL="756285" lvl="1" indent="-286385">
              <a:lnSpc>
                <a:spcPct val="150000"/>
              </a:lnSpc>
              <a:spcBef>
                <a:spcPts val="715"/>
              </a:spcBef>
              <a:buChar char="–"/>
              <a:tabLst>
                <a:tab pos="756920" algn="l"/>
              </a:tabLst>
            </a:pPr>
            <a:r>
              <a:rPr dirty="0">
                <a:latin typeface="DejaVu Serif" panose="02060603050605020204"/>
                <a:cs typeface="DejaVu Serif" panose="02060603050605020204"/>
              </a:rPr>
              <a:t>Making the coffee (manufacturing/production)</a:t>
            </a:r>
            <a:endParaRPr dirty="0">
              <a:latin typeface="DejaVu Serif" panose="02060603050605020204"/>
              <a:cs typeface="DejaVu Serif" panose="02060603050605020204"/>
            </a:endParaRPr>
          </a:p>
          <a:p>
            <a:pPr marL="756285" lvl="1" indent="-286385">
              <a:lnSpc>
                <a:spcPct val="150000"/>
              </a:lnSpc>
              <a:spcBef>
                <a:spcPts val="675"/>
              </a:spcBef>
              <a:buChar char="–"/>
              <a:tabLst>
                <a:tab pos="756920" algn="l"/>
              </a:tabLst>
            </a:pPr>
            <a:r>
              <a:rPr dirty="0">
                <a:latin typeface="DejaVu Serif" panose="02060603050605020204"/>
                <a:cs typeface="DejaVu Serif" panose="02060603050605020204"/>
              </a:rPr>
              <a:t>Buying raw materials (purchasing)</a:t>
            </a:r>
            <a:endParaRPr dirty="0">
              <a:latin typeface="DejaVu Serif" panose="02060603050605020204"/>
              <a:cs typeface="DejaVu Serif" panose="02060603050605020204"/>
            </a:endParaRPr>
          </a:p>
          <a:p>
            <a:pPr marL="355600" marR="225425" indent="-342900">
              <a:lnSpc>
                <a:spcPct val="150000"/>
              </a:lnSpc>
              <a:spcBef>
                <a:spcPts val="725"/>
              </a:spcBef>
              <a:buChar char="•"/>
              <a:tabLst>
                <a:tab pos="354965" algn="l"/>
                <a:tab pos="355600" algn="l"/>
              </a:tabLst>
            </a:pPr>
            <a:r>
              <a:rPr sz="2000" dirty="0">
                <a:latin typeface="DejaVu Serif" panose="02060603050605020204"/>
                <a:cs typeface="DejaVu Serif" panose="02060603050605020204"/>
              </a:rPr>
              <a:t>Production planning requires sales forecasts  from M/S functional area</a:t>
            </a:r>
            <a:endParaRPr sz="2000" dirty="0">
              <a:latin typeface="DejaVu Serif" panose="02060603050605020204"/>
              <a:cs typeface="DejaVu Serif" panose="02060603050605020204"/>
            </a:endParaRPr>
          </a:p>
          <a:p>
            <a:pPr marL="756285" marR="5080" lvl="1" indent="-286385">
              <a:lnSpc>
                <a:spcPct val="150000"/>
              </a:lnSpc>
              <a:spcBef>
                <a:spcPts val="715"/>
              </a:spcBef>
              <a:buFont typeface="DejaVu Serif" panose="02060603050605020204"/>
              <a:buChar char="–"/>
              <a:tabLst>
                <a:tab pos="756920" algn="l"/>
              </a:tabLst>
            </a:pPr>
            <a:r>
              <a:rPr b="1" dirty="0">
                <a:latin typeface="Times New Roman" panose="02020603050405020304"/>
                <a:cs typeface="Times New Roman" panose="02020603050405020304"/>
              </a:rPr>
              <a:t>Sales forecasts</a:t>
            </a:r>
            <a:r>
              <a:rPr dirty="0">
                <a:latin typeface="DejaVu Serif" panose="02060603050605020204"/>
                <a:cs typeface="DejaVu Serif" panose="02060603050605020204"/>
              </a:rPr>
              <a:t>: Analyses that attempt to predict  the future sales of a product</a:t>
            </a:r>
            <a:endParaRPr dirty="0">
              <a:latin typeface="DejaVu Serif" panose="02060603050605020204"/>
              <a:cs typeface="DejaVu Serif" panose="02060603050605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638"/>
            <a:ext cx="7498080" cy="487362"/>
          </a:xfrm>
        </p:spPr>
        <p:txBody>
          <a:bodyPr>
            <a:noAutofit/>
          </a:bodyPr>
          <a:lstStyle/>
          <a:p>
            <a:br>
              <a:rPr lang="en-IN" sz="3200" dirty="0" smtClean="0"/>
            </a:br>
            <a:r>
              <a:rPr lang="en-IN" sz="3200" dirty="0" smtClean="0"/>
              <a:t>MEANING </a:t>
            </a:r>
            <a:r>
              <a:rPr lang="en-IN" sz="3200" dirty="0"/>
              <a:t>OF PROJECT(Contd..)</a:t>
            </a:r>
            <a:br>
              <a:rPr lang="en-IN" sz="3200" dirty="0"/>
            </a:br>
            <a:endParaRPr lang="en-IN" sz="3200" dirty="0"/>
          </a:p>
        </p:txBody>
      </p:sp>
      <p:sp>
        <p:nvSpPr>
          <p:cNvPr id="3" name="Content Placeholder 2"/>
          <p:cNvSpPr>
            <a:spLocks noGrp="true"/>
          </p:cNvSpPr>
          <p:nvPr>
            <p:ph idx="1"/>
          </p:nvPr>
        </p:nvSpPr>
        <p:spPr>
          <a:xfrm>
            <a:off x="609600" y="1219200"/>
            <a:ext cx="8324088" cy="5486400"/>
          </a:xfrm>
        </p:spPr>
        <p:txBody>
          <a:bodyPr/>
          <a:lstStyle/>
          <a:p>
            <a:pPr algn="just"/>
            <a:r>
              <a:rPr lang="en-IN" sz="2400" dirty="0"/>
              <a:t>However projects partake of the following three basic attributes: </a:t>
            </a:r>
            <a:endParaRPr lang="en-IN" sz="2400" dirty="0" smtClean="0"/>
          </a:p>
          <a:p>
            <a:pPr marL="82550" indent="0" algn="just">
              <a:buNone/>
            </a:pPr>
            <a:r>
              <a:rPr lang="en-IN" sz="2400" dirty="0" smtClean="0"/>
              <a:t>	(</a:t>
            </a:r>
            <a:r>
              <a:rPr lang="en-IN" sz="2400" dirty="0" err="1"/>
              <a:t>i</a:t>
            </a:r>
            <a:r>
              <a:rPr lang="en-IN" sz="2400" dirty="0"/>
              <a:t>) A course of action </a:t>
            </a:r>
            <a:endParaRPr lang="en-IN" sz="2400" dirty="0" smtClean="0"/>
          </a:p>
          <a:p>
            <a:pPr marL="82550" indent="0" algn="just">
              <a:buNone/>
            </a:pPr>
            <a:r>
              <a:rPr lang="en-IN" sz="2400" dirty="0" smtClean="0"/>
              <a:t>	(</a:t>
            </a:r>
            <a:r>
              <a:rPr lang="en-IN" sz="2400" dirty="0"/>
              <a:t>ii) Specific objectives and </a:t>
            </a:r>
            <a:endParaRPr lang="en-IN" sz="2400" dirty="0" smtClean="0"/>
          </a:p>
          <a:p>
            <a:pPr marL="82550" indent="0" algn="just">
              <a:buNone/>
            </a:pPr>
            <a:r>
              <a:rPr lang="en-IN" sz="2400" dirty="0" smtClean="0"/>
              <a:t>	(</a:t>
            </a:r>
            <a:r>
              <a:rPr lang="en-IN" sz="2400" dirty="0"/>
              <a:t>iii) Definite time perspectives. </a:t>
            </a:r>
            <a:endParaRPr lang="en-IN" sz="2400" dirty="0" smtClean="0"/>
          </a:p>
          <a:p>
            <a:pPr algn="just"/>
            <a:r>
              <a:rPr lang="en-IN" sz="2400" dirty="0" smtClean="0"/>
              <a:t>Every </a:t>
            </a:r>
            <a:r>
              <a:rPr lang="en-IN" sz="2400" dirty="0"/>
              <a:t>project has starting point, an end point with specific objectives.</a:t>
            </a:r>
            <a:endParaRPr lang="en-IN" sz="2400" dirty="0"/>
          </a:p>
          <a:p>
            <a:endParaRPr lang="en-IN" sz="2400" dirty="0"/>
          </a:p>
          <a:p>
            <a:endParaRPr lang="en-IN" sz="2400" dirty="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143000" y="549797"/>
            <a:ext cx="7819390"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Supply Chain Management (cont’d.)</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1066800" y="1295400"/>
            <a:ext cx="7820659" cy="3054350"/>
          </a:xfrm>
          <a:prstGeom prst="rect">
            <a:avLst/>
          </a:prstGeom>
        </p:spPr>
        <p:txBody>
          <a:bodyPr vert="horz" wrap="square" lIns="0" tIns="13335" rIns="0" bIns="0" rtlCol="0">
            <a:spAutoFit/>
          </a:bodyPr>
          <a:lstStyle/>
          <a:p>
            <a:pPr marL="355600" marR="5080" indent="-342900">
              <a:lnSpc>
                <a:spcPct val="150000"/>
              </a:lnSpc>
              <a:spcBef>
                <a:spcPts val="105"/>
              </a:spcBef>
              <a:buChar char="•"/>
              <a:tabLst>
                <a:tab pos="354965" algn="l"/>
                <a:tab pos="355600" algn="l"/>
              </a:tabLst>
            </a:pPr>
            <a:r>
              <a:rPr dirty="0">
                <a:latin typeface="DejaVu Serif" panose="02060603050605020204"/>
                <a:cs typeface="DejaVu Serif" panose="02060603050605020204"/>
              </a:rPr>
              <a:t>Production plans used to develop requirements  for raw materials and packaging</a:t>
            </a:r>
            <a:endParaRPr dirty="0">
              <a:latin typeface="DejaVu Serif" panose="02060603050605020204"/>
              <a:cs typeface="DejaVu Serif" panose="02060603050605020204"/>
            </a:endParaRPr>
          </a:p>
          <a:p>
            <a:pPr marL="756285" marR="153035" lvl="1" indent="-286385">
              <a:lnSpc>
                <a:spcPct val="150000"/>
              </a:lnSpc>
              <a:spcBef>
                <a:spcPts val="715"/>
              </a:spcBef>
              <a:buChar char="–"/>
              <a:tabLst>
                <a:tab pos="756920" algn="l"/>
              </a:tabLst>
            </a:pPr>
            <a:r>
              <a:rPr sz="1600" dirty="0">
                <a:latin typeface="DejaVu Serif" panose="02060603050605020204"/>
                <a:cs typeface="DejaVu Serif" panose="02060603050605020204"/>
              </a:rPr>
              <a:t>Raw materials: Bottled spring water, fresh lemons,  artificial sweetener, raw sugar</a:t>
            </a:r>
            <a:endParaRPr sz="1600" dirty="0">
              <a:latin typeface="DejaVu Serif" panose="02060603050605020204"/>
              <a:cs typeface="DejaVu Serif" panose="02060603050605020204"/>
            </a:endParaRPr>
          </a:p>
          <a:p>
            <a:pPr marL="756285" lvl="1" indent="-286385">
              <a:lnSpc>
                <a:spcPct val="150000"/>
              </a:lnSpc>
              <a:spcBef>
                <a:spcPts val="670"/>
              </a:spcBef>
              <a:buChar char="–"/>
              <a:tabLst>
                <a:tab pos="756920" algn="l"/>
              </a:tabLst>
            </a:pPr>
            <a:r>
              <a:rPr sz="1600" dirty="0">
                <a:latin typeface="DejaVu Serif" panose="02060603050605020204"/>
                <a:cs typeface="DejaVu Serif" panose="02060603050605020204"/>
              </a:rPr>
              <a:t>Packaging: Cups, straws, napkins</a:t>
            </a:r>
            <a:endParaRPr sz="1600" dirty="0">
              <a:latin typeface="DejaVu Serif" panose="02060603050605020204"/>
              <a:cs typeface="DejaVu Serif" panose="02060603050605020204"/>
            </a:endParaRPr>
          </a:p>
          <a:p>
            <a:pPr marL="355600" marR="354965" indent="-342900">
              <a:lnSpc>
                <a:spcPct val="150000"/>
              </a:lnSpc>
              <a:spcBef>
                <a:spcPts val="730"/>
              </a:spcBef>
              <a:buChar char="•"/>
              <a:tabLst>
                <a:tab pos="354965" algn="l"/>
                <a:tab pos="355600" algn="l"/>
              </a:tabLst>
            </a:pPr>
            <a:r>
              <a:rPr dirty="0">
                <a:latin typeface="DejaVu Serif" panose="02060603050605020204"/>
                <a:cs typeface="DejaVu Serif" panose="02060603050605020204"/>
              </a:rPr>
              <a:t>SCM and M/S must choose a recipe for each  coffee product sold</a:t>
            </a:r>
            <a:endParaRPr dirty="0">
              <a:latin typeface="DejaVu Serif" panose="02060603050605020204"/>
              <a:cs typeface="DejaVu Serif" panose="0206060305060502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066800" y="124955"/>
            <a:ext cx="7819390" cy="382270"/>
          </a:xfrm>
          <a:prstGeom prst="rect">
            <a:avLst/>
          </a:prstGeom>
        </p:spPr>
        <p:txBody>
          <a:bodyPr vert="horz" wrap="square" lIns="0" tIns="13335" rIns="0" bIns="0" rtlCol="0">
            <a:spAutoFit/>
          </a:bodyPr>
          <a:lstStyle/>
          <a:p>
            <a:pPr marL="12700">
              <a:lnSpc>
                <a:spcPct val="100000"/>
              </a:lnSpc>
              <a:spcBef>
                <a:spcPts val="105"/>
              </a:spcBef>
            </a:pPr>
            <a:r>
              <a:rPr sz="2400" b="0" dirty="0">
                <a:latin typeface="DejaVu Serif" panose="02060603050605020204"/>
                <a:cs typeface="DejaVu Serif" panose="02060603050605020204"/>
              </a:rPr>
              <a:t>Supply Chain Management (cont’d.)</a:t>
            </a:r>
            <a:endParaRPr sz="2400" b="0" dirty="0">
              <a:latin typeface="DejaVu Serif" panose="02060603050605020204"/>
              <a:cs typeface="DejaVu Serif" panose="02060603050605020204"/>
            </a:endParaRPr>
          </a:p>
        </p:txBody>
      </p:sp>
      <p:sp>
        <p:nvSpPr>
          <p:cNvPr id="6" name="object 6"/>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579945" y="5932806"/>
            <a:ext cx="8379460" cy="381635"/>
          </a:xfrm>
          <a:prstGeom prst="rect">
            <a:avLst/>
          </a:prstGeom>
        </p:spPr>
        <p:txBody>
          <a:bodyPr vert="horz" wrap="square" lIns="0" tIns="12700" rIns="0" bIns="0" rtlCol="0">
            <a:spAutoFit/>
          </a:bodyPr>
          <a:lstStyle/>
          <a:p>
            <a:pPr marL="12700" marR="5080">
              <a:lnSpc>
                <a:spcPct val="100000"/>
              </a:lnSpc>
              <a:spcBef>
                <a:spcPts val="100"/>
              </a:spcBef>
            </a:pPr>
            <a:r>
              <a:rPr sz="1200" dirty="0" smtClean="0">
                <a:latin typeface="Arial" panose="020B0604020202020204"/>
                <a:cs typeface="Arial" panose="020B0604020202020204"/>
              </a:rPr>
              <a:t>The </a:t>
            </a:r>
            <a:r>
              <a:rPr sz="1200" spc="-5" dirty="0">
                <a:latin typeface="Arial" panose="020B0604020202020204"/>
                <a:cs typeface="Arial" panose="020B0604020202020204"/>
              </a:rPr>
              <a:t>Supply Chain </a:t>
            </a:r>
            <a:r>
              <a:rPr sz="1200" spc="-10" dirty="0">
                <a:latin typeface="Arial" panose="020B0604020202020204"/>
                <a:cs typeface="Arial" panose="020B0604020202020204"/>
              </a:rPr>
              <a:t>Management </a:t>
            </a:r>
            <a:r>
              <a:rPr sz="1200" spc="-5" dirty="0">
                <a:latin typeface="Arial" panose="020B0604020202020204"/>
                <a:cs typeface="Arial" panose="020B0604020202020204"/>
              </a:rPr>
              <a:t>functional area </a:t>
            </a:r>
            <a:r>
              <a:rPr sz="1200" spc="-10" dirty="0">
                <a:latin typeface="Arial" panose="020B0604020202020204"/>
                <a:cs typeface="Arial" panose="020B0604020202020204"/>
              </a:rPr>
              <a:t>exchanges </a:t>
            </a:r>
            <a:r>
              <a:rPr sz="1200" spc="-5" dirty="0">
                <a:latin typeface="Arial" panose="020B0604020202020204"/>
                <a:cs typeface="Arial" panose="020B0604020202020204"/>
              </a:rPr>
              <a:t>data  </a:t>
            </a:r>
            <a:r>
              <a:rPr sz="1200" spc="-15" dirty="0">
                <a:latin typeface="Arial" panose="020B0604020202020204"/>
                <a:cs typeface="Arial" panose="020B0604020202020204"/>
              </a:rPr>
              <a:t>with </a:t>
            </a:r>
            <a:r>
              <a:rPr sz="1200" spc="-5" dirty="0">
                <a:latin typeface="Arial" panose="020B0604020202020204"/>
                <a:cs typeface="Arial" panose="020B0604020202020204"/>
              </a:rPr>
              <a:t>suppliers and </a:t>
            </a:r>
            <a:r>
              <a:rPr sz="1200" spc="-15" dirty="0">
                <a:latin typeface="Arial" panose="020B0604020202020204"/>
                <a:cs typeface="Arial" panose="020B0604020202020204"/>
              </a:rPr>
              <a:t>with </a:t>
            </a:r>
            <a:r>
              <a:rPr sz="1200" dirty="0">
                <a:latin typeface="Arial" panose="020B0604020202020204"/>
                <a:cs typeface="Arial" panose="020B0604020202020204"/>
              </a:rPr>
              <a:t>the </a:t>
            </a:r>
            <a:r>
              <a:rPr sz="1200" spc="-5" dirty="0">
                <a:latin typeface="Arial" panose="020B0604020202020204"/>
                <a:cs typeface="Arial" panose="020B0604020202020204"/>
              </a:rPr>
              <a:t>Human Resources, Marketing and Sales, and  Accounting and Finance functional</a:t>
            </a:r>
            <a:r>
              <a:rPr sz="1200" spc="20" dirty="0">
                <a:latin typeface="Arial" panose="020B0604020202020204"/>
                <a:cs typeface="Arial" panose="020B0604020202020204"/>
              </a:rPr>
              <a:t> </a:t>
            </a:r>
            <a:r>
              <a:rPr sz="1200" spc="-5" dirty="0">
                <a:latin typeface="Arial" panose="020B0604020202020204"/>
                <a:cs typeface="Arial" panose="020B0604020202020204"/>
              </a:rPr>
              <a:t>areas</a:t>
            </a:r>
            <a:endParaRPr sz="1200" spc="-5" dirty="0">
              <a:latin typeface="Arial" panose="020B0604020202020204"/>
              <a:cs typeface="Arial" panose="020B0604020202020204"/>
            </a:endParaRPr>
          </a:p>
        </p:txBody>
      </p:sp>
      <p:sp>
        <p:nvSpPr>
          <p:cNvPr id="4" name="object 4"/>
          <p:cNvSpPr/>
          <p:nvPr/>
        </p:nvSpPr>
        <p:spPr>
          <a:xfrm>
            <a:off x="1219200" y="762000"/>
            <a:ext cx="7315200" cy="4953000"/>
          </a:xfrm>
          <a:prstGeom prst="rect">
            <a:avLst/>
          </a:prstGeom>
          <a:blipFill>
            <a:blip r:embed="rId1" cstate="print"/>
            <a:stretch>
              <a:fillRect/>
            </a:stretch>
          </a:blipFill>
        </p:spPr>
        <p:txBody>
          <a:bodyPr wrap="square" lIns="0" tIns="0" rIns="0" bIns="0" rtlCol="0"/>
          <a:lstStyle/>
          <a:p>
            <a:endParaRPr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133600" y="321197"/>
            <a:ext cx="5320665" cy="382270"/>
          </a:xfrm>
          <a:prstGeom prst="rect">
            <a:avLst/>
          </a:prstGeom>
        </p:spPr>
        <p:txBody>
          <a:bodyPr vert="horz" wrap="square" lIns="0" tIns="13335" rIns="0" bIns="0" rtlCol="0">
            <a:spAutoFit/>
          </a:bodyPr>
          <a:lstStyle/>
          <a:p>
            <a:pPr marL="12700">
              <a:lnSpc>
                <a:spcPct val="100000"/>
              </a:lnSpc>
              <a:spcBef>
                <a:spcPts val="105"/>
              </a:spcBef>
            </a:pPr>
            <a:r>
              <a:rPr sz="2400" b="0" dirty="0">
                <a:latin typeface="DejaVu Serif" panose="02060603050605020204"/>
                <a:cs typeface="DejaVu Serif" panose="02060603050605020204"/>
              </a:rPr>
              <a:t>Accounting and Finance</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990600" y="914400"/>
            <a:ext cx="7969250" cy="2701925"/>
          </a:xfrm>
          <a:prstGeom prst="rect">
            <a:avLst/>
          </a:prstGeom>
        </p:spPr>
        <p:txBody>
          <a:bodyPr vert="horz" wrap="square" lIns="0" tIns="116839" rIns="0" bIns="0" rtlCol="0">
            <a:spAutoFit/>
          </a:bodyPr>
          <a:lstStyle/>
          <a:p>
            <a:pPr marL="355600" indent="-342900">
              <a:lnSpc>
                <a:spcPct val="150000"/>
              </a:lnSpc>
              <a:spcBef>
                <a:spcPts val="920"/>
              </a:spcBef>
              <a:buChar char="•"/>
              <a:tabLst>
                <a:tab pos="354965" algn="l"/>
                <a:tab pos="355600" algn="l"/>
              </a:tabLst>
            </a:pPr>
            <a:r>
              <a:rPr dirty="0">
                <a:latin typeface="DejaVu Serif" panose="02060603050605020204"/>
                <a:cs typeface="DejaVu Serif" panose="02060603050605020204"/>
              </a:rPr>
              <a:t>Functions within Accounting and Finance</a:t>
            </a:r>
            <a:endParaRPr dirty="0">
              <a:latin typeface="DejaVu Serif" panose="02060603050605020204"/>
              <a:cs typeface="DejaVu Serif" panose="02060603050605020204"/>
            </a:endParaRPr>
          </a:p>
          <a:p>
            <a:pPr marL="756285" marR="5080" indent="-287020">
              <a:lnSpc>
                <a:spcPct val="150000"/>
              </a:lnSpc>
              <a:spcBef>
                <a:spcPts val="715"/>
              </a:spcBef>
            </a:pPr>
            <a:r>
              <a:rPr sz="1600" dirty="0">
                <a:latin typeface="DejaVu Serif" panose="02060603050605020204"/>
                <a:cs typeface="DejaVu Serif" panose="02060603050605020204"/>
              </a:rPr>
              <a:t>– Recording raw data about transactions (including  sales), raw material purchases, payroll, and receipt of  cash from customers</a:t>
            </a:r>
            <a:endParaRPr sz="1600" dirty="0">
              <a:latin typeface="DejaVu Serif" panose="02060603050605020204"/>
              <a:cs typeface="DejaVu Serif" panose="02060603050605020204"/>
            </a:endParaRPr>
          </a:p>
          <a:p>
            <a:pPr marL="355600" marR="410210" indent="-342900">
              <a:lnSpc>
                <a:spcPct val="150000"/>
              </a:lnSpc>
              <a:spcBef>
                <a:spcPts val="730"/>
              </a:spcBef>
              <a:buFont typeface="DejaVu Serif" panose="02060603050605020204"/>
              <a:buChar char="•"/>
              <a:tabLst>
                <a:tab pos="354965" algn="l"/>
                <a:tab pos="355600" algn="l"/>
              </a:tabLst>
            </a:pPr>
            <a:r>
              <a:rPr b="1" dirty="0">
                <a:latin typeface="Times New Roman" panose="02020603050405020304"/>
                <a:cs typeface="Times New Roman" panose="02020603050405020304"/>
              </a:rPr>
              <a:t>Raw data</a:t>
            </a:r>
            <a:r>
              <a:rPr dirty="0">
                <a:latin typeface="DejaVu Serif" panose="02060603050605020204"/>
                <a:cs typeface="DejaVu Serif" panose="02060603050605020204"/>
              </a:rPr>
              <a:t>: Numbers collected from sales,  manufacturing and other operations, without  any manipulation, calculation, or arrangement  for presentation</a:t>
            </a:r>
            <a:endParaRPr dirty="0">
              <a:latin typeface="DejaVu Serif" panose="02060603050605020204"/>
              <a:cs typeface="DejaVu Serif" panose="0206060305060502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187132" y="473597"/>
            <a:ext cx="7284720"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Accounting and Finance (cont’d.)</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914400" y="990600"/>
            <a:ext cx="7830184" cy="2954655"/>
          </a:xfrm>
          <a:prstGeom prst="rect">
            <a:avLst/>
          </a:prstGeom>
        </p:spPr>
        <p:txBody>
          <a:bodyPr vert="horz" wrap="square" lIns="0" tIns="13335" rIns="0" bIns="0" rtlCol="0">
            <a:spAutoFit/>
          </a:bodyPr>
          <a:lstStyle/>
          <a:p>
            <a:pPr marL="355600" marR="562610" indent="-342900">
              <a:lnSpc>
                <a:spcPct val="150000"/>
              </a:lnSpc>
              <a:spcBef>
                <a:spcPts val="105"/>
              </a:spcBef>
              <a:buChar char="•"/>
              <a:tabLst>
                <a:tab pos="354965" algn="l"/>
                <a:tab pos="355600" algn="l"/>
              </a:tabLst>
            </a:pPr>
            <a:r>
              <a:rPr dirty="0">
                <a:latin typeface="DejaVu Serif" panose="02060603050605020204"/>
                <a:cs typeface="DejaVu Serif" panose="02060603050605020204"/>
              </a:rPr>
              <a:t>Data from Accounting and Finance used by  Marketing and Sales and Supply Chain  Management</a:t>
            </a:r>
            <a:endParaRPr dirty="0">
              <a:latin typeface="DejaVu Serif" panose="02060603050605020204"/>
              <a:cs typeface="DejaVu Serif" panose="02060603050605020204"/>
            </a:endParaRPr>
          </a:p>
          <a:p>
            <a:pPr marL="756285" marR="553720" lvl="1" indent="-286385">
              <a:lnSpc>
                <a:spcPct val="150000"/>
              </a:lnSpc>
              <a:spcBef>
                <a:spcPts val="715"/>
              </a:spcBef>
              <a:buChar char="–"/>
              <a:tabLst>
                <a:tab pos="756920" algn="l"/>
              </a:tabLst>
            </a:pPr>
            <a:r>
              <a:rPr sz="1600" dirty="0">
                <a:latin typeface="DejaVu Serif" panose="02060603050605020204"/>
                <a:cs typeface="DejaVu Serif" panose="02060603050605020204"/>
              </a:rPr>
              <a:t>Sales records are important component of sales  forecast</a:t>
            </a:r>
            <a:endParaRPr sz="1600" dirty="0">
              <a:latin typeface="DejaVu Serif" panose="02060603050605020204"/>
              <a:cs typeface="DejaVu Serif" panose="02060603050605020204"/>
            </a:endParaRPr>
          </a:p>
          <a:p>
            <a:pPr marL="756285" marR="287655" lvl="1" indent="-286385">
              <a:lnSpc>
                <a:spcPct val="150000"/>
              </a:lnSpc>
              <a:spcBef>
                <a:spcPts val="670"/>
              </a:spcBef>
              <a:buChar char="–"/>
              <a:tabLst>
                <a:tab pos="756920" algn="l"/>
              </a:tabLst>
            </a:pPr>
            <a:r>
              <a:rPr sz="1600" dirty="0">
                <a:latin typeface="DejaVu Serif" panose="02060603050605020204"/>
                <a:cs typeface="DejaVu Serif" panose="02060603050605020204"/>
              </a:rPr>
              <a:t>Sales forecast is used in making staffing decisions  and in production planning</a:t>
            </a:r>
            <a:endParaRPr sz="1600" dirty="0">
              <a:latin typeface="DejaVu Serif" panose="02060603050605020204"/>
              <a:cs typeface="DejaVu Serif" panose="02060603050605020204"/>
            </a:endParaRPr>
          </a:p>
          <a:p>
            <a:pPr marL="756285" marR="5080" lvl="1" indent="-286385">
              <a:lnSpc>
                <a:spcPct val="150000"/>
              </a:lnSpc>
              <a:spcBef>
                <a:spcPts val="675"/>
              </a:spcBef>
              <a:buChar char="–"/>
              <a:tabLst>
                <a:tab pos="756920" algn="l"/>
              </a:tabLst>
            </a:pPr>
            <a:r>
              <a:rPr sz="1600" dirty="0">
                <a:latin typeface="DejaVu Serif" panose="02060603050605020204"/>
                <a:cs typeface="DejaVu Serif" panose="02060603050605020204"/>
              </a:rPr>
              <a:t>Records from accounts receivable used to monitor  the overall credit-granting policy of the coffee shop</a:t>
            </a:r>
            <a:endParaRPr sz="1600" dirty="0">
              <a:latin typeface="DejaVu Serif" panose="02060603050605020204"/>
              <a:cs typeface="DejaVu Serif" panose="020606030506050202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348740" y="214199"/>
            <a:ext cx="7284720" cy="443865"/>
          </a:xfrm>
          <a:prstGeom prst="rect">
            <a:avLst/>
          </a:prstGeom>
        </p:spPr>
        <p:txBody>
          <a:bodyPr vert="horz" wrap="square" lIns="0" tIns="13335" rIns="0" bIns="0" rtlCol="0">
            <a:spAutoFit/>
          </a:bodyPr>
          <a:lstStyle/>
          <a:p>
            <a:pPr marL="12700" algn="ctr">
              <a:lnSpc>
                <a:spcPct val="100000"/>
              </a:lnSpc>
              <a:spcBef>
                <a:spcPts val="105"/>
              </a:spcBef>
            </a:pPr>
            <a:r>
              <a:rPr sz="2800" b="0" dirty="0">
                <a:latin typeface="DejaVu Serif" panose="02060603050605020204"/>
                <a:cs typeface="DejaVu Serif" panose="02060603050605020204"/>
              </a:rPr>
              <a:t>Accounting and Finance (cont’d.)</a:t>
            </a:r>
            <a:endParaRPr sz="2800" b="0" dirty="0">
              <a:latin typeface="DejaVu Serif" panose="02060603050605020204"/>
              <a:cs typeface="DejaVu Serif" panose="02060603050605020204"/>
            </a:endParaRPr>
          </a:p>
        </p:txBody>
      </p:sp>
      <p:sp>
        <p:nvSpPr>
          <p:cNvPr id="6" name="object 6"/>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562036" y="5932806"/>
            <a:ext cx="8379460" cy="443230"/>
          </a:xfrm>
          <a:prstGeom prst="rect">
            <a:avLst/>
          </a:prstGeom>
        </p:spPr>
        <p:txBody>
          <a:bodyPr vert="horz" wrap="square" lIns="0" tIns="12700" rIns="0" bIns="0" rtlCol="0">
            <a:spAutoFit/>
          </a:bodyPr>
          <a:lstStyle/>
          <a:p>
            <a:pPr marL="12700" marR="5080" algn="just">
              <a:lnSpc>
                <a:spcPct val="100000"/>
              </a:lnSpc>
              <a:spcBef>
                <a:spcPts val="100"/>
              </a:spcBef>
            </a:pPr>
            <a:r>
              <a:rPr sz="1400" dirty="0" smtClean="0">
                <a:latin typeface="Arial" panose="020B0604020202020204"/>
                <a:cs typeface="Arial" panose="020B0604020202020204"/>
              </a:rPr>
              <a:t>The </a:t>
            </a:r>
            <a:r>
              <a:rPr sz="1400" spc="-5" dirty="0">
                <a:latin typeface="Arial" panose="020B0604020202020204"/>
                <a:cs typeface="Arial" panose="020B0604020202020204"/>
              </a:rPr>
              <a:t>Accounting </a:t>
            </a:r>
            <a:r>
              <a:rPr sz="1400" spc="-10" dirty="0">
                <a:latin typeface="Arial" panose="020B0604020202020204"/>
                <a:cs typeface="Arial" panose="020B0604020202020204"/>
              </a:rPr>
              <a:t>and </a:t>
            </a:r>
            <a:r>
              <a:rPr sz="1400" spc="-5" dirty="0">
                <a:latin typeface="Arial" panose="020B0604020202020204"/>
                <a:cs typeface="Arial" panose="020B0604020202020204"/>
              </a:rPr>
              <a:t>Finance functional area </a:t>
            </a:r>
            <a:r>
              <a:rPr sz="1400" spc="-10" dirty="0">
                <a:latin typeface="Arial" panose="020B0604020202020204"/>
                <a:cs typeface="Arial" panose="020B0604020202020204"/>
              </a:rPr>
              <a:t>exchanges </a:t>
            </a:r>
            <a:r>
              <a:rPr sz="1400" spc="-5" dirty="0">
                <a:latin typeface="Arial" panose="020B0604020202020204"/>
                <a:cs typeface="Arial" panose="020B0604020202020204"/>
              </a:rPr>
              <a:t>data </a:t>
            </a:r>
            <a:r>
              <a:rPr sz="1400" spc="-15" dirty="0">
                <a:latin typeface="Arial" panose="020B0604020202020204"/>
                <a:cs typeface="Arial" panose="020B0604020202020204"/>
              </a:rPr>
              <a:t>with  </a:t>
            </a:r>
            <a:r>
              <a:rPr sz="1400" spc="-5" dirty="0">
                <a:latin typeface="Arial" panose="020B0604020202020204"/>
                <a:cs typeface="Arial" panose="020B0604020202020204"/>
              </a:rPr>
              <a:t>customers and </a:t>
            </a:r>
            <a:r>
              <a:rPr sz="1400" spc="-15" dirty="0">
                <a:latin typeface="Arial" panose="020B0604020202020204"/>
                <a:cs typeface="Arial" panose="020B0604020202020204"/>
              </a:rPr>
              <a:t>with </a:t>
            </a:r>
            <a:r>
              <a:rPr sz="1400" dirty="0">
                <a:latin typeface="Arial" panose="020B0604020202020204"/>
                <a:cs typeface="Arial" panose="020B0604020202020204"/>
              </a:rPr>
              <a:t>the </a:t>
            </a:r>
            <a:r>
              <a:rPr sz="1400" spc="-5" dirty="0">
                <a:latin typeface="Arial" panose="020B0604020202020204"/>
                <a:cs typeface="Arial" panose="020B0604020202020204"/>
              </a:rPr>
              <a:t>Human Resources, Marketing and Sales, and Supply  Chain Management functional</a:t>
            </a:r>
            <a:r>
              <a:rPr sz="1400" spc="35" dirty="0">
                <a:latin typeface="Arial" panose="020B0604020202020204"/>
                <a:cs typeface="Arial" panose="020B0604020202020204"/>
              </a:rPr>
              <a:t> </a:t>
            </a:r>
            <a:r>
              <a:rPr sz="1400" spc="-5" dirty="0">
                <a:latin typeface="Arial" panose="020B0604020202020204"/>
                <a:cs typeface="Arial" panose="020B0604020202020204"/>
              </a:rPr>
              <a:t>areas</a:t>
            </a:r>
            <a:endParaRPr sz="1400" spc="-5" dirty="0">
              <a:latin typeface="Arial" panose="020B0604020202020204"/>
              <a:cs typeface="Arial" panose="020B0604020202020204"/>
            </a:endParaRPr>
          </a:p>
        </p:txBody>
      </p:sp>
      <p:sp>
        <p:nvSpPr>
          <p:cNvPr id="4" name="object 4"/>
          <p:cNvSpPr/>
          <p:nvPr/>
        </p:nvSpPr>
        <p:spPr>
          <a:xfrm>
            <a:off x="1371600" y="914400"/>
            <a:ext cx="7239000" cy="4953000"/>
          </a:xfrm>
          <a:prstGeom prst="rect">
            <a:avLst/>
          </a:prstGeom>
          <a:blipFill>
            <a:blip r:embed="rId1" cstate="print"/>
            <a:stretch>
              <a:fillRect/>
            </a:stretch>
          </a:blipFill>
        </p:spPr>
        <p:txBody>
          <a:bodyPr wrap="square" lIns="0" tIns="0" rIns="0" bIns="0" rtlCol="0"/>
          <a:lstStyle/>
          <a:p>
            <a:endParaRPr sz="1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743200" y="321197"/>
            <a:ext cx="4009390" cy="382270"/>
          </a:xfrm>
          <a:prstGeom prst="rect">
            <a:avLst/>
          </a:prstGeom>
        </p:spPr>
        <p:txBody>
          <a:bodyPr vert="horz" wrap="square" lIns="0" tIns="13335" rIns="0" bIns="0" rtlCol="0">
            <a:spAutoFit/>
          </a:bodyPr>
          <a:lstStyle/>
          <a:p>
            <a:pPr marL="12700">
              <a:lnSpc>
                <a:spcPct val="100000"/>
              </a:lnSpc>
              <a:spcBef>
                <a:spcPts val="105"/>
              </a:spcBef>
            </a:pPr>
            <a:r>
              <a:rPr sz="2400" b="0" dirty="0">
                <a:latin typeface="DejaVu Serif" panose="02060603050605020204"/>
                <a:cs typeface="DejaVu Serif" panose="02060603050605020204"/>
              </a:rPr>
              <a:t>Human Resources</a:t>
            </a:r>
            <a:endParaRPr sz="2400" b="0" dirty="0">
              <a:latin typeface="DejaVu Serif" panose="02060603050605020204"/>
              <a:cs typeface="DejaVu Serif" panose="02060603050605020204"/>
            </a:endParaRPr>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762000" y="914400"/>
            <a:ext cx="8077200" cy="2846705"/>
          </a:xfrm>
          <a:prstGeom prst="rect">
            <a:avLst/>
          </a:prstGeom>
        </p:spPr>
        <p:txBody>
          <a:bodyPr vert="horz" wrap="square" lIns="0" tIns="116839" rIns="0" bIns="0" rtlCol="0">
            <a:spAutoFit/>
          </a:bodyPr>
          <a:lstStyle/>
          <a:p>
            <a:pPr marL="355600" indent="-342900">
              <a:lnSpc>
                <a:spcPct val="150000"/>
              </a:lnSpc>
              <a:spcBef>
                <a:spcPts val="920"/>
              </a:spcBef>
              <a:buChar char="•"/>
              <a:tabLst>
                <a:tab pos="354965" algn="l"/>
                <a:tab pos="355600" algn="l"/>
              </a:tabLst>
            </a:pPr>
            <a:r>
              <a:rPr dirty="0">
                <a:latin typeface="DejaVu Serif" panose="02060603050605020204"/>
                <a:cs typeface="DejaVu Serif" panose="02060603050605020204"/>
              </a:rPr>
              <a:t>Functions of Human Resources</a:t>
            </a:r>
            <a:endParaRPr dirty="0">
              <a:latin typeface="DejaVu Serif" panose="02060603050605020204"/>
              <a:cs typeface="DejaVu Serif" panose="02060603050605020204"/>
            </a:endParaRPr>
          </a:p>
          <a:p>
            <a:pPr marL="469900">
              <a:lnSpc>
                <a:spcPct val="150000"/>
              </a:lnSpc>
              <a:spcBef>
                <a:spcPts val="715"/>
              </a:spcBef>
            </a:pPr>
            <a:r>
              <a:rPr sz="1600" dirty="0">
                <a:latin typeface="DejaVu Serif" panose="02060603050605020204"/>
                <a:cs typeface="DejaVu Serif" panose="02060603050605020204"/>
              </a:rPr>
              <a:t>– Recruit, train, evaluate, and compensate employees</a:t>
            </a:r>
            <a:endParaRPr sz="1600" dirty="0">
              <a:latin typeface="DejaVu Serif" panose="02060603050605020204"/>
              <a:cs typeface="DejaVu Serif" panose="02060603050605020204"/>
            </a:endParaRPr>
          </a:p>
          <a:p>
            <a:pPr marL="355600" marR="20320" indent="-342900">
              <a:lnSpc>
                <a:spcPct val="150000"/>
              </a:lnSpc>
              <a:spcBef>
                <a:spcPts val="730"/>
              </a:spcBef>
              <a:buChar char="•"/>
              <a:tabLst>
                <a:tab pos="354965" algn="l"/>
                <a:tab pos="355600" algn="l"/>
              </a:tabLst>
            </a:pPr>
            <a:r>
              <a:rPr dirty="0">
                <a:latin typeface="DejaVu Serif" panose="02060603050605020204"/>
                <a:cs typeface="DejaVu Serif" panose="02060603050605020204"/>
              </a:rPr>
              <a:t>HR uses sales forecasts developed by the  individual departments to plan personnel needs</a:t>
            </a:r>
            <a:endParaRPr dirty="0">
              <a:latin typeface="DejaVu Serif" panose="02060603050605020204"/>
              <a:cs typeface="DejaVu Serif" panose="02060603050605020204"/>
            </a:endParaRPr>
          </a:p>
          <a:p>
            <a:pPr marL="355600" marR="5080" indent="-342900">
              <a:lnSpc>
                <a:spcPct val="150000"/>
              </a:lnSpc>
              <a:spcBef>
                <a:spcPts val="770"/>
              </a:spcBef>
              <a:buChar char="•"/>
              <a:tabLst>
                <a:tab pos="354965" algn="l"/>
                <a:tab pos="355600" algn="l"/>
              </a:tabLst>
            </a:pPr>
            <a:r>
              <a:rPr dirty="0">
                <a:latin typeface="DejaVu Serif" panose="02060603050605020204"/>
                <a:cs typeface="DejaVu Serif" panose="02060603050605020204"/>
              </a:rPr>
              <a:t>Systems integrated using ERP software provide  the data sharing necessary between functional  areas</a:t>
            </a:r>
            <a:endParaRPr dirty="0">
              <a:latin typeface="DejaVu Serif" panose="02060603050605020204"/>
              <a:cs typeface="DejaVu Serif" panose="02060603050605020204"/>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55612" y="397397"/>
            <a:ext cx="5963285" cy="382270"/>
          </a:xfrm>
          <a:prstGeom prst="rect">
            <a:avLst/>
          </a:prstGeom>
        </p:spPr>
        <p:txBody>
          <a:bodyPr vert="horz" wrap="square" lIns="0" tIns="13335" rIns="0" bIns="0" rtlCol="0">
            <a:spAutoFit/>
          </a:bodyPr>
          <a:lstStyle/>
          <a:p>
            <a:pPr marL="12700" algn="ctr">
              <a:lnSpc>
                <a:spcPct val="100000"/>
              </a:lnSpc>
              <a:spcBef>
                <a:spcPts val="105"/>
              </a:spcBef>
            </a:pPr>
            <a:r>
              <a:rPr sz="2400" b="0" dirty="0">
                <a:latin typeface="DejaVu Serif" panose="02060603050605020204"/>
                <a:cs typeface="DejaVu Serif" panose="02060603050605020204"/>
              </a:rPr>
              <a:t>Human Resources (cont’d.)</a:t>
            </a:r>
            <a:endParaRPr sz="2400" b="0" dirty="0">
              <a:latin typeface="DejaVu Serif" panose="02060603050605020204"/>
              <a:cs typeface="DejaVu Serif" panose="02060603050605020204"/>
            </a:endParaRPr>
          </a:p>
        </p:txBody>
      </p:sp>
      <p:sp>
        <p:nvSpPr>
          <p:cNvPr id="6" name="object 6"/>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961825" y="6096000"/>
            <a:ext cx="8150860" cy="381635"/>
          </a:xfrm>
          <a:prstGeom prst="rect">
            <a:avLst/>
          </a:prstGeom>
        </p:spPr>
        <p:txBody>
          <a:bodyPr vert="horz" wrap="square" lIns="0" tIns="12700" rIns="0" bIns="0" rtlCol="0">
            <a:spAutoFit/>
          </a:bodyPr>
          <a:lstStyle/>
          <a:p>
            <a:pPr marL="12700" marR="5080">
              <a:lnSpc>
                <a:spcPct val="100000"/>
              </a:lnSpc>
              <a:spcBef>
                <a:spcPts val="100"/>
              </a:spcBef>
            </a:pPr>
            <a:r>
              <a:rPr sz="1200" dirty="0" smtClean="0">
                <a:latin typeface="Arial" panose="020B0604020202020204"/>
                <a:cs typeface="Arial" panose="020B0604020202020204"/>
              </a:rPr>
              <a:t>The </a:t>
            </a:r>
            <a:r>
              <a:rPr sz="1200" spc="-5" dirty="0">
                <a:latin typeface="Arial" panose="020B0604020202020204"/>
                <a:cs typeface="Arial" panose="020B0604020202020204"/>
              </a:rPr>
              <a:t>Human Resources functional area </a:t>
            </a:r>
            <a:r>
              <a:rPr sz="1200" spc="-10" dirty="0">
                <a:latin typeface="Arial" panose="020B0604020202020204"/>
                <a:cs typeface="Arial" panose="020B0604020202020204"/>
              </a:rPr>
              <a:t>exchanges </a:t>
            </a:r>
            <a:r>
              <a:rPr sz="1200" spc="-5" dirty="0">
                <a:latin typeface="Arial" panose="020B0604020202020204"/>
                <a:cs typeface="Arial" panose="020B0604020202020204"/>
              </a:rPr>
              <a:t>data </a:t>
            </a:r>
            <a:r>
              <a:rPr sz="1200" spc="-15" dirty="0">
                <a:latin typeface="Arial" panose="020B0604020202020204"/>
                <a:cs typeface="Arial" panose="020B0604020202020204"/>
              </a:rPr>
              <a:t>with </a:t>
            </a:r>
            <a:r>
              <a:rPr sz="1200" dirty="0">
                <a:latin typeface="Arial" panose="020B0604020202020204"/>
                <a:cs typeface="Arial" panose="020B0604020202020204"/>
              </a:rPr>
              <a:t>the  </a:t>
            </a:r>
            <a:r>
              <a:rPr sz="1200" spc="-5" dirty="0">
                <a:latin typeface="Arial" panose="020B0604020202020204"/>
                <a:cs typeface="Arial" panose="020B0604020202020204"/>
              </a:rPr>
              <a:t>Accounting and Finance, Marketing and Sales, and Supply Chain  Management functional</a:t>
            </a:r>
            <a:r>
              <a:rPr sz="1200" spc="15" dirty="0">
                <a:latin typeface="Arial" panose="020B0604020202020204"/>
                <a:cs typeface="Arial" panose="020B0604020202020204"/>
              </a:rPr>
              <a:t> </a:t>
            </a:r>
            <a:r>
              <a:rPr sz="1200" spc="-5" dirty="0">
                <a:latin typeface="Arial" panose="020B0604020202020204"/>
                <a:cs typeface="Arial" panose="020B0604020202020204"/>
              </a:rPr>
              <a:t>areas</a:t>
            </a:r>
            <a:endParaRPr sz="1200" spc="-5" dirty="0">
              <a:latin typeface="Arial" panose="020B0604020202020204"/>
              <a:cs typeface="Arial" panose="020B0604020202020204"/>
            </a:endParaRPr>
          </a:p>
        </p:txBody>
      </p:sp>
      <p:sp>
        <p:nvSpPr>
          <p:cNvPr id="4" name="object 4"/>
          <p:cNvSpPr/>
          <p:nvPr/>
        </p:nvSpPr>
        <p:spPr>
          <a:xfrm>
            <a:off x="1295400" y="990600"/>
            <a:ext cx="7467600" cy="4876800"/>
          </a:xfrm>
          <a:prstGeom prst="rect">
            <a:avLst/>
          </a:prstGeom>
          <a:blipFill>
            <a:blip r:embed="rId1" cstate="print"/>
            <a:stretch>
              <a:fillRect/>
            </a:stretch>
          </a:blipFill>
        </p:spPr>
        <p:txBody>
          <a:bodyPr wrap="square" lIns="0" tIns="0" rIns="0" bIns="0" rtlCol="0"/>
          <a:lstStyle/>
          <a:p>
            <a:endParaRPr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811462" y="321194"/>
            <a:ext cx="3462020" cy="381635"/>
          </a:xfrm>
          <a:prstGeom prst="rect">
            <a:avLst/>
          </a:prstGeom>
        </p:spPr>
        <p:txBody>
          <a:bodyPr vert="horz" wrap="square" lIns="0" tIns="12700" rIns="0" bIns="0" rtlCol="0">
            <a:spAutoFit/>
          </a:bodyPr>
          <a:lstStyle/>
          <a:p>
            <a:pPr marL="12700">
              <a:lnSpc>
                <a:spcPct val="100000"/>
              </a:lnSpc>
              <a:spcBef>
                <a:spcPts val="100"/>
              </a:spcBef>
            </a:pPr>
            <a:r>
              <a:rPr sz="2400" spc="5" dirty="0"/>
              <a:t>Network</a:t>
            </a:r>
            <a:r>
              <a:rPr sz="2400" spc="-70" dirty="0"/>
              <a:t> </a:t>
            </a:r>
            <a:r>
              <a:rPr sz="2400" spc="-40" dirty="0"/>
              <a:t>Analysis</a:t>
            </a:r>
            <a:endParaRPr sz="2400" spc="-4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txBox="true"/>
          <p:nvPr/>
        </p:nvSpPr>
        <p:spPr>
          <a:xfrm>
            <a:off x="1054735" y="1042994"/>
            <a:ext cx="8013065" cy="2573020"/>
          </a:xfrm>
          <a:prstGeom prst="rect">
            <a:avLst/>
          </a:prstGeom>
        </p:spPr>
        <p:txBody>
          <a:bodyPr vert="horz" wrap="square" lIns="0" tIns="12065" rIns="0" bIns="0" rtlCol="0">
            <a:spAutoFit/>
          </a:bodyPr>
          <a:lstStyle/>
          <a:p>
            <a:pPr marL="355600" marR="5080" indent="-342900">
              <a:lnSpc>
                <a:spcPct val="150000"/>
              </a:lnSpc>
              <a:spcBef>
                <a:spcPts val="95"/>
              </a:spcBef>
              <a:buChar char="•"/>
              <a:tabLst>
                <a:tab pos="354965" algn="l"/>
                <a:tab pos="355600" algn="l"/>
              </a:tabLst>
            </a:pPr>
            <a:r>
              <a:rPr sz="1600" dirty="0">
                <a:latin typeface="DejaVu Serif" panose="02060603050605020204"/>
                <a:cs typeface="DejaVu Serif" panose="02060603050605020204"/>
              </a:rPr>
              <a:t>A network diagram represents the various activities of a  project.</a:t>
            </a:r>
            <a:endParaRPr sz="1600" dirty="0">
              <a:latin typeface="DejaVu Serif" panose="02060603050605020204"/>
              <a:cs typeface="DejaVu Serif" panose="02060603050605020204"/>
            </a:endParaRPr>
          </a:p>
          <a:p>
            <a:pPr marL="355600" indent="-342900">
              <a:lnSpc>
                <a:spcPct val="150000"/>
              </a:lnSpc>
              <a:spcBef>
                <a:spcPts val="675"/>
              </a:spcBef>
              <a:buChar char="•"/>
              <a:tabLst>
                <a:tab pos="354965" algn="l"/>
                <a:tab pos="355600" algn="l"/>
              </a:tabLst>
            </a:pPr>
            <a:r>
              <a:rPr sz="1600" dirty="0">
                <a:latin typeface="DejaVu Serif" panose="02060603050605020204"/>
                <a:cs typeface="DejaVu Serif" panose="02060603050605020204"/>
              </a:rPr>
              <a:t>An event/node marks the begin/end of an activity.</a:t>
            </a:r>
            <a:endParaRPr sz="1600" dirty="0">
              <a:latin typeface="DejaVu Serif" panose="02060603050605020204"/>
              <a:cs typeface="DejaVu Serif" panose="02060603050605020204"/>
            </a:endParaRPr>
          </a:p>
          <a:p>
            <a:pPr marL="355600" indent="-342900">
              <a:lnSpc>
                <a:spcPct val="150000"/>
              </a:lnSpc>
              <a:spcBef>
                <a:spcPts val="670"/>
              </a:spcBef>
              <a:buChar char="•"/>
              <a:tabLst>
                <a:tab pos="354965" algn="l"/>
                <a:tab pos="355600" algn="l"/>
              </a:tabLst>
            </a:pPr>
            <a:r>
              <a:rPr sz="1600" dirty="0">
                <a:latin typeface="DejaVu Serif" panose="02060603050605020204"/>
                <a:cs typeface="DejaVu Serif" panose="02060603050605020204"/>
              </a:rPr>
              <a:t>An activity is represented by a straight line arrow.</a:t>
            </a:r>
            <a:endParaRPr sz="1600" dirty="0">
              <a:latin typeface="DejaVu Serif" panose="02060603050605020204"/>
              <a:cs typeface="DejaVu Serif" panose="02060603050605020204"/>
            </a:endParaRPr>
          </a:p>
          <a:p>
            <a:pPr marL="355600" indent="-342900">
              <a:lnSpc>
                <a:spcPct val="150000"/>
              </a:lnSpc>
              <a:spcBef>
                <a:spcPts val="675"/>
              </a:spcBef>
              <a:buChar char="•"/>
              <a:tabLst>
                <a:tab pos="354965" algn="l"/>
                <a:tab pos="355600" algn="l"/>
              </a:tabLst>
            </a:pPr>
            <a:r>
              <a:rPr sz="1600" dirty="0">
                <a:latin typeface="DejaVu Serif" panose="02060603050605020204"/>
                <a:cs typeface="DejaVu Serif" panose="02060603050605020204"/>
              </a:rPr>
              <a:t>There can be only one activity between 2 nodes.</a:t>
            </a:r>
            <a:endParaRPr sz="1600" dirty="0">
              <a:latin typeface="DejaVu Serif" panose="02060603050605020204"/>
              <a:cs typeface="DejaVu Serif" panose="02060603050605020204"/>
            </a:endParaRPr>
          </a:p>
          <a:p>
            <a:pPr marL="355600" marR="205105" indent="-342900">
              <a:lnSpc>
                <a:spcPct val="150000"/>
              </a:lnSpc>
              <a:spcBef>
                <a:spcPts val="670"/>
              </a:spcBef>
              <a:buChar char="•"/>
              <a:tabLst>
                <a:tab pos="354965" algn="l"/>
                <a:tab pos="355600" algn="l"/>
              </a:tabLst>
            </a:pPr>
            <a:r>
              <a:rPr sz="1600" dirty="0">
                <a:latin typeface="DejaVu Serif" panose="02060603050605020204"/>
                <a:cs typeface="DejaVu Serif" panose="02060603050605020204"/>
              </a:rPr>
              <a:t>A dummy activity is a hypothetical activity which does  not require any type of resource. And duration is 0.</a:t>
            </a:r>
            <a:endParaRPr sz="1600" dirty="0">
              <a:latin typeface="DejaVu Serif" panose="02060603050605020204"/>
              <a:cs typeface="DejaVu Serif" panose="020606030506050202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435608" y="593408"/>
            <a:ext cx="7498080" cy="504825"/>
          </a:xfrm>
          <a:prstGeom prst="rect">
            <a:avLst/>
          </a:prstGeom>
        </p:spPr>
        <p:txBody>
          <a:bodyPr vert="horz" wrap="square" lIns="0" tIns="12700" rIns="0" bIns="0" rtlCol="0">
            <a:spAutoFit/>
          </a:bodyPr>
          <a:lstStyle/>
          <a:p>
            <a:pPr marL="13335">
              <a:lnSpc>
                <a:spcPct val="100000"/>
              </a:lnSpc>
              <a:spcBef>
                <a:spcPts val="100"/>
              </a:spcBef>
            </a:pPr>
            <a:r>
              <a:rPr sz="3200" spc="-85" dirty="0"/>
              <a:t>Critical </a:t>
            </a:r>
            <a:r>
              <a:rPr sz="3200" spc="-40" dirty="0"/>
              <a:t>Path</a:t>
            </a:r>
            <a:r>
              <a:rPr sz="3200" spc="30" dirty="0"/>
              <a:t> </a:t>
            </a:r>
            <a:r>
              <a:rPr sz="3200" spc="-5" dirty="0"/>
              <a:t>Method</a:t>
            </a:r>
            <a:endParaRPr sz="3200" spc="-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800" spc="-235" dirty="0"/>
            </a:fld>
            <a:endParaRPr sz="800" spc="-235" dirty="0"/>
          </a:p>
        </p:txBody>
      </p:sp>
      <p:sp>
        <p:nvSpPr>
          <p:cNvPr id="3" name="object 3"/>
          <p:cNvSpPr/>
          <p:nvPr/>
        </p:nvSpPr>
        <p:spPr>
          <a:xfrm>
            <a:off x="1676400" y="2026411"/>
            <a:ext cx="6828535" cy="3307588"/>
          </a:xfrm>
          <a:prstGeom prst="rect">
            <a:avLst/>
          </a:prstGeom>
          <a:blipFill>
            <a:blip r:embed="rId1" cstate="print"/>
            <a:stretch>
              <a:fillRect/>
            </a:stretch>
          </a:blipFill>
        </p:spPr>
        <p:txBody>
          <a:bodyPr wrap="square" lIns="0" tIns="0" rIns="0" bIns="0" rtlCol="0"/>
          <a:lstStyle/>
          <a:p>
            <a:endParaRPr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435608" y="562610"/>
            <a:ext cx="7498080" cy="566420"/>
          </a:xfrm>
          <a:prstGeom prst="rect">
            <a:avLst/>
          </a:prstGeom>
        </p:spPr>
        <p:txBody>
          <a:bodyPr vert="horz" wrap="square" lIns="0" tIns="12700" rIns="0" bIns="0" rtlCol="0">
            <a:spAutoFit/>
          </a:bodyPr>
          <a:lstStyle/>
          <a:p>
            <a:pPr marL="13335">
              <a:lnSpc>
                <a:spcPct val="100000"/>
              </a:lnSpc>
              <a:spcBef>
                <a:spcPts val="100"/>
              </a:spcBef>
            </a:pPr>
            <a:r>
              <a:rPr sz="3600" spc="-85" dirty="0"/>
              <a:t>Critical </a:t>
            </a:r>
            <a:r>
              <a:rPr sz="3600" spc="-40" dirty="0"/>
              <a:t>Path</a:t>
            </a:r>
            <a:r>
              <a:rPr sz="3600" spc="30" dirty="0"/>
              <a:t> </a:t>
            </a:r>
            <a:r>
              <a:rPr sz="3600" spc="-5" dirty="0"/>
              <a:t>Method</a:t>
            </a:r>
            <a:endParaRPr sz="3600" spc="-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p:nvPr/>
        </p:nvSpPr>
        <p:spPr>
          <a:xfrm>
            <a:off x="1524000" y="1800225"/>
            <a:ext cx="6096000" cy="3257550"/>
          </a:xfrm>
          <a:prstGeom prst="rect">
            <a:avLst/>
          </a:prstGeom>
          <a:blipFill>
            <a:blip r:embed="rId1" cstate="print"/>
            <a:stretch>
              <a:fillRect/>
            </a:stretch>
          </a:blipFill>
        </p:spPr>
        <p:txBody>
          <a:bodyPr wrap="square" lIns="0" tIns="0" rIns="0" bIns="0" rtlCol="0"/>
          <a:lstStyle/>
          <a:p>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435608" y="274638"/>
            <a:ext cx="7498080" cy="639762"/>
          </a:xfrm>
        </p:spPr>
        <p:txBody>
          <a:bodyPr>
            <a:noAutofit/>
          </a:bodyPr>
          <a:lstStyle/>
          <a:p>
            <a:br>
              <a:rPr lang="en-IN" sz="3200" b="1" dirty="0" smtClean="0"/>
            </a:br>
            <a:r>
              <a:rPr lang="en-IN" sz="3200" b="1" dirty="0" smtClean="0"/>
              <a:t>PROJECT </a:t>
            </a:r>
            <a:r>
              <a:rPr lang="en-IN" sz="3200" b="1" dirty="0"/>
              <a:t>CLASSIFICATION </a:t>
            </a:r>
            <a:br>
              <a:rPr lang="en-IN" sz="3200" dirty="0"/>
            </a:br>
            <a:endParaRPr lang="en-IN" sz="3200" dirty="0"/>
          </a:p>
        </p:txBody>
      </p:sp>
      <p:sp>
        <p:nvSpPr>
          <p:cNvPr id="3" name="Content Placeholder 2"/>
          <p:cNvSpPr>
            <a:spLocks noGrp="true"/>
          </p:cNvSpPr>
          <p:nvPr>
            <p:ph idx="1"/>
          </p:nvPr>
        </p:nvSpPr>
        <p:spPr>
          <a:xfrm>
            <a:off x="609600" y="1076325"/>
            <a:ext cx="8324088" cy="5410200"/>
          </a:xfrm>
        </p:spPr>
        <p:txBody>
          <a:bodyPr>
            <a:normAutofit/>
          </a:bodyPr>
          <a:lstStyle/>
          <a:p>
            <a:pPr marL="457200" indent="-457200" algn="just"/>
            <a:r>
              <a:rPr lang="en-IN" sz="2400" dirty="0" smtClean="0"/>
              <a:t>Project </a:t>
            </a:r>
            <a:r>
              <a:rPr lang="en-IN" sz="2400" dirty="0"/>
              <a:t>classification helps in expressing and highlighting the essential features of project. </a:t>
            </a:r>
            <a:endParaRPr lang="en-IN" sz="2400" dirty="0" smtClean="0"/>
          </a:p>
          <a:p>
            <a:pPr marL="457200" indent="-457200" algn="just"/>
            <a:r>
              <a:rPr lang="en-IN" sz="2400" dirty="0" smtClean="0"/>
              <a:t>Different </a:t>
            </a:r>
            <a:r>
              <a:rPr lang="en-IN" sz="2400" dirty="0"/>
              <a:t>authorities have classified projects differently. </a:t>
            </a:r>
            <a:endParaRPr lang="en-IN" sz="2400" dirty="0" smtClean="0"/>
          </a:p>
          <a:p>
            <a:pPr marL="443230" indent="-85725" algn="just">
              <a:buNone/>
            </a:pPr>
            <a:r>
              <a:rPr lang="en-IN" sz="2400" dirty="0" smtClean="0"/>
              <a:t>The </a:t>
            </a:r>
            <a:r>
              <a:rPr lang="en-IN" sz="2400" dirty="0"/>
              <a:t>following are some of the important classification of projects. </a:t>
            </a:r>
            <a:endParaRPr lang="en-IN" sz="2400" dirty="0"/>
          </a:p>
          <a:p>
            <a:pPr marL="514350" indent="-514350" algn="just">
              <a:buAutoNum type="arabicParenBoth"/>
              <a:tabLst>
                <a:tab pos="356870" algn="l"/>
              </a:tabLst>
            </a:pPr>
            <a:r>
              <a:rPr lang="en-IN" sz="2400" b="1" dirty="0" smtClean="0">
                <a:solidFill>
                  <a:srgbClr val="FF0000"/>
                </a:solidFill>
              </a:rPr>
              <a:t>Quantifiable </a:t>
            </a:r>
            <a:r>
              <a:rPr lang="en-IN" sz="2400" b="1" dirty="0">
                <a:solidFill>
                  <a:srgbClr val="FF0000"/>
                </a:solidFill>
              </a:rPr>
              <a:t>and Non-Quantifiable Projects </a:t>
            </a:r>
            <a:endParaRPr lang="en-IN" sz="2400" b="1" dirty="0" smtClean="0">
              <a:solidFill>
                <a:srgbClr val="FF0000"/>
              </a:solidFill>
            </a:endParaRPr>
          </a:p>
          <a:p>
            <a:pPr marL="542925" indent="0" algn="just">
              <a:buNone/>
            </a:pPr>
            <a:r>
              <a:rPr lang="en-IN" sz="2400" b="1" dirty="0" smtClean="0"/>
              <a:t>Quantifiable </a:t>
            </a:r>
            <a:r>
              <a:rPr lang="en-IN" sz="2400" b="1" dirty="0"/>
              <a:t>projects </a:t>
            </a:r>
            <a:r>
              <a:rPr lang="en-IN" sz="2400" dirty="0"/>
              <a:t>are those in which possible quantitative assessment of benefits can be made</a:t>
            </a:r>
            <a:r>
              <a:rPr lang="en-IN" sz="2400" dirty="0" smtClean="0"/>
              <a:t>.</a:t>
            </a:r>
            <a:endParaRPr lang="en-IN" sz="2400" dirty="0" smtClean="0"/>
          </a:p>
        </p:txBody>
      </p:sp>
      <p:sp>
        <p:nvSpPr>
          <p:cNvPr id="4" name="Footer Placeholder 5"/>
          <p:cNvSpPr>
            <a:spLocks noGrp="true"/>
          </p:cNvSpPr>
          <p:nvPr>
            <p:ph type="ftr" sz="quarter" idx="4294967295"/>
          </p:nvPr>
        </p:nvSpPr>
        <p:spPr>
          <a:xfrm>
            <a:off x="94488" y="6477000"/>
            <a:ext cx="8839200" cy="246221"/>
          </a:xfrm>
          <a:prstGeom prst="rect">
            <a:avLst/>
          </a:prstGeom>
        </p:spPr>
        <p:txBody>
          <a:bodyPr/>
          <a:lstStyle/>
          <a:p>
            <a:r>
              <a:rPr lang="fr-FR" sz="1000" b="1" dirty="0" smtClean="0">
                <a:solidFill>
                  <a:srgbClr val="002060"/>
                </a:solidFill>
              </a:rPr>
              <a:t>18CS51                      Module 4 : </a:t>
            </a:r>
            <a:r>
              <a:rPr lang="en-IN" sz="1000" b="1" dirty="0" smtClean="0">
                <a:solidFill>
                  <a:srgbClr val="002060"/>
                </a:solidFill>
              </a:rPr>
              <a:t>Preparation Of Project And ERP          </a:t>
            </a:r>
            <a:r>
              <a:rPr lang="fr-FR" sz="1000" b="1" dirty="0" smtClean="0">
                <a:solidFill>
                  <a:srgbClr val="002060"/>
                </a:solidFill>
              </a:rPr>
              <a:t>                    Prof. Muneshwara M S</a:t>
            </a:r>
            <a:endParaRPr lang="fr-FR" sz="1000" b="1" dirty="0" smtClean="0">
              <a:solidFill>
                <a:srgbClr val="00206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435608" y="531813"/>
            <a:ext cx="7498080" cy="628015"/>
          </a:xfrm>
          <a:prstGeom prst="rect">
            <a:avLst/>
          </a:prstGeom>
        </p:spPr>
        <p:txBody>
          <a:bodyPr vert="horz" wrap="square" lIns="0" tIns="12700" rIns="0" bIns="0" rtlCol="0">
            <a:spAutoFit/>
          </a:bodyPr>
          <a:lstStyle/>
          <a:p>
            <a:pPr marL="13335">
              <a:lnSpc>
                <a:spcPct val="100000"/>
              </a:lnSpc>
              <a:spcBef>
                <a:spcPts val="100"/>
              </a:spcBef>
            </a:pPr>
            <a:r>
              <a:rPr sz="4000" spc="-85" dirty="0"/>
              <a:t>Critical </a:t>
            </a:r>
            <a:r>
              <a:rPr sz="4000" spc="-40" dirty="0"/>
              <a:t>Path</a:t>
            </a:r>
            <a:r>
              <a:rPr sz="4000" spc="30" dirty="0"/>
              <a:t> </a:t>
            </a:r>
            <a:r>
              <a:rPr sz="4000" spc="-5" dirty="0"/>
              <a:t>Method</a:t>
            </a:r>
            <a:endParaRPr sz="4000" spc="-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1000" spc="-235" dirty="0"/>
            </a:fld>
            <a:endParaRPr sz="1000" spc="-235" dirty="0"/>
          </a:p>
        </p:txBody>
      </p:sp>
      <p:sp>
        <p:nvSpPr>
          <p:cNvPr id="3" name="object 3"/>
          <p:cNvSpPr/>
          <p:nvPr/>
        </p:nvSpPr>
        <p:spPr>
          <a:xfrm>
            <a:off x="1524000" y="1943100"/>
            <a:ext cx="6096000" cy="2971800"/>
          </a:xfrm>
          <a:prstGeom prst="rect">
            <a:avLst/>
          </a:prstGeom>
          <a:blipFill>
            <a:blip r:embed="rId1" cstate="print"/>
            <a:stretch>
              <a:fillRect/>
            </a:stretch>
          </a:blipFill>
        </p:spPr>
        <p:txBody>
          <a:bodyPr wrap="square" lIns="0" tIns="0" rIns="0" bIns="0" rtlCol="0"/>
          <a:lstStyle/>
          <a:p>
            <a:endParaRPr sz="16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435608" y="562610"/>
            <a:ext cx="7498080" cy="566420"/>
          </a:xfrm>
          <a:prstGeom prst="rect">
            <a:avLst/>
          </a:prstGeom>
        </p:spPr>
        <p:txBody>
          <a:bodyPr vert="horz" wrap="square" lIns="0" tIns="12700" rIns="0" bIns="0" rtlCol="0">
            <a:spAutoFit/>
          </a:bodyPr>
          <a:lstStyle/>
          <a:p>
            <a:pPr marL="13335">
              <a:lnSpc>
                <a:spcPct val="100000"/>
              </a:lnSpc>
              <a:spcBef>
                <a:spcPts val="100"/>
              </a:spcBef>
            </a:pPr>
            <a:r>
              <a:rPr sz="3600" spc="-85" dirty="0"/>
              <a:t>Critical </a:t>
            </a:r>
            <a:r>
              <a:rPr sz="3600" spc="-40" dirty="0"/>
              <a:t>Path</a:t>
            </a:r>
            <a:r>
              <a:rPr sz="3600" spc="30" dirty="0"/>
              <a:t> </a:t>
            </a:r>
            <a:r>
              <a:rPr sz="3600" spc="-5" dirty="0"/>
              <a:t>Method</a:t>
            </a:r>
            <a:endParaRPr sz="3600" spc="-5"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p:nvPr/>
        </p:nvSpPr>
        <p:spPr>
          <a:xfrm>
            <a:off x="1524000" y="1690623"/>
            <a:ext cx="6096000" cy="3476625"/>
          </a:xfrm>
          <a:prstGeom prst="rect">
            <a:avLst/>
          </a:prstGeom>
          <a:blipFill>
            <a:blip r:embed="rId1" cstate="print"/>
            <a:stretch>
              <a:fillRect/>
            </a:stretch>
          </a:blipFill>
        </p:spPr>
        <p:txBody>
          <a:bodyPr wrap="square" lIns="0" tIns="0" rIns="0" bIns="0" rtlCol="0"/>
          <a:lstStyle/>
          <a:p>
            <a:endParaRPr sz="1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524000" y="614998"/>
            <a:ext cx="7117715" cy="382270"/>
          </a:xfrm>
          <a:prstGeom prst="rect">
            <a:avLst/>
          </a:prstGeom>
        </p:spPr>
        <p:txBody>
          <a:bodyPr vert="horz" wrap="square" lIns="0" tIns="13335" rIns="0" bIns="0" rtlCol="0">
            <a:spAutoFit/>
          </a:bodyPr>
          <a:lstStyle/>
          <a:p>
            <a:pPr marL="2626360" marR="5080" indent="-2614295">
              <a:lnSpc>
                <a:spcPct val="100000"/>
              </a:lnSpc>
              <a:spcBef>
                <a:spcPts val="105"/>
              </a:spcBef>
            </a:pPr>
            <a:r>
              <a:rPr sz="2400" dirty="0"/>
              <a:t>PERT: Programme Evaluation &amp; Review  Technique</a:t>
            </a:r>
            <a:endParaRPr sz="240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1143000" y="1910842"/>
            <a:ext cx="7489825" cy="1846580"/>
          </a:xfrm>
          <a:prstGeom prst="rect">
            <a:avLst/>
          </a:prstGeom>
        </p:spPr>
        <p:txBody>
          <a:bodyPr vert="horz" wrap="square" lIns="0" tIns="12065" rIns="0" bIns="0" rtlCol="0">
            <a:spAutoFit/>
          </a:bodyPr>
          <a:lstStyle/>
          <a:p>
            <a:pPr marL="355600" marR="5080" indent="-342900">
              <a:lnSpc>
                <a:spcPct val="150000"/>
              </a:lnSpc>
              <a:spcBef>
                <a:spcPts val="95"/>
              </a:spcBef>
              <a:buChar char="•"/>
              <a:tabLst>
                <a:tab pos="354965" algn="l"/>
                <a:tab pos="355600" algn="l"/>
              </a:tabLst>
            </a:pPr>
            <a:r>
              <a:rPr dirty="0">
                <a:latin typeface="DejaVu Serif" panose="02060603050605020204"/>
                <a:cs typeface="DejaVu Serif" panose="02060603050605020204"/>
              </a:rPr>
              <a:t>PERT is applied in projects where the duration of  various activities cannot be predicted with certainty.</a:t>
            </a:r>
            <a:endParaRPr dirty="0">
              <a:latin typeface="DejaVu Serif" panose="02060603050605020204"/>
              <a:cs typeface="DejaVu Serif" panose="02060603050605020204"/>
            </a:endParaRPr>
          </a:p>
          <a:p>
            <a:pPr marL="441960" indent="-429260">
              <a:lnSpc>
                <a:spcPct val="150000"/>
              </a:lnSpc>
              <a:spcBef>
                <a:spcPts val="675"/>
              </a:spcBef>
              <a:buChar char="•"/>
              <a:tabLst>
                <a:tab pos="441325" algn="l"/>
                <a:tab pos="442595" algn="l"/>
              </a:tabLst>
            </a:pPr>
            <a:r>
              <a:rPr dirty="0">
                <a:latin typeface="DejaVu Serif" panose="02060603050605020204"/>
                <a:cs typeface="DejaVu Serif" panose="02060603050605020204"/>
              </a:rPr>
              <a:t>Similar to CPM.</a:t>
            </a:r>
            <a:endParaRPr dirty="0">
              <a:latin typeface="DejaVu Serif" panose="02060603050605020204"/>
              <a:cs typeface="DejaVu Serif" panose="02060603050605020204"/>
            </a:endParaRPr>
          </a:p>
          <a:p>
            <a:pPr marL="355600" indent="-342900">
              <a:lnSpc>
                <a:spcPct val="150000"/>
              </a:lnSpc>
              <a:spcBef>
                <a:spcPts val="670"/>
              </a:spcBef>
              <a:buChar char="•"/>
              <a:tabLst>
                <a:tab pos="354965" algn="l"/>
                <a:tab pos="355600" algn="l"/>
              </a:tabLst>
            </a:pPr>
            <a:r>
              <a:rPr dirty="0">
                <a:latin typeface="DejaVu Serif" panose="02060603050605020204"/>
                <a:cs typeface="DejaVu Serif" panose="02060603050605020204"/>
              </a:rPr>
              <a:t>Suitable for R&amp;D projects.</a:t>
            </a:r>
            <a:endParaRPr dirty="0">
              <a:latin typeface="DejaVu Serif" panose="02060603050605020204"/>
              <a:cs typeface="DejaVu Serif" panose="02060603050605020204"/>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76400" y="462598"/>
            <a:ext cx="7117715" cy="382270"/>
          </a:xfrm>
          <a:prstGeom prst="rect">
            <a:avLst/>
          </a:prstGeom>
        </p:spPr>
        <p:txBody>
          <a:bodyPr vert="horz" wrap="square" lIns="0" tIns="13335" rIns="0" bIns="0" rtlCol="0">
            <a:spAutoFit/>
          </a:bodyPr>
          <a:lstStyle/>
          <a:p>
            <a:pPr marL="2626360" marR="5080" indent="-2614295">
              <a:lnSpc>
                <a:spcPct val="100000"/>
              </a:lnSpc>
              <a:spcBef>
                <a:spcPts val="105"/>
              </a:spcBef>
            </a:pPr>
            <a:r>
              <a:rPr sz="2400" dirty="0"/>
              <a:t>PERT: Programme Evaluation &amp; Review  Technique</a:t>
            </a:r>
            <a:endParaRPr sz="240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838200" y="1295400"/>
            <a:ext cx="8133715" cy="2951480"/>
          </a:xfrm>
          <a:prstGeom prst="rect">
            <a:avLst/>
          </a:prstGeom>
        </p:spPr>
        <p:txBody>
          <a:bodyPr vert="horz" wrap="square" lIns="0" tIns="12065" rIns="0" bIns="0" rtlCol="0">
            <a:spAutoFit/>
          </a:bodyPr>
          <a:lstStyle/>
          <a:p>
            <a:pPr marL="355600" marR="52705" indent="-342900">
              <a:lnSpc>
                <a:spcPct val="150000"/>
              </a:lnSpc>
              <a:spcBef>
                <a:spcPts val="95"/>
              </a:spcBef>
              <a:buChar char="•"/>
              <a:tabLst>
                <a:tab pos="354965" algn="l"/>
                <a:tab pos="355600" algn="l"/>
              </a:tabLst>
            </a:pPr>
            <a:r>
              <a:rPr sz="2000" dirty="0">
                <a:latin typeface="DejaVu Serif" panose="02060603050605020204"/>
                <a:cs typeface="DejaVu Serif" panose="02060603050605020204"/>
              </a:rPr>
              <a:t>PERT calculates 3 time estimates for each activity based  on their past activity.</a:t>
            </a:r>
            <a:endParaRPr sz="2000" dirty="0">
              <a:latin typeface="DejaVu Serif" panose="02060603050605020204"/>
              <a:cs typeface="DejaVu Serif" panose="02060603050605020204"/>
            </a:endParaRPr>
          </a:p>
          <a:p>
            <a:pPr marL="756285" lvl="1" indent="-286385">
              <a:lnSpc>
                <a:spcPct val="150000"/>
              </a:lnSpc>
              <a:spcBef>
                <a:spcPts val="605"/>
              </a:spcBef>
              <a:buChar char="–"/>
              <a:tabLst>
                <a:tab pos="756920" algn="l"/>
              </a:tabLst>
            </a:pPr>
            <a:r>
              <a:rPr dirty="0">
                <a:latin typeface="DejaVu Serif" panose="02060603050605020204"/>
                <a:cs typeface="DejaVu Serif" panose="02060603050605020204"/>
              </a:rPr>
              <a:t>Optimistic time estimate t</a:t>
            </a:r>
            <a:r>
              <a:rPr baseline="-21000" dirty="0">
                <a:latin typeface="DejaVu Serif" panose="02060603050605020204"/>
                <a:cs typeface="DejaVu Serif" panose="02060603050605020204"/>
              </a:rPr>
              <a:t>o </a:t>
            </a:r>
            <a:r>
              <a:rPr dirty="0">
                <a:latin typeface="DejaVu Serif" panose="02060603050605020204"/>
                <a:cs typeface="DejaVu Serif" panose="02060603050605020204"/>
              </a:rPr>
              <a:t>: shortest time estimates</a:t>
            </a:r>
            <a:endParaRPr dirty="0">
              <a:latin typeface="DejaVu Serif" panose="02060603050605020204"/>
              <a:cs typeface="DejaVu Serif" panose="02060603050605020204"/>
            </a:endParaRPr>
          </a:p>
          <a:p>
            <a:pPr marL="756285" lvl="1" indent="-286385">
              <a:lnSpc>
                <a:spcPct val="150000"/>
              </a:lnSpc>
              <a:spcBef>
                <a:spcPts val="575"/>
              </a:spcBef>
              <a:buChar char="–"/>
              <a:tabLst>
                <a:tab pos="756920" algn="l"/>
              </a:tabLst>
            </a:pPr>
            <a:r>
              <a:rPr dirty="0">
                <a:latin typeface="DejaVu Serif" panose="02060603050605020204"/>
                <a:cs typeface="DejaVu Serif" panose="02060603050605020204"/>
              </a:rPr>
              <a:t>Pessimistic time estimates t</a:t>
            </a:r>
            <a:r>
              <a:rPr baseline="-21000" dirty="0">
                <a:latin typeface="DejaVu Serif" panose="02060603050605020204"/>
                <a:cs typeface="DejaVu Serif" panose="02060603050605020204"/>
              </a:rPr>
              <a:t>p </a:t>
            </a:r>
            <a:r>
              <a:rPr dirty="0">
                <a:latin typeface="DejaVu Serif" panose="02060603050605020204"/>
                <a:cs typeface="DejaVu Serif" panose="02060603050605020204"/>
              </a:rPr>
              <a:t>: longest time estimates</a:t>
            </a:r>
            <a:endParaRPr dirty="0">
              <a:latin typeface="DejaVu Serif" panose="02060603050605020204"/>
              <a:cs typeface="DejaVu Serif" panose="02060603050605020204"/>
            </a:endParaRPr>
          </a:p>
          <a:p>
            <a:pPr marL="756285" lvl="1" indent="-286385">
              <a:lnSpc>
                <a:spcPct val="150000"/>
              </a:lnSpc>
              <a:spcBef>
                <a:spcPts val="580"/>
              </a:spcBef>
              <a:buChar char="–"/>
              <a:tabLst>
                <a:tab pos="756920" algn="l"/>
              </a:tabLst>
            </a:pPr>
            <a:r>
              <a:rPr dirty="0">
                <a:latin typeface="DejaVu Serif" panose="02060603050605020204"/>
                <a:cs typeface="DejaVu Serif" panose="02060603050605020204"/>
              </a:rPr>
              <a:t>Most likely time estimate t</a:t>
            </a:r>
            <a:r>
              <a:rPr baseline="-21000" dirty="0">
                <a:latin typeface="DejaVu Serif" panose="02060603050605020204"/>
                <a:cs typeface="DejaVu Serif" panose="02060603050605020204"/>
              </a:rPr>
              <a:t>m</a:t>
            </a:r>
            <a:r>
              <a:rPr dirty="0">
                <a:latin typeface="DejaVu Serif" panose="02060603050605020204"/>
                <a:cs typeface="DejaVu Serif" panose="02060603050605020204"/>
              </a:rPr>
              <a:t>: highest probability of occurrence.</a:t>
            </a:r>
            <a:endParaRPr dirty="0">
              <a:latin typeface="DejaVu Serif" panose="02060603050605020204"/>
              <a:cs typeface="DejaVu Serif" panose="02060603050605020204"/>
            </a:endParaRPr>
          </a:p>
          <a:p>
            <a:pPr marL="355600" indent="-342900">
              <a:lnSpc>
                <a:spcPct val="150000"/>
              </a:lnSpc>
              <a:spcBef>
                <a:spcPts val="645"/>
              </a:spcBef>
              <a:buChar char="•"/>
              <a:tabLst>
                <a:tab pos="354965" algn="l"/>
                <a:tab pos="355600" algn="l"/>
              </a:tabLst>
            </a:pPr>
            <a:r>
              <a:rPr sz="2000" dirty="0">
                <a:latin typeface="DejaVu Serif" panose="02060603050605020204"/>
                <a:cs typeface="DejaVu Serif" panose="02060603050605020204"/>
              </a:rPr>
              <a:t>Mean time(t</a:t>
            </a:r>
            <a:r>
              <a:rPr sz="2000" baseline="-21000" dirty="0">
                <a:latin typeface="DejaVu Serif" panose="02060603050605020204"/>
                <a:cs typeface="DejaVu Serif" panose="02060603050605020204"/>
              </a:rPr>
              <a:t>e</a:t>
            </a:r>
            <a:r>
              <a:rPr sz="2000" dirty="0">
                <a:latin typeface="DejaVu Serif" panose="02060603050605020204"/>
                <a:cs typeface="DejaVu Serif" panose="02060603050605020204"/>
              </a:rPr>
              <a:t>) = (t</a:t>
            </a:r>
            <a:r>
              <a:rPr sz="2000" baseline="-21000" dirty="0">
                <a:latin typeface="DejaVu Serif" panose="02060603050605020204"/>
                <a:cs typeface="DejaVu Serif" panose="02060603050605020204"/>
              </a:rPr>
              <a:t>o </a:t>
            </a:r>
            <a:r>
              <a:rPr sz="2000" dirty="0">
                <a:latin typeface="DejaVu Serif" panose="02060603050605020204"/>
                <a:cs typeface="DejaVu Serif" panose="02060603050605020204"/>
              </a:rPr>
              <a:t>+ 4t</a:t>
            </a:r>
            <a:r>
              <a:rPr sz="2000" baseline="-21000" dirty="0">
                <a:latin typeface="DejaVu Serif" panose="02060603050605020204"/>
                <a:cs typeface="DejaVu Serif" panose="02060603050605020204"/>
              </a:rPr>
              <a:t>m </a:t>
            </a:r>
            <a:r>
              <a:rPr sz="2000" dirty="0">
                <a:latin typeface="DejaVu Serif" panose="02060603050605020204"/>
                <a:cs typeface="DejaVu Serif" panose="02060603050605020204"/>
              </a:rPr>
              <a:t>+ t</a:t>
            </a:r>
            <a:r>
              <a:rPr sz="2000" baseline="-21000" dirty="0">
                <a:latin typeface="DejaVu Serif" panose="02060603050605020204"/>
                <a:cs typeface="DejaVu Serif" panose="02060603050605020204"/>
              </a:rPr>
              <a:t>p</a:t>
            </a:r>
            <a:r>
              <a:rPr sz="2000" dirty="0">
                <a:latin typeface="DejaVu Serif" panose="02060603050605020204"/>
                <a:cs typeface="DejaVu Serif" panose="02060603050605020204"/>
              </a:rPr>
              <a:t>)/6</a:t>
            </a:r>
            <a:endParaRPr sz="2000" dirty="0">
              <a:latin typeface="DejaVu Serif" panose="02060603050605020204"/>
              <a:cs typeface="DejaVu Serif" panose="02060603050605020204"/>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744787" y="355283"/>
            <a:ext cx="4369435" cy="442595"/>
          </a:xfrm>
          <a:prstGeom prst="rect">
            <a:avLst/>
          </a:prstGeom>
        </p:spPr>
        <p:txBody>
          <a:bodyPr vert="horz" wrap="square" lIns="0" tIns="12065" rIns="0" bIns="0" rtlCol="0">
            <a:spAutoFit/>
          </a:bodyPr>
          <a:lstStyle/>
          <a:p>
            <a:pPr marL="12700">
              <a:lnSpc>
                <a:spcPct val="100000"/>
              </a:lnSpc>
              <a:spcBef>
                <a:spcPts val="95"/>
              </a:spcBef>
            </a:pPr>
            <a:r>
              <a:rPr sz="2800" dirty="0"/>
              <a:t>Types of Project Report</a:t>
            </a:r>
            <a:endParaRPr sz="2800" dirty="0"/>
          </a:p>
        </p:txBody>
      </p:sp>
      <p:sp>
        <p:nvSpPr>
          <p:cNvPr id="5" name="object 5"/>
          <p:cNvSpPr txBox="true">
            <a:spLocks noGrp="true"/>
          </p:cNvSpPr>
          <p:nvPr>
            <p:ph type="sldNum" sz="quarter" idx="12"/>
          </p:nvPr>
        </p:nvSpPr>
        <p:spPr>
          <a:xfrm>
            <a:off x="8613648" y="6577965"/>
            <a:ext cx="457200" cy="203835"/>
          </a:xfrm>
          <a:prstGeom prst="rect">
            <a:avLst/>
          </a:prstGeom>
        </p:spPr>
        <p:txBody>
          <a:bodyPr vert="horz" wrap="square" lIns="0" tIns="0" rIns="0" bIns="0" rtlCol="0">
            <a:spAutoFit/>
          </a:bodyPr>
          <a:lstStyle/>
          <a:p>
            <a:pPr marL="25400">
              <a:lnSpc>
                <a:spcPts val="1590"/>
              </a:lnSpc>
            </a:pPr>
            <a:fld id="{81D60167-4931-47E6-BA6A-407CBD079E47}" type="slidenum">
              <a:rPr sz="900" spc="-235" dirty="0"/>
            </a:fld>
            <a:endParaRPr sz="900" spc="-235" dirty="0"/>
          </a:p>
        </p:txBody>
      </p:sp>
      <p:sp>
        <p:nvSpPr>
          <p:cNvPr id="3" name="object 3"/>
          <p:cNvSpPr txBox="true"/>
          <p:nvPr/>
        </p:nvSpPr>
        <p:spPr>
          <a:xfrm>
            <a:off x="1143000" y="1198219"/>
            <a:ext cx="5334000" cy="2621915"/>
          </a:xfrm>
          <a:prstGeom prst="rect">
            <a:avLst/>
          </a:prstGeom>
        </p:spPr>
        <p:txBody>
          <a:bodyPr vert="horz" wrap="square" lIns="0" tIns="109855" rIns="0" bIns="0" rtlCol="0">
            <a:spAutoFit/>
          </a:bodyPr>
          <a:lstStyle/>
          <a:p>
            <a:pPr marL="355600" indent="-342900">
              <a:lnSpc>
                <a:spcPct val="150000"/>
              </a:lnSpc>
              <a:spcBef>
                <a:spcPts val="865"/>
              </a:spcBef>
              <a:buChar char="•"/>
              <a:tabLst>
                <a:tab pos="354965" algn="l"/>
                <a:tab pos="355600" algn="l"/>
              </a:tabLst>
            </a:pPr>
            <a:r>
              <a:rPr sz="2400" dirty="0">
                <a:latin typeface="DejaVu Serif" panose="02060603050605020204"/>
                <a:cs typeface="DejaVu Serif" panose="02060603050605020204"/>
              </a:rPr>
              <a:t>Status Report</a:t>
            </a:r>
            <a:endParaRPr sz="2400" dirty="0">
              <a:latin typeface="DejaVu Serif" panose="02060603050605020204"/>
              <a:cs typeface="DejaVu Serif" panose="02060603050605020204"/>
            </a:endParaRPr>
          </a:p>
          <a:p>
            <a:pPr marL="355600" indent="-342900">
              <a:lnSpc>
                <a:spcPct val="150000"/>
              </a:lnSpc>
              <a:spcBef>
                <a:spcPts val="770"/>
              </a:spcBef>
              <a:buChar char="•"/>
              <a:tabLst>
                <a:tab pos="354965" algn="l"/>
                <a:tab pos="355600" algn="l"/>
              </a:tabLst>
            </a:pPr>
            <a:r>
              <a:rPr sz="2400" dirty="0">
                <a:latin typeface="DejaVu Serif" panose="02060603050605020204"/>
                <a:cs typeface="DejaVu Serif" panose="02060603050605020204"/>
              </a:rPr>
              <a:t>Risk Report</a:t>
            </a:r>
            <a:endParaRPr sz="2400" dirty="0">
              <a:latin typeface="DejaVu Serif" panose="02060603050605020204"/>
              <a:cs typeface="DejaVu Serif" panose="02060603050605020204"/>
            </a:endParaRPr>
          </a:p>
          <a:p>
            <a:pPr marL="355600" indent="-342900">
              <a:lnSpc>
                <a:spcPct val="150000"/>
              </a:lnSpc>
              <a:spcBef>
                <a:spcPts val="770"/>
              </a:spcBef>
              <a:buChar char="•"/>
              <a:tabLst>
                <a:tab pos="354965" algn="l"/>
                <a:tab pos="355600" algn="l"/>
              </a:tabLst>
            </a:pPr>
            <a:r>
              <a:rPr sz="2400" dirty="0">
                <a:latin typeface="DejaVu Serif" panose="02060603050605020204"/>
                <a:cs typeface="DejaVu Serif" panose="02060603050605020204"/>
              </a:rPr>
              <a:t>Board/ Executive Report</a:t>
            </a:r>
            <a:endParaRPr sz="2400" dirty="0">
              <a:latin typeface="DejaVu Serif" panose="02060603050605020204"/>
              <a:cs typeface="DejaVu Serif" panose="02060603050605020204"/>
            </a:endParaRPr>
          </a:p>
          <a:p>
            <a:pPr marL="355600" indent="-342900">
              <a:lnSpc>
                <a:spcPct val="150000"/>
              </a:lnSpc>
              <a:spcBef>
                <a:spcPts val="770"/>
              </a:spcBef>
              <a:buChar char="•"/>
              <a:tabLst>
                <a:tab pos="354965" algn="l"/>
                <a:tab pos="355600" algn="l"/>
              </a:tabLst>
            </a:pPr>
            <a:r>
              <a:rPr sz="2400" dirty="0">
                <a:latin typeface="DejaVu Serif" panose="02060603050605020204"/>
                <a:cs typeface="DejaVu Serif" panose="02060603050605020204"/>
              </a:rPr>
              <a:t>Resource Report</a:t>
            </a:r>
            <a:endParaRPr sz="2400" dirty="0">
              <a:latin typeface="DejaVu Serif" panose="02060603050605020204"/>
              <a:cs typeface="DejaVu Serif" panose="020606030506050202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true">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true">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true">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42393</Words>
  <Application>WPS Presentation</Application>
  <PresentationFormat>On-screen Show (4:3)</PresentationFormat>
  <Paragraphs>830</Paragraphs>
  <Slides>94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94</vt:i4>
      </vt:variant>
    </vt:vector>
  </HeadingPairs>
  <TitlesOfParts>
    <vt:vector size="113" baseType="lpstr">
      <vt:lpstr>Arial</vt:lpstr>
      <vt:lpstr>SimSun</vt:lpstr>
      <vt:lpstr>Wingdings</vt:lpstr>
      <vt:lpstr>Wingdings 2</vt:lpstr>
      <vt:lpstr>Verdana</vt:lpstr>
      <vt:lpstr>Bookman Old Style</vt:lpstr>
      <vt:lpstr>Times New Roman</vt:lpstr>
      <vt:lpstr>Times New Roman</vt:lpstr>
      <vt:lpstr>DejaVu Serif</vt:lpstr>
      <vt:lpstr>Arial</vt:lpstr>
      <vt:lpstr>Gill Sans MT</vt:lpstr>
      <vt:lpstr>Droid Sans</vt:lpstr>
      <vt:lpstr>微软雅黑</vt:lpstr>
      <vt:lpstr>Arial Unicode MS</vt:lpstr>
      <vt:lpstr>Calibri</vt:lpstr>
      <vt:lpstr>Abyssinica SIL</vt:lpstr>
      <vt:lpstr>Droid Sans Fallback</vt:lpstr>
      <vt:lpstr>Andale Mono</vt:lpstr>
      <vt:lpstr>Solstice</vt:lpstr>
      <vt:lpstr>PowerPoint 演示文稿</vt:lpstr>
      <vt:lpstr>PowerPoint 演示文稿</vt:lpstr>
      <vt:lpstr>Contents</vt:lpstr>
      <vt:lpstr>Contents(contd..)</vt:lpstr>
      <vt:lpstr> MEANING OF PROJECT </vt:lpstr>
      <vt:lpstr> MEANING OF PROJECT(Contd..) </vt:lpstr>
      <vt:lpstr> MEANING OF PROJECT(Contd..) </vt:lpstr>
      <vt:lpstr> MEANING OF PROJECT(Contd..) </vt:lpstr>
      <vt:lpstr> PROJECT CLASSIFICATION  </vt:lpstr>
      <vt:lpstr>PROJECT CLASSIFICATION(Contd..)</vt:lpstr>
      <vt:lpstr>PROJECT CLASSIFICATION(Contd..)</vt:lpstr>
      <vt:lpstr>PROJECT CLASSIFICATION(Contd..)</vt:lpstr>
      <vt:lpstr>PROJECT CLASSIFICATION(Contd..)</vt:lpstr>
      <vt:lpstr>PROJECT CLASSIFICATION(Contd..)</vt:lpstr>
      <vt:lpstr>PROJECT CLASSIFICATION(Contd..)</vt:lpstr>
      <vt:lpstr>PROJECT IDENTIFICATION </vt:lpstr>
      <vt:lpstr>PROJECT IDENTIFICATION (contd..)</vt:lpstr>
      <vt:lpstr>PROJECT IDENTIFICATION (contd..)</vt:lpstr>
      <vt:lpstr>PROJECT IDENTIFICATION (contd..)</vt:lpstr>
      <vt:lpstr>PROJECT SELECTION </vt:lpstr>
      <vt:lpstr>PROJECT SELECTION (contd..)</vt:lpstr>
      <vt:lpstr>PROJECT SELECTION (contd..)</vt:lpstr>
      <vt:lpstr>PROJECT SELECTION (contd..)</vt:lpstr>
      <vt:lpstr>PROJECT SELECTION (contd..)</vt:lpstr>
      <vt:lpstr>PROJECT REPORT</vt:lpstr>
      <vt:lpstr>Need and great significance  of project report is for an entrepreneur. </vt:lpstr>
      <vt:lpstr>PowerPoint 演示文稿</vt:lpstr>
      <vt:lpstr>PowerPoint 演示文稿</vt:lpstr>
      <vt:lpstr>CONTENTS OF A PROJECT REPORT</vt:lpstr>
      <vt:lpstr>PowerPoint 演示文稿</vt:lpstr>
      <vt:lpstr>PowerPoint 演示文稿</vt:lpstr>
      <vt:lpstr>PowerPoint 演示文稿</vt:lpstr>
      <vt:lpstr>FORMULATION OF PROJECT REPORT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Enterprise Resource Planning</vt:lpstr>
      <vt:lpstr>Enterprise Resource Planning</vt:lpstr>
      <vt:lpstr>Enterprise Resource Planning</vt:lpstr>
      <vt:lpstr>ERP Characteristics</vt:lpstr>
      <vt:lpstr>Features of ERP</vt:lpstr>
      <vt:lpstr>Features of ERP</vt:lpstr>
      <vt:lpstr>Benefits of ERP</vt:lpstr>
      <vt:lpstr>Benefits of ERP</vt:lpstr>
      <vt:lpstr>Benefits of ERP</vt:lpstr>
      <vt:lpstr>Functional Areas of Operation</vt:lpstr>
      <vt:lpstr>Functional Areas of Operation (cont’d.)</vt:lpstr>
      <vt:lpstr>Functional Areas of Operation (cont’d.)</vt:lpstr>
      <vt:lpstr>Business Processes</vt:lpstr>
      <vt:lpstr>Functional Areas and Business  Processes of a Very Small Business</vt:lpstr>
      <vt:lpstr>Marketing and Sales</vt:lpstr>
      <vt:lpstr>Marketing and Sales (cont’d.)</vt:lpstr>
      <vt:lpstr>Marketing and Sales (cont’d.)</vt:lpstr>
      <vt:lpstr>Supply Chain Management</vt:lpstr>
      <vt:lpstr>Supply Chain Management</vt:lpstr>
      <vt:lpstr>Supply Chain Management</vt:lpstr>
      <vt:lpstr>Supply Chain Management (cont’d.)</vt:lpstr>
      <vt:lpstr>Supply Chain Management (cont’d.)</vt:lpstr>
      <vt:lpstr>Accounting and Finance</vt:lpstr>
      <vt:lpstr>Accounting and Finance (cont’d.)</vt:lpstr>
      <vt:lpstr>Accounting and Finance (cont’d.)</vt:lpstr>
      <vt:lpstr>Human Resources</vt:lpstr>
      <vt:lpstr>Human Resources (cont’d.)</vt:lpstr>
      <vt:lpstr>Network Analysis</vt:lpstr>
      <vt:lpstr>Critical Path Method</vt:lpstr>
      <vt:lpstr>Critical Path Method</vt:lpstr>
      <vt:lpstr>Critical Path Method</vt:lpstr>
      <vt:lpstr>Critical Path Method</vt:lpstr>
      <vt:lpstr>PERT: Programme Evaluation &amp; Review  Technique</vt:lpstr>
      <vt:lpstr>PERT: Programme Evaluation &amp; Review  Technique</vt:lpstr>
      <vt:lpstr>Types of Project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of project and ERP</dc:title>
  <dc:creator>Anupama</dc:creator>
  <cp:lastModifiedBy>tushar</cp:lastModifiedBy>
  <cp:revision>151</cp:revision>
  <dcterms:created xsi:type="dcterms:W3CDTF">2021-02-18T14:49:28Z</dcterms:created>
  <dcterms:modified xsi:type="dcterms:W3CDTF">2021-02-18T14:49:28Z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2018-09-18T05:30:00Z</vt:filetime>
  </property>
  <property fmtid="{D5CDD505-2E9C-101B-9397-08002B2CF9AE}" pid="3" name="Creator">
    <vt:lpwstr>Sejda 3.2.56 (www.sejda.org)</vt:lpwstr>
  </property>
  <property fmtid="{D5CDD505-2E9C-101B-9397-08002B2CF9AE}" pid="4" name="LastSaved">
    <vt:filetime>2019-11-05T05:30:00Z</vt:filetime>
  </property>
  <property fmtid="{D5CDD505-2E9C-101B-9397-08002B2CF9AE}" pid="5" name="KSOProductBuildVer">
    <vt:lpwstr>1033-11.1.0.10161</vt:lpwstr>
  </property>
</Properties>
</file>