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3" r:id="rId16"/>
    <p:sldId id="324" r:id="rId17"/>
    <p:sldId id="326" r:id="rId18"/>
    <p:sldId id="327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9" r:id="rId28"/>
    <p:sldId id="340" r:id="rId29"/>
    <p:sldId id="342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638" y="-5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AFB86-50D6-48F4-A217-B4DD0E1003F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25F0C-677D-484D-97F5-D9FD6322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4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25F0C-677D-484D-97F5-D9FD6322DE05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79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00550" y="86613"/>
            <a:ext cx="3888104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17365D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CD49D-BF1E-46D4-92BF-E1A214613404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066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1FEB8-8CDA-4C52-8C2C-14BA150BF5C4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066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E67D4-9588-4F6D-8BF1-DFEF7F107858}" type="datetime1">
              <a:rPr lang="en-US" smtClean="0"/>
              <a:t>11/3/2020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066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DB6AE-3DE5-4D54-A86E-CEF81E00F3DA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066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1D1AF-D7CC-4BC7-B97E-4006E8EC9BE3}" type="datetime1">
              <a:rPr lang="en-US" smtClean="0"/>
              <a:t>11/3/2020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066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0550" y="179070"/>
            <a:ext cx="3888104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17365D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429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E00D5-E712-4EE1-AA4C-E8CC1A5408A7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78946" y="6575552"/>
            <a:ext cx="281940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066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0550" y="292734"/>
            <a:ext cx="43624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17365D"/>
                </a:solidFill>
                <a:latin typeface="Caladea"/>
                <a:cs typeface="Caladea"/>
              </a:rPr>
              <a:t>UNIT 3 UNIX </a:t>
            </a:r>
            <a:r>
              <a:rPr sz="2600" spc="-10" dirty="0">
                <a:solidFill>
                  <a:srgbClr val="17365D"/>
                </a:solidFill>
                <a:latin typeface="Caladea"/>
                <a:cs typeface="Caladea"/>
              </a:rPr>
              <a:t>FILE</a:t>
            </a:r>
            <a:r>
              <a:rPr sz="2600" spc="-55" dirty="0">
                <a:solidFill>
                  <a:srgbClr val="17365D"/>
                </a:solidFill>
                <a:latin typeface="Caladea"/>
                <a:cs typeface="Caladea"/>
              </a:rPr>
              <a:t> </a:t>
            </a:r>
            <a:r>
              <a:rPr sz="2600" spc="-5" dirty="0">
                <a:solidFill>
                  <a:srgbClr val="17365D"/>
                </a:solidFill>
                <a:latin typeface="Caladea"/>
                <a:cs typeface="Caladea"/>
              </a:rPr>
              <a:t>APIs</a:t>
            </a:r>
            <a:endParaRPr sz="2600" dirty="0">
              <a:latin typeface="Caladea"/>
              <a:cs typeface="Calad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394" y="387223"/>
            <a:ext cx="19878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open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395" y="813942"/>
            <a:ext cx="10278110" cy="487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This is used </a:t>
            </a:r>
            <a:r>
              <a:rPr sz="2800" spc="-15" dirty="0">
                <a:latin typeface="Carlito"/>
                <a:cs typeface="Carlito"/>
              </a:rPr>
              <a:t>to establish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connection between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process </a:t>
            </a:r>
            <a:r>
              <a:rPr sz="2800" spc="-5" dirty="0">
                <a:latin typeface="Carlito"/>
                <a:cs typeface="Carlito"/>
              </a:rPr>
              <a:t>and a</a:t>
            </a:r>
            <a:r>
              <a:rPr sz="2800" spc="2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file</a:t>
            </a:r>
            <a:endParaRPr sz="28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i.e. </a:t>
            </a:r>
            <a:r>
              <a:rPr sz="2800" spc="-10" dirty="0">
                <a:latin typeface="Carlito"/>
                <a:cs typeface="Carlito"/>
              </a:rPr>
              <a:t>it </a:t>
            </a:r>
            <a:r>
              <a:rPr sz="2800" dirty="0">
                <a:latin typeface="Carlito"/>
                <a:cs typeface="Carlito"/>
              </a:rPr>
              <a:t>is used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open </a:t>
            </a:r>
            <a:r>
              <a:rPr sz="2800" spc="5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existing </a:t>
            </a:r>
            <a:r>
              <a:rPr sz="2800" spc="-10" dirty="0">
                <a:latin typeface="Carlito"/>
                <a:cs typeface="Carlito"/>
              </a:rPr>
              <a:t>file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25" dirty="0">
                <a:latin typeface="Carlito"/>
                <a:cs typeface="Carlito"/>
              </a:rPr>
              <a:t>transfer </a:t>
            </a:r>
            <a:r>
              <a:rPr sz="2800" spc="-5" dirty="0">
                <a:latin typeface="Carlito"/>
                <a:cs typeface="Carlito"/>
              </a:rPr>
              <a:t>function </a:t>
            </a:r>
            <a:r>
              <a:rPr sz="2800" dirty="0">
                <a:latin typeface="Carlito"/>
                <a:cs typeface="Carlito"/>
              </a:rPr>
              <a:t>or </a:t>
            </a:r>
            <a:r>
              <a:rPr sz="2800" spc="-5" dirty="0">
                <a:latin typeface="Carlito"/>
                <a:cs typeface="Carlito"/>
              </a:rPr>
              <a:t>else </a:t>
            </a:r>
            <a:r>
              <a:rPr sz="2800" spc="-15" dirty="0">
                <a:latin typeface="Carlito"/>
                <a:cs typeface="Carlito"/>
              </a:rPr>
              <a:t>it 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spc="-10" dirty="0">
                <a:latin typeface="Carlito"/>
                <a:cs typeface="Carlito"/>
              </a:rPr>
              <a:t>be </a:t>
            </a:r>
            <a:r>
              <a:rPr sz="2800" spc="-5" dirty="0">
                <a:latin typeface="Carlito"/>
                <a:cs typeface="Carlito"/>
              </a:rPr>
              <a:t>also </a:t>
            </a:r>
            <a:r>
              <a:rPr sz="2800" spc="-10" dirty="0">
                <a:latin typeface="Carlito"/>
                <a:cs typeface="Carlito"/>
              </a:rPr>
              <a:t>be used </a:t>
            </a:r>
            <a:r>
              <a:rPr sz="2800" spc="-20" dirty="0">
                <a:latin typeface="Carlito"/>
                <a:cs typeface="Carlito"/>
              </a:rPr>
              <a:t>to create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new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file.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800" spc="-10" dirty="0">
                <a:latin typeface="Carlito"/>
                <a:cs typeface="Carlito"/>
              </a:rPr>
              <a:t>The returned value </a:t>
            </a:r>
            <a:r>
              <a:rPr sz="2800" spc="-5" dirty="0">
                <a:latin typeface="Carlito"/>
                <a:cs typeface="Carlito"/>
              </a:rPr>
              <a:t>of the open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10" dirty="0">
                <a:latin typeface="Carlito"/>
                <a:cs typeface="Carlito"/>
              </a:rPr>
              <a:t>call is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file </a:t>
            </a:r>
            <a:r>
              <a:rPr sz="2800" spc="-15" dirty="0">
                <a:latin typeface="Carlito"/>
                <a:cs typeface="Carlito"/>
              </a:rPr>
              <a:t>descriptor </a:t>
            </a:r>
            <a:r>
              <a:rPr sz="2800" spc="-20" dirty="0">
                <a:latin typeface="Carlito"/>
                <a:cs typeface="Carlito"/>
              </a:rPr>
              <a:t>(row  </a:t>
            </a:r>
            <a:r>
              <a:rPr sz="2800" spc="-10" dirty="0">
                <a:latin typeface="Carlito"/>
                <a:cs typeface="Carlito"/>
              </a:rPr>
              <a:t>number </a:t>
            </a:r>
            <a:r>
              <a:rPr sz="2800" spc="-5" dirty="0">
                <a:latin typeface="Carlito"/>
                <a:cs typeface="Carlito"/>
              </a:rPr>
              <a:t>of the file </a:t>
            </a:r>
            <a:r>
              <a:rPr sz="2800" spc="-10" dirty="0">
                <a:latin typeface="Carlito"/>
                <a:cs typeface="Carlito"/>
              </a:rPr>
              <a:t>table),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5" dirty="0">
                <a:latin typeface="Carlito"/>
                <a:cs typeface="Carlito"/>
              </a:rPr>
              <a:t>contains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inode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information.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 dirty="0">
              <a:latin typeface="Carlito"/>
              <a:cs typeface="Carlito"/>
            </a:endParaRPr>
          </a:p>
          <a:p>
            <a:pPr marL="80645" marR="5415280" indent="-68580">
              <a:lnSpc>
                <a:spcPct val="102899"/>
              </a:lnSpc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prototype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open </a:t>
            </a:r>
            <a:r>
              <a:rPr sz="2800" spc="-5" dirty="0">
                <a:latin typeface="Carlito"/>
                <a:cs typeface="Carlito"/>
              </a:rPr>
              <a:t>function </a:t>
            </a:r>
            <a:r>
              <a:rPr sz="2800" spc="-15" dirty="0">
                <a:latin typeface="Carlito"/>
                <a:cs typeface="Carlito"/>
              </a:rPr>
              <a:t>is  </a:t>
            </a:r>
            <a:r>
              <a:rPr sz="2800" spc="-5" dirty="0">
                <a:latin typeface="Times New Roman"/>
                <a:cs typeface="Times New Roman"/>
              </a:rPr>
              <a:t>#include&lt;sys/types.h&gt;  #include&lt;sys/fcntl.h&gt;</a:t>
            </a:r>
            <a:endParaRPr sz="2800" dirty="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spcBef>
                <a:spcPts val="1070"/>
              </a:spcBef>
            </a:pPr>
            <a:r>
              <a:rPr sz="2800" dirty="0">
                <a:latin typeface="Times New Roman"/>
                <a:cs typeface="Times New Roman"/>
              </a:rPr>
              <a:t>int </a:t>
            </a:r>
            <a:r>
              <a:rPr sz="2800" spc="-5" dirty="0">
                <a:latin typeface="Times New Roman"/>
                <a:cs typeface="Times New Roman"/>
              </a:rPr>
              <a:t>open(const char *pathname, </a:t>
            </a:r>
            <a:r>
              <a:rPr sz="2800" dirty="0">
                <a:latin typeface="Times New Roman"/>
                <a:cs typeface="Times New Roman"/>
              </a:rPr>
              <a:t>int </a:t>
            </a:r>
            <a:r>
              <a:rPr sz="2800" spc="-10" dirty="0">
                <a:latin typeface="Times New Roman"/>
                <a:cs typeface="Times New Roman"/>
              </a:rPr>
              <a:t>accessmode, </a:t>
            </a:r>
            <a:r>
              <a:rPr sz="2800" spc="-5" dirty="0">
                <a:latin typeface="Times New Roman"/>
                <a:cs typeface="Times New Roman"/>
              </a:rPr>
              <a:t>mode_t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permission);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F3B7A3C-61A9-48C5-B9FB-B988270FA0C1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37528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292" y="653541"/>
            <a:ext cx="1289508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open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252" y="1281684"/>
            <a:ext cx="11443723" cy="493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8439" y="1275397"/>
          <a:ext cx="11341735" cy="4834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/>
                <a:gridCol w="9772015"/>
              </a:tblGrid>
              <a:tr h="455422">
                <a:tc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Tag</a:t>
                      </a:r>
                      <a:endParaRPr sz="2800" dirty="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Description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567560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EACCES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6510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4604" marR="6350" algn="just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spc="-5" dirty="0">
                          <a:latin typeface="Verdana"/>
                          <a:cs typeface="Verdana"/>
                        </a:rPr>
                        <a:t>The requested access </a:t>
                      </a:r>
                      <a:r>
                        <a:rPr sz="2400" spc="5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the file </a:t>
                      </a:r>
                      <a:r>
                        <a:rPr sz="2400" spc="-10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not allowed, 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or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search  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permission </a:t>
                      </a:r>
                      <a:r>
                        <a:rPr sz="2400" spc="-10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denied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for one of 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directories </a:t>
                      </a:r>
                      <a:r>
                        <a:rPr sz="2400" spc="-10" dirty="0">
                          <a:latin typeface="Verdana"/>
                          <a:cs typeface="Verdana"/>
                        </a:rPr>
                        <a:t>in 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the path  prefix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2400" i="1" spc="-5" dirty="0">
                          <a:latin typeface="Verdana"/>
                          <a:cs typeface="Verdana"/>
                        </a:rPr>
                        <a:t>pathname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, or the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file did not 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exist </a:t>
                      </a:r>
                      <a:r>
                        <a:rPr sz="2400" spc="-10" dirty="0">
                          <a:latin typeface="Verdana"/>
                          <a:cs typeface="Verdana"/>
                        </a:rPr>
                        <a:t>yet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and 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write  access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the parent directory </a:t>
                      </a:r>
                      <a:r>
                        <a:rPr sz="2400" spc="-10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2400" spc="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0" dirty="0">
                          <a:latin typeface="Verdana"/>
                          <a:cs typeface="Verdana"/>
                        </a:rPr>
                        <a:t>allowed.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6510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798830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b="1" dirty="0">
                          <a:latin typeface="Verdana"/>
                          <a:cs typeface="Verdana"/>
                        </a:rPr>
                        <a:t>EEXIST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6510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4604" marR="6985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1753235" algn="l"/>
                          <a:tab pos="3084195" algn="l"/>
                          <a:tab pos="4166235" algn="l"/>
                          <a:tab pos="4931410" algn="l"/>
                          <a:tab pos="6716395" algn="l"/>
                          <a:tab pos="7482840" algn="l"/>
                          <a:tab pos="9013190" algn="l"/>
                        </a:tabLst>
                      </a:pPr>
                      <a:r>
                        <a:rPr sz="2400" i="1" spc="-5" dirty="0">
                          <a:latin typeface="Verdana"/>
                          <a:cs typeface="Verdana"/>
                        </a:rPr>
                        <a:t>pat</a:t>
                      </a:r>
                      <a:r>
                        <a:rPr sz="24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2400" i="1" dirty="0">
                          <a:latin typeface="Verdana"/>
                          <a:cs typeface="Verdana"/>
                        </a:rPr>
                        <a:t>na</a:t>
                      </a:r>
                      <a:r>
                        <a:rPr sz="2400" i="1" spc="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2400" i="1" dirty="0">
                          <a:latin typeface="Verdana"/>
                          <a:cs typeface="Verdana"/>
                        </a:rPr>
                        <a:t>e	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already	e</a:t>
                      </a:r>
                      <a:r>
                        <a:rPr sz="2400" spc="5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400" spc="-10" dirty="0">
                          <a:latin typeface="Verdana"/>
                          <a:cs typeface="Verdana"/>
                        </a:rPr>
                        <a:t>ist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s	and	</a:t>
                      </a:r>
                      <a:r>
                        <a:rPr sz="2400" b="1" spc="-5" dirty="0">
                          <a:latin typeface="Verdana"/>
                          <a:cs typeface="Verdana"/>
                        </a:rPr>
                        <a:t>O_CREA</a:t>
                      </a:r>
                      <a:r>
                        <a:rPr sz="2400" b="1" dirty="0">
                          <a:latin typeface="Verdana"/>
                          <a:cs typeface="Verdana"/>
                        </a:rPr>
                        <a:t>T	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and	</a:t>
                      </a:r>
                      <a:r>
                        <a:rPr sz="2400" b="1" spc="-5" dirty="0">
                          <a:latin typeface="Verdana"/>
                          <a:cs typeface="Verdana"/>
                        </a:rPr>
                        <a:t>O_</a:t>
                      </a:r>
                      <a:r>
                        <a:rPr sz="2400" b="1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2400" b="1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400" b="1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2400" b="1" dirty="0">
                          <a:latin typeface="Verdana"/>
                          <a:cs typeface="Verdana"/>
                        </a:rPr>
                        <a:t>L	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we</a:t>
                      </a:r>
                      <a:r>
                        <a:rPr sz="2400" spc="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e  used.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6510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414527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EFAULT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6510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i="1" spc="-5" dirty="0">
                          <a:latin typeface="Verdana"/>
                          <a:cs typeface="Verdana"/>
                        </a:rPr>
                        <a:t>pathname 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points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outside 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accessible address</a:t>
                      </a:r>
                      <a:r>
                        <a:rPr sz="2400" spc="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space.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6510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1183157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ENOENT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7145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4604" marR="6350" algn="just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25" dirty="0">
                          <a:latin typeface="Verdana"/>
                          <a:cs typeface="Verdana"/>
                        </a:rPr>
                        <a:t>O_CREAT </a:t>
                      </a:r>
                      <a:r>
                        <a:rPr sz="2400" spc="-10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not set and 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named file does not exist. </a:t>
                      </a:r>
                      <a:r>
                        <a:rPr sz="2400" spc="-120" dirty="0">
                          <a:latin typeface="Verdana"/>
                          <a:cs typeface="Verdana"/>
                        </a:rPr>
                        <a:t>Or,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a  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directory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component in </a:t>
                      </a:r>
                      <a:r>
                        <a:rPr sz="2400" i="1" dirty="0">
                          <a:latin typeface="Verdana"/>
                          <a:cs typeface="Verdana"/>
                        </a:rPr>
                        <a:t>pathname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does not 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exist or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is a  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dangling symbolic</a:t>
                      </a:r>
                      <a:r>
                        <a:rPr sz="2400" spc="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0" dirty="0">
                          <a:latin typeface="Verdana"/>
                          <a:cs typeface="Verdana"/>
                        </a:rPr>
                        <a:t>link.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7145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414553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ENOMEM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17145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5" dirty="0">
                          <a:latin typeface="Verdana"/>
                          <a:cs typeface="Verdana"/>
                        </a:rPr>
                        <a:t>Insufficient </a:t>
                      </a:r>
                      <a:r>
                        <a:rPr sz="2400" spc="-10" dirty="0">
                          <a:latin typeface="Verdana"/>
                          <a:cs typeface="Verdana"/>
                        </a:rPr>
                        <a:t>kernel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memory </a:t>
                      </a:r>
                      <a:r>
                        <a:rPr sz="2400" spc="-10" dirty="0">
                          <a:latin typeface="Verdana"/>
                          <a:cs typeface="Verdana"/>
                        </a:rPr>
                        <a:t>was</a:t>
                      </a:r>
                      <a:r>
                        <a:rPr sz="2400" spc="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5" dirty="0">
                          <a:latin typeface="Verdana"/>
                          <a:cs typeface="Verdana"/>
                        </a:rPr>
                        <a:t>available.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7145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5AD2874-7650-498D-A639-B9943A21BD5C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0550" y="292734"/>
            <a:ext cx="42100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17365D"/>
                </a:solidFill>
                <a:latin typeface="Caladea"/>
                <a:cs typeface="Caladea"/>
              </a:rPr>
              <a:t>UNIT 3 UNIX </a:t>
            </a:r>
            <a:r>
              <a:rPr sz="2600" spc="-10" dirty="0">
                <a:solidFill>
                  <a:srgbClr val="17365D"/>
                </a:solidFill>
                <a:latin typeface="Caladea"/>
                <a:cs typeface="Caladea"/>
              </a:rPr>
              <a:t>FILE</a:t>
            </a:r>
            <a:r>
              <a:rPr sz="2600" spc="-55" dirty="0">
                <a:solidFill>
                  <a:srgbClr val="17365D"/>
                </a:solidFill>
                <a:latin typeface="Caladea"/>
                <a:cs typeface="Caladea"/>
              </a:rPr>
              <a:t> </a:t>
            </a:r>
            <a:r>
              <a:rPr sz="2600" spc="-5" dirty="0">
                <a:solidFill>
                  <a:srgbClr val="17365D"/>
                </a:solidFill>
                <a:latin typeface="Caladea"/>
                <a:cs typeface="Caladea"/>
              </a:rPr>
              <a:t>APIs</a:t>
            </a:r>
            <a:endParaRPr sz="2600" dirty="0">
              <a:latin typeface="Caladea"/>
              <a:cs typeface="Calad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394" y="414020"/>
            <a:ext cx="214020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creat </a:t>
            </a:r>
            <a:r>
              <a:rPr sz="32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(</a:t>
            </a:r>
            <a:r>
              <a:rPr sz="3200" b="1" u="heavy" spc="-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)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7945" y="954404"/>
            <a:ext cx="9900285" cy="5206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ts val="287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This system call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used to create </a:t>
            </a:r>
            <a:r>
              <a:rPr sz="2400" spc="-5" dirty="0">
                <a:latin typeface="Times New Roman"/>
                <a:cs typeface="Times New Roman"/>
              </a:rPr>
              <a:t>new </a:t>
            </a:r>
            <a:r>
              <a:rPr sz="2400" dirty="0">
                <a:latin typeface="Times New Roman"/>
                <a:cs typeface="Times New Roman"/>
              </a:rPr>
              <a:t>regular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files.</a:t>
            </a:r>
            <a:endParaRPr sz="2400">
              <a:latin typeface="Times New Roman"/>
              <a:cs typeface="Times New Roman"/>
            </a:endParaRPr>
          </a:p>
          <a:p>
            <a:pPr marL="12700" marR="6595109">
              <a:lnSpc>
                <a:spcPts val="3360"/>
              </a:lnSpc>
              <a:spcBef>
                <a:spcPts val="105"/>
              </a:spcBef>
            </a:pPr>
            <a:r>
              <a:rPr sz="2800" spc="-5" dirty="0">
                <a:latin typeface="Times New Roman"/>
                <a:cs typeface="Times New Roman"/>
              </a:rPr>
              <a:t>#include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&lt;sys/types.h&gt;  </a:t>
            </a:r>
            <a:r>
              <a:rPr sz="2800" spc="-5" dirty="0">
                <a:latin typeface="Times New Roman"/>
                <a:cs typeface="Times New Roman"/>
              </a:rPr>
              <a:t>#include&lt;unistd.h&gt;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4190"/>
              </a:lnSpc>
            </a:pPr>
            <a:r>
              <a:rPr sz="3600" dirty="0">
                <a:latin typeface="Times New Roman"/>
                <a:cs typeface="Times New Roman"/>
              </a:rPr>
              <a:t>int </a:t>
            </a:r>
            <a:r>
              <a:rPr sz="3600" b="1" i="1" spc="-5" dirty="0">
                <a:latin typeface="Times New Roman"/>
                <a:cs typeface="Times New Roman"/>
              </a:rPr>
              <a:t>creat</a:t>
            </a:r>
            <a:r>
              <a:rPr sz="3600" i="1" spc="-5" dirty="0">
                <a:latin typeface="Times New Roman"/>
                <a:cs typeface="Times New Roman"/>
              </a:rPr>
              <a:t>(</a:t>
            </a:r>
            <a:r>
              <a:rPr sz="3600" b="1" spc="-5" dirty="0">
                <a:latin typeface="Times New Roman"/>
                <a:cs typeface="Times New Roman"/>
              </a:rPr>
              <a:t>const </a:t>
            </a:r>
            <a:r>
              <a:rPr sz="3600" b="1" dirty="0">
                <a:latin typeface="Times New Roman"/>
                <a:cs typeface="Times New Roman"/>
              </a:rPr>
              <a:t>char </a:t>
            </a:r>
            <a:r>
              <a:rPr sz="3600" b="1" spc="-5" dirty="0">
                <a:latin typeface="Times New Roman"/>
                <a:cs typeface="Times New Roman"/>
              </a:rPr>
              <a:t>*</a:t>
            </a:r>
            <a:r>
              <a:rPr sz="3600" spc="-5" dirty="0">
                <a:latin typeface="Times New Roman"/>
                <a:cs typeface="Times New Roman"/>
              </a:rPr>
              <a:t>pathname, </a:t>
            </a:r>
            <a:r>
              <a:rPr sz="3600" b="1" dirty="0">
                <a:latin typeface="Times New Roman"/>
                <a:cs typeface="Times New Roman"/>
              </a:rPr>
              <a:t>mode_t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mode);</a:t>
            </a:r>
            <a:endParaRPr sz="36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spcBef>
                <a:spcPts val="1455"/>
              </a:spcBef>
              <a:buSzPct val="96428"/>
              <a:buChar char="•"/>
              <a:tabLst>
                <a:tab pos="137795" algn="l"/>
              </a:tabLst>
            </a:pPr>
            <a:r>
              <a:rPr sz="2800" spc="-5" dirty="0">
                <a:latin typeface="Times New Roman"/>
                <a:cs typeface="Times New Roman"/>
              </a:rPr>
              <a:t>Returns: file descriptor </a:t>
            </a:r>
            <a:r>
              <a:rPr sz="2800" dirty="0">
                <a:latin typeface="Times New Roman"/>
                <a:cs typeface="Times New Roman"/>
              </a:rPr>
              <a:t>opened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write-only </a:t>
            </a:r>
            <a:r>
              <a:rPr sz="2800" spc="-5" dirty="0">
                <a:latin typeface="Times New Roman"/>
                <a:cs typeface="Times New Roman"/>
              </a:rPr>
              <a:t>if OK, -1 on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error.</a:t>
            </a:r>
            <a:endParaRPr sz="28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spcBef>
                <a:spcPts val="5"/>
              </a:spcBef>
              <a:buSzPct val="96428"/>
              <a:buChar char="•"/>
              <a:tabLst>
                <a:tab pos="1377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first </a:t>
            </a:r>
            <a:r>
              <a:rPr sz="2800" spc="-10" dirty="0">
                <a:latin typeface="Times New Roman"/>
                <a:cs typeface="Times New Roman"/>
              </a:rPr>
              <a:t>argument </a:t>
            </a:r>
            <a:r>
              <a:rPr sz="2800" spc="-5" dirty="0">
                <a:latin typeface="Times New Roman"/>
                <a:cs typeface="Times New Roman"/>
              </a:rPr>
              <a:t>pathname specifies </a:t>
            </a:r>
            <a:r>
              <a:rPr sz="2800" spc="-10" dirty="0">
                <a:latin typeface="Times New Roman"/>
                <a:cs typeface="Times New Roman"/>
              </a:rPr>
              <a:t>name </a:t>
            </a:r>
            <a:r>
              <a:rPr sz="2800" spc="-5" dirty="0">
                <a:latin typeface="Times New Roman"/>
                <a:cs typeface="Times New Roman"/>
              </a:rPr>
              <a:t>of the file to be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created.</a:t>
            </a:r>
            <a:endParaRPr sz="2800">
              <a:latin typeface="Times New Roman"/>
              <a:cs typeface="Times New Roman"/>
            </a:endParaRPr>
          </a:p>
          <a:p>
            <a:pPr marL="137795" marR="502284" indent="-137795">
              <a:lnSpc>
                <a:spcPct val="100000"/>
              </a:lnSpc>
              <a:buSzPct val="96428"/>
              <a:buChar char="•"/>
              <a:tabLst>
                <a:tab pos="1377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second </a:t>
            </a:r>
            <a:r>
              <a:rPr sz="2800" spc="-10" dirty="0">
                <a:latin typeface="Times New Roman"/>
                <a:cs typeface="Times New Roman"/>
              </a:rPr>
              <a:t>argument </a:t>
            </a:r>
            <a:r>
              <a:rPr sz="2800" spc="-5" dirty="0">
                <a:latin typeface="Times New Roman"/>
                <a:cs typeface="Times New Roman"/>
              </a:rPr>
              <a:t>mode_t, specifies permission of a file to be  accessed by owner </a:t>
            </a:r>
            <a:r>
              <a:rPr sz="2800" dirty="0">
                <a:latin typeface="Times New Roman"/>
                <a:cs typeface="Times New Roman"/>
              </a:rPr>
              <a:t>group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others.</a:t>
            </a:r>
            <a:endParaRPr sz="28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buSzPct val="96428"/>
              <a:buChar char="•"/>
              <a:tabLst>
                <a:tab pos="1377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creat function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implemented </a:t>
            </a:r>
            <a:r>
              <a:rPr sz="2800" dirty="0">
                <a:latin typeface="Times New Roman"/>
                <a:cs typeface="Times New Roman"/>
              </a:rPr>
              <a:t>using </a:t>
            </a:r>
            <a:r>
              <a:rPr sz="2800" spc="-5" dirty="0">
                <a:latin typeface="Times New Roman"/>
                <a:cs typeface="Times New Roman"/>
              </a:rPr>
              <a:t>open function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800" b="1" spc="-5" dirty="0">
                <a:latin typeface="Times New Roman"/>
                <a:cs typeface="Times New Roman"/>
              </a:rPr>
              <a:t>#define creat(path_name,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mode)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open (pathname, </a:t>
            </a:r>
            <a:r>
              <a:rPr sz="2800" b="1" spc="-40" dirty="0">
                <a:latin typeface="Times New Roman"/>
                <a:cs typeface="Times New Roman"/>
              </a:rPr>
              <a:t>O_WRONLY </a:t>
            </a:r>
            <a:r>
              <a:rPr sz="2800" b="1" spc="-5" dirty="0">
                <a:latin typeface="Times New Roman"/>
                <a:cs typeface="Times New Roman"/>
              </a:rPr>
              <a:t>| </a:t>
            </a:r>
            <a:r>
              <a:rPr sz="2800" b="1" spc="-35" dirty="0">
                <a:latin typeface="Times New Roman"/>
                <a:cs typeface="Times New Roman"/>
              </a:rPr>
              <a:t>O_CREAT </a:t>
            </a:r>
            <a:r>
              <a:rPr sz="2800" b="1" spc="-5" dirty="0">
                <a:latin typeface="Times New Roman"/>
                <a:cs typeface="Times New Roman"/>
              </a:rPr>
              <a:t>| O_TRUNC,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mode);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4559ED7-7DAE-4CEE-82A0-FA073BF00BF2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39814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394" y="414020"/>
            <a:ext cx="19116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read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(</a:t>
            </a:r>
            <a:r>
              <a:rPr sz="3200" b="1" u="heavy" spc="-9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)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751" y="1094308"/>
            <a:ext cx="10910570" cy="518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read function </a:t>
            </a:r>
            <a:r>
              <a:rPr sz="2400" spc="-5" dirty="0">
                <a:latin typeface="Arial"/>
                <a:cs typeface="Arial"/>
              </a:rPr>
              <a:t>fetches </a:t>
            </a:r>
            <a:r>
              <a:rPr sz="2400" dirty="0">
                <a:latin typeface="Arial"/>
                <a:cs typeface="Arial"/>
              </a:rPr>
              <a:t>a fixed </a:t>
            </a:r>
            <a:r>
              <a:rPr sz="2400" spc="-5" dirty="0">
                <a:latin typeface="Arial"/>
                <a:cs typeface="Arial"/>
              </a:rPr>
              <a:t>size of </a:t>
            </a:r>
            <a:r>
              <a:rPr sz="2400" dirty="0">
                <a:latin typeface="Arial"/>
                <a:cs typeface="Arial"/>
              </a:rPr>
              <a:t>block </a:t>
            </a:r>
            <a:r>
              <a:rPr sz="2400" spc="-5" dirty="0">
                <a:latin typeface="Arial"/>
                <a:cs typeface="Arial"/>
              </a:rPr>
              <a:t>of data from </a:t>
            </a:r>
            <a:r>
              <a:rPr sz="2400" dirty="0">
                <a:latin typeface="Arial"/>
                <a:cs typeface="Arial"/>
              </a:rPr>
              <a:t>a file referenced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spc="4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given file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descriptor.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400" spc="-5" dirty="0">
                <a:latin typeface="Arial"/>
                <a:cs typeface="Arial"/>
              </a:rPr>
              <a:t>The prototype of read function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  <a:p>
            <a:pPr marL="12700" marR="7874634">
              <a:lnSpc>
                <a:spcPct val="100000"/>
              </a:lnSpc>
              <a:spcBef>
                <a:spcPts val="480"/>
              </a:spcBef>
            </a:pPr>
            <a:r>
              <a:rPr sz="2400" spc="-10" dirty="0">
                <a:latin typeface="Arial"/>
                <a:cs typeface="Arial"/>
              </a:rPr>
              <a:t>#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cl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de&lt;sys/types.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&gt;  </a:t>
            </a:r>
            <a:r>
              <a:rPr sz="2400" spc="-5" dirty="0">
                <a:latin typeface="Arial"/>
                <a:cs typeface="Arial"/>
              </a:rPr>
              <a:t>#include&lt;unistd.h&gt;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size_t </a:t>
            </a:r>
            <a:r>
              <a:rPr sz="2400" b="1" i="1" spc="-5" dirty="0">
                <a:latin typeface="Arial"/>
                <a:cs typeface="Arial"/>
              </a:rPr>
              <a:t>read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latin typeface="Arial"/>
                <a:cs typeface="Arial"/>
              </a:rPr>
              <a:t>int </a:t>
            </a:r>
            <a:r>
              <a:rPr sz="2400" spc="-5" dirty="0">
                <a:latin typeface="Arial"/>
                <a:cs typeface="Arial"/>
              </a:rPr>
              <a:t>fdesc, </a:t>
            </a:r>
            <a:r>
              <a:rPr sz="2400" b="1" dirty="0">
                <a:latin typeface="Arial"/>
                <a:cs typeface="Arial"/>
              </a:rPr>
              <a:t>void </a:t>
            </a:r>
            <a:r>
              <a:rPr sz="2400" b="1" spc="-5" dirty="0">
                <a:latin typeface="Arial"/>
                <a:cs typeface="Arial"/>
              </a:rPr>
              <a:t>*</a:t>
            </a:r>
            <a:r>
              <a:rPr sz="2400" spc="-5" dirty="0">
                <a:latin typeface="Arial"/>
                <a:cs typeface="Arial"/>
              </a:rPr>
              <a:t>buf, </a:t>
            </a:r>
            <a:r>
              <a:rPr sz="2400" b="1" spc="-5" dirty="0">
                <a:latin typeface="Arial"/>
                <a:cs typeface="Arial"/>
              </a:rPr>
              <a:t>size_t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nbyte);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successful, read </a:t>
            </a:r>
            <a:r>
              <a:rPr sz="2400" dirty="0">
                <a:latin typeface="Arial"/>
                <a:cs typeface="Arial"/>
              </a:rPr>
              <a:t>returns the </a:t>
            </a:r>
            <a:r>
              <a:rPr sz="2400" spc="-5" dirty="0">
                <a:latin typeface="Arial"/>
                <a:cs typeface="Arial"/>
              </a:rPr>
              <a:t>no. of </a:t>
            </a:r>
            <a:r>
              <a:rPr sz="2400" dirty="0">
                <a:latin typeface="Arial"/>
                <a:cs typeface="Arial"/>
              </a:rPr>
              <a:t>bytes </a:t>
            </a:r>
            <a:r>
              <a:rPr sz="2400" spc="-5" dirty="0">
                <a:latin typeface="Arial"/>
                <a:cs typeface="Arial"/>
              </a:rPr>
              <a:t>actually read, on error it </a:t>
            </a:r>
            <a:r>
              <a:rPr sz="2400" dirty="0">
                <a:latin typeface="Arial"/>
                <a:cs typeface="Arial"/>
              </a:rPr>
              <a:t>returns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–1.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first </a:t>
            </a:r>
            <a:r>
              <a:rPr sz="2400" spc="-5" dirty="0">
                <a:latin typeface="Arial"/>
                <a:cs typeface="Arial"/>
              </a:rPr>
              <a:t>argument is an </a:t>
            </a:r>
            <a:r>
              <a:rPr sz="2400" spc="-20" dirty="0">
                <a:latin typeface="Arial"/>
                <a:cs typeface="Arial"/>
              </a:rPr>
              <a:t>integer, </a:t>
            </a:r>
            <a:r>
              <a:rPr sz="2400" dirty="0">
                <a:latin typeface="Arial"/>
                <a:cs typeface="Arial"/>
              </a:rPr>
              <a:t>fdesc that refers to </a:t>
            </a:r>
            <a:r>
              <a:rPr sz="2400" spc="-5" dirty="0">
                <a:latin typeface="Arial"/>
                <a:cs typeface="Arial"/>
              </a:rPr>
              <a:t>an opened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second </a:t>
            </a:r>
            <a:r>
              <a:rPr sz="2400" dirty="0">
                <a:latin typeface="Arial"/>
                <a:cs typeface="Arial"/>
              </a:rPr>
              <a:t>argument, </a:t>
            </a:r>
            <a:r>
              <a:rPr sz="2400" spc="-5" dirty="0">
                <a:latin typeface="Arial"/>
                <a:cs typeface="Arial"/>
              </a:rPr>
              <a:t>buf is the address of a </a:t>
            </a:r>
            <a:r>
              <a:rPr sz="2400" spc="-10" dirty="0">
                <a:latin typeface="Arial"/>
                <a:cs typeface="Arial"/>
              </a:rPr>
              <a:t>buffer </a:t>
            </a:r>
            <a:r>
              <a:rPr sz="2400" spc="-5" dirty="0">
                <a:latin typeface="Arial"/>
                <a:cs typeface="Arial"/>
              </a:rPr>
              <a:t>holding any data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read.</a:t>
            </a:r>
            <a:endParaRPr sz="2400">
              <a:latin typeface="Arial"/>
              <a:cs typeface="Arial"/>
            </a:endParaRPr>
          </a:p>
          <a:p>
            <a:pPr marL="355600" marR="635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third </a:t>
            </a:r>
            <a:r>
              <a:rPr sz="2400" dirty="0">
                <a:latin typeface="Arial"/>
                <a:cs typeface="Arial"/>
              </a:rPr>
              <a:t>argument specifies how </a:t>
            </a:r>
            <a:r>
              <a:rPr sz="2400" spc="-5" dirty="0">
                <a:latin typeface="Arial"/>
                <a:cs typeface="Arial"/>
              </a:rPr>
              <a:t>many </a:t>
            </a:r>
            <a:r>
              <a:rPr sz="2400" dirty="0">
                <a:latin typeface="Arial"/>
                <a:cs typeface="Arial"/>
              </a:rPr>
              <a:t>bytes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data are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read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the  file.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size_t data </a:t>
            </a:r>
            <a:r>
              <a:rPr sz="2400" dirty="0">
                <a:latin typeface="Arial"/>
                <a:cs typeface="Arial"/>
              </a:rPr>
              <a:t>type </a:t>
            </a:r>
            <a:r>
              <a:rPr sz="2400" spc="-5" dirty="0">
                <a:latin typeface="Arial"/>
                <a:cs typeface="Arial"/>
              </a:rPr>
              <a:t>is defined </a:t>
            </a:r>
            <a:r>
              <a:rPr sz="2400" dirty="0">
                <a:latin typeface="Arial"/>
                <a:cs typeface="Arial"/>
              </a:rPr>
              <a:t>in the </a:t>
            </a:r>
            <a:r>
              <a:rPr sz="2400" spc="-5" dirty="0">
                <a:latin typeface="Arial"/>
                <a:cs typeface="Arial"/>
              </a:rPr>
              <a:t>&lt;sys/types.h&gt; header and should be</a:t>
            </a:r>
            <a:r>
              <a:rPr sz="2400" spc="6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same as unsigned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79B4008-4387-4016-B3BE-CA421552C281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45910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394" y="414020"/>
            <a:ext cx="2064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read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(</a:t>
            </a:r>
            <a:r>
              <a:rPr sz="3200" b="1" u="heavy" spc="-9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)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751" y="1159509"/>
            <a:ext cx="1090993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0504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There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several cases in which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bytes actually read is less than  the amount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requested: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355600" marR="635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1307465" algn="l"/>
                <a:tab pos="2481580" algn="l"/>
                <a:tab pos="3246755" algn="l"/>
                <a:tab pos="3572510" algn="l"/>
                <a:tab pos="4679315" algn="l"/>
                <a:tab pos="5310505" algn="l"/>
                <a:tab pos="5616575" algn="l"/>
                <a:tab pos="6195695" algn="l"/>
                <a:tab pos="6860540" algn="l"/>
                <a:tab pos="7270750" algn="l"/>
                <a:tab pos="7817484" algn="l"/>
                <a:tab pos="8192770" algn="l"/>
                <a:tab pos="9451340" algn="l"/>
                <a:tab pos="10471150" algn="l"/>
              </a:tabLst>
            </a:pPr>
            <a:r>
              <a:rPr sz="2400" spc="-5" dirty="0">
                <a:latin typeface="Arial"/>
                <a:cs typeface="Arial"/>
              </a:rPr>
              <a:t>When	reading	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regular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fil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	the	</a:t>
            </a:r>
            <a:r>
              <a:rPr sz="2400" spc="-10" dirty="0">
                <a:latin typeface="Arial"/>
                <a:cs typeface="Arial"/>
              </a:rPr>
              <a:t>en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5" dirty="0">
                <a:latin typeface="Arial"/>
                <a:cs typeface="Arial"/>
              </a:rPr>
              <a:t>file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reached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before</a:t>
            </a:r>
            <a:r>
              <a:rPr sz="2400" dirty="0">
                <a:latin typeface="Arial"/>
                <a:cs typeface="Arial"/>
              </a:rPr>
              <a:t>	the  </a:t>
            </a:r>
            <a:r>
              <a:rPr sz="2400" spc="-5" dirty="0">
                <a:latin typeface="Arial"/>
                <a:cs typeface="Arial"/>
              </a:rPr>
              <a:t>requested number of </a:t>
            </a:r>
            <a:r>
              <a:rPr sz="2400" dirty="0">
                <a:latin typeface="Arial"/>
                <a:cs typeface="Arial"/>
              </a:rPr>
              <a:t>bytes </a:t>
            </a:r>
            <a:r>
              <a:rPr sz="2400" spc="-5" dirty="0">
                <a:latin typeface="Arial"/>
                <a:cs typeface="Arial"/>
              </a:rPr>
              <a:t>has been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read.</a:t>
            </a:r>
            <a:endParaRPr sz="2400" dirty="0">
              <a:latin typeface="Arial"/>
              <a:cs typeface="Arial"/>
            </a:endParaRPr>
          </a:p>
          <a:p>
            <a:pPr marL="355600" marR="635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For example, if 30 </a:t>
            </a:r>
            <a:r>
              <a:rPr sz="2400" dirty="0">
                <a:latin typeface="Arial"/>
                <a:cs typeface="Arial"/>
              </a:rPr>
              <a:t>bytes </a:t>
            </a:r>
            <a:r>
              <a:rPr sz="2400" spc="-5" dirty="0">
                <a:latin typeface="Arial"/>
                <a:cs typeface="Arial"/>
              </a:rPr>
              <a:t>remain until </a:t>
            </a:r>
            <a:r>
              <a:rPr sz="2400" dirty="0">
                <a:latin typeface="Arial"/>
                <a:cs typeface="Arial"/>
              </a:rPr>
              <a:t>the end </a:t>
            </a:r>
            <a:r>
              <a:rPr sz="2400" spc="-5" dirty="0">
                <a:latin typeface="Arial"/>
                <a:cs typeface="Arial"/>
              </a:rPr>
              <a:t>of file </a:t>
            </a:r>
            <a:r>
              <a:rPr sz="2400" dirty="0">
                <a:latin typeface="Arial"/>
                <a:cs typeface="Arial"/>
              </a:rPr>
              <a:t>and we try </a:t>
            </a:r>
            <a:r>
              <a:rPr sz="2400" spc="-5" dirty="0">
                <a:latin typeface="Arial"/>
                <a:cs typeface="Arial"/>
              </a:rPr>
              <a:t>to read 100  </a:t>
            </a:r>
            <a:r>
              <a:rPr sz="2400" dirty="0">
                <a:latin typeface="Arial"/>
                <a:cs typeface="Arial"/>
              </a:rPr>
              <a:t>bytes, read returns </a:t>
            </a:r>
            <a:r>
              <a:rPr sz="2400" spc="-5" dirty="0">
                <a:latin typeface="Arial"/>
                <a:cs typeface="Arial"/>
              </a:rPr>
              <a:t>30. The </a:t>
            </a:r>
            <a:r>
              <a:rPr sz="2400" spc="-10" dirty="0">
                <a:latin typeface="Arial"/>
                <a:cs typeface="Arial"/>
              </a:rPr>
              <a:t>next </a:t>
            </a:r>
            <a:r>
              <a:rPr sz="2400" dirty="0">
                <a:latin typeface="Arial"/>
                <a:cs typeface="Arial"/>
              </a:rPr>
              <a:t>time </a:t>
            </a:r>
            <a:r>
              <a:rPr sz="2400" spc="-5" dirty="0">
                <a:latin typeface="Arial"/>
                <a:cs typeface="Arial"/>
              </a:rPr>
              <a:t>we call </a:t>
            </a:r>
            <a:r>
              <a:rPr sz="2400" dirty="0">
                <a:latin typeface="Arial"/>
                <a:cs typeface="Arial"/>
              </a:rPr>
              <a:t>read, </a:t>
            </a:r>
            <a:r>
              <a:rPr sz="2400" spc="-5" dirty="0">
                <a:latin typeface="Arial"/>
                <a:cs typeface="Arial"/>
              </a:rPr>
              <a:t>it will </a:t>
            </a:r>
            <a:r>
              <a:rPr sz="2400" dirty="0">
                <a:latin typeface="Arial"/>
                <a:cs typeface="Arial"/>
              </a:rPr>
              <a:t>return 0 (end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file).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  <a:tab pos="1280160" algn="l"/>
                <a:tab pos="2428240" algn="l"/>
                <a:tab pos="3165475" algn="l"/>
                <a:tab pos="3462654" algn="l"/>
                <a:tab pos="4676140" algn="l"/>
                <a:tab pos="5773420" algn="l"/>
                <a:tab pos="7168515" algn="l"/>
                <a:tab pos="7634605" algn="l"/>
                <a:tab pos="8017509" algn="l"/>
                <a:tab pos="8654415" algn="l"/>
                <a:tab pos="9258300" algn="l"/>
                <a:tab pos="9606915" algn="l"/>
                <a:tab pos="10346055" algn="l"/>
                <a:tab pos="10727055" algn="l"/>
              </a:tabLst>
            </a:pPr>
            <a:r>
              <a:rPr sz="2400" spc="-5" dirty="0">
                <a:latin typeface="Arial"/>
                <a:cs typeface="Arial"/>
              </a:rPr>
              <a:t>When	rea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ing</a:t>
            </a:r>
            <a:r>
              <a:rPr sz="2400" dirty="0">
                <a:latin typeface="Arial"/>
                <a:cs typeface="Arial"/>
              </a:rPr>
              <a:t>	from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ter</a:t>
            </a:r>
            <a:r>
              <a:rPr sz="2400" spc="-5" dirty="0">
                <a:latin typeface="Arial"/>
                <a:cs typeface="Arial"/>
              </a:rPr>
              <a:t>minal</a:t>
            </a:r>
            <a:r>
              <a:rPr sz="2400" dirty="0">
                <a:latin typeface="Arial"/>
                <a:cs typeface="Arial"/>
              </a:rPr>
              <a:t>	d</a:t>
            </a:r>
            <a:r>
              <a:rPr sz="2400" spc="-5" dirty="0">
                <a:latin typeface="Arial"/>
                <a:cs typeface="Arial"/>
              </a:rPr>
              <a:t>evice</a:t>
            </a:r>
            <a:r>
              <a:rPr sz="2400" dirty="0">
                <a:latin typeface="Arial"/>
                <a:cs typeface="Arial"/>
              </a:rPr>
              <a:t>.	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all</a:t>
            </a:r>
            <a:r>
              <a:rPr sz="2400" spc="-18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	</a:t>
            </a:r>
            <a:r>
              <a:rPr sz="2400" spc="-10" dirty="0">
                <a:latin typeface="Arial"/>
                <a:cs typeface="Arial"/>
              </a:rPr>
              <a:t>on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line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read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5" dirty="0">
                <a:latin typeface="Arial"/>
                <a:cs typeface="Arial"/>
              </a:rPr>
              <a:t>a  </a:t>
            </a:r>
            <a:r>
              <a:rPr sz="2400" dirty="0">
                <a:latin typeface="Arial"/>
                <a:cs typeface="Arial"/>
              </a:rPr>
              <a:t>time.</a:t>
            </a:r>
          </a:p>
          <a:p>
            <a:pPr marL="355600" marR="635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When </a:t>
            </a:r>
            <a:r>
              <a:rPr sz="2400" dirty="0">
                <a:latin typeface="Arial"/>
                <a:cs typeface="Arial"/>
              </a:rPr>
              <a:t>reading from </a:t>
            </a:r>
            <a:r>
              <a:rPr sz="2400" spc="-5" dirty="0">
                <a:latin typeface="Arial"/>
                <a:cs typeface="Arial"/>
              </a:rPr>
              <a:t>a network. </a:t>
            </a:r>
            <a:r>
              <a:rPr sz="2400" spc="-10" dirty="0">
                <a:latin typeface="Arial"/>
                <a:cs typeface="Arial"/>
              </a:rPr>
              <a:t>Buffering </a:t>
            </a:r>
            <a:r>
              <a:rPr sz="2400" spc="-5" dirty="0">
                <a:latin typeface="Arial"/>
                <a:cs typeface="Arial"/>
              </a:rPr>
              <a:t>within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network may cause less  </a:t>
            </a:r>
            <a:r>
              <a:rPr sz="2400" dirty="0">
                <a:latin typeface="Arial"/>
                <a:cs typeface="Arial"/>
              </a:rPr>
              <a:t>than the </a:t>
            </a:r>
            <a:r>
              <a:rPr sz="2400" spc="-5" dirty="0">
                <a:latin typeface="Arial"/>
                <a:cs typeface="Arial"/>
              </a:rPr>
              <a:t>requested amount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returned.</a:t>
            </a:r>
            <a:endParaRPr sz="2400" dirty="0">
              <a:latin typeface="Arial"/>
              <a:cs typeface="Arial"/>
            </a:endParaRPr>
          </a:p>
          <a:p>
            <a:pPr marL="355600" marR="6985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1301750" algn="l"/>
                <a:tab pos="2470785" algn="l"/>
                <a:tab pos="3231515" algn="l"/>
                <a:tab pos="3549650" algn="l"/>
                <a:tab pos="4275455" algn="l"/>
                <a:tab pos="4697730" algn="l"/>
                <a:tab pos="5622925" algn="l"/>
                <a:tab pos="5939790" algn="l"/>
                <a:tab pos="6514465" algn="l"/>
                <a:tab pos="7240270" algn="l"/>
                <a:tab pos="8526145" algn="l"/>
                <a:tab pos="9422765" algn="l"/>
                <a:tab pos="10299065" algn="l"/>
              </a:tabLst>
            </a:pPr>
            <a:r>
              <a:rPr sz="2400" spc="-5" dirty="0">
                <a:latin typeface="Arial"/>
                <a:cs typeface="Arial"/>
              </a:rPr>
              <a:t>When	rea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ing</a:t>
            </a:r>
            <a:r>
              <a:rPr sz="2400" dirty="0">
                <a:latin typeface="Arial"/>
                <a:cs typeface="Arial"/>
              </a:rPr>
              <a:t>	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pe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FO</a:t>
            </a:r>
            <a:r>
              <a:rPr sz="2400" dirty="0">
                <a:latin typeface="Arial"/>
                <a:cs typeface="Arial"/>
              </a:rPr>
              <a:t>.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	the	</a:t>
            </a:r>
            <a:r>
              <a:rPr sz="2400" spc="-5" dirty="0">
                <a:latin typeface="Arial"/>
                <a:cs typeface="Arial"/>
              </a:rPr>
              <a:t>pipe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contains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fewer</a:t>
            </a:r>
            <a:r>
              <a:rPr sz="2400" dirty="0">
                <a:latin typeface="Arial"/>
                <a:cs typeface="Arial"/>
              </a:rPr>
              <a:t>	bytes	t</a:t>
            </a:r>
            <a:r>
              <a:rPr sz="2400" spc="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  requested, read will </a:t>
            </a:r>
            <a:r>
              <a:rPr sz="2400" dirty="0">
                <a:latin typeface="Arial"/>
                <a:cs typeface="Arial"/>
              </a:rPr>
              <a:t>return </a:t>
            </a:r>
            <a:r>
              <a:rPr sz="2400" spc="-5" dirty="0">
                <a:latin typeface="Arial"/>
                <a:cs typeface="Arial"/>
              </a:rPr>
              <a:t>only what is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available.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2811426-F31F-4963-BFF3-ABE2F8723C5C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40576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394" y="414020"/>
            <a:ext cx="2978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read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(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)-</a:t>
            </a:r>
            <a:r>
              <a:rPr sz="3200" b="1" u="heavy" spc="-9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Errors</a:t>
            </a:r>
            <a:endParaRPr sz="320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6920" y="1102169"/>
          <a:ext cx="10876280" cy="5207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7030"/>
                <a:gridCol w="9239250"/>
              </a:tblGrid>
              <a:tr h="3462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80" dirty="0">
                          <a:latin typeface="Verdana"/>
                          <a:cs typeface="Verdana"/>
                        </a:rPr>
                        <a:t>Tag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18415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Description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8415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EAGAIN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75260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Non-blocking I/O has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been selected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using </a:t>
                      </a:r>
                      <a:r>
                        <a:rPr sz="2000" b="1" spc="-5" dirty="0">
                          <a:latin typeface="Verdana"/>
                          <a:cs typeface="Verdana"/>
                        </a:rPr>
                        <a:t>O_NONBLOCK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and no</a:t>
                      </a:r>
                      <a:r>
                        <a:rPr sz="20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data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was immediately available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20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reading.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2860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3462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EBADF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2860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i="1" dirty="0">
                          <a:latin typeface="Verdana"/>
                          <a:cs typeface="Verdana"/>
                        </a:rPr>
                        <a:t>fd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is not a 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valid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file descriptor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or is not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open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20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reading.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2860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EFAULT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2860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i="1" dirty="0">
                          <a:latin typeface="Verdana"/>
                          <a:cs typeface="Verdana"/>
                        </a:rPr>
                        <a:t>buf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is outside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your accessible address</a:t>
                      </a:r>
                      <a:r>
                        <a:rPr sz="20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space.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2860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3462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EINTR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2860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The call 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was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interrupted by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 signal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before 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any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data 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was</a:t>
                      </a:r>
                      <a:r>
                        <a:rPr sz="20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read.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2860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12606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EINVAL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20320" marR="1854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i="1" dirty="0">
                          <a:latin typeface="Verdana"/>
                          <a:cs typeface="Verdana"/>
                        </a:rPr>
                        <a:t>fd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attached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an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object which is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unsuitable for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reading; or the file  was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opened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with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000" b="1" dirty="0">
                          <a:latin typeface="Verdana"/>
                          <a:cs typeface="Verdana"/>
                        </a:rPr>
                        <a:t>O_DIRECT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flag,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and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either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address specified  in </a:t>
                      </a:r>
                      <a:r>
                        <a:rPr sz="2000" i="1" dirty="0">
                          <a:latin typeface="Verdana"/>
                          <a:cs typeface="Verdana"/>
                        </a:rPr>
                        <a:t>buf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value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specified in </a:t>
                      </a:r>
                      <a:r>
                        <a:rPr sz="2000" i="1" dirty="0">
                          <a:latin typeface="Verdana"/>
                          <a:cs typeface="Verdana"/>
                        </a:rPr>
                        <a:t>count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, or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current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file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offset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not  suitably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aligned.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22860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156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EIO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20320" marR="3498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I/O </a:t>
                      </a:r>
                      <a:r>
                        <a:rPr sz="2000" spc="-55" dirty="0">
                          <a:latin typeface="Verdana"/>
                          <a:cs typeface="Verdana"/>
                        </a:rPr>
                        <a:t>error.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This will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happen for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example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when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the process is in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 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background process group, tries to read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from 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its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controlling </a:t>
                      </a:r>
                      <a:r>
                        <a:rPr sz="2000" spc="-50" dirty="0">
                          <a:latin typeface="Verdana"/>
                          <a:cs typeface="Verdana"/>
                        </a:rPr>
                        <a:t>tty,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and 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either it is ignoring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or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blocking </a:t>
                      </a:r>
                      <a:r>
                        <a:rPr sz="2000" spc="-15" dirty="0">
                          <a:latin typeface="Verdana"/>
                          <a:cs typeface="Verdana"/>
                        </a:rPr>
                        <a:t>SIGTTIN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or 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its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process group 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is 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orphaned.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may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also occur when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there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is a 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low-level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I/O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error while  reading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from a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disk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or</a:t>
                      </a:r>
                      <a:r>
                        <a:rPr sz="20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tape.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3495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34615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5" dirty="0">
                          <a:latin typeface="Verdana"/>
                          <a:cs typeface="Verdana"/>
                        </a:rPr>
                        <a:t>EISDIR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3495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i="1" dirty="0">
                          <a:latin typeface="Verdana"/>
                          <a:cs typeface="Verdana"/>
                        </a:rPr>
                        <a:t>fd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refers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to a</a:t>
                      </a:r>
                      <a:r>
                        <a:rPr sz="20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20" dirty="0">
                          <a:latin typeface="Verdana"/>
                          <a:cs typeface="Verdana"/>
                        </a:rPr>
                        <a:t>directory.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3495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4CBE83B-BB1E-4042-B003-9C0098B2DFBC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41338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395" y="414020"/>
            <a:ext cx="1835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write(</a:t>
            </a:r>
            <a:r>
              <a:rPr sz="3200" b="1" u="heavy" spc="-8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)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751" y="1124788"/>
            <a:ext cx="10673715" cy="512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 write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call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write data into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  <a:p>
            <a:pPr marL="12700" marR="1651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The write function puts data to a file in </a:t>
            </a:r>
            <a:r>
              <a:rPr sz="2400" dirty="0">
                <a:latin typeface="Arial"/>
                <a:cs typeface="Arial"/>
              </a:rPr>
              <a:t>the form of </a:t>
            </a:r>
            <a:r>
              <a:rPr sz="2400" spc="-5" dirty="0">
                <a:latin typeface="Arial"/>
                <a:cs typeface="Arial"/>
              </a:rPr>
              <a:t>fixed block size </a:t>
            </a:r>
            <a:r>
              <a:rPr sz="2400" dirty="0">
                <a:latin typeface="Arial"/>
                <a:cs typeface="Arial"/>
              </a:rPr>
              <a:t>referred </a:t>
            </a:r>
            <a:r>
              <a:rPr sz="2400" spc="-5" dirty="0">
                <a:latin typeface="Arial"/>
                <a:cs typeface="Arial"/>
              </a:rPr>
              <a:t>by a  given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400" spc="-5" dirty="0">
                <a:latin typeface="Arial"/>
                <a:cs typeface="Arial"/>
              </a:rPr>
              <a:t>The prototype of read function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  <a:p>
            <a:pPr marL="12700" marR="7637780">
              <a:lnSpc>
                <a:spcPct val="100000"/>
              </a:lnSpc>
              <a:spcBef>
                <a:spcPts val="480"/>
              </a:spcBef>
            </a:pPr>
            <a:r>
              <a:rPr sz="2400" spc="-10" dirty="0">
                <a:latin typeface="Arial"/>
                <a:cs typeface="Arial"/>
              </a:rPr>
              <a:t>#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cl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de&lt;sys/types.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&gt;  </a:t>
            </a:r>
            <a:r>
              <a:rPr sz="2400" spc="-5" dirty="0">
                <a:latin typeface="Arial"/>
                <a:cs typeface="Arial"/>
              </a:rPr>
              <a:t>#include&lt;unistd.h&gt;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ssize_t </a:t>
            </a:r>
            <a:r>
              <a:rPr sz="2400" b="1" i="1" dirty="0">
                <a:latin typeface="Arial"/>
                <a:cs typeface="Arial"/>
              </a:rPr>
              <a:t>write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b="1" dirty="0">
                <a:latin typeface="Arial"/>
                <a:cs typeface="Arial"/>
              </a:rPr>
              <a:t>int </a:t>
            </a:r>
            <a:r>
              <a:rPr sz="2400" dirty="0">
                <a:latin typeface="Arial"/>
                <a:cs typeface="Arial"/>
              </a:rPr>
              <a:t>fdesc, </a:t>
            </a:r>
            <a:r>
              <a:rPr sz="2400" b="1" spc="-5" dirty="0">
                <a:latin typeface="Arial"/>
                <a:cs typeface="Arial"/>
              </a:rPr>
              <a:t>const </a:t>
            </a:r>
            <a:r>
              <a:rPr sz="2400" b="1" dirty="0">
                <a:latin typeface="Arial"/>
                <a:cs typeface="Arial"/>
              </a:rPr>
              <a:t>void </a:t>
            </a:r>
            <a:r>
              <a:rPr sz="2400" b="1" spc="-5" dirty="0">
                <a:latin typeface="Arial"/>
                <a:cs typeface="Arial"/>
              </a:rPr>
              <a:t>*</a:t>
            </a:r>
            <a:r>
              <a:rPr sz="2400" spc="-5" dirty="0">
                <a:latin typeface="Arial"/>
                <a:cs typeface="Arial"/>
              </a:rPr>
              <a:t>buf, </a:t>
            </a:r>
            <a:r>
              <a:rPr sz="2400" b="1" spc="-5" dirty="0">
                <a:latin typeface="Arial"/>
                <a:cs typeface="Arial"/>
              </a:rPr>
              <a:t>size_t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size);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If successful, write returns the number of bytes actually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written.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If unsuccessful, write returns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–1.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first argument, fdesc is an integer that refers to an opened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second argument, buf is the address of a </a:t>
            </a:r>
            <a:r>
              <a:rPr sz="2000" spc="-10" dirty="0">
                <a:latin typeface="Arial"/>
                <a:cs typeface="Arial"/>
              </a:rPr>
              <a:t>buffer </a:t>
            </a:r>
            <a:r>
              <a:rPr sz="2000" dirty="0">
                <a:latin typeface="Arial"/>
                <a:cs typeface="Arial"/>
              </a:rPr>
              <a:t>that contains data to be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written.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third argument, size specifies how </a:t>
            </a:r>
            <a:r>
              <a:rPr sz="2000" spc="-5" dirty="0">
                <a:latin typeface="Arial"/>
                <a:cs typeface="Arial"/>
              </a:rPr>
              <a:t>many bytes </a:t>
            </a:r>
            <a:r>
              <a:rPr sz="2000" dirty="0">
                <a:latin typeface="Arial"/>
                <a:cs typeface="Arial"/>
              </a:rPr>
              <a:t>of data are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buf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return value is usually equal to the number of bytes of data successfully written to a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size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B636128-41B5-43F9-BE24-F5698C275AAB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00799"/>
            <a:ext cx="2003425" cy="88900"/>
          </a:xfrm>
          <a:custGeom>
            <a:avLst/>
            <a:gdLst/>
            <a:ahLst/>
            <a:cxnLst/>
            <a:rect l="l" t="t" r="r" b="b"/>
            <a:pathLst>
              <a:path w="2003425" h="88900">
                <a:moveTo>
                  <a:pt x="0" y="88761"/>
                </a:moveTo>
                <a:lnTo>
                  <a:pt x="2003170" y="88761"/>
                </a:lnTo>
                <a:lnTo>
                  <a:pt x="2003170" y="0"/>
                </a:lnTo>
                <a:lnTo>
                  <a:pt x="0" y="0"/>
                </a:lnTo>
                <a:lnTo>
                  <a:pt x="0" y="88761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70080" y="6400799"/>
            <a:ext cx="121920" cy="88900"/>
          </a:xfrm>
          <a:custGeom>
            <a:avLst/>
            <a:gdLst/>
            <a:ahLst/>
            <a:cxnLst/>
            <a:rect l="l" t="t" r="r" b="b"/>
            <a:pathLst>
              <a:path w="121920" h="88900">
                <a:moveTo>
                  <a:pt x="0" y="88761"/>
                </a:moveTo>
                <a:lnTo>
                  <a:pt x="121920" y="88761"/>
                </a:lnTo>
                <a:lnTo>
                  <a:pt x="121920" y="0"/>
                </a:lnTo>
                <a:lnTo>
                  <a:pt x="0" y="0"/>
                </a:lnTo>
                <a:lnTo>
                  <a:pt x="0" y="88761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33744"/>
            <a:ext cx="493395" cy="64135"/>
          </a:xfrm>
          <a:custGeom>
            <a:avLst/>
            <a:gdLst/>
            <a:ahLst/>
            <a:cxnLst/>
            <a:rect l="l" t="t" r="r" b="b"/>
            <a:pathLst>
              <a:path w="493395" h="64135">
                <a:moveTo>
                  <a:pt x="0" y="64007"/>
                </a:moveTo>
                <a:lnTo>
                  <a:pt x="493293" y="64007"/>
                </a:lnTo>
                <a:lnTo>
                  <a:pt x="493293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88530" y="1049400"/>
            <a:ext cx="11700510" cy="5445125"/>
            <a:chOff x="488530" y="1049400"/>
            <a:chExt cx="11700510" cy="5445125"/>
          </a:xfrm>
        </p:grpSpPr>
        <p:sp>
          <p:nvSpPr>
            <p:cNvPr id="6" name="object 6"/>
            <p:cNvSpPr/>
            <p:nvPr/>
          </p:nvSpPr>
          <p:spPr>
            <a:xfrm>
              <a:off x="12070079" y="6333743"/>
              <a:ext cx="119380" cy="64135"/>
            </a:xfrm>
            <a:custGeom>
              <a:avLst/>
              <a:gdLst/>
              <a:ahLst/>
              <a:cxnLst/>
              <a:rect l="l" t="t" r="r" b="b"/>
              <a:pathLst>
                <a:path w="119379" h="64135">
                  <a:moveTo>
                    <a:pt x="0" y="64007"/>
                  </a:moveTo>
                  <a:lnTo>
                    <a:pt x="118872" y="64007"/>
                  </a:lnTo>
                  <a:lnTo>
                    <a:pt x="118872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530" y="1049400"/>
              <a:ext cx="11586845" cy="5445125"/>
            </a:xfrm>
            <a:custGeom>
              <a:avLst/>
              <a:gdLst/>
              <a:ahLst/>
              <a:cxnLst/>
              <a:rect l="l" t="t" r="r" b="b"/>
              <a:pathLst>
                <a:path w="11586845" h="5445125">
                  <a:moveTo>
                    <a:pt x="11581549" y="0"/>
                  </a:moveTo>
                  <a:lnTo>
                    <a:pt x="11581549" y="5444921"/>
                  </a:lnTo>
                </a:path>
                <a:path w="11586845" h="5445125">
                  <a:moveTo>
                    <a:pt x="1517688" y="0"/>
                  </a:moveTo>
                  <a:lnTo>
                    <a:pt x="1517688" y="5444921"/>
                  </a:lnTo>
                </a:path>
                <a:path w="11586845" h="5445125">
                  <a:moveTo>
                    <a:pt x="0" y="5440159"/>
                  </a:moveTo>
                  <a:lnTo>
                    <a:pt x="11586248" y="5440159"/>
                  </a:lnTo>
                </a:path>
              </a:pathLst>
            </a:custGeom>
            <a:ln w="9525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845869"/>
              </p:ext>
            </p:extLst>
          </p:nvPr>
        </p:nvGraphicFramePr>
        <p:xfrm>
          <a:off x="685800" y="972296"/>
          <a:ext cx="9753601" cy="6280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258"/>
                <a:gridCol w="1210817"/>
                <a:gridCol w="8056527"/>
                <a:gridCol w="93999"/>
              </a:tblGrid>
              <a:tr h="4691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AAAAA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Error</a:t>
                      </a:r>
                      <a:r>
                        <a:rPr sz="18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Code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4605" marB="0">
                    <a:lnL w="9525">
                      <a:solidFill>
                        <a:srgbClr val="AAAAAA"/>
                      </a:solidFill>
                      <a:prstDash val="solid"/>
                    </a:lnL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Description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14605" marB="0"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71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AAAAA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EAGAIN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145" marB="0">
                    <a:lnL w="9525">
                      <a:solidFill>
                        <a:srgbClr val="AAAAAA"/>
                      </a:solidFill>
                      <a:prstDash val="solid"/>
                    </a:lnL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Non-blocking I/O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has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been selected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using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O_NONBLOCK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and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write would</a:t>
                      </a:r>
                      <a:r>
                        <a:rPr sz="1800" spc="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block.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145" marB="0"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32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AAAAA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EBADF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780" marB="0">
                    <a:lnL w="9525">
                      <a:solidFill>
                        <a:srgbClr val="AAAAAA"/>
                      </a:solidFill>
                      <a:prstDash val="solid"/>
                    </a:lnL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fd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is not a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valid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file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descriptor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or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not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open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writing.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780" marB="0"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27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AAAAA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EFAULT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145" marB="0">
                    <a:lnL w="9525">
                      <a:solidFill>
                        <a:srgbClr val="AAAAAA"/>
                      </a:solidFill>
                      <a:prstDash val="solid"/>
                    </a:lnL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i="1" spc="-5" dirty="0">
                          <a:latin typeface="Verdana"/>
                          <a:cs typeface="Verdana"/>
                        </a:rPr>
                        <a:t>buf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is outside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your accessible address</a:t>
                      </a:r>
                      <a:r>
                        <a:rPr sz="1800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space.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17145" marB="0"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92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AAAAA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EFBIG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780" marB="0">
                    <a:lnL w="9525">
                      <a:solidFill>
                        <a:srgbClr val="AAAAAA"/>
                      </a:solidFill>
                      <a:prstDash val="solid"/>
                    </a:lnL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An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attempt was made to write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 file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that exceeds the</a:t>
                      </a:r>
                      <a:r>
                        <a:rPr sz="1800" spc="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implementation-defined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15875" marR="7473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maximum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file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size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or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the process’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file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size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limit, or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write at a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position past the 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maximum allowed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offset.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780" marB="0"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32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AAAAA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EINTR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780" marB="0">
                    <a:lnL w="9525">
                      <a:solidFill>
                        <a:srgbClr val="AAAAAA"/>
                      </a:solidFill>
                      <a:prstDash val="solid"/>
                    </a:lnL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call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was interrupted by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 signal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before any data was</a:t>
                      </a:r>
                      <a:r>
                        <a:rPr sz="1800" spc="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written.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780" marB="0"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57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AAAAA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EINVAL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780" marB="0">
                    <a:lnL w="9525">
                      <a:solidFill>
                        <a:srgbClr val="AAAAAA"/>
                      </a:solidFill>
                      <a:prstDash val="solid"/>
                    </a:lnL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fd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attached to an object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which is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unsuitable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for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writing;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or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file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was opened</a:t>
                      </a:r>
                      <a:r>
                        <a:rPr sz="1800" spc="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with</a:t>
                      </a:r>
                    </a:p>
                    <a:p>
                      <a:pPr marL="15875" marR="8604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O_DIRECT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flag,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and either the address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specified in </a:t>
                      </a:r>
                      <a:r>
                        <a:rPr sz="1800" i="1" spc="-5" dirty="0">
                          <a:latin typeface="Verdana"/>
                          <a:cs typeface="Verdana"/>
                        </a:rPr>
                        <a:t>buf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, the value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specified 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in </a:t>
                      </a:r>
                      <a:r>
                        <a:rPr sz="1800" i="1" spc="-5" dirty="0">
                          <a:latin typeface="Verdana"/>
                          <a:cs typeface="Verdana"/>
                        </a:rPr>
                        <a:t>count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or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the current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file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offset is not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suitably aligned.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17780" marB="0"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3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AAAAA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EIO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415" marB="0">
                    <a:lnL w="9525">
                      <a:solidFill>
                        <a:srgbClr val="AAAAAA"/>
                      </a:solidFill>
                      <a:prstDash val="solid"/>
                    </a:lnL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low-level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I/O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error occurred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while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modifying the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inode.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415" marB="0"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929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AAAAA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EPIPE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415" marB="0">
                    <a:lnL w="9525">
                      <a:solidFill>
                        <a:srgbClr val="AAAAAA"/>
                      </a:solidFill>
                      <a:prstDash val="solid"/>
                    </a:lnL>
                    <a:lnT w="9525">
                      <a:solidFill>
                        <a:srgbClr val="AAAAAA"/>
                      </a:solidFill>
                      <a:prstDash val="solid"/>
                    </a:lnT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5875" marR="5524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fd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connected to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pipe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or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socket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whose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reading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end is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closed. When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this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happens  the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writing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process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will also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receive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SIGPIPE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signal.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(Thus,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write return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value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is 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seen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only if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program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catches,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blocks or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ignores this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signal.)</a:t>
                      </a:r>
                    </a:p>
                  </a:txBody>
                  <a:tcPr marL="0" marR="0" marT="18415" marB="0">
                    <a:lnT w="9525">
                      <a:solidFill>
                        <a:srgbClr val="AAAAAA"/>
                      </a:solidFill>
                      <a:prstDash val="solid"/>
                    </a:lnT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25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C57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C572C"/>
                    </a:solidFill>
                  </a:tcPr>
                </a:tc>
                <a:tc>
                  <a:txBody>
                    <a:bodyPr/>
                    <a:lstStyle/>
                    <a:p>
                      <a:pPr marL="3366770">
                        <a:lnSpc>
                          <a:spcPct val="100000"/>
                        </a:lnSpc>
                        <a:spcBef>
                          <a:spcPts val="520"/>
                        </a:spcBef>
                        <a:tabLst>
                          <a:tab pos="8978900" algn="l"/>
                        </a:tabLst>
                      </a:pPr>
                      <a:r>
                        <a:rPr sz="1350" baseline="3086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	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69</a:t>
                      </a:r>
                      <a:endParaRPr sz="1050" dirty="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solidFill>
                      <a:srgbClr val="BC57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C572C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00550" y="324739"/>
            <a:ext cx="3981450" cy="3799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UNIT 3 </a:t>
            </a:r>
            <a:r>
              <a:rPr sz="2400" dirty="0"/>
              <a:t>UNIX </a:t>
            </a:r>
            <a:r>
              <a:rPr sz="2400" spc="-5" dirty="0"/>
              <a:t>FILE</a:t>
            </a:r>
            <a:r>
              <a:rPr sz="2400" spc="-75" dirty="0"/>
              <a:t> </a:t>
            </a:r>
            <a:r>
              <a:rPr sz="2400" spc="-5" dirty="0"/>
              <a:t>APIs</a:t>
            </a:r>
            <a:endParaRPr sz="2400" dirty="0"/>
          </a:p>
        </p:txBody>
      </p:sp>
      <p:sp>
        <p:nvSpPr>
          <p:cNvPr id="10" name="object 10"/>
          <p:cNvSpPr txBox="1"/>
          <p:nvPr/>
        </p:nvSpPr>
        <p:spPr>
          <a:xfrm>
            <a:off x="396646" y="478612"/>
            <a:ext cx="27275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write(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)-Errors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39710E9-4A3F-4B95-877A-EE03AA87F362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42862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0719" y="566369"/>
            <a:ext cx="2138681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close(</a:t>
            </a:r>
            <a:r>
              <a:rPr sz="3200" b="1" u="heavy" spc="-9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)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352" y="1144904"/>
            <a:ext cx="10834370" cy="499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37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 close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call is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terminate the connection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 file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a  process.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prototype of the </a:t>
            </a:r>
            <a:r>
              <a:rPr sz="2400" spc="-5" dirty="0">
                <a:latin typeface="Arial"/>
                <a:cs typeface="Arial"/>
              </a:rPr>
              <a:t>close()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12700" marR="8153400">
              <a:lnSpc>
                <a:spcPct val="100000"/>
              </a:lnSpc>
              <a:spcBef>
                <a:spcPts val="1680"/>
              </a:spcBef>
            </a:pPr>
            <a:r>
              <a:rPr sz="2400" spc="-5" dirty="0">
                <a:latin typeface="Arial"/>
                <a:cs typeface="Arial"/>
              </a:rPr>
              <a:t>#include&lt;unistd.h&gt;  int </a:t>
            </a:r>
            <a:r>
              <a:rPr sz="2400" b="1" i="1" spc="-5" dirty="0">
                <a:latin typeface="Arial"/>
                <a:cs typeface="Arial"/>
              </a:rPr>
              <a:t>close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latin typeface="Arial"/>
                <a:cs typeface="Arial"/>
              </a:rPr>
              <a:t>int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fdesc);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If successful, close returns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If unsuccessful, close returns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–1.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argument fdesc refers to an opened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Close function frees the unused file descriptors so that they can be reused to reference other  files. This is important </a:t>
            </a:r>
            <a:r>
              <a:rPr sz="2000" spc="5" dirty="0">
                <a:latin typeface="Arial"/>
                <a:cs typeface="Arial"/>
              </a:rPr>
              <a:t>because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5" dirty="0">
                <a:latin typeface="Arial"/>
                <a:cs typeface="Arial"/>
              </a:rPr>
              <a:t>process </a:t>
            </a:r>
            <a:r>
              <a:rPr sz="2000" dirty="0">
                <a:latin typeface="Arial"/>
                <a:cs typeface="Arial"/>
              </a:rPr>
              <a:t>may open up to OPEN_MAX files at any time and  the close function allows a </a:t>
            </a:r>
            <a:r>
              <a:rPr sz="2000" spc="5" dirty="0">
                <a:latin typeface="Arial"/>
                <a:cs typeface="Arial"/>
              </a:rPr>
              <a:t>process </a:t>
            </a:r>
            <a:r>
              <a:rPr sz="2000" dirty="0">
                <a:latin typeface="Arial"/>
                <a:cs typeface="Arial"/>
              </a:rPr>
              <a:t>to reuse file descriptors to </a:t>
            </a:r>
            <a:r>
              <a:rPr sz="2000" spc="5" dirty="0">
                <a:latin typeface="Arial"/>
                <a:cs typeface="Arial"/>
              </a:rPr>
              <a:t>access </a:t>
            </a:r>
            <a:r>
              <a:rPr sz="2000" dirty="0">
                <a:latin typeface="Arial"/>
                <a:cs typeface="Arial"/>
              </a:rPr>
              <a:t>more than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OPEN_MAX  files in the </a:t>
            </a:r>
            <a:r>
              <a:rPr sz="2000" spc="5" dirty="0">
                <a:latin typeface="Arial"/>
                <a:cs typeface="Arial"/>
              </a:rPr>
              <a:t>course </a:t>
            </a:r>
            <a:r>
              <a:rPr sz="2000" dirty="0">
                <a:latin typeface="Arial"/>
                <a:cs typeface="Arial"/>
              </a:rPr>
              <a:t>of its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execution.</a:t>
            </a:r>
            <a:endParaRPr sz="2000">
              <a:latin typeface="Arial"/>
              <a:cs typeface="Arial"/>
            </a:endParaRPr>
          </a:p>
          <a:p>
            <a:pPr marL="354965" marR="61595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close function de-allocates system resources like file table entry and memory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buffer  </a:t>
            </a:r>
            <a:r>
              <a:rPr sz="2000" dirty="0">
                <a:latin typeface="Arial"/>
                <a:cs typeface="Arial"/>
              </a:rPr>
              <a:t>allocated to hold the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read/write.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BAA6BFC-0F66-46A4-9156-9F662BB0C4FC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41338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0719" y="810895"/>
            <a:ext cx="25419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close( )</a:t>
            </a:r>
            <a:r>
              <a:rPr sz="3200" b="1" dirty="0">
                <a:latin typeface="Carlito"/>
                <a:cs typeface="Carlito"/>
              </a:rPr>
              <a:t> -</a:t>
            </a:r>
            <a:r>
              <a:rPr sz="3200" b="1" spc="-100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Errors</a:t>
            </a:r>
            <a:endParaRPr sz="3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5612" y="2110803"/>
          <a:ext cx="11460480" cy="2927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5120"/>
                <a:gridCol w="8595360"/>
              </a:tblGrid>
              <a:tr h="533781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800" spc="-110" dirty="0">
                          <a:latin typeface="Verdana"/>
                          <a:cs typeface="Verdana"/>
                        </a:rPr>
                        <a:t>Tag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52069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800" spc="-10" dirty="0">
                          <a:latin typeface="Verdana"/>
                          <a:cs typeface="Verdana"/>
                        </a:rPr>
                        <a:t>Description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52069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</a:tr>
              <a:tr h="929893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995"/>
                        </a:spcBef>
                      </a:pPr>
                      <a:r>
                        <a:rPr sz="2800" b="1" spc="-10" dirty="0">
                          <a:latin typeface="Verdana"/>
                          <a:cs typeface="Verdana"/>
                        </a:rPr>
                        <a:t>EBADF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53365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995"/>
                        </a:spcBef>
                      </a:pPr>
                      <a:r>
                        <a:rPr sz="2800" i="1" spc="-5" dirty="0">
                          <a:latin typeface="Verdana"/>
                          <a:cs typeface="Verdana"/>
                        </a:rPr>
                        <a:t>fd </a:t>
                      </a:r>
                      <a:r>
                        <a:rPr sz="2800" dirty="0">
                          <a:latin typeface="Verdana"/>
                          <a:cs typeface="Verdana"/>
                        </a:rPr>
                        <a:t>isn’t </a:t>
                      </a:r>
                      <a:r>
                        <a:rPr sz="2800" spc="-5" dirty="0">
                          <a:latin typeface="Verdana"/>
                          <a:cs typeface="Verdana"/>
                        </a:rPr>
                        <a:t>a </a:t>
                      </a:r>
                      <a:r>
                        <a:rPr sz="2800" spc="-15" dirty="0">
                          <a:latin typeface="Verdana"/>
                          <a:cs typeface="Verdana"/>
                        </a:rPr>
                        <a:t>valid </a:t>
                      </a:r>
                      <a:r>
                        <a:rPr sz="2800" spc="-5" dirty="0">
                          <a:latin typeface="Verdana"/>
                          <a:cs typeface="Verdana"/>
                        </a:rPr>
                        <a:t>open file</a:t>
                      </a:r>
                      <a:r>
                        <a:rPr sz="2800" spc="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800" spc="-50" dirty="0">
                          <a:latin typeface="Verdana"/>
                          <a:cs typeface="Verdana"/>
                        </a:rPr>
                        <a:t>descriptor.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53365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930021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995"/>
                        </a:spcBef>
                      </a:pPr>
                      <a:r>
                        <a:rPr sz="2800" b="1" spc="-10" dirty="0">
                          <a:latin typeface="Verdana"/>
                          <a:cs typeface="Verdana"/>
                        </a:rPr>
                        <a:t>EINTR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53365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995"/>
                        </a:spcBef>
                      </a:pPr>
                      <a:r>
                        <a:rPr sz="2800" spc="-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2800" b="1" spc="-5" dirty="0">
                          <a:latin typeface="Verdana"/>
                          <a:cs typeface="Verdana"/>
                        </a:rPr>
                        <a:t>close</a:t>
                      </a:r>
                      <a:r>
                        <a:rPr sz="2800" spc="-5" dirty="0">
                          <a:latin typeface="Verdana"/>
                          <a:cs typeface="Verdana"/>
                        </a:rPr>
                        <a:t>() call </a:t>
                      </a:r>
                      <a:r>
                        <a:rPr sz="2800" spc="-10" dirty="0">
                          <a:latin typeface="Verdana"/>
                          <a:cs typeface="Verdana"/>
                        </a:rPr>
                        <a:t>was interrupted </a:t>
                      </a:r>
                      <a:r>
                        <a:rPr sz="2800" spc="-15" dirty="0">
                          <a:latin typeface="Verdana"/>
                          <a:cs typeface="Verdana"/>
                        </a:rPr>
                        <a:t>by </a:t>
                      </a:r>
                      <a:r>
                        <a:rPr sz="28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2800" spc="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800" spc="-10" dirty="0">
                          <a:latin typeface="Verdana"/>
                          <a:cs typeface="Verdana"/>
                        </a:rPr>
                        <a:t>signal.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53365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533781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800" b="1" spc="-10" dirty="0">
                          <a:latin typeface="Verdana"/>
                          <a:cs typeface="Verdana"/>
                        </a:rPr>
                        <a:t>EIO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800" spc="-5" dirty="0">
                          <a:latin typeface="Verdana"/>
                          <a:cs typeface="Verdana"/>
                        </a:rPr>
                        <a:t>An I/O error</a:t>
                      </a:r>
                      <a:r>
                        <a:rPr sz="2800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800" spc="-10" dirty="0">
                          <a:latin typeface="Verdana"/>
                          <a:cs typeface="Verdana"/>
                        </a:rPr>
                        <a:t>occurred.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9525">
                      <a:solidFill>
                        <a:srgbClr val="AAAAAA"/>
                      </a:solidFill>
                      <a:prstDash val="solid"/>
                    </a:lnL>
                    <a:lnR w="9525">
                      <a:solidFill>
                        <a:srgbClr val="AAAAAA"/>
                      </a:solidFill>
                      <a:prstDash val="solid"/>
                    </a:lnR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C20AF9A-885B-492E-B270-08FBF792A439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40576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3" name="object 3"/>
          <p:cNvSpPr/>
          <p:nvPr/>
        </p:nvSpPr>
        <p:spPr>
          <a:xfrm>
            <a:off x="137549" y="800862"/>
            <a:ext cx="11869272" cy="5114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329A93E-E88F-4FFF-A981-CB1FC88731FD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0550" y="292734"/>
            <a:ext cx="43624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17365D"/>
                </a:solidFill>
                <a:latin typeface="Caladea"/>
                <a:cs typeface="Caladea"/>
              </a:rPr>
              <a:t>UNIT 3 UNIX </a:t>
            </a:r>
            <a:r>
              <a:rPr sz="2600" spc="-10" dirty="0">
                <a:solidFill>
                  <a:srgbClr val="17365D"/>
                </a:solidFill>
                <a:latin typeface="Caladea"/>
                <a:cs typeface="Caladea"/>
              </a:rPr>
              <a:t>FILE</a:t>
            </a:r>
            <a:r>
              <a:rPr sz="2600" spc="-55" dirty="0">
                <a:solidFill>
                  <a:srgbClr val="17365D"/>
                </a:solidFill>
                <a:latin typeface="Caladea"/>
                <a:cs typeface="Caladea"/>
              </a:rPr>
              <a:t> </a:t>
            </a:r>
            <a:r>
              <a:rPr sz="2600" spc="-5" dirty="0">
                <a:solidFill>
                  <a:srgbClr val="17365D"/>
                </a:solidFill>
                <a:latin typeface="Caladea"/>
                <a:cs typeface="Caladea"/>
              </a:rPr>
              <a:t>APIs</a:t>
            </a:r>
            <a:endParaRPr sz="2600" dirty="0">
              <a:latin typeface="Caladea"/>
              <a:cs typeface="Calad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292" y="746886"/>
            <a:ext cx="14419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open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292" y="1173606"/>
            <a:ext cx="10882630" cy="48211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635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0" dirty="0">
                <a:latin typeface="Carlito"/>
                <a:cs typeface="Carlito"/>
              </a:rPr>
              <a:t>successful, </a:t>
            </a:r>
            <a:r>
              <a:rPr sz="2800" spc="-5" dirty="0">
                <a:latin typeface="Carlito"/>
                <a:cs typeface="Carlito"/>
              </a:rPr>
              <a:t>open </a:t>
            </a:r>
            <a:r>
              <a:rPr sz="2800" spc="-10" dirty="0">
                <a:latin typeface="Carlito"/>
                <a:cs typeface="Carlito"/>
              </a:rPr>
              <a:t>returns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nonnegative integer representing </a:t>
            </a:r>
            <a:r>
              <a:rPr sz="2800" spc="-5" dirty="0">
                <a:latin typeface="Carlito"/>
                <a:cs typeface="Carlito"/>
              </a:rPr>
              <a:t>the open  </a:t>
            </a:r>
            <a:r>
              <a:rPr sz="2800" spc="-10" dirty="0">
                <a:latin typeface="Carlito"/>
                <a:cs typeface="Carlito"/>
              </a:rPr>
              <a:t>file </a:t>
            </a:r>
            <a:r>
              <a:rPr sz="2800" spc="-30" dirty="0">
                <a:latin typeface="Carlito"/>
                <a:cs typeface="Carlito"/>
              </a:rPr>
              <a:t>descriptor.If </a:t>
            </a:r>
            <a:r>
              <a:rPr sz="2800" spc="-10" dirty="0">
                <a:latin typeface="Carlito"/>
                <a:cs typeface="Carlito"/>
              </a:rPr>
              <a:t>unsuccessful, open() </a:t>
            </a:r>
            <a:r>
              <a:rPr sz="2800" spc="-15" dirty="0">
                <a:latin typeface="Carlito"/>
                <a:cs typeface="Carlito"/>
              </a:rPr>
              <a:t>returns</a:t>
            </a:r>
            <a:r>
              <a:rPr sz="2800" spc="19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–1.</a:t>
            </a:r>
            <a:endParaRPr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16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first </a:t>
            </a:r>
            <a:r>
              <a:rPr sz="2800" spc="-10" dirty="0">
                <a:latin typeface="Carlito"/>
                <a:cs typeface="Carlito"/>
              </a:rPr>
              <a:t>argument is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name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file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5" dirty="0">
                <a:latin typeface="Carlito"/>
                <a:cs typeface="Carlito"/>
              </a:rPr>
              <a:t>created </a:t>
            </a:r>
            <a:r>
              <a:rPr sz="2800" spc="-5" dirty="0">
                <a:latin typeface="Carlito"/>
                <a:cs typeface="Carlito"/>
              </a:rPr>
              <a:t>or</a:t>
            </a:r>
            <a:r>
              <a:rPr sz="2800" spc="2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opened.</a:t>
            </a:r>
            <a:endParaRPr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spc="-5" dirty="0">
                <a:latin typeface="Carlito"/>
                <a:cs typeface="Carlito"/>
              </a:rPr>
              <a:t>be an </a:t>
            </a:r>
            <a:r>
              <a:rPr sz="2800" spc="-15" dirty="0">
                <a:latin typeface="Carlito"/>
                <a:cs typeface="Carlito"/>
              </a:rPr>
              <a:t>absolute </a:t>
            </a:r>
            <a:r>
              <a:rPr sz="2800" spc="-10" dirty="0">
                <a:latin typeface="Carlito"/>
                <a:cs typeface="Carlito"/>
              </a:rPr>
              <a:t>pathname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20" dirty="0">
                <a:latin typeface="Carlito"/>
                <a:cs typeface="Carlito"/>
              </a:rPr>
              <a:t>relative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pathname.</a:t>
            </a:r>
            <a:endParaRPr sz="2800" dirty="0">
              <a:latin typeface="Carlito"/>
              <a:cs typeface="Carlito"/>
            </a:endParaRPr>
          </a:p>
          <a:p>
            <a:pPr marL="469900" marR="5080" indent="-457200">
              <a:lnSpc>
                <a:spcPct val="100000"/>
              </a:lnSpc>
              <a:spcBef>
                <a:spcPts val="515"/>
              </a:spcBef>
              <a:buFont typeface="Wingdings"/>
              <a:buChar char=""/>
              <a:tabLst>
                <a:tab pos="469265" algn="l"/>
                <a:tab pos="469900" algn="l"/>
                <a:tab pos="796925" algn="l"/>
                <a:tab pos="1408430" algn="l"/>
                <a:tab pos="2306320" algn="l"/>
                <a:tab pos="3912870" algn="l"/>
                <a:tab pos="4262120" algn="l"/>
                <a:tab pos="5656580" algn="l"/>
                <a:tab pos="6388100" algn="l"/>
                <a:tab pos="6999605" algn="l"/>
                <a:tab pos="7868284" algn="l"/>
                <a:tab pos="9206230" algn="l"/>
                <a:tab pos="9832975" algn="l"/>
              </a:tabLst>
            </a:pPr>
            <a:r>
              <a:rPr sz="2800" spc="-5" dirty="0">
                <a:latin typeface="Carlito"/>
                <a:cs typeface="Carlito"/>
              </a:rPr>
              <a:t>If	the	gi</a:t>
            </a:r>
            <a:r>
              <a:rPr sz="2800" spc="-40" dirty="0">
                <a:latin typeface="Carlito"/>
                <a:cs typeface="Carlito"/>
              </a:rPr>
              <a:t>v</a:t>
            </a:r>
            <a:r>
              <a:rPr sz="2800" spc="-20" dirty="0">
                <a:latin typeface="Carlito"/>
                <a:cs typeface="Carlito"/>
              </a:rPr>
              <a:t>e</a:t>
            </a:r>
            <a:r>
              <a:rPr sz="2800" spc="-5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-3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thname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45" dirty="0">
                <a:latin typeface="Carlito"/>
                <a:cs typeface="Carlito"/>
              </a:rPr>
              <a:t>s</a:t>
            </a:r>
            <a:r>
              <a:rPr sz="2800" spc="-5" dirty="0">
                <a:latin typeface="Carlito"/>
                <a:cs typeface="Carlito"/>
              </a:rPr>
              <a:t>ymbo</a:t>
            </a:r>
            <a:r>
              <a:rPr sz="2800" spc="-20" dirty="0">
                <a:latin typeface="Carlito"/>
                <a:cs typeface="Carlito"/>
              </a:rPr>
              <a:t>l</a:t>
            </a:r>
            <a:r>
              <a:rPr sz="2800" spc="-5" dirty="0">
                <a:latin typeface="Carlito"/>
                <a:cs typeface="Carlito"/>
              </a:rPr>
              <a:t>ic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li</a:t>
            </a:r>
            <a:r>
              <a:rPr sz="2800" spc="-15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k</a:t>
            </a:r>
            <a:r>
              <a:rPr sz="2800" spc="-5" dirty="0">
                <a:latin typeface="Carlito"/>
                <a:cs typeface="Carlito"/>
              </a:rPr>
              <a:t>,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ope</a:t>
            </a:r>
            <a:r>
              <a:rPr sz="2800" spc="-5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functi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wi</a:t>
            </a:r>
            <a:r>
              <a:rPr sz="2800" spc="-20" dirty="0">
                <a:latin typeface="Carlito"/>
                <a:cs typeface="Carlito"/>
              </a:rPr>
              <a:t>l</a:t>
            </a:r>
            <a:r>
              <a:rPr sz="2800" spc="-5" dirty="0">
                <a:latin typeface="Carlito"/>
                <a:cs typeface="Carlito"/>
              </a:rPr>
              <a:t>l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eso</a:t>
            </a:r>
            <a:r>
              <a:rPr sz="2800" spc="-15" dirty="0">
                <a:latin typeface="Carlito"/>
                <a:cs typeface="Carlito"/>
              </a:rPr>
              <a:t>l</a:t>
            </a:r>
            <a:r>
              <a:rPr sz="2800" spc="-35" dirty="0">
                <a:latin typeface="Carlito"/>
                <a:cs typeface="Carlito"/>
              </a:rPr>
              <a:t>v</a:t>
            </a:r>
            <a:r>
              <a:rPr sz="2800" spc="-5" dirty="0">
                <a:latin typeface="Carlito"/>
                <a:cs typeface="Carlito"/>
              </a:rPr>
              <a:t>e  the </a:t>
            </a:r>
            <a:r>
              <a:rPr sz="2800" spc="-15" dirty="0">
                <a:latin typeface="Carlito"/>
                <a:cs typeface="Carlito"/>
              </a:rPr>
              <a:t>symbolic </a:t>
            </a:r>
            <a:r>
              <a:rPr sz="2800" spc="-10" dirty="0">
                <a:latin typeface="Carlito"/>
                <a:cs typeface="Carlito"/>
              </a:rPr>
              <a:t>link </a:t>
            </a:r>
            <a:r>
              <a:rPr sz="2800" spc="-25" dirty="0">
                <a:latin typeface="Carlito"/>
                <a:cs typeface="Carlito"/>
              </a:rPr>
              <a:t>reference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non </a:t>
            </a:r>
            <a:r>
              <a:rPr sz="2800" spc="-15" dirty="0">
                <a:latin typeface="Carlito"/>
                <a:cs typeface="Carlito"/>
              </a:rPr>
              <a:t>symbolic </a:t>
            </a:r>
            <a:r>
              <a:rPr sz="2800" spc="-10" dirty="0">
                <a:latin typeface="Carlito"/>
                <a:cs typeface="Carlito"/>
              </a:rPr>
              <a:t>link file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0" dirty="0">
                <a:latin typeface="Carlito"/>
                <a:cs typeface="Carlito"/>
              </a:rPr>
              <a:t>it</a:t>
            </a:r>
            <a:r>
              <a:rPr sz="2800" spc="355" dirty="0">
                <a:latin typeface="Carlito"/>
                <a:cs typeface="Carlito"/>
              </a:rPr>
              <a:t> </a:t>
            </a:r>
            <a:r>
              <a:rPr sz="2800" spc="-35" dirty="0" smtClean="0">
                <a:latin typeface="Carlito"/>
                <a:cs typeface="Carlito"/>
              </a:rPr>
              <a:t>refers.</a:t>
            </a:r>
            <a:endParaRPr lang="en-IN" sz="2800" spc="-35" dirty="0" smtClean="0">
              <a:latin typeface="Carlito"/>
              <a:cs typeface="Carlito"/>
            </a:endParaRPr>
          </a:p>
          <a:p>
            <a:pPr marL="469900" marR="5080" indent="-457200">
              <a:lnSpc>
                <a:spcPct val="100000"/>
              </a:lnSpc>
              <a:spcBef>
                <a:spcPts val="515"/>
              </a:spcBef>
              <a:buFont typeface="Wingdings"/>
              <a:buChar char=""/>
              <a:tabLst>
                <a:tab pos="469265" algn="l"/>
                <a:tab pos="469900" algn="l"/>
                <a:tab pos="796925" algn="l"/>
                <a:tab pos="1408430" algn="l"/>
                <a:tab pos="2306320" algn="l"/>
                <a:tab pos="3912870" algn="l"/>
                <a:tab pos="4262120" algn="l"/>
                <a:tab pos="5656580" algn="l"/>
                <a:tab pos="6388100" algn="l"/>
                <a:tab pos="6999605" algn="l"/>
                <a:tab pos="7868284" algn="l"/>
                <a:tab pos="9206230" algn="l"/>
                <a:tab pos="9832975" algn="l"/>
              </a:tabLst>
            </a:pPr>
            <a:r>
              <a:rPr sz="2800" spc="-10" dirty="0" smtClean="0">
                <a:latin typeface="Carlito"/>
                <a:cs typeface="Carlito"/>
              </a:rPr>
              <a:t>The</a:t>
            </a:r>
            <a:r>
              <a:rPr sz="2800" spc="380" dirty="0" smtClean="0">
                <a:latin typeface="Carlito"/>
                <a:cs typeface="Carlito"/>
              </a:rPr>
              <a:t> </a:t>
            </a:r>
            <a:r>
              <a:rPr sz="2800" spc="-10" dirty="0" smtClean="0">
                <a:latin typeface="Carlito"/>
                <a:cs typeface="Carlito"/>
              </a:rPr>
              <a:t>second</a:t>
            </a:r>
            <a:r>
              <a:rPr lang="en-IN" sz="2800" spc="-10" dirty="0" smtClean="0">
                <a:latin typeface="Carlito"/>
                <a:cs typeface="Carlito"/>
              </a:rPr>
              <a:t> </a:t>
            </a:r>
            <a:r>
              <a:rPr sz="2800" spc="-15" dirty="0" smtClean="0">
                <a:latin typeface="Carlito"/>
                <a:cs typeface="Carlito"/>
              </a:rPr>
              <a:t>argument</a:t>
            </a:r>
            <a:r>
              <a:rPr sz="2800" spc="380" dirty="0" smtClean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3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access	modes,	</a:t>
            </a:r>
            <a:r>
              <a:rPr sz="2800" spc="-5" dirty="0" smtClean="0">
                <a:latin typeface="Carlito"/>
                <a:cs typeface="Carlito"/>
              </a:rPr>
              <a:t>which</a:t>
            </a:r>
            <a:r>
              <a:rPr lang="en-IN" sz="2800" spc="-5" dirty="0" smtClean="0">
                <a:latin typeface="Carlito"/>
                <a:cs typeface="Carlito"/>
              </a:rPr>
              <a:t> </a:t>
            </a:r>
            <a:r>
              <a:rPr sz="2800" spc="-10" dirty="0" smtClean="0">
                <a:latin typeface="Carlito"/>
                <a:cs typeface="Carlito"/>
              </a:rPr>
              <a:t>is</a:t>
            </a:r>
            <a:r>
              <a:rPr sz="2800" spc="-1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integer </a:t>
            </a:r>
            <a:r>
              <a:rPr sz="2800" spc="-10" dirty="0">
                <a:latin typeface="Carlito"/>
                <a:cs typeface="Carlito"/>
              </a:rPr>
              <a:t>value that  specifies how </a:t>
            </a:r>
            <a:r>
              <a:rPr sz="2800" spc="-5" dirty="0">
                <a:latin typeface="Carlito"/>
                <a:cs typeface="Carlito"/>
              </a:rPr>
              <a:t>actually the </a:t>
            </a:r>
            <a:r>
              <a:rPr sz="2800" spc="-10" dirty="0">
                <a:latin typeface="Carlito"/>
                <a:cs typeface="Carlito"/>
              </a:rPr>
              <a:t>file should </a:t>
            </a:r>
            <a:r>
              <a:rPr sz="2800" spc="-5" dirty="0">
                <a:latin typeface="Carlito"/>
                <a:cs typeface="Carlito"/>
              </a:rPr>
              <a:t>be accessed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calling</a:t>
            </a:r>
            <a:r>
              <a:rPr sz="2800" spc="29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process.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292" y="6495999"/>
            <a:ext cx="679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72927" y="6542023"/>
            <a:ext cx="1625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54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2C0BDDC-D54D-40A2-8DD1-4954A7146B9E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32702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3" name="object 3"/>
          <p:cNvSpPr/>
          <p:nvPr/>
        </p:nvSpPr>
        <p:spPr>
          <a:xfrm>
            <a:off x="257553" y="819150"/>
            <a:ext cx="11619746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5EF2B8B-731A-43E3-9967-9C9E0EEF982B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32702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3" name="object 3"/>
          <p:cNvSpPr/>
          <p:nvPr/>
        </p:nvSpPr>
        <p:spPr>
          <a:xfrm>
            <a:off x="137545" y="775724"/>
            <a:ext cx="11859753" cy="5116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8838845-2792-4141-9DA4-4C21233C5479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32702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3" name="object 3"/>
          <p:cNvSpPr/>
          <p:nvPr/>
        </p:nvSpPr>
        <p:spPr>
          <a:xfrm>
            <a:off x="307847" y="658368"/>
            <a:ext cx="11541252" cy="5462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A34FC71-9340-47C9-8FE6-1678FAE3D123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32702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3" name="object 3"/>
          <p:cNvSpPr/>
          <p:nvPr/>
        </p:nvSpPr>
        <p:spPr>
          <a:xfrm>
            <a:off x="180595" y="776476"/>
            <a:ext cx="11745079" cy="5019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5A3BC2E-DD7C-4C34-9407-777DD1448CFA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611" y="504444"/>
            <a:ext cx="11449812" cy="610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32702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7E2CA68-1CDB-46C0-842D-21B567207289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224" y="658368"/>
            <a:ext cx="11477244" cy="5992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39814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DCC25EA-D484-47D2-AC30-EB2F2B4CABF2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258" y="639153"/>
            <a:ext cx="11613288" cy="5439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37528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FD0C8A1-8B9F-4FFA-BD82-62B98BDA57A0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701" y="411482"/>
            <a:ext cx="11725649" cy="5467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39814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1A836B5-2F07-459D-9F4F-8588708D405B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41338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3" name="object 3"/>
          <p:cNvSpPr/>
          <p:nvPr/>
        </p:nvSpPr>
        <p:spPr>
          <a:xfrm>
            <a:off x="717027" y="955547"/>
            <a:ext cx="10543052" cy="2877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64A4979-548B-4C4D-99DB-BDDC62E7DA90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224" y="292734"/>
            <a:ext cx="9142375" cy="807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1745">
              <a:lnSpc>
                <a:spcPts val="2965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  <a:p>
            <a:pPr marL="12700">
              <a:lnSpc>
                <a:spcPts val="3204"/>
              </a:lnSpc>
            </a:pPr>
            <a:r>
              <a:rPr sz="28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Chown(),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fchown(),</a:t>
            </a:r>
            <a:r>
              <a:rPr sz="2800" b="1" u="heavy" spc="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lchown()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1225" y="1229105"/>
            <a:ext cx="10971175" cy="62549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60145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chown functions changes the </a:t>
            </a:r>
            <a:r>
              <a:rPr sz="2800" spc="-10" dirty="0">
                <a:latin typeface="Carlito"/>
                <a:cs typeface="Carlito"/>
              </a:rPr>
              <a:t>user </a:t>
            </a:r>
            <a:r>
              <a:rPr sz="2800" spc="-5" dirty="0">
                <a:latin typeface="Carlito"/>
                <a:cs typeface="Carlito"/>
              </a:rPr>
              <a:t>ID and </a:t>
            </a:r>
            <a:r>
              <a:rPr sz="2800" spc="-15" dirty="0">
                <a:latin typeface="Carlito"/>
                <a:cs typeface="Carlito"/>
              </a:rPr>
              <a:t>group </a:t>
            </a:r>
            <a:r>
              <a:rPr sz="2800" spc="-5" dirty="0">
                <a:latin typeface="Carlito"/>
                <a:cs typeface="Carlito"/>
              </a:rPr>
              <a:t>ID of </a:t>
            </a:r>
            <a:r>
              <a:rPr sz="2800" spc="-10" dirty="0">
                <a:latin typeface="Carlito"/>
                <a:cs typeface="Carlito"/>
              </a:rPr>
              <a:t>files.  The </a:t>
            </a:r>
            <a:r>
              <a:rPr sz="2800" spc="-15" dirty="0">
                <a:latin typeface="Carlito"/>
                <a:cs typeface="Carlito"/>
              </a:rPr>
              <a:t>prototypes </a:t>
            </a:r>
            <a:r>
              <a:rPr sz="2800" spc="-5" dirty="0">
                <a:latin typeface="Carlito"/>
                <a:cs typeface="Carlito"/>
              </a:rPr>
              <a:t>of these functions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are:</a:t>
            </a:r>
            <a:endParaRPr sz="2800" dirty="0">
              <a:latin typeface="Carlito"/>
              <a:cs typeface="Carlito"/>
            </a:endParaRPr>
          </a:p>
          <a:p>
            <a:pPr marL="12700" marR="6954520">
              <a:lnSpc>
                <a:spcPct val="100000"/>
              </a:lnSpc>
              <a:spcBef>
                <a:spcPts val="1680"/>
              </a:spcBef>
            </a:pPr>
            <a:r>
              <a:rPr sz="2800" spc="-10" dirty="0">
                <a:latin typeface="Carlito"/>
                <a:cs typeface="Carlito"/>
              </a:rPr>
              <a:t>#include&lt;unistd.h&gt;  #include&lt;sys/types.h&gt;</a:t>
            </a:r>
            <a:endParaRPr sz="2800" dirty="0">
              <a:latin typeface="Carlito"/>
              <a:cs typeface="Carlito"/>
            </a:endParaRPr>
          </a:p>
          <a:p>
            <a:pPr marL="12700" marR="1831975" indent="80645">
              <a:lnSpc>
                <a:spcPct val="100000"/>
              </a:lnSpc>
              <a:tabLst>
                <a:tab pos="3314065" algn="l"/>
                <a:tab pos="3999865" algn="l"/>
                <a:tab pos="7703820" algn="l"/>
              </a:tabLst>
            </a:pP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40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b="1" i="1" spc="-5" dirty="0">
                <a:latin typeface="Carlito"/>
                <a:cs typeface="Carlito"/>
              </a:rPr>
              <a:t>chow</a:t>
            </a:r>
            <a:r>
              <a:rPr sz="2800" b="1" i="1" spc="-15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b="1" spc="-10" dirty="0">
                <a:latin typeface="Carlito"/>
                <a:cs typeface="Carlito"/>
              </a:rPr>
              <a:t>c</a:t>
            </a:r>
            <a:r>
              <a:rPr sz="2800" b="1" spc="-15" dirty="0">
                <a:latin typeface="Carlito"/>
                <a:cs typeface="Carlito"/>
              </a:rPr>
              <a:t>o</a:t>
            </a:r>
            <a:r>
              <a:rPr sz="2800" b="1" spc="-5" dirty="0">
                <a:latin typeface="Carlito"/>
                <a:cs typeface="Carlito"/>
              </a:rPr>
              <a:t>n</a:t>
            </a:r>
            <a:r>
              <a:rPr sz="2800" b="1" spc="-45" dirty="0">
                <a:latin typeface="Carlito"/>
                <a:cs typeface="Carlito"/>
              </a:rPr>
              <a:t>s</a:t>
            </a:r>
            <a:r>
              <a:rPr sz="2800" b="1" spc="-5" dirty="0">
                <a:latin typeface="Carlito"/>
                <a:cs typeface="Carlito"/>
              </a:rPr>
              <a:t>t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cha</a:t>
            </a:r>
            <a:r>
              <a:rPr sz="2800" b="1" spc="-5" dirty="0">
                <a:latin typeface="Carlito"/>
                <a:cs typeface="Carlito"/>
              </a:rPr>
              <a:t>r</a:t>
            </a:r>
            <a:r>
              <a:rPr sz="2800" b="1" dirty="0">
                <a:latin typeface="Carlito"/>
                <a:cs typeface="Carlito"/>
              </a:rPr>
              <a:t>	</a:t>
            </a:r>
            <a:r>
              <a:rPr sz="2800" b="1" spc="-10" dirty="0">
                <a:latin typeface="Carlito"/>
                <a:cs typeface="Carlito"/>
              </a:rPr>
              <a:t>*</a:t>
            </a: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-30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th_</a:t>
            </a:r>
            <a:r>
              <a:rPr sz="2800" spc="-15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ame,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uid_t</a:t>
            </a:r>
            <a:r>
              <a:rPr sz="2800" b="1" spc="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u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10" dirty="0">
                <a:latin typeface="Carlito"/>
                <a:cs typeface="Carlito"/>
              </a:rPr>
              <a:t>d</a:t>
            </a:r>
            <a:r>
              <a:rPr sz="2800" spc="-5" dirty="0">
                <a:latin typeface="Carlito"/>
                <a:cs typeface="Carlito"/>
              </a:rPr>
              <a:t>,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gid_</a:t>
            </a:r>
            <a:r>
              <a:rPr sz="2800" b="1" spc="-5" dirty="0">
                <a:latin typeface="Carlito"/>
                <a:cs typeface="Carlito"/>
              </a:rPr>
              <a:t>t</a:t>
            </a:r>
            <a:r>
              <a:rPr sz="2800" b="1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gi</a:t>
            </a:r>
            <a:r>
              <a:rPr sz="2800" spc="-15" dirty="0">
                <a:latin typeface="Carlito"/>
                <a:cs typeface="Carlito"/>
              </a:rPr>
              <a:t>d</a:t>
            </a:r>
            <a:r>
              <a:rPr sz="2800" spc="-10" dirty="0">
                <a:latin typeface="Carlito"/>
                <a:cs typeface="Carlito"/>
              </a:rPr>
              <a:t>);  </a:t>
            </a:r>
            <a:r>
              <a:rPr sz="2800" spc="-15" dirty="0">
                <a:latin typeface="Carlito"/>
                <a:cs typeface="Carlito"/>
              </a:rPr>
              <a:t>int </a:t>
            </a:r>
            <a:r>
              <a:rPr sz="2800" b="1" i="1" spc="-10" dirty="0">
                <a:latin typeface="Carlito"/>
                <a:cs typeface="Carlito"/>
              </a:rPr>
              <a:t>fchown</a:t>
            </a:r>
            <a:r>
              <a:rPr sz="2800" spc="-10" dirty="0">
                <a:latin typeface="Carlito"/>
                <a:cs typeface="Carlito"/>
              </a:rPr>
              <a:t>(</a:t>
            </a:r>
            <a:r>
              <a:rPr sz="2800" b="1" spc="-10" dirty="0">
                <a:latin typeface="Carlito"/>
                <a:cs typeface="Carlito"/>
              </a:rPr>
              <a:t>int</a:t>
            </a:r>
            <a:r>
              <a:rPr sz="2800" b="1" spc="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fdesc,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uid_t	</a:t>
            </a:r>
            <a:r>
              <a:rPr sz="2800" spc="-10" dirty="0">
                <a:latin typeface="Carlito"/>
                <a:cs typeface="Carlito"/>
              </a:rPr>
              <a:t>uid, </a:t>
            </a:r>
            <a:r>
              <a:rPr sz="2800" b="1" spc="-5" dirty="0">
                <a:latin typeface="Carlito"/>
                <a:cs typeface="Carlito"/>
              </a:rPr>
              <a:t>gid_t</a:t>
            </a:r>
            <a:r>
              <a:rPr sz="2800" b="1" spc="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gid);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319779" algn="l"/>
                <a:tab pos="7709534" algn="l"/>
              </a:tabLst>
            </a:pPr>
            <a:r>
              <a:rPr sz="2800" spc="-15" dirty="0">
                <a:latin typeface="Carlito"/>
                <a:cs typeface="Carlito"/>
              </a:rPr>
              <a:t>int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b="1" i="1" spc="-10" dirty="0">
                <a:latin typeface="Carlito"/>
                <a:cs typeface="Carlito"/>
              </a:rPr>
              <a:t>lchown</a:t>
            </a:r>
            <a:r>
              <a:rPr sz="2800" spc="-10" dirty="0">
                <a:latin typeface="Carlito"/>
                <a:cs typeface="Carlito"/>
              </a:rPr>
              <a:t>(</a:t>
            </a:r>
            <a:r>
              <a:rPr sz="2800" b="1" spc="-10" dirty="0">
                <a:latin typeface="Carlito"/>
                <a:cs typeface="Carlito"/>
              </a:rPr>
              <a:t>const</a:t>
            </a:r>
            <a:r>
              <a:rPr sz="2800" b="1" spc="1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char	*</a:t>
            </a:r>
            <a:r>
              <a:rPr sz="2800" spc="-10" dirty="0">
                <a:latin typeface="Carlito"/>
                <a:cs typeface="Carlito"/>
              </a:rPr>
              <a:t>path_name, </a:t>
            </a:r>
            <a:r>
              <a:rPr sz="2800" b="1" spc="-5" dirty="0">
                <a:latin typeface="Carlito"/>
                <a:cs typeface="Carlito"/>
              </a:rPr>
              <a:t>uid_t</a:t>
            </a:r>
            <a:r>
              <a:rPr sz="2800" b="1" spc="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uid,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gid_t	</a:t>
            </a:r>
            <a:r>
              <a:rPr sz="2800" spc="-5" dirty="0">
                <a:latin typeface="Carlito"/>
                <a:cs typeface="Carlito"/>
              </a:rPr>
              <a:t>gid);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path_name argument </a:t>
            </a:r>
            <a:r>
              <a:rPr sz="2800" spc="-5" dirty="0">
                <a:latin typeface="Carlito"/>
                <a:cs typeface="Carlito"/>
              </a:rPr>
              <a:t>is the </a:t>
            </a:r>
            <a:r>
              <a:rPr sz="2800" spc="-10" dirty="0">
                <a:latin typeface="Carlito"/>
                <a:cs typeface="Carlito"/>
              </a:rPr>
              <a:t>path </a:t>
            </a:r>
            <a:r>
              <a:rPr sz="2800" spc="-5" dirty="0">
                <a:latin typeface="Carlito"/>
                <a:cs typeface="Carlito"/>
              </a:rPr>
              <a:t>name of a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file.</a:t>
            </a:r>
            <a:endParaRPr sz="28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rlito"/>
                <a:cs typeface="Carlito"/>
              </a:rPr>
              <a:t>The uid </a:t>
            </a:r>
            <a:r>
              <a:rPr sz="2800" spc="-15" dirty="0">
                <a:latin typeface="Carlito"/>
                <a:cs typeface="Carlito"/>
              </a:rPr>
              <a:t>argument </a:t>
            </a:r>
            <a:r>
              <a:rPr sz="2800" spc="-10" dirty="0">
                <a:latin typeface="Carlito"/>
                <a:cs typeface="Carlito"/>
              </a:rPr>
              <a:t>specifies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new </a:t>
            </a:r>
            <a:r>
              <a:rPr sz="2800" spc="-10" dirty="0">
                <a:latin typeface="Carlito"/>
                <a:cs typeface="Carlito"/>
              </a:rPr>
              <a:t>user </a:t>
            </a:r>
            <a:r>
              <a:rPr sz="2800" spc="-5" dirty="0">
                <a:latin typeface="Carlito"/>
                <a:cs typeface="Carlito"/>
              </a:rPr>
              <a:t>ID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be assigned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file.  The </a:t>
            </a:r>
            <a:r>
              <a:rPr sz="2800" spc="-5" dirty="0">
                <a:latin typeface="Carlito"/>
                <a:cs typeface="Carlito"/>
              </a:rPr>
              <a:t>gid </a:t>
            </a:r>
            <a:r>
              <a:rPr sz="2800" spc="-15" dirty="0">
                <a:latin typeface="Carlito"/>
                <a:cs typeface="Carlito"/>
              </a:rPr>
              <a:t>argument </a:t>
            </a:r>
            <a:r>
              <a:rPr sz="2800" spc="-10" dirty="0">
                <a:latin typeface="Carlito"/>
                <a:cs typeface="Carlito"/>
              </a:rPr>
              <a:t>specifies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new group </a:t>
            </a:r>
            <a:r>
              <a:rPr sz="2800" spc="-5" dirty="0">
                <a:latin typeface="Carlito"/>
                <a:cs typeface="Carlito"/>
              </a:rPr>
              <a:t>ID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be assigned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2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file.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B21D2BB-FCA5-4BF6-92D9-35C570B7168F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36766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292" y="540918"/>
            <a:ext cx="7724140" cy="1732914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open</a:t>
            </a:r>
            <a:endParaRPr sz="28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685"/>
              </a:spcBef>
            </a:pPr>
            <a:r>
              <a:rPr sz="2800" spc="-15" dirty="0">
                <a:latin typeface="Carlito"/>
                <a:cs typeface="Carlito"/>
              </a:rPr>
              <a:t>Generally </a:t>
            </a:r>
            <a:r>
              <a:rPr sz="2800" spc="-5" dirty="0">
                <a:latin typeface="Carlito"/>
                <a:cs typeface="Carlito"/>
              </a:rPr>
              <a:t>the access modes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specified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&lt;fcntl.h&gt;.  </a:t>
            </a:r>
            <a:r>
              <a:rPr sz="2800" spc="-25" dirty="0">
                <a:latin typeface="Carlito"/>
                <a:cs typeface="Carlito"/>
              </a:rPr>
              <a:t>Various </a:t>
            </a:r>
            <a:r>
              <a:rPr sz="2800" spc="-5" dirty="0">
                <a:latin typeface="Carlito"/>
                <a:cs typeface="Carlito"/>
              </a:rPr>
              <a:t>access modes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are: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292" y="4474590"/>
            <a:ext cx="1068387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rlito"/>
                <a:cs typeface="Carlito"/>
              </a:rPr>
              <a:t>There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other </a:t>
            </a:r>
            <a:r>
              <a:rPr sz="2800" spc="-5" dirty="0">
                <a:latin typeface="Carlito"/>
                <a:cs typeface="Carlito"/>
              </a:rPr>
              <a:t>access modes, which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termed </a:t>
            </a:r>
            <a:r>
              <a:rPr sz="2800" spc="-5" dirty="0">
                <a:latin typeface="Carlito"/>
                <a:cs typeface="Carlito"/>
              </a:rPr>
              <a:t>as access modifier </a:t>
            </a:r>
            <a:r>
              <a:rPr sz="2800" spc="-10" dirty="0">
                <a:latin typeface="Carlito"/>
                <a:cs typeface="Carlito"/>
              </a:rPr>
              <a:t>flags, 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more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following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specified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bitwise-ORing them  with one of the </a:t>
            </a:r>
            <a:r>
              <a:rPr sz="2800" spc="-15" dirty="0">
                <a:latin typeface="Carlito"/>
                <a:cs typeface="Carlito"/>
              </a:rPr>
              <a:t>above </a:t>
            </a:r>
            <a:r>
              <a:rPr sz="2800" dirty="0">
                <a:latin typeface="Carlito"/>
                <a:cs typeface="Carlito"/>
              </a:rPr>
              <a:t>access </a:t>
            </a:r>
            <a:r>
              <a:rPr sz="2800" spc="-5" dirty="0">
                <a:latin typeface="Carlito"/>
                <a:cs typeface="Carlito"/>
              </a:rPr>
              <a:t>mode flags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alter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dirty="0">
                <a:latin typeface="Carlito"/>
                <a:cs typeface="Carlito"/>
              </a:rPr>
              <a:t>access </a:t>
            </a:r>
            <a:r>
              <a:rPr sz="2800" spc="-5" dirty="0">
                <a:latin typeface="Carlito"/>
                <a:cs typeface="Carlito"/>
              </a:rPr>
              <a:t>mechanism </a:t>
            </a:r>
            <a:r>
              <a:rPr sz="2800" spc="-10" dirty="0">
                <a:latin typeface="Carlito"/>
                <a:cs typeface="Carlito"/>
              </a:rPr>
              <a:t>of 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file.</a:t>
            </a:r>
            <a:endParaRPr sz="28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0064" y="2338832"/>
          <a:ext cx="9079865" cy="2072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575"/>
                <a:gridCol w="2118995"/>
                <a:gridCol w="5916295"/>
              </a:tblGrid>
              <a:tr h="5181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Sl.</a:t>
                      </a:r>
                      <a:r>
                        <a:rPr sz="2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Flag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Meaning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rlito"/>
                          <a:cs typeface="Carlito"/>
                        </a:rPr>
                        <a:t>1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35" dirty="0">
                          <a:latin typeface="Carlito"/>
                          <a:cs typeface="Carlito"/>
                        </a:rPr>
                        <a:t>O_RDONLY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open </a:t>
                      </a:r>
                      <a:r>
                        <a:rPr sz="2800" spc="-2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2800" spc="-10" dirty="0">
                          <a:latin typeface="Carlito"/>
                          <a:cs typeface="Carlito"/>
                        </a:rPr>
                        <a:t>reading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file</a:t>
                      </a:r>
                      <a:r>
                        <a:rPr sz="28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10" dirty="0">
                          <a:latin typeface="Carlito"/>
                          <a:cs typeface="Carlito"/>
                        </a:rPr>
                        <a:t>only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rlito"/>
                          <a:cs typeface="Carlito"/>
                        </a:rPr>
                        <a:t>2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40" dirty="0">
                          <a:latin typeface="Carlito"/>
                          <a:cs typeface="Carlito"/>
                        </a:rPr>
                        <a:t>O_WRONLY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open </a:t>
                      </a:r>
                      <a:r>
                        <a:rPr sz="2800" spc="-2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writing </a:t>
                      </a:r>
                      <a:r>
                        <a:rPr sz="2800" spc="-10" dirty="0">
                          <a:latin typeface="Carlito"/>
                          <a:cs typeface="Carlito"/>
                        </a:rPr>
                        <a:t>file</a:t>
                      </a:r>
                      <a:r>
                        <a:rPr sz="28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10" dirty="0">
                          <a:latin typeface="Carlito"/>
                          <a:cs typeface="Carlito"/>
                        </a:rPr>
                        <a:t>only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rlito"/>
                          <a:cs typeface="Carlito"/>
                        </a:rPr>
                        <a:t>3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5" dirty="0">
                          <a:latin typeface="Carlito"/>
                          <a:cs typeface="Carlito"/>
                        </a:rPr>
                        <a:t>O_RDWR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opens </a:t>
                      </a:r>
                      <a:r>
                        <a:rPr sz="2800" spc="-2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2800" spc="-10" dirty="0">
                          <a:latin typeface="Carlito"/>
                          <a:cs typeface="Carlito"/>
                        </a:rPr>
                        <a:t>reading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and writing</a:t>
                      </a:r>
                      <a:r>
                        <a:rPr sz="28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10" dirty="0">
                          <a:latin typeface="Carlito"/>
                          <a:cs typeface="Carlito"/>
                        </a:rPr>
                        <a:t>file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</a:tr>
            </a:tbl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89145E6-903D-4047-98A0-3B9E0FC3D8D5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32702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1225" y="327920"/>
            <a:ext cx="10397490" cy="5378450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Chmod(),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fchmod()</a:t>
            </a:r>
            <a:endParaRPr sz="32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600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chmod and </a:t>
            </a:r>
            <a:r>
              <a:rPr sz="2400" spc="-10" dirty="0">
                <a:latin typeface="Carlito"/>
                <a:cs typeface="Carlito"/>
              </a:rPr>
              <a:t>fchmod </a:t>
            </a:r>
            <a:r>
              <a:rPr sz="2400" spc="-5" dirty="0">
                <a:latin typeface="Carlito"/>
                <a:cs typeface="Carlito"/>
              </a:rPr>
              <a:t>functions change file </a:t>
            </a:r>
            <a:r>
              <a:rPr sz="2400" dirty="0">
                <a:latin typeface="Carlito"/>
                <a:cs typeface="Carlito"/>
              </a:rPr>
              <a:t>access </a:t>
            </a:r>
            <a:r>
              <a:rPr sz="2400" spc="-5" dirty="0">
                <a:latin typeface="Carlito"/>
                <a:cs typeface="Carlito"/>
              </a:rPr>
              <a:t>permissions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40" dirty="0">
                <a:latin typeface="Carlito"/>
                <a:cs typeface="Carlito"/>
              </a:rPr>
              <a:t>owner, </a:t>
            </a:r>
            <a:r>
              <a:rPr sz="2400" spc="-10" dirty="0">
                <a:latin typeface="Carlito"/>
                <a:cs typeface="Carlito"/>
              </a:rPr>
              <a:t>group </a:t>
            </a:r>
            <a:r>
              <a:rPr sz="2400" dirty="0">
                <a:latin typeface="Carlito"/>
                <a:cs typeface="Carlito"/>
              </a:rPr>
              <a:t>&amp;  </a:t>
            </a:r>
            <a:r>
              <a:rPr sz="2400" spc="-10" dirty="0">
                <a:latin typeface="Carlito"/>
                <a:cs typeface="Carlito"/>
              </a:rPr>
              <a:t>others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0" dirty="0">
                <a:latin typeface="Carlito"/>
                <a:cs typeface="Carlito"/>
              </a:rPr>
              <a:t>well </a:t>
            </a:r>
            <a:r>
              <a:rPr sz="2400" dirty="0">
                <a:latin typeface="Carlito"/>
                <a:cs typeface="Carlito"/>
              </a:rPr>
              <a:t>as the </a:t>
            </a:r>
            <a:r>
              <a:rPr sz="2400" spc="-15" dirty="0">
                <a:latin typeface="Carlito"/>
                <a:cs typeface="Carlito"/>
              </a:rPr>
              <a:t>set_UID, </a:t>
            </a:r>
            <a:r>
              <a:rPr sz="2400" spc="-5" dirty="0">
                <a:latin typeface="Carlito"/>
                <a:cs typeface="Carlito"/>
              </a:rPr>
              <a:t>set_GID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sticky</a:t>
            </a:r>
            <a:r>
              <a:rPr sz="2400" spc="-1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flags.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process must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effective </a:t>
            </a:r>
            <a:r>
              <a:rPr sz="2400" dirty="0">
                <a:latin typeface="Carlito"/>
                <a:cs typeface="Carlito"/>
              </a:rPr>
              <a:t>UID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either the </a:t>
            </a:r>
            <a:r>
              <a:rPr sz="2400" spc="-10" dirty="0">
                <a:latin typeface="Carlito"/>
                <a:cs typeface="Carlito"/>
              </a:rPr>
              <a:t>super-user/owner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file.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prototypes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these </a:t>
            </a:r>
            <a:r>
              <a:rPr sz="2400" spc="-5" dirty="0">
                <a:latin typeface="Carlito"/>
                <a:cs typeface="Carlito"/>
              </a:rPr>
              <a:t>functions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are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7624445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#in</a:t>
            </a:r>
            <a:r>
              <a:rPr sz="2400" spc="5" dirty="0">
                <a:latin typeface="Carlito"/>
                <a:cs typeface="Carlito"/>
              </a:rPr>
              <a:t>c</a:t>
            </a:r>
            <a:r>
              <a:rPr sz="2400" dirty="0">
                <a:latin typeface="Carlito"/>
                <a:cs typeface="Carlito"/>
              </a:rPr>
              <a:t>lude</a:t>
            </a:r>
            <a:r>
              <a:rPr sz="2400" spc="5" dirty="0">
                <a:latin typeface="Carlito"/>
                <a:cs typeface="Carlito"/>
              </a:rPr>
              <a:t>&lt;</a:t>
            </a:r>
            <a:r>
              <a:rPr sz="2400" spc="-55" dirty="0">
                <a:latin typeface="Carlito"/>
                <a:cs typeface="Carlito"/>
              </a:rPr>
              <a:t>s</a:t>
            </a:r>
            <a:r>
              <a:rPr sz="2400" spc="-20" dirty="0">
                <a:latin typeface="Carlito"/>
                <a:cs typeface="Carlito"/>
              </a:rPr>
              <a:t>y</a:t>
            </a:r>
            <a:r>
              <a:rPr sz="2400" spc="-5" dirty="0">
                <a:latin typeface="Carlito"/>
                <a:cs typeface="Carlito"/>
              </a:rPr>
              <a:t>s/</a:t>
            </a:r>
            <a:r>
              <a:rPr sz="2400" dirty="0">
                <a:latin typeface="Carlito"/>
                <a:cs typeface="Carlito"/>
              </a:rPr>
              <a:t>typ</a:t>
            </a:r>
            <a:r>
              <a:rPr sz="2400" spc="5" dirty="0">
                <a:latin typeface="Carlito"/>
                <a:cs typeface="Carlito"/>
              </a:rPr>
              <a:t>e</a:t>
            </a:r>
            <a:r>
              <a:rPr sz="2400" spc="-5" dirty="0">
                <a:latin typeface="Carlito"/>
                <a:cs typeface="Carlito"/>
              </a:rPr>
              <a:t>s</a:t>
            </a:r>
            <a:r>
              <a:rPr sz="2400" spc="-10" dirty="0">
                <a:latin typeface="Carlito"/>
                <a:cs typeface="Carlito"/>
              </a:rPr>
              <a:t>.</a:t>
            </a:r>
            <a:r>
              <a:rPr sz="2400" dirty="0">
                <a:latin typeface="Carlito"/>
                <a:cs typeface="Carlito"/>
              </a:rPr>
              <a:t>h&gt;  </a:t>
            </a:r>
            <a:r>
              <a:rPr sz="2400" spc="-15" dirty="0">
                <a:latin typeface="Carlito"/>
                <a:cs typeface="Carlito"/>
              </a:rPr>
              <a:t>#include&lt;sys/stat.h&gt;  </a:t>
            </a:r>
            <a:r>
              <a:rPr sz="2400" spc="-5" dirty="0">
                <a:latin typeface="Carlito"/>
                <a:cs typeface="Carlito"/>
              </a:rPr>
              <a:t>#include&lt;unistd.h&gt;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12700" marR="442595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int </a:t>
            </a:r>
            <a:r>
              <a:rPr sz="2400" b="1" i="1" spc="-5" dirty="0">
                <a:latin typeface="Carlito"/>
                <a:cs typeface="Carlito"/>
              </a:rPr>
              <a:t>chmod</a:t>
            </a:r>
            <a:r>
              <a:rPr sz="2400" spc="-5" dirty="0">
                <a:latin typeface="Carlito"/>
                <a:cs typeface="Carlito"/>
              </a:rPr>
              <a:t>(</a:t>
            </a:r>
            <a:r>
              <a:rPr sz="2400" b="1" spc="-5" dirty="0">
                <a:latin typeface="Carlito"/>
                <a:cs typeface="Carlito"/>
              </a:rPr>
              <a:t>const char *</a:t>
            </a:r>
            <a:r>
              <a:rPr sz="2400" spc="-5" dirty="0">
                <a:latin typeface="Carlito"/>
                <a:cs typeface="Carlito"/>
              </a:rPr>
              <a:t>pathname, </a:t>
            </a:r>
            <a:r>
              <a:rPr sz="2400" b="1" dirty="0">
                <a:latin typeface="Carlito"/>
                <a:cs typeface="Carlito"/>
              </a:rPr>
              <a:t>mode_t </a:t>
            </a:r>
            <a:r>
              <a:rPr sz="2400" spc="-5" dirty="0">
                <a:latin typeface="Carlito"/>
                <a:cs typeface="Carlito"/>
              </a:rPr>
              <a:t>flag);  </a:t>
            </a:r>
            <a:r>
              <a:rPr sz="2400" spc="-10" dirty="0">
                <a:latin typeface="Carlito"/>
                <a:cs typeface="Carlito"/>
              </a:rPr>
              <a:t>int </a:t>
            </a:r>
            <a:r>
              <a:rPr sz="2400" b="1" i="1" spc="-10" dirty="0">
                <a:latin typeface="Carlito"/>
                <a:cs typeface="Carlito"/>
              </a:rPr>
              <a:t>fchmod</a:t>
            </a:r>
            <a:r>
              <a:rPr sz="2400" spc="-10" dirty="0">
                <a:latin typeface="Carlito"/>
                <a:cs typeface="Carlito"/>
              </a:rPr>
              <a:t>(</a:t>
            </a:r>
            <a:r>
              <a:rPr sz="2400" b="1" spc="-10" dirty="0">
                <a:latin typeface="Carlito"/>
                <a:cs typeface="Carlito"/>
              </a:rPr>
              <a:t>int </a:t>
            </a:r>
            <a:r>
              <a:rPr sz="2400" spc="-15" dirty="0">
                <a:latin typeface="Carlito"/>
                <a:cs typeface="Carlito"/>
              </a:rPr>
              <a:t>fdesc, </a:t>
            </a:r>
            <a:r>
              <a:rPr sz="2400" b="1" dirty="0">
                <a:latin typeface="Carlito"/>
                <a:cs typeface="Carlito"/>
              </a:rPr>
              <a:t>mode_t</a:t>
            </a:r>
            <a:r>
              <a:rPr sz="2400" b="1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flag);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61800FA-5F86-465A-A00A-AC8BAC7CCF43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1244" y="3429000"/>
            <a:ext cx="8321040" cy="251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292735"/>
            <a:ext cx="44386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224" y="599008"/>
            <a:ext cx="41131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Chmod(),</a:t>
            </a:r>
            <a:r>
              <a:rPr sz="3200" b="1" u="heavy" spc="-7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fchmod()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225" y="1198626"/>
            <a:ext cx="1105916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The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pathname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argument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chmod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is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path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name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file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whereas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fdesc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argument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fchmod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is</a:t>
            </a:r>
            <a:endParaRPr sz="2000">
              <a:latin typeface="Carlito"/>
              <a:cs typeface="Carlito"/>
            </a:endParaRPr>
          </a:p>
          <a:p>
            <a:pPr marL="355600" algn="just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file </a:t>
            </a:r>
            <a:r>
              <a:rPr sz="2000" spc="-10" dirty="0">
                <a:latin typeface="Carlito"/>
                <a:cs typeface="Carlito"/>
              </a:rPr>
              <a:t>descriptor </a:t>
            </a:r>
            <a:r>
              <a:rPr sz="2000" dirty="0">
                <a:latin typeface="Carlito"/>
                <a:cs typeface="Carlito"/>
              </a:rPr>
              <a:t>of a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file.</a:t>
            </a:r>
            <a:endParaRPr sz="2000">
              <a:latin typeface="Carlito"/>
              <a:cs typeface="Carlito"/>
            </a:endParaRPr>
          </a:p>
          <a:p>
            <a:pPr marL="355600" marR="7620" indent="-343535" algn="just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chmod </a:t>
            </a:r>
            <a:r>
              <a:rPr sz="2000" spc="-5" dirty="0">
                <a:latin typeface="Carlito"/>
                <a:cs typeface="Carlito"/>
              </a:rPr>
              <a:t>function </a:t>
            </a:r>
            <a:r>
              <a:rPr sz="2000" spc="-15" dirty="0">
                <a:latin typeface="Carlito"/>
                <a:cs typeface="Carlito"/>
              </a:rPr>
              <a:t>operates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specified file, whereas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fchmod() function </a:t>
            </a:r>
            <a:r>
              <a:rPr sz="2000" spc="-15" dirty="0">
                <a:latin typeface="Carlito"/>
                <a:cs typeface="Carlito"/>
              </a:rPr>
              <a:t>operates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file  that has already been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opened.</a:t>
            </a:r>
            <a:endParaRPr sz="2000">
              <a:latin typeface="Carlito"/>
              <a:cs typeface="Carlito"/>
            </a:endParaRPr>
          </a:p>
          <a:p>
            <a:pPr marL="355600" marR="5080" indent="-343535" algn="just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000" spc="-9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change the permission bits of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file,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effective </a:t>
            </a:r>
            <a:r>
              <a:rPr sz="2000" spc="-5" dirty="0">
                <a:latin typeface="Carlito"/>
                <a:cs typeface="Carlito"/>
              </a:rPr>
              <a:t>user </a:t>
            </a:r>
            <a:r>
              <a:rPr sz="2000" spc="5" dirty="0">
                <a:latin typeface="Carlito"/>
                <a:cs typeface="Carlito"/>
              </a:rPr>
              <a:t>ID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process </a:t>
            </a:r>
            <a:r>
              <a:rPr sz="2000" spc="-5" dirty="0">
                <a:latin typeface="Carlito"/>
                <a:cs typeface="Carlito"/>
              </a:rPr>
              <a:t>must </a:t>
            </a:r>
            <a:r>
              <a:rPr sz="2000" dirty="0">
                <a:latin typeface="Carlito"/>
                <a:cs typeface="Carlito"/>
              </a:rPr>
              <a:t>be equal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owner  ID 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file, 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process </a:t>
            </a:r>
            <a:r>
              <a:rPr sz="2000" spc="-10" dirty="0">
                <a:latin typeface="Carlito"/>
                <a:cs typeface="Carlito"/>
              </a:rPr>
              <a:t>must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spc="-5" dirty="0">
                <a:latin typeface="Carlito"/>
                <a:cs typeface="Carlito"/>
              </a:rPr>
              <a:t>super-user </a:t>
            </a:r>
            <a:r>
              <a:rPr sz="2000" dirty="0">
                <a:latin typeface="Carlito"/>
                <a:cs typeface="Carlito"/>
              </a:rPr>
              <a:t>permissions.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mode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dirty="0">
                <a:latin typeface="Carlito"/>
                <a:cs typeface="Carlito"/>
              </a:rPr>
              <a:t>specified as the </a:t>
            </a:r>
            <a:r>
              <a:rPr sz="2000" spc="-5" dirty="0">
                <a:latin typeface="Carlito"/>
                <a:cs typeface="Carlito"/>
              </a:rPr>
              <a:t>bitwise </a:t>
            </a:r>
            <a:r>
              <a:rPr sz="2000" spc="5" dirty="0">
                <a:latin typeface="Carlito"/>
                <a:cs typeface="Carlito"/>
              </a:rPr>
              <a:t>OR  </a:t>
            </a:r>
            <a:r>
              <a:rPr sz="2000" dirty="0">
                <a:latin typeface="Carlito"/>
                <a:cs typeface="Carlito"/>
              </a:rPr>
              <a:t>of the </a:t>
            </a:r>
            <a:r>
              <a:rPr sz="2000" spc="-10" dirty="0">
                <a:latin typeface="Carlito"/>
                <a:cs typeface="Carlito"/>
              </a:rPr>
              <a:t>constants </a:t>
            </a:r>
            <a:r>
              <a:rPr sz="2000" spc="-5" dirty="0">
                <a:latin typeface="Carlito"/>
                <a:cs typeface="Carlito"/>
              </a:rPr>
              <a:t>shown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below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72927" y="6542023"/>
            <a:ext cx="1625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90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965005B-06C7-46AC-BC39-F88C96B6B6C3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248" y="352043"/>
            <a:ext cx="11183112" cy="6153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32702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FD424DF-0EE8-4016-AC40-AA52963FFC32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32702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3" name="object 3"/>
          <p:cNvSpPr/>
          <p:nvPr/>
        </p:nvSpPr>
        <p:spPr>
          <a:xfrm>
            <a:off x="307847" y="658368"/>
            <a:ext cx="9249156" cy="5247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6F9922A-5EEB-429F-BFF2-4A6BED1C07D6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603" y="769080"/>
            <a:ext cx="9077695" cy="5434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32702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6C65A08-79A1-4B28-935F-D5636562578E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32702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3" name="object 3"/>
          <p:cNvSpPr/>
          <p:nvPr/>
        </p:nvSpPr>
        <p:spPr>
          <a:xfrm>
            <a:off x="324611" y="903732"/>
            <a:ext cx="11354555" cy="470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706F619-68AB-4443-B9E3-F9C188E845CA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32702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3" name="object 3"/>
          <p:cNvSpPr/>
          <p:nvPr/>
        </p:nvSpPr>
        <p:spPr>
          <a:xfrm>
            <a:off x="362331" y="1007525"/>
            <a:ext cx="11620500" cy="4539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3712C7A-E6D0-4AD6-9955-1A443BC5061D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997" y="533779"/>
            <a:ext cx="11458954" cy="5714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32702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B508675-66A4-4F58-8EE7-DFB64D697487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997" y="533779"/>
            <a:ext cx="11458954" cy="5714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41338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46B9DE2-969C-4EDF-AB8D-F888F161DE4F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797050" cy="7620"/>
          </a:xfrm>
          <a:custGeom>
            <a:avLst/>
            <a:gdLst/>
            <a:ahLst/>
            <a:cxnLst/>
            <a:rect l="l" t="t" r="r" b="b"/>
            <a:pathLst>
              <a:path w="1797050" h="7620">
                <a:moveTo>
                  <a:pt x="0" y="7416"/>
                </a:moveTo>
                <a:lnTo>
                  <a:pt x="1796542" y="7416"/>
                </a:lnTo>
                <a:lnTo>
                  <a:pt x="1796542" y="0"/>
                </a:lnTo>
                <a:lnTo>
                  <a:pt x="0" y="0"/>
                </a:lnTo>
                <a:lnTo>
                  <a:pt x="0" y="7416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10994390" y="0"/>
                </a:lnTo>
                <a:lnTo>
                  <a:pt x="10994390" y="7416"/>
                </a:lnTo>
                <a:lnTo>
                  <a:pt x="0" y="7416"/>
                </a:lnTo>
                <a:lnTo>
                  <a:pt x="0" y="64008"/>
                </a:lnTo>
                <a:lnTo>
                  <a:pt x="12188952" y="64008"/>
                </a:lnTo>
                <a:lnTo>
                  <a:pt x="12188952" y="7416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00550" y="292734"/>
            <a:ext cx="41338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17365D"/>
                </a:solidFill>
                <a:latin typeface="Caladea"/>
                <a:cs typeface="Caladea"/>
              </a:rPr>
              <a:t>UNIT 3 UNIX </a:t>
            </a:r>
            <a:r>
              <a:rPr sz="2600" spc="-10" dirty="0">
                <a:solidFill>
                  <a:srgbClr val="17365D"/>
                </a:solidFill>
                <a:latin typeface="Caladea"/>
                <a:cs typeface="Caladea"/>
              </a:rPr>
              <a:t>FILE</a:t>
            </a:r>
            <a:r>
              <a:rPr sz="2600" spc="-55" dirty="0">
                <a:solidFill>
                  <a:srgbClr val="17365D"/>
                </a:solidFill>
                <a:latin typeface="Caladea"/>
                <a:cs typeface="Caladea"/>
              </a:rPr>
              <a:t> </a:t>
            </a:r>
            <a:r>
              <a:rPr sz="2600" spc="-5" dirty="0">
                <a:solidFill>
                  <a:srgbClr val="17365D"/>
                </a:solidFill>
                <a:latin typeface="Caladea"/>
                <a:cs typeface="Caladea"/>
              </a:rPr>
              <a:t>APIs</a:t>
            </a:r>
            <a:endParaRPr sz="2600" dirty="0">
              <a:latin typeface="Caladea"/>
              <a:cs typeface="Calad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0719" y="514428"/>
            <a:ext cx="3967481" cy="1012457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8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open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32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access </a:t>
            </a:r>
            <a:r>
              <a:rPr sz="32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modifier</a:t>
            </a:r>
            <a:r>
              <a:rPr sz="3200" u="heavy" spc="-6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flags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3848" y="6341160"/>
            <a:ext cx="10076815" cy="0"/>
          </a:xfrm>
          <a:custGeom>
            <a:avLst/>
            <a:gdLst/>
            <a:ahLst/>
            <a:cxnLst/>
            <a:rect l="l" t="t" r="r" b="b"/>
            <a:pathLst>
              <a:path w="10076815">
                <a:moveTo>
                  <a:pt x="0" y="0"/>
                </a:moveTo>
                <a:lnTo>
                  <a:pt x="100767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79306"/>
              </p:ext>
            </p:extLst>
          </p:nvPr>
        </p:nvGraphicFramePr>
        <p:xfrm>
          <a:off x="2667000" y="1671320"/>
          <a:ext cx="8320328" cy="4573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111"/>
                <a:gridCol w="1912079"/>
                <a:gridCol w="5692138"/>
              </a:tblGrid>
              <a:tr h="3443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S.No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Flag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Meaning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</a:tr>
              <a:tr h="3443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solidFill>
                            <a:srgbClr val="001F5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latin typeface="Carlito"/>
                          <a:cs typeface="Carlito"/>
                        </a:rPr>
                        <a:t>O_APPEND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Append </a:t>
                      </a:r>
                      <a:r>
                        <a:rPr sz="2400" spc="-15" dirty="0">
                          <a:latin typeface="Carlito"/>
                          <a:cs typeface="Carlito"/>
                        </a:rPr>
                        <a:t>data to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the end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24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file.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</a:tr>
              <a:tr h="3443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solidFill>
                            <a:srgbClr val="001F5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35" dirty="0">
                          <a:latin typeface="Carlito"/>
                          <a:cs typeface="Carlito"/>
                        </a:rPr>
                        <a:t>O_CREAT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latin typeface="Carlito"/>
                          <a:cs typeface="Carlito"/>
                        </a:rPr>
                        <a:t>Create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file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if it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doesn’t</a:t>
                      </a:r>
                      <a:r>
                        <a:rPr sz="24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15" dirty="0">
                          <a:latin typeface="Carlito"/>
                          <a:cs typeface="Carlito"/>
                        </a:rPr>
                        <a:t>exist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</a:tr>
              <a:tr h="619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001F5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20" dirty="0">
                          <a:latin typeface="Carlito"/>
                          <a:cs typeface="Carlito"/>
                        </a:rPr>
                        <a:t>O_EXCL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38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5" dirty="0">
                          <a:latin typeface="Carlito"/>
                          <a:cs typeface="Carlito"/>
                        </a:rPr>
                        <a:t>Generate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error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2400" spc="-35" dirty="0">
                          <a:latin typeface="Carlito"/>
                          <a:cs typeface="Carlito"/>
                        </a:rPr>
                        <a:t>O_CREAT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is also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specified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and the 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file already</a:t>
                      </a:r>
                      <a:r>
                        <a:rPr sz="2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exists.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</a:tr>
              <a:tr h="619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001F5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latin typeface="Carlito"/>
                          <a:cs typeface="Carlito"/>
                        </a:rPr>
                        <a:t>O_TRUNC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886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file </a:t>
                      </a:r>
                      <a:r>
                        <a:rPr sz="2400" spc="-15" dirty="0">
                          <a:latin typeface="Carlito"/>
                          <a:cs typeface="Carlito"/>
                        </a:rPr>
                        <a:t>exists discard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file </a:t>
                      </a:r>
                      <a:r>
                        <a:rPr sz="2400" spc="-15" dirty="0">
                          <a:latin typeface="Carlito"/>
                          <a:cs typeface="Carlito"/>
                        </a:rPr>
                        <a:t>content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set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file  </a:t>
                      </a:r>
                      <a:r>
                        <a:rPr sz="2400" spc="-20" dirty="0">
                          <a:latin typeface="Carlito"/>
                          <a:cs typeface="Carlito"/>
                        </a:rPr>
                        <a:t>size </a:t>
                      </a:r>
                      <a:r>
                        <a:rPr sz="2400" spc="-1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400" spc="-20" dirty="0">
                          <a:latin typeface="Carlito"/>
                          <a:cs typeface="Carlito"/>
                        </a:rPr>
                        <a:t>zero</a:t>
                      </a:r>
                      <a:r>
                        <a:rPr sz="24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bytes.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</a:tr>
              <a:tr h="619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001F5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10" dirty="0">
                          <a:latin typeface="Carlito"/>
                          <a:cs typeface="Carlito"/>
                        </a:rPr>
                        <a:t>O_NONBLOCK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30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Specify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subsequent read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or write on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file should be 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non-blocking.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</a:tr>
              <a:tr h="8464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001F5F"/>
                          </a:solidFill>
                          <a:latin typeface="Carlito"/>
                          <a:cs typeface="Carlito"/>
                        </a:rPr>
                        <a:t>6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latin typeface="Carlito"/>
                          <a:cs typeface="Carlito"/>
                        </a:rPr>
                        <a:t>O_NOCTTY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Specify not </a:t>
                      </a:r>
                      <a:r>
                        <a:rPr sz="2400" spc="-1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use terminal device file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as the</a:t>
                      </a:r>
                      <a:r>
                        <a:rPr sz="24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calling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835275" algn="l"/>
                        </a:tabLst>
                      </a:pPr>
                      <a:r>
                        <a:rPr sz="2400" spc="-10" dirty="0">
                          <a:latin typeface="Carlito"/>
                          <a:cs typeface="Carlito"/>
                        </a:rPr>
                        <a:t>process</a:t>
                      </a:r>
                      <a:r>
                        <a:rPr sz="2400" spc="-15" dirty="0">
                          <a:latin typeface="Carlito"/>
                          <a:cs typeface="Carlito"/>
                        </a:rPr>
                        <a:t> control	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terminal.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9ECE7"/>
                    </a:solidFill>
                  </a:tcPr>
                </a:tc>
              </a:tr>
            </a:tbl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22A7B84-ED19-456D-B740-5C52E12BF44B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0550" y="292734"/>
            <a:ext cx="42100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17365D"/>
                </a:solidFill>
                <a:latin typeface="Caladea"/>
                <a:cs typeface="Caladea"/>
              </a:rPr>
              <a:t>UNIT 3 UNIX </a:t>
            </a:r>
            <a:r>
              <a:rPr sz="2600" spc="-10" dirty="0">
                <a:solidFill>
                  <a:srgbClr val="17365D"/>
                </a:solidFill>
                <a:latin typeface="Caladea"/>
                <a:cs typeface="Caladea"/>
              </a:rPr>
              <a:t>FILE</a:t>
            </a:r>
            <a:r>
              <a:rPr sz="2600" spc="-55" dirty="0">
                <a:solidFill>
                  <a:srgbClr val="17365D"/>
                </a:solidFill>
                <a:latin typeface="Caladea"/>
                <a:cs typeface="Caladea"/>
              </a:rPr>
              <a:t> </a:t>
            </a:r>
            <a:r>
              <a:rPr sz="2600" spc="-5" dirty="0">
                <a:solidFill>
                  <a:srgbClr val="17365D"/>
                </a:solidFill>
                <a:latin typeface="Caladea"/>
                <a:cs typeface="Caladea"/>
              </a:rPr>
              <a:t>APIs</a:t>
            </a:r>
            <a:endParaRPr sz="2600" dirty="0">
              <a:latin typeface="Caladea"/>
              <a:cs typeface="Calad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892" y="808989"/>
            <a:ext cx="11346815" cy="1369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open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2800" spc="-13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2800" spc="-20" dirty="0">
                <a:solidFill>
                  <a:srgbClr val="000000"/>
                </a:solidFill>
                <a:latin typeface="Carlito"/>
                <a:cs typeface="Carlito"/>
              </a:rPr>
              <a:t>illustrate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000000"/>
                </a:solidFill>
                <a:latin typeface="Carlito"/>
                <a:cs typeface="Carlito"/>
              </a:rPr>
              <a:t>use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of </a:t>
            </a:r>
            <a:r>
              <a:rPr sz="2800" spc="-10" dirty="0">
                <a:solidFill>
                  <a:srgbClr val="000000"/>
                </a:solidFill>
                <a:latin typeface="Carlito"/>
                <a:cs typeface="Carlito"/>
              </a:rPr>
              <a:t>the above flags,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000000"/>
                </a:solidFill>
                <a:latin typeface="Carlito"/>
                <a:cs typeface="Carlito"/>
              </a:rPr>
              <a:t>following </a:t>
            </a:r>
            <a:r>
              <a:rPr sz="2800" spc="-20" dirty="0">
                <a:solidFill>
                  <a:srgbClr val="000000"/>
                </a:solidFill>
                <a:latin typeface="Carlito"/>
                <a:cs typeface="Carlito"/>
              </a:rPr>
              <a:t>example statement </a:t>
            </a:r>
            <a:r>
              <a:rPr sz="2800" spc="-10" dirty="0">
                <a:solidFill>
                  <a:srgbClr val="000000"/>
                </a:solidFill>
                <a:latin typeface="Carlito"/>
                <a:cs typeface="Carlito"/>
              </a:rPr>
              <a:t>opens 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000000"/>
                </a:solidFill>
                <a:latin typeface="Carlito"/>
                <a:cs typeface="Carlito"/>
              </a:rPr>
              <a:t>file called </a:t>
            </a:r>
            <a:r>
              <a:rPr sz="2800" spc="-15" dirty="0">
                <a:solidFill>
                  <a:srgbClr val="000000"/>
                </a:solidFill>
                <a:latin typeface="Carlito"/>
                <a:cs typeface="Carlito"/>
              </a:rPr>
              <a:t>/usr/syed/usp </a:t>
            </a:r>
            <a:r>
              <a:rPr sz="2800" spc="-25" dirty="0">
                <a:solidFill>
                  <a:srgbClr val="000000"/>
                </a:solidFill>
                <a:latin typeface="Carlito"/>
                <a:cs typeface="Carlito"/>
              </a:rPr>
              <a:t>for </a:t>
            </a:r>
            <a:r>
              <a:rPr sz="2800" spc="-15" dirty="0">
                <a:solidFill>
                  <a:srgbClr val="000000"/>
                </a:solidFill>
                <a:latin typeface="Carlito"/>
                <a:cs typeface="Carlito"/>
              </a:rPr>
              <a:t>read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rlito"/>
                <a:cs typeface="Carlito"/>
              </a:rPr>
              <a:t>write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in append</a:t>
            </a:r>
            <a:r>
              <a:rPr sz="2800" spc="18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mode: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92" y="2580258"/>
            <a:ext cx="10984865" cy="34438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int </a:t>
            </a:r>
            <a:r>
              <a:rPr sz="2800" b="1" spc="-25" dirty="0">
                <a:latin typeface="Carlito"/>
                <a:cs typeface="Carlito"/>
              </a:rPr>
              <a:t>fd=open(“/</a:t>
            </a:r>
            <a:r>
              <a:rPr sz="2800" b="1" spc="-25" dirty="0" err="1" smtClean="0">
                <a:latin typeface="Carlito"/>
                <a:cs typeface="Carlito"/>
              </a:rPr>
              <a:t>usr</a:t>
            </a:r>
            <a:r>
              <a:rPr sz="2800" b="1" spc="-25" dirty="0" smtClean="0">
                <a:latin typeface="Carlito"/>
                <a:cs typeface="Carlito"/>
              </a:rPr>
              <a:t>/</a:t>
            </a:r>
            <a:r>
              <a:rPr lang="en-IN" sz="2800" b="1" spc="-25" dirty="0" err="1" smtClean="0">
                <a:latin typeface="Carlito"/>
                <a:cs typeface="Carlito"/>
              </a:rPr>
              <a:t>cse</a:t>
            </a:r>
            <a:r>
              <a:rPr sz="2800" b="1" spc="-25" dirty="0" smtClean="0">
                <a:latin typeface="Carlito"/>
                <a:cs typeface="Carlito"/>
              </a:rPr>
              <a:t>/</a:t>
            </a:r>
            <a:r>
              <a:rPr sz="2800" b="1" spc="-25" dirty="0" err="1" smtClean="0">
                <a:latin typeface="Carlito"/>
                <a:cs typeface="Carlito"/>
              </a:rPr>
              <a:t>usp</a:t>
            </a:r>
            <a:r>
              <a:rPr sz="2800" b="1" spc="-25" dirty="0">
                <a:latin typeface="Carlito"/>
                <a:cs typeface="Carlito"/>
              </a:rPr>
              <a:t>”, </a:t>
            </a:r>
            <a:r>
              <a:rPr sz="2800" b="1" spc="-10" dirty="0">
                <a:latin typeface="Carlito"/>
                <a:cs typeface="Carlito"/>
              </a:rPr>
              <a:t>O_RDWR </a:t>
            </a:r>
            <a:r>
              <a:rPr sz="2800" b="1" spc="-5" dirty="0">
                <a:latin typeface="Carlito"/>
                <a:cs typeface="Carlito"/>
              </a:rPr>
              <a:t>|</a:t>
            </a:r>
            <a:r>
              <a:rPr sz="2800" b="1" spc="8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O_APPEND,0);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If the </a:t>
            </a:r>
            <a:r>
              <a:rPr sz="2800" spc="-10" dirty="0">
                <a:latin typeface="Carlito"/>
                <a:cs typeface="Carlito"/>
              </a:rPr>
              <a:t>file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opened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read </a:t>
            </a:r>
            <a:r>
              <a:rPr sz="2800" spc="-50" dirty="0">
                <a:latin typeface="Carlito"/>
                <a:cs typeface="Carlito"/>
              </a:rPr>
              <a:t>only, </a:t>
            </a:r>
            <a:r>
              <a:rPr sz="2800" spc="-5" dirty="0">
                <a:latin typeface="Carlito"/>
                <a:cs typeface="Carlito"/>
              </a:rPr>
              <a:t>then no </a:t>
            </a:r>
            <a:r>
              <a:rPr sz="2800" spc="-10" dirty="0">
                <a:latin typeface="Carlito"/>
                <a:cs typeface="Carlito"/>
              </a:rPr>
              <a:t>other modifier flags can </a:t>
            </a:r>
            <a:r>
              <a:rPr sz="2800" spc="-5" dirty="0">
                <a:latin typeface="Carlito"/>
                <a:cs typeface="Carlito"/>
              </a:rPr>
              <a:t>be</a:t>
            </a:r>
            <a:r>
              <a:rPr sz="2800" spc="2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used.</a:t>
            </a:r>
            <a:endParaRPr sz="28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If a </a:t>
            </a:r>
            <a:r>
              <a:rPr sz="2800" spc="-10" dirty="0">
                <a:latin typeface="Carlito"/>
                <a:cs typeface="Carlito"/>
              </a:rPr>
              <a:t>file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opened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write only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read </a:t>
            </a:r>
            <a:r>
              <a:rPr sz="2800" spc="-10" dirty="0">
                <a:latin typeface="Carlito"/>
                <a:cs typeface="Carlito"/>
              </a:rPr>
              <a:t>write, </a:t>
            </a:r>
            <a:r>
              <a:rPr sz="2800" spc="-5" dirty="0">
                <a:latin typeface="Carlito"/>
                <a:cs typeface="Carlito"/>
              </a:rPr>
              <a:t>then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allowed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20" dirty="0">
                <a:latin typeface="Carlito"/>
                <a:cs typeface="Carlito"/>
              </a:rPr>
              <a:t>any  </a:t>
            </a:r>
            <a:r>
              <a:rPr sz="2800" spc="-10" dirty="0">
                <a:latin typeface="Carlito"/>
                <a:cs typeface="Carlito"/>
              </a:rPr>
              <a:t>modifier flags </a:t>
            </a:r>
            <a:r>
              <a:rPr sz="2800" spc="-5" dirty="0">
                <a:latin typeface="Carlito"/>
                <a:cs typeface="Carlito"/>
              </a:rPr>
              <a:t>along with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them.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third argument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used only </a:t>
            </a:r>
            <a:r>
              <a:rPr sz="2800" spc="-5" dirty="0">
                <a:latin typeface="Carlito"/>
                <a:cs typeface="Carlito"/>
              </a:rPr>
              <a:t>when a </a:t>
            </a:r>
            <a:r>
              <a:rPr sz="2800" spc="-15" dirty="0">
                <a:latin typeface="Carlito"/>
                <a:cs typeface="Carlito"/>
              </a:rPr>
              <a:t>new </a:t>
            </a:r>
            <a:r>
              <a:rPr sz="2800" spc="-10" dirty="0">
                <a:latin typeface="Carlito"/>
                <a:cs typeface="Carlito"/>
              </a:rPr>
              <a:t>file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being</a:t>
            </a:r>
            <a:r>
              <a:rPr sz="2800" spc="2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created.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AC0BB74-1A28-45C8-9227-84E30600468D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407" y="928114"/>
            <a:ext cx="9028176" cy="5244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00550" y="292734"/>
            <a:ext cx="42862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17365D"/>
                </a:solidFill>
                <a:latin typeface="Caladea"/>
                <a:cs typeface="Caladea"/>
              </a:rPr>
              <a:t>UNIT 3 UNIX </a:t>
            </a:r>
            <a:r>
              <a:rPr sz="2600" spc="-10" dirty="0">
                <a:solidFill>
                  <a:srgbClr val="17365D"/>
                </a:solidFill>
                <a:latin typeface="Caladea"/>
                <a:cs typeface="Caladea"/>
              </a:rPr>
              <a:t>FILE</a:t>
            </a:r>
            <a:r>
              <a:rPr sz="2600" spc="-55" dirty="0">
                <a:solidFill>
                  <a:srgbClr val="17365D"/>
                </a:solidFill>
                <a:latin typeface="Caladea"/>
                <a:cs typeface="Caladea"/>
              </a:rPr>
              <a:t> </a:t>
            </a:r>
            <a:r>
              <a:rPr sz="2600" spc="-5" dirty="0">
                <a:solidFill>
                  <a:srgbClr val="17365D"/>
                </a:solidFill>
                <a:latin typeface="Caladea"/>
                <a:cs typeface="Caladea"/>
              </a:rPr>
              <a:t>APIs</a:t>
            </a:r>
            <a:endParaRPr sz="2600" dirty="0">
              <a:latin typeface="Caladea"/>
              <a:cs typeface="Calad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292" y="705053"/>
            <a:ext cx="1594308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open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72927" y="6542023"/>
            <a:ext cx="1625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58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B0B1367-DBEE-4E83-A535-68050F347E19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447800"/>
            <a:ext cx="8694420" cy="4728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00550" y="292734"/>
            <a:ext cx="3829050" cy="412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17365D"/>
                </a:solidFill>
                <a:latin typeface="Caladea"/>
                <a:cs typeface="Caladea"/>
              </a:rPr>
              <a:t>UNIT 3 UNIX </a:t>
            </a:r>
            <a:r>
              <a:rPr sz="2600" spc="-10" dirty="0">
                <a:solidFill>
                  <a:srgbClr val="17365D"/>
                </a:solidFill>
                <a:latin typeface="Caladea"/>
                <a:cs typeface="Caladea"/>
              </a:rPr>
              <a:t>FILE</a:t>
            </a:r>
            <a:r>
              <a:rPr sz="2600" spc="-55" dirty="0">
                <a:solidFill>
                  <a:srgbClr val="17365D"/>
                </a:solidFill>
                <a:latin typeface="Caladea"/>
                <a:cs typeface="Caladea"/>
              </a:rPr>
              <a:t> </a:t>
            </a:r>
            <a:r>
              <a:rPr sz="2600" spc="-5" dirty="0">
                <a:solidFill>
                  <a:srgbClr val="17365D"/>
                </a:solidFill>
                <a:latin typeface="Caladea"/>
                <a:cs typeface="Caladea"/>
              </a:rPr>
              <a:t>APIs</a:t>
            </a:r>
            <a:endParaRPr sz="2600" dirty="0">
              <a:latin typeface="Caladea"/>
              <a:cs typeface="Calad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292" y="705053"/>
            <a:ext cx="12117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open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918A68F-A666-47D6-ADAD-1FEDC12D2B30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292" y="1219403"/>
            <a:ext cx="8694420" cy="4652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00550" y="292734"/>
            <a:ext cx="3752850" cy="412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17365D"/>
                </a:solidFill>
                <a:latin typeface="Caladea"/>
                <a:cs typeface="Caladea"/>
              </a:rPr>
              <a:t>UNIT 3 UNIX </a:t>
            </a:r>
            <a:r>
              <a:rPr sz="2600" spc="-10" dirty="0">
                <a:solidFill>
                  <a:srgbClr val="17365D"/>
                </a:solidFill>
                <a:latin typeface="Caladea"/>
                <a:cs typeface="Caladea"/>
              </a:rPr>
              <a:t>FILE</a:t>
            </a:r>
            <a:r>
              <a:rPr sz="2600" spc="-55" dirty="0">
                <a:solidFill>
                  <a:srgbClr val="17365D"/>
                </a:solidFill>
                <a:latin typeface="Caladea"/>
                <a:cs typeface="Caladea"/>
              </a:rPr>
              <a:t> </a:t>
            </a:r>
            <a:r>
              <a:rPr sz="2600" spc="-5" dirty="0">
                <a:solidFill>
                  <a:srgbClr val="17365D"/>
                </a:solidFill>
                <a:latin typeface="Caladea"/>
                <a:cs typeface="Caladea"/>
              </a:rPr>
              <a:t>APIs</a:t>
            </a:r>
            <a:endParaRPr sz="2600" dirty="0">
              <a:latin typeface="Caladea"/>
              <a:cs typeface="Calad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292" y="705053"/>
            <a:ext cx="1441908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open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7C11790-9AB6-4BA4-B9FC-543D7AF05350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550" y="292734"/>
            <a:ext cx="37528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 3 UNIX </a:t>
            </a:r>
            <a:r>
              <a:rPr spc="-10" dirty="0"/>
              <a:t>FILE</a:t>
            </a:r>
            <a:r>
              <a:rPr spc="-55" dirty="0"/>
              <a:t> </a:t>
            </a:r>
            <a:r>
              <a:rPr spc="-5" dirty="0"/>
              <a:t>APIs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292" y="477187"/>
            <a:ext cx="10469880" cy="484632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open</a:t>
            </a:r>
            <a:endParaRPr sz="3200">
              <a:latin typeface="Carlito"/>
              <a:cs typeface="Carlito"/>
            </a:endParaRPr>
          </a:p>
          <a:p>
            <a:pPr marL="121920">
              <a:lnSpc>
                <a:spcPct val="100000"/>
              </a:lnSpc>
              <a:spcBef>
                <a:spcPts val="1345"/>
              </a:spcBef>
            </a:pPr>
            <a:r>
              <a:rPr sz="2400" spc="-90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open </a:t>
            </a:r>
            <a:r>
              <a:rPr sz="2400" spc="-5" dirty="0">
                <a:latin typeface="Times New Roman"/>
                <a:cs typeface="Times New Roman"/>
              </a:rPr>
              <a:t>"sample.txt" </a:t>
            </a:r>
            <a:r>
              <a:rPr sz="2400" dirty="0">
                <a:latin typeface="Times New Roman"/>
                <a:cs typeface="Times New Roman"/>
              </a:rPr>
              <a:t>in the current </a:t>
            </a:r>
            <a:r>
              <a:rPr sz="2400" spc="-5" dirty="0">
                <a:latin typeface="Times New Roman"/>
                <a:cs typeface="Times New Roman"/>
              </a:rPr>
              <a:t>working </a:t>
            </a:r>
            <a:r>
              <a:rPr sz="2400" dirty="0">
                <a:latin typeface="Times New Roman"/>
                <a:cs typeface="Times New Roman"/>
              </a:rPr>
              <a:t>directory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appending or create it, if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does not </a:t>
            </a:r>
            <a:r>
              <a:rPr sz="2400" dirty="0">
                <a:latin typeface="Times New Roman"/>
                <a:cs typeface="Times New Roman"/>
              </a:rPr>
              <a:t>exist,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read, write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execute </a:t>
            </a:r>
            <a:r>
              <a:rPr sz="2400" spc="-5" dirty="0">
                <a:latin typeface="Times New Roman"/>
                <a:cs typeface="Times New Roman"/>
              </a:rPr>
              <a:t>permissions for </a:t>
            </a:r>
            <a:r>
              <a:rPr sz="2400" dirty="0">
                <a:latin typeface="Times New Roman"/>
                <a:cs typeface="Times New Roman"/>
              </a:rPr>
              <a:t>owner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only: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1920" marR="1210945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fd = open(“sample.txt", </a:t>
            </a:r>
            <a:r>
              <a:rPr sz="2400" i="1" spc="-20" dirty="0">
                <a:latin typeface="Times New Roman"/>
                <a:cs typeface="Times New Roman"/>
              </a:rPr>
              <a:t>O_WRONLY|O_APPEND|O_CREAT, </a:t>
            </a:r>
            <a:r>
              <a:rPr sz="2400" i="1" spc="-10" dirty="0">
                <a:latin typeface="Times New Roman"/>
                <a:cs typeface="Times New Roman"/>
              </a:rPr>
              <a:t>S_IRWXU);  </a:t>
            </a:r>
            <a:r>
              <a:rPr sz="2400" i="1" dirty="0">
                <a:latin typeface="Times New Roman"/>
                <a:cs typeface="Times New Roman"/>
              </a:rPr>
              <a:t>fd = </a:t>
            </a:r>
            <a:r>
              <a:rPr sz="2400" i="1" spc="-5" dirty="0">
                <a:latin typeface="Times New Roman"/>
                <a:cs typeface="Times New Roman"/>
              </a:rPr>
              <a:t>open(“sample.txt", </a:t>
            </a:r>
            <a:r>
              <a:rPr sz="2400" i="1" spc="-20" dirty="0">
                <a:latin typeface="Times New Roman"/>
                <a:cs typeface="Times New Roman"/>
              </a:rPr>
              <a:t>O_WRONLY|O_APPEND|O_CREAT,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0700);</a:t>
            </a:r>
            <a:endParaRPr sz="24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  <a:spcBef>
                <a:spcPts val="2160"/>
              </a:spcBef>
            </a:pPr>
            <a:r>
              <a:rPr sz="2400" i="1" dirty="0">
                <a:latin typeface="Times New Roman"/>
                <a:cs typeface="Times New Roman"/>
              </a:rPr>
              <a:t>fd = </a:t>
            </a:r>
            <a:r>
              <a:rPr sz="2400" i="1" spc="-5" dirty="0">
                <a:latin typeface="Times New Roman"/>
                <a:cs typeface="Times New Roman"/>
              </a:rPr>
              <a:t>open(“sample.txt",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O_WRONLY|O_CREAT|O_EXCL,</a:t>
            </a:r>
            <a:endParaRPr sz="2400">
              <a:latin typeface="Times New Roman"/>
              <a:cs typeface="Times New Roman"/>
            </a:endParaRPr>
          </a:p>
          <a:p>
            <a:pPr marL="637159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S_IRWXU|S_IROTH|S_IWOTH);</a:t>
            </a:r>
            <a:endParaRPr sz="24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fd = </a:t>
            </a:r>
            <a:r>
              <a:rPr sz="2400" i="1" spc="-5" dirty="0">
                <a:latin typeface="Times New Roman"/>
                <a:cs typeface="Times New Roman"/>
              </a:rPr>
              <a:t>open(“sample.txt",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O_WRONLY|O_CREAT|O_EXCL,0706);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fd = </a:t>
            </a:r>
            <a:r>
              <a:rPr sz="2400" i="1" spc="-5" dirty="0">
                <a:latin typeface="Times New Roman"/>
                <a:cs typeface="Times New Roman"/>
              </a:rPr>
              <a:t>open(“sample.txt",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O_WRONLY|O_CREAT|O_TRUNC,0706);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4B1DAA9-81A5-4237-9AC7-693359E83018}" type="datetime1">
              <a:rPr lang="en-US" smtClean="0"/>
              <a:t>11/3/2020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2002</Words>
  <Application>Microsoft Office PowerPoint</Application>
  <PresentationFormat>Custom</PresentationFormat>
  <Paragraphs>294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open</vt:lpstr>
      <vt:lpstr>open</vt:lpstr>
      <vt:lpstr>UNIT 3 UNIX FILE APIs</vt:lpstr>
      <vt:lpstr>open access modifier flags</vt:lpstr>
      <vt:lpstr>open To illustrate the use of the above flags, the following example statement opens  a file called /usr/syed/usp for read and write in append mode:</vt:lpstr>
      <vt:lpstr>PowerPoint Presentation</vt:lpstr>
      <vt:lpstr>PowerPoint Presentation</vt:lpstr>
      <vt:lpstr>PowerPoint Presentation</vt:lpstr>
      <vt:lpstr>UNIT 3 UNIX FILE APIs</vt:lpstr>
      <vt:lpstr>UNIT 3 UNIX FILE APIs</vt:lpstr>
      <vt:lpstr>creat ( )</vt:lpstr>
      <vt:lpstr>UNIT 3 UNIX FILE APIs</vt:lpstr>
      <vt:lpstr>UNIT 3 UNIX FILE APIs</vt:lpstr>
      <vt:lpstr>UNIT 3 UNIX FILE APIs</vt:lpstr>
      <vt:lpstr>UNIT 3 UNIX FILE APIs</vt:lpstr>
      <vt:lpstr>UNIT 3 UNIX FILE APIs</vt:lpstr>
      <vt:lpstr>UNIT 3 UNIX FILE APIs</vt:lpstr>
      <vt:lpstr>UNIT 3 UNIX FILE APIs</vt:lpstr>
      <vt:lpstr>UNIT 3 UNIX FILE APIs</vt:lpstr>
      <vt:lpstr>UNIT 3 UNIX FILE APIs</vt:lpstr>
      <vt:lpstr>UNIT 3 UNIX FILE APIs</vt:lpstr>
      <vt:lpstr>UNIT 3 UNIX FILE APIs</vt:lpstr>
      <vt:lpstr>UNIT 3 UNIX FILE APIs</vt:lpstr>
      <vt:lpstr>UNIT 3 UNIX FILE APIs</vt:lpstr>
      <vt:lpstr>UNIT 3 UNIX FILE APIs</vt:lpstr>
      <vt:lpstr>UNIT 3 UNIX FILE APIs</vt:lpstr>
      <vt:lpstr>UNIT 3 UNIX FILE APIs</vt:lpstr>
      <vt:lpstr>UNIT 3 UNIX FILE APIs</vt:lpstr>
      <vt:lpstr>UNIT 3 UNIX FILE APIs Chown(), fchown(), lchown()</vt:lpstr>
      <vt:lpstr>UNIT 3 UNIX FILE APIs</vt:lpstr>
      <vt:lpstr>UNIT 3 UNIX FILE APIs</vt:lpstr>
      <vt:lpstr>UNIT 3 UNIX FILE APIs</vt:lpstr>
      <vt:lpstr>UNIT 3 UNIX FILE APIs</vt:lpstr>
      <vt:lpstr>UNIT 3 UNIX FILE APIs</vt:lpstr>
      <vt:lpstr>UNIT 3 UNIX FILE APIs</vt:lpstr>
      <vt:lpstr>UNIT 3 UNIX FILE APIs</vt:lpstr>
      <vt:lpstr>UNIT 3 UNIX FILE APIs</vt:lpstr>
      <vt:lpstr>UNIT 3 UNIX FILE APIs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PROGRAMMING</dc:title>
  <dc:creator>syedmustafa</dc:creator>
  <cp:lastModifiedBy>Mari Kirthima</cp:lastModifiedBy>
  <cp:revision>6</cp:revision>
  <dcterms:created xsi:type="dcterms:W3CDTF">2020-11-03T04:22:01Z</dcterms:created>
  <dcterms:modified xsi:type="dcterms:W3CDTF">2020-11-03T09:05:44Z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2020-11-03T00:00:00Z</vt:filetime>
  </property>
</Properties>
</file>